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7" r:id="rId4"/>
    <p:sldId id="268" r:id="rId5"/>
    <p:sldId id="269" r:id="rId6"/>
    <p:sldId id="271" r:id="rId7"/>
    <p:sldId id="274" r:id="rId8"/>
    <p:sldId id="270" r:id="rId9"/>
    <p:sldId id="276" r:id="rId10"/>
    <p:sldId id="259" r:id="rId11"/>
    <p:sldId id="261" r:id="rId12"/>
    <p:sldId id="286" r:id="rId13"/>
    <p:sldId id="287" r:id="rId14"/>
    <p:sldId id="272" r:id="rId15"/>
    <p:sldId id="289" r:id="rId16"/>
    <p:sldId id="263" r:id="rId17"/>
    <p:sldId id="264" r:id="rId18"/>
    <p:sldId id="265" r:id="rId19"/>
    <p:sldId id="266" r:id="rId20"/>
    <p:sldId id="277" r:id="rId21"/>
    <p:sldId id="278" r:id="rId22"/>
    <p:sldId id="279" r:id="rId23"/>
    <p:sldId id="280" r:id="rId24"/>
    <p:sldId id="281" r:id="rId25"/>
    <p:sldId id="288" r:id="rId26"/>
    <p:sldId id="273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A68EF-981E-4D69-8E7F-5D0C3F43988B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AC932-A2EC-41ED-BF16-E5F0C11E6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87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AC932-A2EC-41ED-BF16-E5F0C11E62F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25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9422" y="222021"/>
            <a:ext cx="7922259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rgbClr val="3A61AE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3434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604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Fg3u_E6eHU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Weighted-graphs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Dijkstra-s-Algorithm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Dijkstra-s-Algorithm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30" dirty="0">
                <a:latin typeface="Arial"/>
                <a:cs typeface="Arial"/>
              </a:rPr>
              <a:t>Single-</a:t>
            </a:r>
            <a:r>
              <a:rPr sz="3500" b="1" dirty="0">
                <a:latin typeface="Arial"/>
                <a:cs typeface="Arial"/>
              </a:rPr>
              <a:t>Source</a:t>
            </a:r>
            <a:r>
              <a:rPr sz="3500" b="1" spc="-95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Shortest</a:t>
            </a:r>
            <a:r>
              <a:rPr sz="3500" b="1" spc="-85" dirty="0">
                <a:latin typeface="Arial"/>
                <a:cs typeface="Arial"/>
              </a:rPr>
              <a:t> </a:t>
            </a:r>
            <a:r>
              <a:rPr sz="3500" b="1" dirty="0">
                <a:latin typeface="Arial"/>
                <a:cs typeface="Arial"/>
              </a:rPr>
              <a:t>Path</a:t>
            </a:r>
            <a:r>
              <a:rPr sz="3500" b="1" spc="-85" dirty="0">
                <a:latin typeface="Arial"/>
                <a:cs typeface="Arial"/>
              </a:rPr>
              <a:t> </a:t>
            </a:r>
            <a:r>
              <a:rPr sz="3500" b="1" spc="-10" dirty="0">
                <a:latin typeface="Arial"/>
                <a:cs typeface="Arial"/>
              </a:rPr>
              <a:t>Problem</a:t>
            </a:r>
            <a:endParaRPr sz="3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398498"/>
            <a:ext cx="8427720" cy="11747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95000"/>
              </a:lnSpc>
              <a:spcBef>
                <a:spcPts val="25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600" b="1" i="0" u="sng" strike="noStrike" kern="0" cap="none" spc="-2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Single-</a:t>
            </a:r>
            <a:r>
              <a:rPr kumimoji="0" sz="2600" b="1" i="0" u="sng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Source</a:t>
            </a:r>
            <a:r>
              <a:rPr kumimoji="0" sz="2600" b="1" i="0" u="sng" strike="noStrike" kern="0" cap="none" spc="-3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 </a:t>
            </a:r>
            <a:r>
              <a:rPr kumimoji="0" sz="2600" b="1" i="0" u="sng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Shortest</a:t>
            </a:r>
            <a:r>
              <a:rPr kumimoji="0" sz="2600" b="1" i="0" u="sng" strike="noStrike" kern="0" cap="none" spc="-4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 </a:t>
            </a:r>
            <a:r>
              <a:rPr kumimoji="0" sz="2600" b="1" i="0" u="sng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Path</a:t>
            </a:r>
            <a:r>
              <a:rPr kumimoji="0" sz="2600" b="1" i="0" u="sng" strike="noStrike" kern="0" cap="none" spc="-3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 </a:t>
            </a:r>
            <a:r>
              <a:rPr kumimoji="0" sz="2600" b="1" i="0" u="sng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Problem</a:t>
            </a:r>
            <a:r>
              <a:rPr kumimoji="0" sz="2600" b="1" i="0" u="none" strike="noStrike" kern="0" cap="none" spc="2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-</a:t>
            </a:r>
            <a:r>
              <a:rPr kumimoji="0" sz="2600" b="0" i="0" u="none" strike="noStrike" kern="0" cap="none" spc="-5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The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problem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of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finding</a:t>
            </a:r>
            <a:r>
              <a:rPr kumimoji="0" sz="2600" b="0" i="0" u="none" strike="noStrike" kern="0" cap="none" spc="-4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shortest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paths</a:t>
            </a:r>
            <a:r>
              <a:rPr kumimoji="0" sz="2600" b="0" i="0" u="none" strike="noStrike" kern="0" cap="none" spc="-3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from</a:t>
            </a:r>
            <a:r>
              <a:rPr kumimoji="0" sz="2600" b="0" i="0" u="none" strike="noStrike" kern="0" cap="none" spc="-3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a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source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vertex</a:t>
            </a:r>
            <a:r>
              <a:rPr kumimoji="0" sz="2600" b="0" i="0" u="none" strike="noStrike" kern="0" cap="none" spc="2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600" b="0" i="1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</a:rPr>
              <a:t>v</a:t>
            </a:r>
            <a:r>
              <a:rPr kumimoji="0" sz="2600" b="0" i="1" u="none" strike="noStrike" kern="0" cap="none" spc="-3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to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all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other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vertices</a:t>
            </a:r>
            <a:r>
              <a:rPr kumimoji="0" sz="2600" b="0" i="0" u="none" strike="noStrike" kern="0" cap="none" spc="-3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in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the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graph.</a:t>
            </a:r>
            <a:endParaRPr kumimoji="0" sz="2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1435" y="3085922"/>
            <a:ext cx="3808437" cy="25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22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Dijkstra's</a:t>
            </a:r>
            <a:r>
              <a:rPr b="1" spc="-7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895" y="1130300"/>
            <a:ext cx="8314055" cy="494347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774065" lvl="0" indent="0" defTabSz="914400" eaLnBrk="1" fontAlgn="auto" latinLnBrk="0" hangingPunct="1">
              <a:lnSpc>
                <a:spcPts val="2760"/>
              </a:lnSpc>
              <a:spcBef>
                <a:spcPts val="3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sng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Dijkstra's</a:t>
            </a:r>
            <a:r>
              <a:rPr kumimoji="0" sz="2400" b="1" i="0" u="sng" strike="noStrike" kern="0" cap="none" spc="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 </a:t>
            </a:r>
            <a:r>
              <a:rPr kumimoji="0" sz="2400" b="1" i="0" u="sng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>
                  <a:solidFill>
                    <a:srgbClr val="434343"/>
                  </a:solidFill>
                </a:uFill>
                <a:latin typeface="Arial"/>
                <a:cs typeface="Arial"/>
              </a:rPr>
              <a:t>algorithm</a:t>
            </a:r>
            <a:r>
              <a:rPr kumimoji="0" sz="2400" b="1" i="0" u="none" strike="noStrike" kern="0" cap="none" spc="1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- is</a:t>
            </a:r>
            <a:r>
              <a:rPr kumimoji="0" sz="2400" b="0" i="0" u="none" strike="noStrike" kern="0" cap="none" spc="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a solution</a:t>
            </a:r>
            <a:r>
              <a:rPr kumimoji="0" sz="2400" b="0" i="0" u="none" strike="noStrike" kern="0" cap="none" spc="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to</a:t>
            </a:r>
            <a:r>
              <a:rPr kumimoji="0" sz="2400" b="0" i="0" u="none" strike="noStrike" kern="0" cap="none" spc="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the</a:t>
            </a:r>
            <a:r>
              <a:rPr kumimoji="0" sz="2400" b="0" i="0" u="none" strike="noStrike" kern="0" cap="none" spc="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single-source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shortest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path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problem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in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graph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theory.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MT"/>
              <a:cs typeface="Arial MT"/>
            </a:endParaRPr>
          </a:p>
          <a:p>
            <a:pPr marL="12700" marR="131445" lvl="0" indent="0" defTabSz="914400" eaLnBrk="1" fontAlgn="auto" latinLnBrk="0" hangingPunct="1">
              <a:lnSpc>
                <a:spcPts val="2750"/>
              </a:lnSpc>
              <a:spcBef>
                <a:spcPts val="27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Works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on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both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directed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and</a:t>
            </a:r>
            <a:r>
              <a:rPr kumimoji="0" sz="2400" b="0" i="0" u="none" strike="noStrike" kern="0" cap="none" spc="-1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undirected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graphs.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However,</a:t>
            </a:r>
            <a:r>
              <a:rPr kumimoji="0" sz="2400" b="0" i="0" u="none" strike="noStrike" kern="0" cap="none" spc="-1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-2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all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edges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must</a:t>
            </a:r>
            <a:r>
              <a:rPr kumimoji="0" sz="2400" b="0" i="0" u="none" strike="noStrike" kern="0" cap="none" spc="-1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have</a:t>
            </a:r>
            <a:r>
              <a:rPr kumimoji="0" sz="2400" b="0" i="0" u="none" strike="noStrike" kern="0" cap="none" spc="-1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nonnegative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weights.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MT"/>
              <a:cs typeface="Arial M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5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 MT"/>
                <a:cs typeface="Arial MT"/>
              </a:rPr>
              <a:t>Approach:</a:t>
            </a:r>
            <a:r>
              <a:rPr kumimoji="0" sz="2400" b="0" i="0" u="none" strike="noStrike" kern="0" cap="none" spc="-3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Greedy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MT"/>
              <a:cs typeface="Arial M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MT"/>
              <a:cs typeface="Arial MT"/>
            </a:endParaRPr>
          </a:p>
          <a:p>
            <a:pPr marL="12700" marR="5080" lvl="0" indent="0" defTabSz="91440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 MT"/>
                <a:cs typeface="Arial MT"/>
              </a:rPr>
              <a:t>Input:</a:t>
            </a:r>
            <a:r>
              <a:rPr kumimoji="0" sz="2400" b="0" i="0" u="none" strike="noStrike" kern="0" cap="none" spc="5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Weighted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graph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G={E,V}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and source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vertex</a:t>
            </a:r>
            <a:r>
              <a:rPr kumimoji="0" sz="2400" b="0" i="0" u="none" strike="noStrike" kern="0" cap="none" spc="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1" u="none" strike="noStrike" kern="0" cap="none" spc="5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</a:rPr>
              <a:t>v</a:t>
            </a:r>
            <a:r>
              <a:rPr kumimoji="0" sz="24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∈</a:t>
            </a:r>
            <a:r>
              <a:rPr kumimoji="0" sz="2400" b="0" i="0" u="none" strike="noStrike" kern="0" cap="none" spc="5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V,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such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that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all edge</a:t>
            </a:r>
            <a:r>
              <a:rPr kumimoji="0" sz="2400" b="0" i="0" u="none" strike="noStrike" kern="0" cap="none" spc="-1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weights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are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nonnegative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MT"/>
              <a:cs typeface="Arial MT"/>
            </a:endParaRPr>
          </a:p>
          <a:p>
            <a:pPr marL="12700" marR="612775" lvl="0" indent="0" defTabSz="914400" eaLnBrk="1" fontAlgn="auto" latinLnBrk="0" hangingPunct="1">
              <a:lnSpc>
                <a:spcPct val="95700"/>
              </a:lnSpc>
              <a:spcBef>
                <a:spcPts val="2685"/>
              </a:spcBef>
              <a:spcAft>
                <a:spcPts val="0"/>
              </a:spcAft>
              <a:buClrTx/>
              <a:buSzTx/>
              <a:buFontTx/>
              <a:buNone/>
              <a:tabLst>
                <a:tab pos="6257925" algn="l"/>
              </a:tabLst>
              <a:defRPr/>
            </a:pP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 MT"/>
                <a:cs typeface="Arial MT"/>
              </a:rPr>
              <a:t>Output: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Lengths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of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shortest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paths (or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the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shortest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paths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themselves)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from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a</a:t>
            </a:r>
            <a:r>
              <a:rPr kumimoji="0" sz="2400" b="0" i="0" u="none" strike="noStrike" kern="0" cap="none" spc="-1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given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source</a:t>
            </a:r>
            <a:r>
              <a:rPr kumimoji="0" sz="2400" b="0" i="0" u="none" strike="noStrike" kern="0" cap="none" spc="-2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vertex </a:t>
            </a:r>
            <a:r>
              <a:rPr kumimoji="0" sz="2400" b="0" i="1" u="none" strike="noStrike" kern="0" cap="none" spc="4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"/>
                <a:cs typeface="Arial"/>
              </a:rPr>
              <a:t>v</a:t>
            </a:r>
            <a:r>
              <a:rPr kumimoji="0" sz="24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Sans Unicode"/>
                <a:cs typeface="Lucida Sans Unicode"/>
              </a:rPr>
              <a:t>∈</a:t>
            </a:r>
            <a:r>
              <a:rPr kumimoji="0" sz="2400" b="0" i="0" u="none" strike="noStrike" kern="0" cap="none" spc="4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V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	to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all</a:t>
            </a:r>
            <a:r>
              <a:rPr kumimoji="0" sz="2400" b="0" i="0" u="none" strike="noStrike" kern="0" cap="none" spc="-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24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Arial MT"/>
                <a:cs typeface="Arial MT"/>
              </a:rPr>
              <a:t>other vertices</a:t>
            </a:r>
            <a:endParaRPr kumimoji="0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181146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128FA-1910-2087-24B0-7075D79D0F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0" r="9834"/>
          <a:stretch/>
        </p:blipFill>
        <p:spPr>
          <a:xfrm>
            <a:off x="1143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8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Dijkstra</a:t>
            </a:r>
            <a:r>
              <a:rPr spc="-55" dirty="0"/>
              <a:t> </a:t>
            </a:r>
            <a:r>
              <a:rPr dirty="0"/>
              <a:t>Animated</a:t>
            </a:r>
            <a:r>
              <a:rPr spc="-50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063434"/>
            <a:ext cx="8229600" cy="469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69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Dijkstra-s-Algorithm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Dijkstra-s-Algorithm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Dijkstra-s-Algorithm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Dijkstra-s-Algorithm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Weighted-graphs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Dijkstra-s-Algorithm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Dijkstra-s-Algorithm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Dijkstra-s-Algorithm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Dijkstra-s-Algorithm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Dijkstra-s-Algorithm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033C5-92A6-A7CD-180A-4807FFFD7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9F2AD16-02C4-4003-56E3-E4CFDD1F73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Dijkstra's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algorithm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-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Pseudocode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C1429EE-951F-13F4-0CF7-39A162269847}"/>
              </a:ext>
            </a:extLst>
          </p:cNvPr>
          <p:cNvSpPr txBox="1"/>
          <p:nvPr/>
        </p:nvSpPr>
        <p:spPr>
          <a:xfrm>
            <a:off x="4033697" y="1681454"/>
            <a:ext cx="33515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(distance</a:t>
            </a:r>
            <a:r>
              <a:rPr kumimoji="0" sz="1800" b="0" i="0" u="none" strike="noStrike" kern="0" cap="none" spc="-35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to</a:t>
            </a:r>
            <a:r>
              <a:rPr kumimoji="0" sz="1800" b="0" i="0" u="none" strike="noStrike" kern="0" cap="none" spc="-35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source</a:t>
            </a:r>
            <a:r>
              <a:rPr kumimoji="0" sz="1800" b="0" i="0" u="none" strike="noStrike" kern="0" cap="none" spc="-35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vertex</a:t>
            </a:r>
            <a:r>
              <a:rPr kumimoji="0" sz="1800" b="0" i="0" u="none" strike="noStrike" kern="0" cap="none" spc="-35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is</a:t>
            </a:r>
            <a:r>
              <a:rPr kumimoji="0" sz="1800" b="0" i="0" u="none" strike="noStrike" kern="0" cap="none" spc="-45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zero)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+mn-ea"/>
              <a:cs typeface="Constanti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8F4C2DB-3EAB-3883-BD91-4970F11591D4}"/>
              </a:ext>
            </a:extLst>
          </p:cNvPr>
          <p:cNvSpPr txBox="1"/>
          <p:nvPr/>
        </p:nvSpPr>
        <p:spPr>
          <a:xfrm>
            <a:off x="376097" y="1681454"/>
            <a:ext cx="1977389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10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dist[s]</a:t>
            </a:r>
            <a:r>
              <a:rPr kumimoji="0" sz="1800" b="0" i="0" u="none" strike="noStrike" kern="0" cap="none" spc="-5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←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0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+mn-ea"/>
              <a:cs typeface="Constantia"/>
            </a:endParaRPr>
          </a:p>
          <a:p>
            <a:pPr marL="12700" marR="0" lvl="0" indent="0" algn="l" defTabSz="914400" rtl="0" eaLnBrk="1" fontAlgn="auto" latinLnBrk="0" hangingPunct="1">
              <a:lnSpc>
                <a:spcPts val="20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for</a:t>
            </a:r>
            <a:r>
              <a:rPr kumimoji="0" sz="1800" b="0" i="0" u="none" strike="noStrike" kern="0" cap="none" spc="43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all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v</a:t>
            </a:r>
            <a:r>
              <a:rPr kumimoji="0" sz="1800" b="0" i="0" u="none" strike="noStrike" kern="0" cap="none" spc="-5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14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∈</a:t>
            </a:r>
            <a:r>
              <a:rPr kumimoji="0" sz="1800" b="0" i="0" u="none" strike="noStrike" kern="0" cap="none" spc="-12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V–{s}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+mn-ea"/>
              <a:cs typeface="Constantia"/>
            </a:endParaRPr>
          </a:p>
          <a:p>
            <a:pPr marL="475615" marR="0" lvl="0" indent="0" algn="l" defTabSz="914400" rtl="0" eaLnBrk="1" fontAlgn="auto" latinLnBrk="0" hangingPunct="1">
              <a:lnSpc>
                <a:spcPts val="20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do</a:t>
            </a:r>
            <a:r>
              <a:rPr kumimoji="0" sz="1800" b="0" i="0" u="none" strike="noStrike" kern="0" cap="none" spc="38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dist[v]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←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∞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+mn-ea"/>
              <a:cs typeface="Constantia"/>
            </a:endParaRPr>
          </a:p>
          <a:p>
            <a:pPr marL="12700" marR="1390650" lvl="0" indent="0" algn="l" defTabSz="914400" rtl="0" eaLnBrk="1" fontAlgn="auto" latinLnBrk="0" hangingPunct="1">
              <a:lnSpc>
                <a:spcPts val="2039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33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S</a:t>
            </a:r>
            <a:r>
              <a:rPr kumimoji="0" sz="1800" b="0" i="0" u="none" strike="noStrike" kern="0" cap="none" spc="-33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←</a:t>
            </a:r>
            <a:r>
              <a:rPr kumimoji="0" sz="1800" b="0" i="0" u="none" strike="noStrike" kern="0" cap="none" spc="-33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SimSun-ExtB"/>
                <a:ea typeface="+mn-ea"/>
                <a:cs typeface="SimSun-ExtB"/>
              </a:rPr>
              <a:t>∅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Q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←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V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+mn-ea"/>
              <a:cs typeface="Constanti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8E22924-0592-E7A3-6B4A-9C4DEE24A2C5}"/>
              </a:ext>
            </a:extLst>
          </p:cNvPr>
          <p:cNvSpPr txBox="1"/>
          <p:nvPr/>
        </p:nvSpPr>
        <p:spPr>
          <a:xfrm>
            <a:off x="4033697" y="2202014"/>
            <a:ext cx="4573270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10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(set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all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other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distances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to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infinity)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+mn-ea"/>
              <a:cs typeface="Constantia"/>
            </a:endParaRPr>
          </a:p>
          <a:p>
            <a:pPr marL="12700" marR="5080" lvl="0" indent="0" algn="l" defTabSz="914400" rtl="0" eaLnBrk="1" fontAlgn="auto" latinLnBrk="0" hangingPunct="1">
              <a:lnSpc>
                <a:spcPts val="2039"/>
              </a:lnSpc>
              <a:spcBef>
                <a:spcPts val="1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(S,</a:t>
            </a:r>
            <a:r>
              <a:rPr kumimoji="0" sz="1800" b="0" i="0" u="none" strike="noStrike" kern="0" cap="none" spc="-4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the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set</a:t>
            </a:r>
            <a:r>
              <a:rPr kumimoji="0" sz="1800" b="0" i="0" u="none" strike="noStrike" kern="0" cap="none" spc="-35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of</a:t>
            </a:r>
            <a:r>
              <a:rPr kumimoji="0" sz="1800" b="0" i="0" u="none" strike="noStrike" kern="0" cap="none" spc="-4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visited</a:t>
            </a:r>
            <a:r>
              <a:rPr kumimoji="0" sz="1800" b="0" i="0" u="none" strike="noStrike" kern="0" cap="none" spc="-4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vertices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is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initially</a:t>
            </a:r>
            <a:r>
              <a:rPr kumimoji="0" sz="1800" b="0" i="0" u="none" strike="noStrike" kern="0" cap="none" spc="-4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empty)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(Q,</a:t>
            </a:r>
            <a:r>
              <a:rPr kumimoji="0" sz="1800" b="0" i="0" u="none" strike="noStrike" kern="0" cap="none" spc="-4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the</a:t>
            </a:r>
            <a:r>
              <a:rPr kumimoji="0" sz="1800" b="0" i="0" u="none" strike="noStrike" kern="0" cap="none" spc="-35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queue</a:t>
            </a:r>
            <a:r>
              <a:rPr kumimoji="0" sz="1800" b="0" i="0" u="none" strike="noStrike" kern="0" cap="none" spc="-4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initially</a:t>
            </a:r>
            <a:r>
              <a:rPr kumimoji="0" sz="1800" b="0" i="0" u="none" strike="noStrike" kern="0" cap="none" spc="-4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contains</a:t>
            </a:r>
            <a:r>
              <a:rPr kumimoji="0" sz="1800" b="0" i="0" u="none" strike="noStrike" kern="0" cap="none" spc="-4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all</a:t>
            </a:r>
            <a:r>
              <a:rPr kumimoji="0" sz="1800" b="0" i="0" u="none" strike="noStrike" kern="0" cap="none" spc="-45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vertices)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+mn-ea"/>
              <a:cs typeface="Constantia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EE71252-5F76-47BF-C924-B9C48E859844}"/>
              </a:ext>
            </a:extLst>
          </p:cNvPr>
          <p:cNvSpPr txBox="1"/>
          <p:nvPr/>
        </p:nvSpPr>
        <p:spPr>
          <a:xfrm>
            <a:off x="4033697" y="3242424"/>
            <a:ext cx="5559754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10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(while</a:t>
            </a:r>
            <a:r>
              <a:rPr kumimoji="0" sz="1800" b="0" i="0" u="none" strike="noStrike" kern="0" cap="none" spc="-35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the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queue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is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not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empty)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+mn-ea"/>
              <a:cs typeface="Constantia"/>
            </a:endParaRPr>
          </a:p>
          <a:p>
            <a:pPr marL="12700" defTabSz="914400">
              <a:lnSpc>
                <a:spcPts val="2105"/>
              </a:lnSpc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(select</a:t>
            </a:r>
            <a:r>
              <a:rPr kumimoji="0" lang="en-US" sz="1800" b="0" i="0" u="none" strike="noStrike" kern="0" cap="none" spc="-2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the</a:t>
            </a:r>
            <a:r>
              <a:rPr kumimoji="0" lang="en-US" sz="1800" b="0" i="0" u="none" strike="noStrike" kern="0" cap="none" spc="-2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element</a:t>
            </a:r>
            <a:r>
              <a:rPr kumimoji="0" lang="en-US" sz="1800" b="0" i="0" u="none" strike="noStrike" kern="0" cap="none" spc="-3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of</a:t>
            </a:r>
            <a:r>
              <a:rPr kumimoji="0" lang="en-US" sz="1800" b="0" i="0" u="none" strike="noStrike" kern="0" cap="none" spc="-3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Q</a:t>
            </a:r>
            <a:r>
              <a:rPr kumimoji="0" lang="en-US" sz="1800" b="0" i="0" u="none" strike="noStrike" kern="0" cap="none" spc="-2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with</a:t>
            </a:r>
            <a:r>
              <a:rPr kumimoji="0" lang="en-US" sz="1800" b="0" i="0" u="none" strike="noStrike" kern="0" cap="none" spc="-3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the</a:t>
            </a:r>
            <a:r>
              <a:rPr kumimoji="0" lang="en-US" sz="1800" b="0" i="0" u="none" strike="noStrike" kern="0" cap="none" spc="-2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min </a:t>
            </a:r>
            <a:r>
              <a:rPr kumimoji="0" lang="en-US" sz="1800" b="0" i="0" u="none" strike="noStrike" kern="0" cap="none" spc="-1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distance)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+mn-ea"/>
              <a:cs typeface="Constantia"/>
            </a:endParaRPr>
          </a:p>
          <a:p>
            <a:pPr marL="12700" marR="0" lvl="0" indent="0" algn="l" defTabSz="914400" rtl="0" eaLnBrk="1" fontAlgn="auto" latinLnBrk="0" hangingPunct="1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-2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+mn-ea"/>
              <a:cs typeface="Constantia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F858322-EE72-18E7-D221-9897AB852F71}"/>
              </a:ext>
            </a:extLst>
          </p:cNvPr>
          <p:cNvSpPr txBox="1"/>
          <p:nvPr/>
        </p:nvSpPr>
        <p:spPr>
          <a:xfrm>
            <a:off x="4033697" y="4023258"/>
            <a:ext cx="3146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(add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u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to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list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of</a:t>
            </a:r>
            <a:r>
              <a:rPr kumimoji="0" sz="1800" b="0" i="0" u="none" strike="noStrike" kern="0" cap="none" spc="-35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visited</a:t>
            </a:r>
            <a:r>
              <a:rPr kumimoji="0" sz="1800" b="0" i="0" u="none" strike="noStrike" kern="0" cap="none" spc="-35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vertices)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+mn-ea"/>
              <a:cs typeface="Constanti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00D5D81-32ED-E3D8-2EB7-1229BDABF04B}"/>
              </a:ext>
            </a:extLst>
          </p:cNvPr>
          <p:cNvSpPr txBox="1"/>
          <p:nvPr/>
        </p:nvSpPr>
        <p:spPr>
          <a:xfrm>
            <a:off x="376097" y="3242424"/>
            <a:ext cx="2922270" cy="110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210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while</a:t>
            </a:r>
            <a:r>
              <a:rPr kumimoji="0" sz="1800" b="0" i="0" u="none" strike="noStrike" kern="0" cap="none" spc="-1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Q</a:t>
            </a:r>
            <a:r>
              <a:rPr kumimoji="0" sz="1800" b="0" i="0" u="none" strike="noStrike" kern="0" cap="none" spc="-15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-47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≠</a:t>
            </a:r>
            <a:r>
              <a:rPr kumimoji="0" sz="1800" b="0" i="0" u="none" strike="noStrike" kern="0" cap="none" spc="-47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SimSun-ExtB"/>
                <a:ea typeface="+mn-ea"/>
                <a:cs typeface="SimSun-ExtB"/>
              </a:rPr>
              <a:t>∅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imSun-ExtB"/>
              <a:ea typeface="+mn-ea"/>
              <a:cs typeface="SimSun-ExtB"/>
            </a:endParaRPr>
          </a:p>
          <a:p>
            <a:pPr marL="12700" marR="5080" lvl="0" indent="0" algn="l" defTabSz="914400" rtl="0" eaLnBrk="1" fontAlgn="auto" latinLnBrk="0" hangingPunct="1">
              <a:lnSpc>
                <a:spcPts val="205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>
                <a:tab pos="438784" algn="l"/>
              </a:tabLst>
              <a:defRPr/>
            </a:pPr>
            <a:r>
              <a:rPr kumimoji="0" lang="pt-BR" sz="1800" b="0" i="0" u="none" strike="noStrike" kern="0" cap="none" spc="-2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do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	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u</a:t>
            </a:r>
            <a:r>
              <a:rPr kumimoji="0" lang="pt-BR" sz="1800" b="0" i="0" u="none" strike="noStrike" kern="0" cap="none" spc="-1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←</a:t>
            </a:r>
            <a:r>
              <a:rPr kumimoji="0" lang="pt-BR" sz="1800" b="0" i="0" u="none" strike="noStrike" kern="0" cap="none" spc="-5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pt-BR" sz="1800" b="0" i="0" u="none" strike="noStrike" kern="0" cap="none" spc="-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mindistance</a:t>
            </a:r>
            <a:r>
              <a:rPr kumimoji="0" lang="pt-BR" sz="1800" b="0" i="0" u="none" strike="noStrike" kern="0" cap="none" spc="-1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(Q,dist) S</a:t>
            </a:r>
            <a:r>
              <a:rPr kumimoji="0" lang="pt-BR" sz="1800" b="0" i="0" u="none" strike="noStrike" kern="0" cap="none" spc="-1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←</a:t>
            </a:r>
            <a:r>
              <a:rPr kumimoji="0" lang="pt-BR" sz="1800" b="0" i="0" u="none" strike="noStrike" kern="0" cap="none" spc="-1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S</a:t>
            </a:r>
            <a:r>
              <a:rPr kumimoji="0" lang="pt-BR" sz="1800" b="0" i="0" u="none" strike="noStrike" kern="0" cap="none" spc="-1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∪</a:t>
            </a:r>
            <a:r>
              <a:rPr kumimoji="0" lang="pt-BR" sz="1800" b="0" i="0" u="none" strike="noStrike" kern="0" cap="none" spc="-1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{u}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+mn-ea"/>
              <a:cs typeface="Constantia"/>
            </a:endParaRPr>
          </a:p>
          <a:p>
            <a:pPr marL="417195" marR="0" lvl="0" indent="0" algn="l" defTabSz="914400" rtl="0" eaLnBrk="1" fontAlgn="auto" latinLnBrk="0" hangingPunct="1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for</a:t>
            </a:r>
            <a:r>
              <a:rPr kumimoji="0" sz="1800" b="0" i="0" u="none" strike="noStrike" kern="0" cap="none" spc="-1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all</a:t>
            </a:r>
            <a:r>
              <a:rPr kumimoji="0" sz="1800" b="0" i="0" u="none" strike="noStrike" kern="0" cap="none" spc="1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v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14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∈</a:t>
            </a:r>
            <a:r>
              <a:rPr kumimoji="0" sz="1800" b="0" i="0" u="none" strike="noStrike" kern="0" cap="none" spc="-13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neighbors[u]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+mn-ea"/>
              <a:cs typeface="Constantia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73C4F50-7794-1389-26D4-8C99287A86CB}"/>
              </a:ext>
            </a:extLst>
          </p:cNvPr>
          <p:cNvSpPr txBox="1"/>
          <p:nvPr/>
        </p:nvSpPr>
        <p:spPr>
          <a:xfrm>
            <a:off x="1187157" y="4544174"/>
            <a:ext cx="3166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688340" algn="l"/>
              </a:tabLst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do</a:t>
            </a:r>
            <a:r>
              <a:rPr kumimoji="0" sz="1800" b="0" i="0" u="none" strike="noStrike" kern="0" cap="none" spc="43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if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	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dist[v]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&gt;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dist[u]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+</a:t>
            </a:r>
            <a:r>
              <a:rPr kumimoji="0" sz="1800" b="0" i="0" u="none" strike="noStrike" kern="0" cap="none" spc="-35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w(u,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v)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+mn-ea"/>
              <a:cs typeface="Constantia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B8D1ABF-D608-A28B-D842-C9503C72B6E6}"/>
              </a:ext>
            </a:extLst>
          </p:cNvPr>
          <p:cNvSpPr txBox="1"/>
          <p:nvPr/>
        </p:nvSpPr>
        <p:spPr>
          <a:xfrm>
            <a:off x="1823567" y="4804461"/>
            <a:ext cx="286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816610" algn="l"/>
              </a:tabLst>
              <a:defRPr/>
            </a:pP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then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	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d[v]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←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d[u]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+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w(u,</a:t>
            </a:r>
            <a:r>
              <a:rPr kumimoji="0" sz="1800" b="0" i="0" u="none" strike="noStrike" kern="0" cap="none" spc="-35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v)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+mn-ea"/>
              <a:cs typeface="Constantia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9D14831-A978-FA26-6917-2147B5CDB7FC}"/>
              </a:ext>
            </a:extLst>
          </p:cNvPr>
          <p:cNvSpPr txBox="1"/>
          <p:nvPr/>
        </p:nvSpPr>
        <p:spPr>
          <a:xfrm>
            <a:off x="4948097" y="4544174"/>
            <a:ext cx="3718560" cy="56007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lvl="0" indent="914400" algn="l" defTabSz="914400" rtl="0" eaLnBrk="1" fontAlgn="auto" latinLnBrk="0" hangingPunct="1">
              <a:lnSpc>
                <a:spcPts val="2050"/>
              </a:lnSpc>
              <a:spcBef>
                <a:spcPts val="25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(if</a:t>
            </a:r>
            <a:r>
              <a:rPr kumimoji="0" sz="1800" b="0" i="0" u="none" strike="noStrike" kern="0" cap="none" spc="-4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new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shortest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path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found)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(set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new</a:t>
            </a:r>
            <a:r>
              <a:rPr kumimoji="0" sz="1800" b="0" i="0" u="none" strike="noStrike" kern="0" cap="none" spc="-35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value</a:t>
            </a:r>
            <a:r>
              <a:rPr kumimoji="0" sz="1800" b="0" i="0" u="none" strike="noStrike" kern="0" cap="none" spc="-25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of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shortest</a:t>
            </a:r>
            <a:r>
              <a:rPr kumimoji="0" sz="1800" b="0" i="0" u="none" strike="noStrike" kern="0" cap="none" spc="-3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path)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+mn-ea"/>
              <a:cs typeface="Constantia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DCCC822-5F1A-1820-860C-B586EAA6D000}"/>
              </a:ext>
            </a:extLst>
          </p:cNvPr>
          <p:cNvSpPr txBox="1"/>
          <p:nvPr/>
        </p:nvSpPr>
        <p:spPr>
          <a:xfrm>
            <a:off x="376097" y="5064734"/>
            <a:ext cx="4961255" cy="56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 marR="0" lvl="0" indent="0" algn="l" defTabSz="914400" rtl="0" eaLnBrk="1" fontAlgn="auto" latinLnBrk="0" hangingPunct="1">
              <a:lnSpc>
                <a:spcPts val="210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(if</a:t>
            </a:r>
            <a:r>
              <a:rPr kumimoji="0" sz="1800" b="0" i="0" u="none" strike="noStrike" kern="0" cap="none" spc="-45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desired,</a:t>
            </a:r>
            <a:r>
              <a:rPr kumimoji="0" sz="1800" b="0" i="0" u="none" strike="noStrike" kern="0" cap="none" spc="-4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add</a:t>
            </a:r>
            <a:r>
              <a:rPr kumimoji="0" sz="1800" b="0" i="0" u="none" strike="noStrike" kern="0" cap="none" spc="-4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traceback</a:t>
            </a:r>
            <a:r>
              <a:rPr kumimoji="0" sz="1800" b="0" i="0" u="none" strike="noStrike" kern="0" cap="none" spc="-4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BF0000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code)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+mn-ea"/>
              <a:cs typeface="Constantia"/>
            </a:endParaRPr>
          </a:p>
          <a:p>
            <a:pPr marL="12700" marR="0" lvl="0" indent="0" algn="l" defTabSz="914400" rtl="0" eaLnBrk="1" fontAlgn="auto" latinLnBrk="0" hangingPunct="1">
              <a:lnSpc>
                <a:spcPts val="21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return</a:t>
            </a:r>
            <a:r>
              <a:rPr kumimoji="0" sz="1800" b="0" i="0" u="none" strike="noStrike" kern="0" cap="none" spc="-55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 </a:t>
            </a:r>
            <a:r>
              <a:rPr kumimoji="0" sz="1800" b="0" i="0" u="none" strike="noStrike" kern="0" cap="none" spc="-20" normalizeH="0" baseline="0" noProof="0" dirty="0">
                <a:ln>
                  <a:noFill/>
                </a:ln>
                <a:solidFill>
                  <a:srgbClr val="664DA6"/>
                </a:solidFill>
                <a:effectLst/>
                <a:uLnTx/>
                <a:uFillTx/>
                <a:latin typeface="Constantia"/>
                <a:ea typeface="+mn-ea"/>
                <a:cs typeface="Constantia"/>
              </a:rPr>
              <a:t>dist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onstantia"/>
              <a:ea typeface="+mn-ea"/>
              <a:cs typeface="Constanti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55813-7574-F1C8-1865-DFF08944B130}"/>
              </a:ext>
            </a:extLst>
          </p:cNvPr>
          <p:cNvSpPr txBox="1"/>
          <p:nvPr/>
        </p:nvSpPr>
        <p:spPr>
          <a:xfrm>
            <a:off x="599569" y="5821701"/>
            <a:ext cx="80073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hlinkClick r:id="rId2"/>
              </a:rPr>
              <a:t>https://www.youtube.com/watch?v=EFg3u_E6eHU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51907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7806C1-2A63-B91A-6E90-1F8FA1242F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r="-168" b="1"/>
          <a:stretch/>
        </p:blipFill>
        <p:spPr>
          <a:xfrm>
            <a:off x="19" y="1282"/>
            <a:ext cx="9376455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72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Dijkstra-s-Algorithm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Dijkstra-s-Algorithm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Dijkstra-s-Algorithm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diagram of a graph&#10;&#10;AI-generated content may be incorrect.">
            <a:extLst>
              <a:ext uri="{FF2B5EF4-FFF2-40B4-BE49-F238E27FC236}">
                <a16:creationId xmlns:a16="http://schemas.microsoft.com/office/drawing/2014/main" id="{8A9053B9-DE98-6569-0855-7F7CFE9F78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50" b="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graph&#10;&#10;AI-generated content may be incorrect.">
            <a:extLst>
              <a:ext uri="{FF2B5EF4-FFF2-40B4-BE49-F238E27FC236}">
                <a16:creationId xmlns:a16="http://schemas.microsoft.com/office/drawing/2014/main" id="{8E63E1C6-B345-A242-CA02-0CB7AB69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39" y="643467"/>
            <a:ext cx="801592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1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graph&#10;&#10;AI-generated content may be incorrect.">
            <a:extLst>
              <a:ext uri="{FF2B5EF4-FFF2-40B4-BE49-F238E27FC236}">
                <a16:creationId xmlns:a16="http://schemas.microsoft.com/office/drawing/2014/main" id="{6FFF0643-1916-07F7-DF66-C8B567B5F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39" y="643467"/>
            <a:ext cx="8015920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41FFE-7C87-D11A-73D5-6DD33CC2FD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1"/>
          <a:stretch/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0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344FB6-81DA-D89B-B2C5-31699C33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6" y="1596326"/>
            <a:ext cx="8213558" cy="145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6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E9D348-79E0-3FAA-A4DB-8D227AD372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78"/>
          <a:stretch/>
        </p:blipFill>
        <p:spPr>
          <a:xfrm>
            <a:off x="20" y="1282"/>
            <a:ext cx="10383844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5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Dijkstra-s-Algorithm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321</Words>
  <Application>Microsoft Office PowerPoint</Application>
  <PresentationFormat>On-screen Show (4:3)</PresentationFormat>
  <Paragraphs>32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SimSun-ExtB</vt:lpstr>
      <vt:lpstr>Aptos</vt:lpstr>
      <vt:lpstr>Arial</vt:lpstr>
      <vt:lpstr>Arial MT</vt:lpstr>
      <vt:lpstr>Calibri</vt:lpstr>
      <vt:lpstr>Constantia</vt:lpstr>
      <vt:lpstr>Lucida Sans Unicode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Single-Source Shortest Path Problem</vt:lpstr>
      <vt:lpstr>Dijkstra's algorithm</vt:lpstr>
      <vt:lpstr>PowerPoint Presentation</vt:lpstr>
      <vt:lpstr>Dijkstra Animated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Dijkstra's algorithm - Pseudocode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Uma</dc:creator>
  <cp:keywords/>
  <dc:description>generated using python-pptx</dc:description>
  <cp:lastModifiedBy>Uma Maheswari S</cp:lastModifiedBy>
  <cp:revision>5</cp:revision>
  <dcterms:created xsi:type="dcterms:W3CDTF">2013-01-27T09:14:16Z</dcterms:created>
  <dcterms:modified xsi:type="dcterms:W3CDTF">2025-03-19T07:44:10Z</dcterms:modified>
  <cp:category/>
</cp:coreProperties>
</file>