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9"/>
  </p:notesMasterIdLst>
  <p:sldIdLst>
    <p:sldId id="349" r:id="rId2"/>
    <p:sldId id="350" r:id="rId3"/>
    <p:sldId id="358" r:id="rId4"/>
    <p:sldId id="362" r:id="rId5"/>
    <p:sldId id="363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x="9144000" cy="6858000" type="screen4x3"/>
  <p:notesSz cx="6918325" cy="9385300"/>
  <p:embeddedFontLst>
    <p:embeddedFont>
      <p:font typeface="ＭＳ Ｐゴシック" panose="020B0600070205080204" pitchFamily="34" charset="-128"/>
      <p:regular r:id="rId100"/>
    </p:embeddedFont>
    <p:embeddedFont>
      <p:font typeface="Arial Narrow" panose="020B0606020202030204" pitchFamily="34" charset="0"/>
      <p:regular r:id="rId101"/>
      <p:bold r:id="rId102"/>
      <p:italic r:id="rId103"/>
      <p:boldItalic r:id="rId104"/>
    </p:embeddedFont>
    <p:embeddedFont>
      <p:font typeface="Gill Sans MT" panose="020B0502020104020203" pitchFamily="34" charset="0"/>
      <p:regular r:id="rId105"/>
      <p:bold r:id="rId106"/>
      <p:italic r:id="rId107"/>
      <p:boldItalic r:id="rId10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8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4.fntdata"/><Relationship Id="rId108" Type="http://schemas.openxmlformats.org/officeDocument/2006/relationships/font" Target="fonts/font9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.fntdata"/><Relationship Id="rId105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575" tIns="0" rIns="1957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21125" y="0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575" tIns="0" rIns="1957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00" tIns="47350" rIns="94700" bIns="473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575" tIns="0" rIns="1957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575" tIns="0" rIns="195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C4415D3-D32A-625C-1BA8-72B8920E8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39D2D1E-AA40-E757-427B-1840EFBF75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829A554-3256-F415-B9C3-DF6B9C78F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F66FD3-8915-476E-9C41-0C90B39DC469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98b57db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98b57dbb2_0_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00" cy="4214700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998b57dbb2_0_0:notes"/>
          <p:cNvSpPr txBox="1">
            <a:spLocks noGrp="1"/>
          </p:cNvSpPr>
          <p:nvPr>
            <p:ph type="sldNum" idx="12"/>
          </p:nvPr>
        </p:nvSpPr>
        <p:spPr>
          <a:xfrm>
            <a:off x="3921125" y="8907462"/>
            <a:ext cx="2997300" cy="477900"/>
          </a:xfrm>
          <a:prstGeom prst="rect">
            <a:avLst/>
          </a:prstGeom>
        </p:spPr>
        <p:txBody>
          <a:bodyPr spcFirstLastPara="1" wrap="square" lIns="19575" tIns="0" rIns="1957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 i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bf38673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bf38673f8_0_1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00" cy="4214700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9bf38673f8_0_15:notes"/>
          <p:cNvSpPr txBox="1">
            <a:spLocks noGrp="1"/>
          </p:cNvSpPr>
          <p:nvPr>
            <p:ph type="sldNum" idx="12"/>
          </p:nvPr>
        </p:nvSpPr>
        <p:spPr>
          <a:xfrm>
            <a:off x="3921125" y="8907462"/>
            <a:ext cx="2997300" cy="477900"/>
          </a:xfrm>
          <a:prstGeom prst="rect">
            <a:avLst/>
          </a:prstGeom>
        </p:spPr>
        <p:txBody>
          <a:bodyPr spcFirstLastPara="1" wrap="square" lIns="19575" tIns="0" rIns="1957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57768CE-2755-209A-9F87-75600EBEA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35063" y="7223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5A20A02-A241-4C66-E0D1-7B76DB808F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AB4AD064-7A7F-F4F8-4588-891DF8E25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FFA486-1B66-48B8-A3FE-6C058CA85725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bf38673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bf38673f8_0_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00" cy="4214700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9bf38673f8_0_3:notes"/>
          <p:cNvSpPr txBox="1">
            <a:spLocks noGrp="1"/>
          </p:cNvSpPr>
          <p:nvPr>
            <p:ph type="sldNum" idx="12"/>
          </p:nvPr>
        </p:nvSpPr>
        <p:spPr>
          <a:xfrm>
            <a:off x="3921125" y="8907462"/>
            <a:ext cx="2997300" cy="477900"/>
          </a:xfrm>
          <a:prstGeom prst="rect">
            <a:avLst/>
          </a:prstGeom>
        </p:spPr>
        <p:txBody>
          <a:bodyPr spcFirstLastPara="1" wrap="square" lIns="19575" tIns="0" rIns="1957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 i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bf38673f8_0_1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00" cy="4214700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9bf38673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7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1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2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7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8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9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1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2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6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7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8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9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1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2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6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57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58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9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61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2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66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67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68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69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7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71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72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7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7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7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76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7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78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79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8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81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82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8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8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8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86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87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88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89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90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91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92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93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94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95:notes"/>
          <p:cNvSpPr txBox="1">
            <a:spLocks noGrp="1"/>
          </p:cNvSpPr>
          <p:nvPr>
            <p:ph type="body" idx="1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spcFirstLastPara="1" wrap="square" lIns="94700" tIns="47350" rIns="94700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5062" y="722312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23812" y="23812"/>
            <a:ext cx="9094787" cy="6808787"/>
          </a:xfrm>
          <a:prstGeom prst="rect">
            <a:avLst/>
          </a:prstGeom>
          <a:noFill/>
          <a:ln w="47625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sorting/bubble-sort/visualiz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sualgo.net/bn/sorting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F54E438-69FD-C794-DC0F-BF260B955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43C42-3F7F-DAB1-B8DF-3BF8E8A64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"Bubbling Up" the Largest Element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a collection of elements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from the front to the end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7" name="Google Shape;177;p17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1" name="Google Shape;181;p17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524000" y="4132250"/>
            <a:ext cx="667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2220912" y="4587875"/>
            <a:ext cx="1009650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3259137" y="4587875"/>
            <a:ext cx="1009650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2062162" y="4141787"/>
            <a:ext cx="2419350" cy="1536700"/>
          </a:xfrm>
          <a:prstGeom prst="irregularSeal1">
            <a:avLst/>
          </a:prstGeom>
          <a:solidFill>
            <a:srgbClr val="FFCC0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>
            <a:off x="2257425" y="4605337"/>
            <a:ext cx="2019300" cy="708025"/>
            <a:chOff x="760" y="2895"/>
            <a:chExt cx="1272" cy="446"/>
          </a:xfrm>
        </p:grpSpPr>
        <p:sp>
          <p:nvSpPr>
            <p:cNvPr id="192" name="Google Shape;192;p17"/>
            <p:cNvSpPr txBox="1"/>
            <p:nvPr/>
          </p:nvSpPr>
          <p:spPr>
            <a:xfrm>
              <a:off x="760" y="2895"/>
              <a:ext cx="636" cy="446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FF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1396" y="2895"/>
              <a:ext cx="636" cy="446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FF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"Bubbling Up" the Largest Element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a collection of elements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from the front to the end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8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18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18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18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6" name="Google Shape;206;p18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1524000" y="4132250"/>
            <a:ext cx="626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3267075" y="4600575"/>
            <a:ext cx="1009650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4276725" y="4600575"/>
            <a:ext cx="1095375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3057525" y="4132262"/>
            <a:ext cx="2501900" cy="1536700"/>
          </a:xfrm>
          <a:prstGeom prst="irregularSeal1">
            <a:avLst/>
          </a:prstGeom>
          <a:solidFill>
            <a:srgbClr val="FFCC0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3267075" y="4595812"/>
            <a:ext cx="2087562" cy="708025"/>
            <a:chOff x="760" y="2895"/>
            <a:chExt cx="1272" cy="446"/>
          </a:xfrm>
        </p:grpSpPr>
        <p:sp>
          <p:nvSpPr>
            <p:cNvPr id="217" name="Google Shape;217;p18"/>
            <p:cNvSpPr txBox="1"/>
            <p:nvPr/>
          </p:nvSpPr>
          <p:spPr>
            <a:xfrm>
              <a:off x="760" y="2895"/>
              <a:ext cx="636" cy="446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FF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1396" y="2895"/>
              <a:ext cx="636" cy="446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FF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"Bubbling Up" the Largest Element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a collection of elements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from the front to the end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9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8" name="Google Shape;228;p19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0" name="Google Shape;230;p19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31" name="Google Shape;231;p19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1524000" y="4132250"/>
            <a:ext cx="641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4291012" y="4587875"/>
            <a:ext cx="1081087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5386387" y="4587875"/>
            <a:ext cx="1152525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4157662" y="5454650"/>
            <a:ext cx="2603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need to swap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"Bubbling Up" the Largest Element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a collection of elements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from the front to the end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0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9" name="Google Shape;249;p20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1" name="Google Shape;251;p20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2" name="Google Shape;252;p20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3" name="Google Shape;253;p20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1524000" y="4132250"/>
            <a:ext cx="6205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5400675" y="4584700"/>
            <a:ext cx="1139825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6553200" y="4584700"/>
            <a:ext cx="1152525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5400675" y="4591050"/>
            <a:ext cx="2328862" cy="708025"/>
            <a:chOff x="760" y="2895"/>
            <a:chExt cx="1272" cy="446"/>
          </a:xfrm>
        </p:grpSpPr>
        <p:sp>
          <p:nvSpPr>
            <p:cNvPr id="264" name="Google Shape;264;p20"/>
            <p:cNvSpPr txBox="1"/>
            <p:nvPr/>
          </p:nvSpPr>
          <p:spPr>
            <a:xfrm>
              <a:off x="760" y="2895"/>
              <a:ext cx="636" cy="446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FF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1396" y="2895"/>
              <a:ext cx="636" cy="446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FF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"Bubbling Up" the Largest Element</a:t>
            </a:r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a collection of elements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from the front to the end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1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4" name="Google Shape;274;p21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5" name="Google Shape;275;p21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6" name="Google Shape;276;p21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7" name="Google Shape;277;p21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78" name="Google Shape;278;p21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280" name="Google Shape;280;p21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282" name="Google Shape;282;p21"/>
          <p:cNvSpPr txBox="1"/>
          <p:nvPr/>
        </p:nvSpPr>
        <p:spPr>
          <a:xfrm>
            <a:off x="5559425" y="4752975"/>
            <a:ext cx="67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5</a:t>
            </a:r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1524000" y="4132250"/>
            <a:ext cx="633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6553200" y="4584700"/>
            <a:ext cx="1152525" cy="708025"/>
          </a:xfrm>
          <a:prstGeom prst="rect">
            <a:avLst/>
          </a:prstGeom>
          <a:noFill/>
          <a:ln w="762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285" name="Google Shape;285;p21"/>
          <p:cNvSpPr txBox="1"/>
          <p:nvPr/>
        </p:nvSpPr>
        <p:spPr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Largest value correctly placed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Items of Interest</a:t>
            </a:r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that only the largest value is correctly placed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All other values are still out of order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we need to </a:t>
            </a:r>
            <a:r>
              <a:rPr lang="en-US" sz="28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repeat this process</a:t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22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4" name="Google Shape;294;p22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5" name="Google Shape;295;p22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6" name="Google Shape;296;p22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7" name="Google Shape;297;p22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8" name="Google Shape;298;p22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5559425" y="4752975"/>
            <a:ext cx="83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5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1524000" y="4132250"/>
            <a:ext cx="6205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6553200" y="4584700"/>
            <a:ext cx="1152525" cy="708025"/>
          </a:xfrm>
          <a:prstGeom prst="rect">
            <a:avLst/>
          </a:prstGeom>
          <a:noFill/>
          <a:ln w="762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Largest value correctly placed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Repeat “Bubble Up” How Many Times?</a:t>
            </a:r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1"/>
          </p:nvPr>
        </p:nvSpPr>
        <p:spPr>
          <a:xfrm>
            <a:off x="685800" y="1504950"/>
            <a:ext cx="7248525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have N elements…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if each time we bubble an element, we place it in its correct location…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we </a:t>
            </a:r>
            <a:r>
              <a:rPr lang="en-US" sz="2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repeat the “bubble up” process N – 1 times.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2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guarantees we’ll correctly </a:t>
            </a:r>
            <a:br>
              <a:rPr lang="en-US" sz="2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place all N elements.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“Bubbling” All the Elements</a:t>
            </a: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1501775" y="1717675"/>
            <a:ext cx="6518275" cy="893774"/>
            <a:chOff x="644" y="1072"/>
            <a:chExt cx="4106" cy="563"/>
          </a:xfrm>
        </p:grpSpPr>
        <p:sp>
          <p:nvSpPr>
            <p:cNvPr id="318" name="Google Shape;318;p24"/>
            <p:cNvSpPr txBox="1"/>
            <p:nvPr/>
          </p:nvSpPr>
          <p:spPr>
            <a:xfrm>
              <a:off x="644" y="1332"/>
              <a:ext cx="4106" cy="29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24"/>
            <p:cNvCxnSpPr/>
            <p:nvPr/>
          </p:nvCxnSpPr>
          <p:spPr>
            <a:xfrm>
              <a:off x="1280" y="1330"/>
              <a:ext cx="0" cy="29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1921" y="1330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2575" y="1330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3274" y="1330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3" name="Google Shape;323;p24"/>
            <p:cNvCxnSpPr/>
            <p:nvPr/>
          </p:nvCxnSpPr>
          <p:spPr>
            <a:xfrm>
              <a:off x="4001" y="1335"/>
              <a:ext cx="0" cy="28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24" name="Google Shape;324;p24"/>
            <p:cNvSpPr txBox="1"/>
            <p:nvPr/>
          </p:nvSpPr>
          <p:spPr>
            <a:xfrm>
              <a:off x="2726" y="1335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  <p:sp>
          <p:nvSpPr>
            <p:cNvPr id="325" name="Google Shape;325;p24"/>
            <p:cNvSpPr txBox="1"/>
            <p:nvPr/>
          </p:nvSpPr>
          <p:spPr>
            <a:xfrm>
              <a:off x="2042" y="1340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326" name="Google Shape;326;p24"/>
            <p:cNvSpPr txBox="1"/>
            <p:nvPr/>
          </p:nvSpPr>
          <p:spPr>
            <a:xfrm>
              <a:off x="1358" y="1340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748" y="1337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3383" y="133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5</a:t>
              </a:r>
              <a:endParaRPr/>
            </a:p>
          </p:txBody>
        </p:sp>
        <p:sp>
          <p:nvSpPr>
            <p:cNvPr id="329" name="Google Shape;329;p24"/>
            <p:cNvSpPr txBox="1"/>
            <p:nvPr/>
          </p:nvSpPr>
          <p:spPr>
            <a:xfrm>
              <a:off x="841" y="1072"/>
              <a:ext cx="3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1          2          3          4            5            6</a:t>
              </a:r>
              <a:endParaRPr/>
            </a:p>
          </p:txBody>
        </p:sp>
        <p:sp>
          <p:nvSpPr>
            <p:cNvPr id="330" name="Google Shape;330;p24"/>
            <p:cNvSpPr txBox="1"/>
            <p:nvPr/>
          </p:nvSpPr>
          <p:spPr>
            <a:xfrm>
              <a:off x="4132" y="1335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  <p:grpSp>
        <p:nvGrpSpPr>
          <p:cNvPr id="331" name="Google Shape;331;p24"/>
          <p:cNvGrpSpPr/>
          <p:nvPr/>
        </p:nvGrpSpPr>
        <p:grpSpPr>
          <a:xfrm>
            <a:off x="1497012" y="2636825"/>
            <a:ext cx="6518275" cy="893774"/>
            <a:chOff x="641" y="1651"/>
            <a:chExt cx="4106" cy="563"/>
          </a:xfrm>
        </p:grpSpPr>
        <p:sp>
          <p:nvSpPr>
            <p:cNvPr id="332" name="Google Shape;332;p24"/>
            <p:cNvSpPr txBox="1"/>
            <p:nvPr/>
          </p:nvSpPr>
          <p:spPr>
            <a:xfrm>
              <a:off x="641" y="1911"/>
              <a:ext cx="4106" cy="29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24"/>
            <p:cNvCxnSpPr/>
            <p:nvPr/>
          </p:nvCxnSpPr>
          <p:spPr>
            <a:xfrm>
              <a:off x="1277" y="1909"/>
              <a:ext cx="0" cy="29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4" name="Google Shape;334;p24"/>
            <p:cNvCxnSpPr/>
            <p:nvPr/>
          </p:nvCxnSpPr>
          <p:spPr>
            <a:xfrm>
              <a:off x="1918" y="190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5" name="Google Shape;335;p24"/>
            <p:cNvCxnSpPr/>
            <p:nvPr/>
          </p:nvCxnSpPr>
          <p:spPr>
            <a:xfrm>
              <a:off x="2572" y="190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6" name="Google Shape;336;p24"/>
            <p:cNvCxnSpPr/>
            <p:nvPr/>
          </p:nvCxnSpPr>
          <p:spPr>
            <a:xfrm>
              <a:off x="3271" y="190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>
              <a:off x="3998" y="1914"/>
              <a:ext cx="0" cy="28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38" name="Google Shape;338;p24"/>
            <p:cNvSpPr txBox="1"/>
            <p:nvPr/>
          </p:nvSpPr>
          <p:spPr>
            <a:xfrm>
              <a:off x="2723" y="191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5</a:t>
              </a:r>
              <a:endParaRPr/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2039" y="1919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340" name="Google Shape;340;p24"/>
            <p:cNvSpPr txBox="1"/>
            <p:nvPr/>
          </p:nvSpPr>
          <p:spPr>
            <a:xfrm>
              <a:off x="1355" y="1919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341" name="Google Shape;341;p24"/>
            <p:cNvSpPr txBox="1"/>
            <p:nvPr/>
          </p:nvSpPr>
          <p:spPr>
            <a:xfrm>
              <a:off x="745" y="1916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342" name="Google Shape;342;p24"/>
            <p:cNvSpPr txBox="1"/>
            <p:nvPr/>
          </p:nvSpPr>
          <p:spPr>
            <a:xfrm>
              <a:off x="3380" y="1914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  <p:sp>
          <p:nvSpPr>
            <p:cNvPr id="343" name="Google Shape;343;p24"/>
            <p:cNvSpPr txBox="1"/>
            <p:nvPr/>
          </p:nvSpPr>
          <p:spPr>
            <a:xfrm>
              <a:off x="838" y="1651"/>
              <a:ext cx="3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1          2          3          4            5            6</a:t>
              </a:r>
              <a:endParaRPr/>
            </a:p>
          </p:txBody>
        </p:sp>
        <p:sp>
          <p:nvSpPr>
            <p:cNvPr id="344" name="Google Shape;344;p24"/>
            <p:cNvSpPr txBox="1"/>
            <p:nvPr/>
          </p:nvSpPr>
          <p:spPr>
            <a:xfrm>
              <a:off x="4129" y="1914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1501775" y="3548050"/>
            <a:ext cx="6518275" cy="901700"/>
            <a:chOff x="644" y="2225"/>
            <a:chExt cx="4106" cy="568"/>
          </a:xfrm>
        </p:grpSpPr>
        <p:sp>
          <p:nvSpPr>
            <p:cNvPr id="346" name="Google Shape;346;p24"/>
            <p:cNvSpPr txBox="1"/>
            <p:nvPr/>
          </p:nvSpPr>
          <p:spPr>
            <a:xfrm>
              <a:off x="644" y="2485"/>
              <a:ext cx="4106" cy="29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24"/>
            <p:cNvCxnSpPr/>
            <p:nvPr/>
          </p:nvCxnSpPr>
          <p:spPr>
            <a:xfrm>
              <a:off x="1280" y="2483"/>
              <a:ext cx="0" cy="29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8" name="Google Shape;348;p24"/>
            <p:cNvCxnSpPr/>
            <p:nvPr/>
          </p:nvCxnSpPr>
          <p:spPr>
            <a:xfrm>
              <a:off x="1921" y="2483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9" name="Google Shape;349;p24"/>
            <p:cNvCxnSpPr/>
            <p:nvPr/>
          </p:nvCxnSpPr>
          <p:spPr>
            <a:xfrm>
              <a:off x="2575" y="2483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" name="Google Shape;350;p24"/>
            <p:cNvCxnSpPr/>
            <p:nvPr/>
          </p:nvCxnSpPr>
          <p:spPr>
            <a:xfrm>
              <a:off x="3274" y="2483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" name="Google Shape;351;p24"/>
            <p:cNvCxnSpPr/>
            <p:nvPr/>
          </p:nvCxnSpPr>
          <p:spPr>
            <a:xfrm>
              <a:off x="4001" y="2488"/>
              <a:ext cx="0" cy="28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2" name="Google Shape;352;p24"/>
            <p:cNvSpPr txBox="1"/>
            <p:nvPr/>
          </p:nvSpPr>
          <p:spPr>
            <a:xfrm>
              <a:off x="2726" y="2488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33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353" name="Google Shape;353;p24"/>
            <p:cNvSpPr txBox="1"/>
            <p:nvPr/>
          </p:nvSpPr>
          <p:spPr>
            <a:xfrm>
              <a:off x="2042" y="249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5</a:t>
              </a:r>
              <a:endParaRPr/>
            </a:p>
          </p:txBody>
        </p:sp>
        <p:sp>
          <p:nvSpPr>
            <p:cNvPr id="354" name="Google Shape;354;p24"/>
            <p:cNvSpPr txBox="1"/>
            <p:nvPr/>
          </p:nvSpPr>
          <p:spPr>
            <a:xfrm>
              <a:off x="1358" y="2493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35</a:t>
              </a:r>
              <a:endParaRPr/>
            </a:p>
          </p:txBody>
        </p:sp>
        <p:sp>
          <p:nvSpPr>
            <p:cNvPr id="355" name="Google Shape;355;p24"/>
            <p:cNvSpPr txBox="1"/>
            <p:nvPr/>
          </p:nvSpPr>
          <p:spPr>
            <a:xfrm>
              <a:off x="748" y="2490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356" name="Google Shape;356;p24"/>
            <p:cNvSpPr txBox="1"/>
            <p:nvPr/>
          </p:nvSpPr>
          <p:spPr>
            <a:xfrm>
              <a:off x="3383" y="2488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  <p:sp>
          <p:nvSpPr>
            <p:cNvPr id="357" name="Google Shape;357;p24"/>
            <p:cNvSpPr txBox="1"/>
            <p:nvPr/>
          </p:nvSpPr>
          <p:spPr>
            <a:xfrm>
              <a:off x="841" y="2225"/>
              <a:ext cx="3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1          2          3          4            5            6</a:t>
              </a:r>
              <a:endParaRPr/>
            </a:p>
          </p:txBody>
        </p:sp>
        <p:sp>
          <p:nvSpPr>
            <p:cNvPr id="358" name="Google Shape;358;p24"/>
            <p:cNvSpPr txBox="1"/>
            <p:nvPr/>
          </p:nvSpPr>
          <p:spPr>
            <a:xfrm>
              <a:off x="4132" y="2488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  <p:grpSp>
        <p:nvGrpSpPr>
          <p:cNvPr id="359" name="Google Shape;359;p24"/>
          <p:cNvGrpSpPr/>
          <p:nvPr/>
        </p:nvGrpSpPr>
        <p:grpSpPr>
          <a:xfrm>
            <a:off x="1497012" y="4430700"/>
            <a:ext cx="6518275" cy="901700"/>
            <a:chOff x="641" y="2781"/>
            <a:chExt cx="4106" cy="568"/>
          </a:xfrm>
        </p:grpSpPr>
        <p:sp>
          <p:nvSpPr>
            <p:cNvPr id="360" name="Google Shape;360;p24"/>
            <p:cNvSpPr txBox="1"/>
            <p:nvPr/>
          </p:nvSpPr>
          <p:spPr>
            <a:xfrm>
              <a:off x="641" y="3041"/>
              <a:ext cx="4106" cy="29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p24"/>
            <p:cNvCxnSpPr/>
            <p:nvPr/>
          </p:nvCxnSpPr>
          <p:spPr>
            <a:xfrm>
              <a:off x="1277" y="3039"/>
              <a:ext cx="0" cy="29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2" name="Google Shape;362;p24"/>
            <p:cNvCxnSpPr/>
            <p:nvPr/>
          </p:nvCxnSpPr>
          <p:spPr>
            <a:xfrm>
              <a:off x="1918" y="303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" name="Google Shape;363;p24"/>
            <p:cNvCxnSpPr/>
            <p:nvPr/>
          </p:nvCxnSpPr>
          <p:spPr>
            <a:xfrm>
              <a:off x="2572" y="303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" name="Google Shape;364;p24"/>
            <p:cNvCxnSpPr/>
            <p:nvPr/>
          </p:nvCxnSpPr>
          <p:spPr>
            <a:xfrm>
              <a:off x="3271" y="303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" name="Google Shape;365;p24"/>
            <p:cNvCxnSpPr/>
            <p:nvPr/>
          </p:nvCxnSpPr>
          <p:spPr>
            <a:xfrm>
              <a:off x="3998" y="3044"/>
              <a:ext cx="0" cy="28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6" name="Google Shape;366;p24"/>
            <p:cNvSpPr txBox="1"/>
            <p:nvPr/>
          </p:nvSpPr>
          <p:spPr>
            <a:xfrm>
              <a:off x="2723" y="3044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33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2039" y="3049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368" name="Google Shape;368;p24"/>
            <p:cNvSpPr txBox="1"/>
            <p:nvPr/>
          </p:nvSpPr>
          <p:spPr>
            <a:xfrm>
              <a:off x="1355" y="304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5</a:t>
              </a:r>
              <a:endParaRPr/>
            </a:p>
          </p:txBody>
        </p:sp>
        <p:sp>
          <p:nvSpPr>
            <p:cNvPr id="369" name="Google Shape;369;p24"/>
            <p:cNvSpPr txBox="1"/>
            <p:nvPr/>
          </p:nvSpPr>
          <p:spPr>
            <a:xfrm>
              <a:off x="745" y="3046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370" name="Google Shape;370;p24"/>
            <p:cNvSpPr txBox="1"/>
            <p:nvPr/>
          </p:nvSpPr>
          <p:spPr>
            <a:xfrm>
              <a:off x="3380" y="3044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  <p:sp>
          <p:nvSpPr>
            <p:cNvPr id="371" name="Google Shape;371;p24"/>
            <p:cNvSpPr txBox="1"/>
            <p:nvPr/>
          </p:nvSpPr>
          <p:spPr>
            <a:xfrm>
              <a:off x="838" y="2781"/>
              <a:ext cx="3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1          2          3          4            5            6</a:t>
              </a:r>
              <a:endParaRPr/>
            </a:p>
          </p:txBody>
        </p:sp>
        <p:sp>
          <p:nvSpPr>
            <p:cNvPr id="372" name="Google Shape;372;p24"/>
            <p:cNvSpPr txBox="1"/>
            <p:nvPr/>
          </p:nvSpPr>
          <p:spPr>
            <a:xfrm>
              <a:off x="4129" y="3044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  <p:grpSp>
        <p:nvGrpSpPr>
          <p:cNvPr id="373" name="Google Shape;373;p24"/>
          <p:cNvGrpSpPr/>
          <p:nvPr/>
        </p:nvGrpSpPr>
        <p:grpSpPr>
          <a:xfrm>
            <a:off x="1497012" y="5351450"/>
            <a:ext cx="6518275" cy="896949"/>
            <a:chOff x="641" y="3361"/>
            <a:chExt cx="4106" cy="565"/>
          </a:xfrm>
        </p:grpSpPr>
        <p:sp>
          <p:nvSpPr>
            <p:cNvPr id="374" name="Google Shape;374;p24"/>
            <p:cNvSpPr txBox="1"/>
            <p:nvPr/>
          </p:nvSpPr>
          <p:spPr>
            <a:xfrm>
              <a:off x="641" y="3621"/>
              <a:ext cx="4106" cy="29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p24"/>
            <p:cNvCxnSpPr/>
            <p:nvPr/>
          </p:nvCxnSpPr>
          <p:spPr>
            <a:xfrm>
              <a:off x="1277" y="3619"/>
              <a:ext cx="0" cy="29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" name="Google Shape;376;p24"/>
            <p:cNvCxnSpPr/>
            <p:nvPr/>
          </p:nvCxnSpPr>
          <p:spPr>
            <a:xfrm>
              <a:off x="1918" y="361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" name="Google Shape;377;p24"/>
            <p:cNvCxnSpPr/>
            <p:nvPr/>
          </p:nvCxnSpPr>
          <p:spPr>
            <a:xfrm>
              <a:off x="2572" y="361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" name="Google Shape;378;p24"/>
            <p:cNvCxnSpPr/>
            <p:nvPr/>
          </p:nvCxnSpPr>
          <p:spPr>
            <a:xfrm>
              <a:off x="3271" y="361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" name="Google Shape;379;p24"/>
            <p:cNvCxnSpPr/>
            <p:nvPr/>
          </p:nvCxnSpPr>
          <p:spPr>
            <a:xfrm>
              <a:off x="3998" y="3624"/>
              <a:ext cx="0" cy="28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80" name="Google Shape;380;p24"/>
            <p:cNvSpPr txBox="1"/>
            <p:nvPr/>
          </p:nvSpPr>
          <p:spPr>
            <a:xfrm>
              <a:off x="2723" y="3624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33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2039" y="3629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382" name="Google Shape;382;p24"/>
            <p:cNvSpPr txBox="1"/>
            <p:nvPr/>
          </p:nvSpPr>
          <p:spPr>
            <a:xfrm>
              <a:off x="1355" y="3629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383" name="Google Shape;383;p24"/>
            <p:cNvSpPr txBox="1"/>
            <p:nvPr/>
          </p:nvSpPr>
          <p:spPr>
            <a:xfrm>
              <a:off x="745" y="36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84" name="Google Shape;384;p24"/>
            <p:cNvSpPr txBox="1"/>
            <p:nvPr/>
          </p:nvSpPr>
          <p:spPr>
            <a:xfrm>
              <a:off x="3380" y="3624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838" y="3361"/>
              <a:ext cx="3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1          2          3          4            5            6</a:t>
              </a:r>
              <a:endParaRPr/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4129" y="3624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  <p:grpSp>
        <p:nvGrpSpPr>
          <p:cNvPr id="387" name="Google Shape;387;p24"/>
          <p:cNvGrpSpPr/>
          <p:nvPr/>
        </p:nvGrpSpPr>
        <p:grpSpPr>
          <a:xfrm>
            <a:off x="357187" y="2143125"/>
            <a:ext cx="1011237" cy="4106862"/>
            <a:chOff x="225" y="1350"/>
            <a:chExt cx="637" cy="2587"/>
          </a:xfrm>
        </p:grpSpPr>
        <p:sp>
          <p:nvSpPr>
            <p:cNvPr id="388" name="Google Shape;388;p24"/>
            <p:cNvSpPr/>
            <p:nvPr/>
          </p:nvSpPr>
          <p:spPr>
            <a:xfrm>
              <a:off x="477" y="1350"/>
              <a:ext cx="385" cy="258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3333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4"/>
            <p:cNvSpPr txBox="1"/>
            <p:nvPr/>
          </p:nvSpPr>
          <p:spPr>
            <a:xfrm rot="-5400000">
              <a:off x="103" y="2498"/>
              <a:ext cx="53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rPr>
                <a:t>N - 1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Reducing the Number of Comparisons</a:t>
            </a:r>
            <a:endParaRPr/>
          </a:p>
        </p:txBody>
      </p:sp>
      <p:sp>
        <p:nvSpPr>
          <p:cNvPr id="402" name="Google Shape;402;p26"/>
          <p:cNvSpPr txBox="1">
            <a:spLocks noGrp="1"/>
          </p:cNvSpPr>
          <p:nvPr>
            <p:ph type="body" idx="1"/>
          </p:nvPr>
        </p:nvSpPr>
        <p:spPr>
          <a:xfrm>
            <a:off x="685800" y="1476375"/>
            <a:ext cx="7772400" cy="461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N</a:t>
            </a: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“bubble up”, we only need to </a:t>
            </a:r>
            <a:b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MAX-N comparisons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4</a:t>
            </a: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“bubble up”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is 6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we have </a:t>
            </a: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 comparisons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do</a:t>
            </a:r>
            <a:endParaRPr/>
          </a:p>
        </p:txBody>
      </p:sp>
      <p:grpSp>
        <p:nvGrpSpPr>
          <p:cNvPr id="403" name="Google Shape;403;p26"/>
          <p:cNvGrpSpPr/>
          <p:nvPr/>
        </p:nvGrpSpPr>
        <p:grpSpPr>
          <a:xfrm>
            <a:off x="1284287" y="4660900"/>
            <a:ext cx="6518275" cy="901700"/>
            <a:chOff x="641" y="2781"/>
            <a:chExt cx="4106" cy="568"/>
          </a:xfrm>
        </p:grpSpPr>
        <p:sp>
          <p:nvSpPr>
            <p:cNvPr id="404" name="Google Shape;404;p26"/>
            <p:cNvSpPr txBox="1"/>
            <p:nvPr/>
          </p:nvSpPr>
          <p:spPr>
            <a:xfrm>
              <a:off x="641" y="3041"/>
              <a:ext cx="4106" cy="29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5" name="Google Shape;405;p26"/>
            <p:cNvCxnSpPr/>
            <p:nvPr/>
          </p:nvCxnSpPr>
          <p:spPr>
            <a:xfrm>
              <a:off x="1277" y="3039"/>
              <a:ext cx="0" cy="29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" name="Google Shape;406;p26"/>
            <p:cNvCxnSpPr/>
            <p:nvPr/>
          </p:nvCxnSpPr>
          <p:spPr>
            <a:xfrm>
              <a:off x="1918" y="303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" name="Google Shape;407;p26"/>
            <p:cNvCxnSpPr/>
            <p:nvPr/>
          </p:nvCxnSpPr>
          <p:spPr>
            <a:xfrm>
              <a:off x="2572" y="303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" name="Google Shape;408;p26"/>
            <p:cNvCxnSpPr/>
            <p:nvPr/>
          </p:nvCxnSpPr>
          <p:spPr>
            <a:xfrm>
              <a:off x="3271" y="303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" name="Google Shape;409;p26"/>
            <p:cNvCxnSpPr/>
            <p:nvPr/>
          </p:nvCxnSpPr>
          <p:spPr>
            <a:xfrm>
              <a:off x="3998" y="3044"/>
              <a:ext cx="0" cy="28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10" name="Google Shape;410;p26"/>
            <p:cNvSpPr txBox="1"/>
            <p:nvPr/>
          </p:nvSpPr>
          <p:spPr>
            <a:xfrm>
              <a:off x="2723" y="3044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33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411" name="Google Shape;411;p26"/>
            <p:cNvSpPr txBox="1"/>
            <p:nvPr/>
          </p:nvSpPr>
          <p:spPr>
            <a:xfrm>
              <a:off x="2039" y="304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5</a:t>
              </a:r>
              <a:endParaRPr/>
            </a:p>
          </p:txBody>
        </p:sp>
        <p:sp>
          <p:nvSpPr>
            <p:cNvPr id="412" name="Google Shape;412;p26"/>
            <p:cNvSpPr txBox="1"/>
            <p:nvPr/>
          </p:nvSpPr>
          <p:spPr>
            <a:xfrm>
              <a:off x="1355" y="304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35</a:t>
              </a:r>
              <a:endParaRPr/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745" y="3046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414" name="Google Shape;414;p26"/>
            <p:cNvSpPr txBox="1"/>
            <p:nvPr/>
          </p:nvSpPr>
          <p:spPr>
            <a:xfrm>
              <a:off x="3380" y="3044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  <p:sp>
          <p:nvSpPr>
            <p:cNvPr id="415" name="Google Shape;415;p26"/>
            <p:cNvSpPr txBox="1"/>
            <p:nvPr/>
          </p:nvSpPr>
          <p:spPr>
            <a:xfrm>
              <a:off x="838" y="2781"/>
              <a:ext cx="3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1          2          3          4            5            6</a:t>
              </a:r>
              <a:endParaRPr/>
            </a:p>
          </p:txBody>
        </p:sp>
        <p:sp>
          <p:nvSpPr>
            <p:cNvPr id="416" name="Google Shape;416;p26"/>
            <p:cNvSpPr txBox="1"/>
            <p:nvPr/>
          </p:nvSpPr>
          <p:spPr>
            <a:xfrm>
              <a:off x="4129" y="3044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>
                  <a:solidFill>
                    <a:srgbClr val="FF0033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  <p:sp>
        <p:nvSpPr>
          <p:cNvPr id="417" name="Google Shape;417;p26"/>
          <p:cNvSpPr txBox="1"/>
          <p:nvPr/>
        </p:nvSpPr>
        <p:spPr>
          <a:xfrm>
            <a:off x="1284287" y="5100600"/>
            <a:ext cx="3075000" cy="462000"/>
          </a:xfrm>
          <a:prstGeom prst="rect">
            <a:avLst/>
          </a:prstGeom>
          <a:noFill/>
          <a:ln w="76200" cap="flat" cmpd="sng">
            <a:solidFill>
              <a:srgbClr val="00CC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6"/>
          <p:cNvSpPr/>
          <p:nvPr/>
        </p:nvSpPr>
        <p:spPr>
          <a:xfrm rot="-5400000">
            <a:off x="2132012" y="5151437"/>
            <a:ext cx="273050" cy="134302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/>
          <p:nvPr/>
        </p:nvSpPr>
        <p:spPr>
          <a:xfrm rot="-5400000">
            <a:off x="3175000" y="5424487"/>
            <a:ext cx="273050" cy="134302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Already Sorted Collections?</a:t>
            </a:r>
            <a:endParaRPr/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collection was already sorted?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only a few elements were out of place and after a couple of “bubble ups,” the collection was sorted?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be able to </a:t>
            </a: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detect this </a:t>
            </a:r>
            <a:b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and “stop early”!</a:t>
            </a:r>
            <a:endParaRPr/>
          </a:p>
        </p:txBody>
      </p:sp>
      <p:grpSp>
        <p:nvGrpSpPr>
          <p:cNvPr id="426" name="Google Shape;426;p27"/>
          <p:cNvGrpSpPr/>
          <p:nvPr/>
        </p:nvGrpSpPr>
        <p:grpSpPr>
          <a:xfrm>
            <a:off x="1293812" y="4705350"/>
            <a:ext cx="6518275" cy="882650"/>
            <a:chOff x="641" y="3361"/>
            <a:chExt cx="4106" cy="556"/>
          </a:xfrm>
        </p:grpSpPr>
        <p:sp>
          <p:nvSpPr>
            <p:cNvPr id="427" name="Google Shape;427;p27"/>
            <p:cNvSpPr txBox="1"/>
            <p:nvPr/>
          </p:nvSpPr>
          <p:spPr>
            <a:xfrm>
              <a:off x="641" y="3621"/>
              <a:ext cx="4106" cy="29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8" name="Google Shape;428;p27"/>
            <p:cNvCxnSpPr/>
            <p:nvPr/>
          </p:nvCxnSpPr>
          <p:spPr>
            <a:xfrm>
              <a:off x="1277" y="3619"/>
              <a:ext cx="0" cy="29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9" name="Google Shape;429;p27"/>
            <p:cNvCxnSpPr/>
            <p:nvPr/>
          </p:nvCxnSpPr>
          <p:spPr>
            <a:xfrm>
              <a:off x="1918" y="361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0" name="Google Shape;430;p27"/>
            <p:cNvCxnSpPr/>
            <p:nvPr/>
          </p:nvCxnSpPr>
          <p:spPr>
            <a:xfrm>
              <a:off x="2572" y="361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" name="Google Shape;431;p27"/>
            <p:cNvCxnSpPr/>
            <p:nvPr/>
          </p:nvCxnSpPr>
          <p:spPr>
            <a:xfrm>
              <a:off x="3271" y="3619"/>
              <a:ext cx="0" cy="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" name="Google Shape;432;p27"/>
            <p:cNvCxnSpPr/>
            <p:nvPr/>
          </p:nvCxnSpPr>
          <p:spPr>
            <a:xfrm>
              <a:off x="3998" y="3624"/>
              <a:ext cx="0" cy="28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3" name="Google Shape;433;p27"/>
            <p:cNvSpPr txBox="1"/>
            <p:nvPr/>
          </p:nvSpPr>
          <p:spPr>
            <a:xfrm>
              <a:off x="2723" y="3624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434" name="Google Shape;434;p27"/>
            <p:cNvSpPr txBox="1"/>
            <p:nvPr/>
          </p:nvSpPr>
          <p:spPr>
            <a:xfrm>
              <a:off x="2039" y="3629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35</a:t>
              </a:r>
              <a:endParaRPr/>
            </a:p>
          </p:txBody>
        </p:sp>
        <p:sp>
          <p:nvSpPr>
            <p:cNvPr id="435" name="Google Shape;435;p27"/>
            <p:cNvSpPr txBox="1"/>
            <p:nvPr/>
          </p:nvSpPr>
          <p:spPr>
            <a:xfrm>
              <a:off x="1355" y="3629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12</a:t>
              </a:r>
              <a:endParaRPr/>
            </a:p>
          </p:txBody>
        </p:sp>
        <p:sp>
          <p:nvSpPr>
            <p:cNvPr id="436" name="Google Shape;436;p27"/>
            <p:cNvSpPr txBox="1"/>
            <p:nvPr/>
          </p:nvSpPr>
          <p:spPr>
            <a:xfrm>
              <a:off x="745" y="3626"/>
              <a:ext cx="27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37" name="Google Shape;437;p27"/>
            <p:cNvSpPr txBox="1"/>
            <p:nvPr/>
          </p:nvSpPr>
          <p:spPr>
            <a:xfrm>
              <a:off x="3380" y="3624"/>
              <a:ext cx="38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77</a:t>
              </a:r>
              <a:endParaRPr/>
            </a:p>
          </p:txBody>
        </p:sp>
        <p:sp>
          <p:nvSpPr>
            <p:cNvPr id="438" name="Google Shape;438;p27"/>
            <p:cNvSpPr txBox="1"/>
            <p:nvPr/>
          </p:nvSpPr>
          <p:spPr>
            <a:xfrm>
              <a:off x="838" y="3361"/>
              <a:ext cx="3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1          2          3          4            5            6</a:t>
              </a:r>
              <a:endParaRPr/>
            </a:p>
          </p:txBody>
        </p:sp>
        <p:sp>
          <p:nvSpPr>
            <p:cNvPr id="439" name="Google Shape;439;p27"/>
            <p:cNvSpPr txBox="1"/>
            <p:nvPr/>
          </p:nvSpPr>
          <p:spPr>
            <a:xfrm>
              <a:off x="4129" y="3624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101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823157C-7820-EC21-B33D-F1376C0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Why Sorting?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C046E5F5-1B6A-087B-E725-70DB25A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E098DC5-7A33-4932-8E23-3302B8C079CE}" type="slidenum">
              <a:rPr lang="en-US" altLang="en-US" sz="1400">
                <a:solidFill>
                  <a:schemeClr val="tx2"/>
                </a:solidFill>
              </a:rPr>
              <a:pPr eaLnBrk="1" hangingPunct="1"/>
              <a:t>2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AB5A-6E9B-DDA4-12C2-FC6DD4A3DB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Practical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ea typeface="ＭＳ Ｐゴシック" panose="020B0600070205080204" pitchFamily="34" charset="-128"/>
              </a:rPr>
              <a:t>People by last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ea typeface="ＭＳ Ｐゴシック" panose="020B0600070205080204" pitchFamily="34" charset="-128"/>
              </a:rPr>
              <a:t>Countries by population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ea typeface="ＭＳ Ｐゴシック" panose="020B0600070205080204" pitchFamily="34" charset="-128"/>
              </a:rPr>
              <a:t>Search engine results by relevance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Fundamental to other algorithms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Different algorithms have different asymptotic and constant-factor trade-offs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ea typeface="ＭＳ Ｐゴシック" panose="020B0600070205080204" pitchFamily="34" charset="-128"/>
              </a:rPr>
              <a:t>No single ‘best’ sort for all scenarios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ea typeface="ＭＳ Ｐゴシック" panose="020B0600070205080204" pitchFamily="34" charset="-128"/>
              </a:rPr>
              <a:t>Knowing one way to sort just isn’t enough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to approaches to sorting which can be used for other problems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a Boolean “Flag”</a:t>
            </a:r>
            <a:endParaRPr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a boolean variable to determine if any swapping occurred during the “bubble up.”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If no swapping occurred, then we know that the collection is already sorted!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boolean “flag” needs to be reset after each “bubble up.”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"/>
          <p:cNvSpPr txBox="1">
            <a:spLocks noGrp="1"/>
          </p:cNvSpPr>
          <p:nvPr>
            <p:ph type="title"/>
          </p:nvPr>
        </p:nvSpPr>
        <p:spPr>
          <a:xfrm>
            <a:off x="685800" y="172075"/>
            <a:ext cx="7772400" cy="11430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Bubble Sort Algorithm</a:t>
            </a:r>
            <a:endParaRPr/>
          </a:p>
        </p:txBody>
      </p:sp>
      <p:sp>
        <p:nvSpPr>
          <p:cNvPr id="452" name="Google Shape;452;p29"/>
          <p:cNvSpPr txBox="1">
            <a:spLocks noGrp="1"/>
          </p:cNvSpPr>
          <p:nvPr>
            <p:ph type="body" idx="1"/>
          </p:nvPr>
        </p:nvSpPr>
        <p:spPr>
          <a:xfrm>
            <a:off x="685800" y="1071900"/>
            <a:ext cx="7772400" cy="5687700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bubbleSort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list,n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(1 to </a:t>
            </a:r>
            <a:r>
              <a:rPr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swapped =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(0 to </a:t>
            </a:r>
            <a:r>
              <a:rPr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- i - </a:t>
            </a:r>
            <a:r>
              <a:rPr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[j] &gt; </a:t>
            </a:r>
            <a:r>
              <a:rPr lang="en-US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[j+</a:t>
            </a:r>
            <a:r>
              <a:rPr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t = </a:t>
            </a:r>
            <a:r>
              <a:rPr lang="en-US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[j] = </a:t>
            </a:r>
            <a:r>
              <a:rPr lang="en-US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[j+</a:t>
            </a:r>
            <a:r>
              <a:rPr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[j+</a:t>
            </a:r>
            <a:r>
              <a:rPr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 = 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swapped =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 } }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swapped: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break } }</a:t>
            </a:r>
            <a:endParaRPr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3" name="Google Shape;453;p29"/>
          <p:cNvCxnSpPr/>
          <p:nvPr/>
        </p:nvCxnSpPr>
        <p:spPr>
          <a:xfrm rot="10800000">
            <a:off x="2481375" y="2873512"/>
            <a:ext cx="4778400" cy="0"/>
          </a:xfrm>
          <a:prstGeom prst="straightConnector1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4" name="Google Shape;454;p29"/>
          <p:cNvCxnSpPr/>
          <p:nvPr/>
        </p:nvCxnSpPr>
        <p:spPr>
          <a:xfrm flipH="1">
            <a:off x="2681425" y="5818900"/>
            <a:ext cx="4559400" cy="300"/>
          </a:xfrm>
          <a:prstGeom prst="straightConnector1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5" name="Google Shape;455;p29"/>
          <p:cNvCxnSpPr/>
          <p:nvPr/>
        </p:nvCxnSpPr>
        <p:spPr>
          <a:xfrm>
            <a:off x="7237300" y="2873512"/>
            <a:ext cx="3600" cy="3011100"/>
          </a:xfrm>
          <a:prstGeom prst="straightConnector1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6" name="Google Shape;456;p29"/>
          <p:cNvCxnSpPr/>
          <p:nvPr/>
        </p:nvCxnSpPr>
        <p:spPr>
          <a:xfrm rot="10800000">
            <a:off x="1694612" y="1874650"/>
            <a:ext cx="6050100" cy="0"/>
          </a:xfrm>
          <a:prstGeom prst="straightConnector1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7" name="Google Shape;457;p29"/>
          <p:cNvCxnSpPr/>
          <p:nvPr/>
        </p:nvCxnSpPr>
        <p:spPr>
          <a:xfrm rot="10800000">
            <a:off x="2043987" y="6715750"/>
            <a:ext cx="5653200" cy="0"/>
          </a:xfrm>
          <a:prstGeom prst="straightConnector1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8" name="Google Shape;458;p29"/>
          <p:cNvCxnSpPr/>
          <p:nvPr/>
        </p:nvCxnSpPr>
        <p:spPr>
          <a:xfrm>
            <a:off x="7714438" y="1874650"/>
            <a:ext cx="300" cy="4790700"/>
          </a:xfrm>
          <a:prstGeom prst="straightConnector1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9" name="Google Shape;459;p29"/>
          <p:cNvSpPr txBox="1"/>
          <p:nvPr/>
        </p:nvSpPr>
        <p:spPr>
          <a:xfrm rot="-5400000">
            <a:off x="6235859" y="3904300"/>
            <a:ext cx="16542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Inner loop</a:t>
            </a:r>
            <a:endParaRPr/>
          </a:p>
        </p:txBody>
      </p:sp>
      <p:sp>
        <p:nvSpPr>
          <p:cNvPr id="460" name="Google Shape;460;p29"/>
          <p:cNvSpPr txBox="1"/>
          <p:nvPr/>
        </p:nvSpPr>
        <p:spPr>
          <a:xfrm rot="-5400000">
            <a:off x="7099462" y="4007386"/>
            <a:ext cx="172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Outer loop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467" name="Google Shape;467;p30"/>
          <p:cNvSpPr txBox="1">
            <a:spLocks noGrp="1"/>
          </p:cNvSpPr>
          <p:nvPr>
            <p:ph type="body" idx="1"/>
          </p:nvPr>
        </p:nvSpPr>
        <p:spPr>
          <a:xfrm>
            <a:off x="685800" y="1552575"/>
            <a:ext cx="7772400" cy="770400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Worst Case: O(</a:t>
            </a: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</a:rPr>
              <a:t>n²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/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 Narrow"/>
                <a:ea typeface="Arial Narrow"/>
                <a:cs typeface="Arial Narrow"/>
                <a:sym typeface="Arial Narrow"/>
              </a:rPr>
              <a:t>PROPERTIES</a:t>
            </a:r>
            <a:endParaRPr sz="3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4" name="Google Shape;474;p31"/>
          <p:cNvSpPr txBox="1"/>
          <p:nvPr/>
        </p:nvSpPr>
        <p:spPr>
          <a:xfrm>
            <a:off x="609600" y="1600200"/>
            <a:ext cx="82443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Bubble sort is stable and in-place algorithm.</a:t>
            </a:r>
            <a:endParaRPr sz="1700"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>
                <a:latin typeface="Arial Narrow"/>
                <a:ea typeface="Arial Narrow"/>
                <a:cs typeface="Arial Narrow"/>
                <a:sym typeface="Arial Narrow"/>
              </a:rPr>
              <a:t>In-place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 means that the input and output occupy the same memory</a:t>
            </a:r>
            <a:endParaRPr sz="24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>
                <a:latin typeface="Arial Narrow"/>
                <a:ea typeface="Arial Narrow"/>
                <a:cs typeface="Arial Narrow"/>
                <a:sym typeface="Arial Narrow"/>
              </a:rPr>
              <a:t>Stable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 means the order of input elements is unchanged except where change is required to satisfy the requirements.</a:t>
            </a:r>
            <a:endParaRPr sz="17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150" y="3590700"/>
            <a:ext cx="5366849" cy="27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685800" y="1574800"/>
            <a:ext cx="7772400" cy="4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“Bubble Up” algorithm will </a:t>
            </a:r>
            <a:r>
              <a:rPr lang="en-US" sz="2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move largest value to its correct location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(to the right)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“Bubble Up” until all elements are correctly placed: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–"/>
            </a:pPr>
            <a:r>
              <a:rPr lang="en-US" sz="2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Maximum of N-1 times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finish early if </a:t>
            </a:r>
            <a:r>
              <a:rPr lang="en-US" sz="2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swapping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reduce the number of elements we compare each time one is correctly placed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487" name="Google Shape;487;p33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488" name="Google Shape;488;p33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489" name="Google Shape;489;p33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490" name="Google Shape;490;p33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491" name="Google Shape;491;p33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492" name="Google Shape;492;p33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493" name="Google Shape;493;p33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494" name="Google Shape;494;p33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496" name="Google Shape;496;p33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497" name="Google Shape;497;p33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498" name="Google Shape;498;p33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499" name="Google Shape;499;p33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501" name="Google Shape;501;p33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502" name="Google Shape;502;p33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503" name="Google Shape;503;p33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509" name="Google Shape;509;p34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510" name="Google Shape;510;p34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511" name="Google Shape;511;p34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512" name="Google Shape;512;p34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513" name="Google Shape;513;p34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514" name="Google Shape;514;p34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515" name="Google Shape;515;p34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516" name="Google Shape;516;p34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517" name="Google Shape;517;p34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518" name="Google Shape;518;p34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519" name="Google Shape;519;p34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520" name="Google Shape;520;p34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521" name="Google Shape;521;p34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522" name="Google Shape;522;p34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523" name="Google Shape;523;p34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524" name="Google Shape;524;p34"/>
          <p:cNvGrpSpPr/>
          <p:nvPr/>
        </p:nvGrpSpPr>
        <p:grpSpPr>
          <a:xfrm rot="10800000" flipH="1">
            <a:off x="2143125" y="4138612"/>
            <a:ext cx="590550" cy="446087"/>
            <a:chOff x="1760" y="2424"/>
            <a:chExt cx="372" cy="502"/>
          </a:xfrm>
        </p:grpSpPr>
        <p:cxnSp>
          <p:nvCxnSpPr>
            <p:cNvPr id="525" name="Google Shape;525;p34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526" name="Google Shape;526;p34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527" name="Google Shape;527;p34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28" name="Google Shape;528;p34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529" name="Google Shape;529;p34"/>
          <p:cNvSpPr txBox="1"/>
          <p:nvPr/>
        </p:nvSpPr>
        <p:spPr>
          <a:xfrm>
            <a:off x="5351447" y="1909750"/>
            <a:ext cx="13458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535" name="Google Shape;535;p35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536" name="Google Shape;536;p35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537" name="Google Shape;537;p35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538" name="Google Shape;538;p35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539" name="Google Shape;539;p35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540" name="Google Shape;540;p35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541" name="Google Shape;541;p35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542" name="Google Shape;542;p35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543" name="Google Shape;543;p35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544" name="Google Shape;544;p35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545" name="Google Shape;545;p35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546" name="Google Shape;546;p35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547" name="Google Shape;547;p35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548" name="Google Shape;548;p35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549" name="Google Shape;549;p35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550" name="Google Shape;550;p35"/>
          <p:cNvGrpSpPr/>
          <p:nvPr/>
        </p:nvGrpSpPr>
        <p:grpSpPr>
          <a:xfrm rot="10800000" flipH="1">
            <a:off x="2143125" y="4138612"/>
            <a:ext cx="590550" cy="446087"/>
            <a:chOff x="1760" y="2424"/>
            <a:chExt cx="372" cy="502"/>
          </a:xfrm>
        </p:grpSpPr>
        <p:cxnSp>
          <p:nvCxnSpPr>
            <p:cNvPr id="551" name="Google Shape;551;p35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553" name="Google Shape;553;p35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54" name="Google Shape;554;p35"/>
          <p:cNvSpPr txBox="1"/>
          <p:nvPr/>
        </p:nvSpPr>
        <p:spPr>
          <a:xfrm>
            <a:off x="1928812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555" name="Google Shape;555;p35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556" name="Google Shape;556;p35"/>
          <p:cNvSpPr txBox="1"/>
          <p:nvPr/>
        </p:nvSpPr>
        <p:spPr>
          <a:xfrm>
            <a:off x="5351449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562" name="Google Shape;562;p36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563" name="Google Shape;563;p36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564" name="Google Shape;564;p36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565" name="Google Shape;565;p36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566" name="Google Shape;566;p36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567" name="Google Shape;567;p36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568" name="Google Shape;568;p36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569" name="Google Shape;569;p36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570" name="Google Shape;570;p36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571" name="Google Shape;571;p36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572" name="Google Shape;572;p36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573" name="Google Shape;573;p36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574" name="Google Shape;574;p36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575" name="Google Shape;575;p36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576" name="Google Shape;576;p36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577" name="Google Shape;577;p36"/>
          <p:cNvGrpSpPr/>
          <p:nvPr/>
        </p:nvGrpSpPr>
        <p:grpSpPr>
          <a:xfrm rot="10800000" flipH="1">
            <a:off x="2143125" y="4138612"/>
            <a:ext cx="590550" cy="446087"/>
            <a:chOff x="1760" y="2424"/>
            <a:chExt cx="372" cy="502"/>
          </a:xfrm>
        </p:grpSpPr>
        <p:cxnSp>
          <p:nvCxnSpPr>
            <p:cNvPr id="578" name="Google Shape;578;p36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579" name="Google Shape;579;p36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580" name="Google Shape;580;p36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81" name="Google Shape;581;p36"/>
          <p:cNvSpPr txBox="1"/>
          <p:nvPr/>
        </p:nvSpPr>
        <p:spPr>
          <a:xfrm>
            <a:off x="1928812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582" name="Google Shape;582;p36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583" name="Google Shape;583;p36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589" name="Google Shape;589;p37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590" name="Google Shape;590;p37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591" name="Google Shape;591;p37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592" name="Google Shape;592;p37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593" name="Google Shape;593;p37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594" name="Google Shape;594;p37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595" name="Google Shape;595;p37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596" name="Google Shape;596;p37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597" name="Google Shape;597;p37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598" name="Google Shape;598;p37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599" name="Google Shape;599;p37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600" name="Google Shape;600;p37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01" name="Google Shape;601;p37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602" name="Google Shape;602;p37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603" name="Google Shape;603;p37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604" name="Google Shape;604;p37"/>
          <p:cNvGrpSpPr/>
          <p:nvPr/>
        </p:nvGrpSpPr>
        <p:grpSpPr>
          <a:xfrm rot="10800000" flipH="1">
            <a:off x="2733675" y="4138612"/>
            <a:ext cx="590550" cy="446087"/>
            <a:chOff x="1760" y="2424"/>
            <a:chExt cx="372" cy="502"/>
          </a:xfrm>
        </p:grpSpPr>
        <p:cxnSp>
          <p:nvCxnSpPr>
            <p:cNvPr id="605" name="Google Shape;605;p37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606" name="Google Shape;606;p37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607" name="Google Shape;607;p37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08" name="Google Shape;608;p37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609" name="Google Shape;609;p37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981DF21-2FE9-AF87-E7F9-F481ECAF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Problem statement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0CDC3A8B-029C-C7EF-AC2E-49D4FF61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E0C309-568F-4E39-89C3-ABB0D16162AA}" type="slidenum">
              <a:rPr lang="en-US" altLang="en-US" sz="1400">
                <a:solidFill>
                  <a:schemeClr val="tx2"/>
                </a:solidFill>
              </a:rPr>
              <a:pPr eaLnBrk="1" hangingPunct="1"/>
              <a:t>3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9C66-F440-064C-7073-932C7E99F0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There are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comparable elements in an array and we want to rearrange them to be in increasing order</a:t>
            </a: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Pre:</a:t>
            </a:r>
          </a:p>
          <a:p>
            <a:pPr lvl="1" eaLnBrk="1" hangingPunct="1"/>
            <a:r>
              <a:rPr lang="en-US" altLang="en-US" sz="2100">
                <a:ea typeface="ＭＳ Ｐゴシック" panose="020B0600070205080204" pitchFamily="34" charset="-128"/>
              </a:rPr>
              <a:t>An array </a:t>
            </a:r>
            <a:r>
              <a:rPr lang="en-US" altLang="en-US" sz="2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100">
                <a:ea typeface="ＭＳ Ｐゴシック" panose="020B0600070205080204" pitchFamily="34" charset="-128"/>
              </a:rPr>
              <a:t> of data records</a:t>
            </a:r>
          </a:p>
          <a:p>
            <a:pPr lvl="1" eaLnBrk="1" hangingPunct="1"/>
            <a:r>
              <a:rPr lang="en-US" altLang="en-US" sz="2100">
                <a:ea typeface="ＭＳ Ｐゴシック" panose="020B0600070205080204" pitchFamily="34" charset="-128"/>
              </a:rPr>
              <a:t>A value in each data record</a:t>
            </a:r>
          </a:p>
          <a:p>
            <a:pPr lvl="1" eaLnBrk="1" hangingPunct="1"/>
            <a:r>
              <a:rPr lang="en-US" altLang="en-US" sz="2100">
                <a:ea typeface="ＭＳ Ｐゴシック" panose="020B0600070205080204" pitchFamily="34" charset="-128"/>
              </a:rPr>
              <a:t>A comparison function</a:t>
            </a:r>
          </a:p>
          <a:p>
            <a:pPr lvl="2" eaLnBrk="1" hangingPunct="1"/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 sz="1900">
                <a:ea typeface="ＭＳ Ｐゴシック" panose="020B0600070205080204" pitchFamily="34" charset="-128"/>
              </a:rPr>
              <a:t>,</a:t>
            </a: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 =</a:t>
            </a:r>
            <a:r>
              <a:rPr lang="en-US" altLang="en-US" sz="1900">
                <a:ea typeface="ＭＳ Ｐゴシック" panose="020B0600070205080204" pitchFamily="34" charset="-128"/>
              </a:rPr>
              <a:t>,</a:t>
            </a: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</a:t>
            </a:r>
            <a:r>
              <a:rPr lang="en-US" altLang="en-US" sz="1900">
                <a:ea typeface="ＭＳ Ｐゴシック" panose="020B0600070205080204" pitchFamily="34" charset="-128"/>
              </a:rPr>
              <a:t>,</a:t>
            </a: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 compareTo</a:t>
            </a: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Post:</a:t>
            </a:r>
          </a:p>
          <a:p>
            <a:pPr lvl="1" eaLnBrk="1" hangingPunct="1"/>
            <a:r>
              <a:rPr lang="en-US" altLang="en-US" sz="2100">
                <a:ea typeface="ＭＳ Ｐゴシック" panose="020B0600070205080204" pitchFamily="34" charset="-128"/>
              </a:rPr>
              <a:t>For each distinct position </a:t>
            </a:r>
            <a:r>
              <a:rPr lang="en-US" altLang="en-US" sz="2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2100">
                <a:ea typeface="ＭＳ Ｐゴシック" panose="020B0600070205080204" pitchFamily="34" charset="-128"/>
              </a:rPr>
              <a:t> and </a:t>
            </a:r>
            <a:r>
              <a:rPr lang="en-US" altLang="en-US" sz="2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j</a:t>
            </a:r>
            <a:r>
              <a:rPr lang="en-US" altLang="en-US" sz="2100">
                <a:ea typeface="ＭＳ Ｐゴシック" panose="020B0600070205080204" pitchFamily="34" charset="-128"/>
              </a:rPr>
              <a:t> of </a:t>
            </a:r>
            <a:r>
              <a:rPr lang="en-US" altLang="en-US" sz="2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100">
                <a:ea typeface="ＭＳ Ｐゴシック" panose="020B0600070205080204" pitchFamily="34" charset="-128"/>
              </a:rPr>
              <a:t>, if </a:t>
            </a:r>
            <a:r>
              <a:rPr lang="en-US" altLang="en-US" sz="2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i&lt;j</a:t>
            </a:r>
            <a:r>
              <a:rPr lang="en-US" altLang="en-US" sz="2100">
                <a:ea typeface="ＭＳ Ｐゴシック" panose="020B0600070205080204" pitchFamily="34" charset="-128"/>
              </a:rPr>
              <a:t> then </a:t>
            </a:r>
            <a:r>
              <a:rPr lang="en-US" altLang="en-US" sz="2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A[i] </a:t>
            </a:r>
            <a:r>
              <a:rPr lang="en-US" altLang="en-US" sz="21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2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A[j]</a:t>
            </a:r>
          </a:p>
          <a:p>
            <a:pPr lvl="1" eaLnBrk="1" hangingPunct="1"/>
            <a:r>
              <a:rPr lang="en-US" altLang="en-US" sz="2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100">
                <a:ea typeface="ＭＳ Ｐゴシック" panose="020B0600070205080204" pitchFamily="34" charset="-128"/>
              </a:rPr>
              <a:t> has all the same data it started with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615" name="Google Shape;615;p38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616" name="Google Shape;616;p38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617" name="Google Shape;617;p38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618" name="Google Shape;618;p38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619" name="Google Shape;619;p38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620" name="Google Shape;620;p38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621" name="Google Shape;621;p38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622" name="Google Shape;622;p38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623" name="Google Shape;623;p38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624" name="Google Shape;624;p38"/>
          <p:cNvSpPr txBox="1"/>
          <p:nvPr/>
        </p:nvSpPr>
        <p:spPr>
          <a:xfrm>
            <a:off x="606425" y="2405050"/>
            <a:ext cx="124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625" name="Google Shape;625;p38"/>
          <p:cNvSpPr txBox="1"/>
          <p:nvPr/>
        </p:nvSpPr>
        <p:spPr>
          <a:xfrm>
            <a:off x="606425" y="2900350"/>
            <a:ext cx="124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626" name="Google Shape;626;p38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27" name="Google Shape;627;p38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628" name="Google Shape;628;p38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629" name="Google Shape;629;p38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630" name="Google Shape;630;p38"/>
          <p:cNvGrpSpPr/>
          <p:nvPr/>
        </p:nvGrpSpPr>
        <p:grpSpPr>
          <a:xfrm rot="10800000" flipH="1">
            <a:off x="2733675" y="4138612"/>
            <a:ext cx="590550" cy="446087"/>
            <a:chOff x="1760" y="2424"/>
            <a:chExt cx="372" cy="502"/>
          </a:xfrm>
        </p:grpSpPr>
        <p:cxnSp>
          <p:nvCxnSpPr>
            <p:cNvPr id="631" name="Google Shape;631;p38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632" name="Google Shape;632;p38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633" name="Google Shape;633;p38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34" name="Google Shape;634;p38"/>
          <p:cNvSpPr txBox="1"/>
          <p:nvPr/>
        </p:nvSpPr>
        <p:spPr>
          <a:xfrm>
            <a:off x="2516187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635" name="Google Shape;635;p38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636" name="Google Shape;636;p38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642" name="Google Shape;642;p39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643" name="Google Shape;643;p39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644" name="Google Shape;644;p39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645" name="Google Shape;645;p39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646" name="Google Shape;646;p39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647" name="Google Shape;647;p39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648" name="Google Shape;648;p39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649" name="Google Shape;649;p39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650" name="Google Shape;650;p39"/>
          <p:cNvSpPr txBox="1"/>
          <p:nvPr/>
        </p:nvSpPr>
        <p:spPr>
          <a:xfrm>
            <a:off x="2011350" y="5292725"/>
            <a:ext cx="4538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651" name="Google Shape;651;p39"/>
          <p:cNvSpPr txBox="1"/>
          <p:nvPr/>
        </p:nvSpPr>
        <p:spPr>
          <a:xfrm>
            <a:off x="437248" y="2405050"/>
            <a:ext cx="126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652" name="Google Shape;652;p39"/>
          <p:cNvSpPr txBox="1"/>
          <p:nvPr/>
        </p:nvSpPr>
        <p:spPr>
          <a:xfrm>
            <a:off x="437374" y="2900350"/>
            <a:ext cx="126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653" name="Google Shape;653;p39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54" name="Google Shape;654;p39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655" name="Google Shape;655;p39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656" name="Google Shape;656;p39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657" name="Google Shape;657;p39"/>
          <p:cNvGrpSpPr/>
          <p:nvPr/>
        </p:nvGrpSpPr>
        <p:grpSpPr>
          <a:xfrm rot="10800000" flipH="1">
            <a:off x="2733675" y="4138612"/>
            <a:ext cx="590550" cy="446087"/>
            <a:chOff x="1760" y="2424"/>
            <a:chExt cx="372" cy="502"/>
          </a:xfrm>
        </p:grpSpPr>
        <p:cxnSp>
          <p:nvCxnSpPr>
            <p:cNvPr id="658" name="Google Shape;658;p39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659" name="Google Shape;659;p39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660" name="Google Shape;660;p39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61" name="Google Shape;661;p39"/>
          <p:cNvSpPr txBox="1"/>
          <p:nvPr/>
        </p:nvSpPr>
        <p:spPr>
          <a:xfrm>
            <a:off x="2516187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662" name="Google Shape;662;p39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663" name="Google Shape;663;p39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669" name="Google Shape;669;p40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670" name="Google Shape;670;p40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671" name="Google Shape;671;p40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672" name="Google Shape;672;p40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673" name="Google Shape;673;p40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674" name="Google Shape;674;p40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675" name="Google Shape;675;p40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676" name="Google Shape;676;p40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677" name="Google Shape;677;p40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678" name="Google Shape;678;p40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679" name="Google Shape;679;p40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680" name="Google Shape;680;p40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81" name="Google Shape;681;p40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682" name="Google Shape;682;p40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683" name="Google Shape;683;p40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684" name="Google Shape;684;p40"/>
          <p:cNvGrpSpPr/>
          <p:nvPr/>
        </p:nvGrpSpPr>
        <p:grpSpPr>
          <a:xfrm rot="10800000" flipH="1">
            <a:off x="3319462" y="4138612"/>
            <a:ext cx="590550" cy="446087"/>
            <a:chOff x="1760" y="2424"/>
            <a:chExt cx="372" cy="502"/>
          </a:xfrm>
        </p:grpSpPr>
        <p:cxnSp>
          <p:nvCxnSpPr>
            <p:cNvPr id="685" name="Google Shape;685;p40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686" name="Google Shape;686;p40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687" name="Google Shape;687;p40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88" name="Google Shape;688;p40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689" name="Google Shape;689;p40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695" name="Google Shape;695;p41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697" name="Google Shape;697;p41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698" name="Google Shape;698;p41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699" name="Google Shape;699;p41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700" name="Google Shape;700;p41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701" name="Google Shape;701;p41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702" name="Google Shape;702;p41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703" name="Google Shape;703;p41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704" name="Google Shape;704;p41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705" name="Google Shape;705;p41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706" name="Google Shape;706;p41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07" name="Google Shape;707;p41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708" name="Google Shape;708;p41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710" name="Google Shape;710;p41"/>
          <p:cNvGrpSpPr/>
          <p:nvPr/>
        </p:nvGrpSpPr>
        <p:grpSpPr>
          <a:xfrm rot="10800000" flipH="1">
            <a:off x="3319462" y="4138612"/>
            <a:ext cx="590550" cy="446087"/>
            <a:chOff x="1760" y="2424"/>
            <a:chExt cx="372" cy="502"/>
          </a:xfrm>
        </p:grpSpPr>
        <p:cxnSp>
          <p:nvCxnSpPr>
            <p:cNvPr id="711" name="Google Shape;711;p41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712" name="Google Shape;712;p41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713" name="Google Shape;713;p41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14" name="Google Shape;714;p41"/>
          <p:cNvSpPr txBox="1"/>
          <p:nvPr/>
        </p:nvSpPr>
        <p:spPr>
          <a:xfrm>
            <a:off x="3103562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715" name="Google Shape;715;p41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716" name="Google Shape;716;p41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722" name="Google Shape;722;p42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723" name="Google Shape;723;p42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725" name="Google Shape;725;p42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726" name="Google Shape;726;p42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727" name="Google Shape;727;p42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728" name="Google Shape;728;p42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729" name="Google Shape;729;p42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730" name="Google Shape;730;p42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731" name="Google Shape;731;p42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732" name="Google Shape;732;p42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733" name="Google Shape;733;p42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34" name="Google Shape;734;p42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735" name="Google Shape;735;p42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736" name="Google Shape;736;p42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737" name="Google Shape;737;p42"/>
          <p:cNvGrpSpPr/>
          <p:nvPr/>
        </p:nvGrpSpPr>
        <p:grpSpPr>
          <a:xfrm rot="10800000" flipH="1">
            <a:off x="3319462" y="4138612"/>
            <a:ext cx="590550" cy="446087"/>
            <a:chOff x="1760" y="2424"/>
            <a:chExt cx="372" cy="502"/>
          </a:xfrm>
        </p:grpSpPr>
        <p:cxnSp>
          <p:nvCxnSpPr>
            <p:cNvPr id="738" name="Google Shape;738;p42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739" name="Google Shape;739;p42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740" name="Google Shape;740;p42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41" name="Google Shape;741;p42"/>
          <p:cNvSpPr txBox="1"/>
          <p:nvPr/>
        </p:nvSpPr>
        <p:spPr>
          <a:xfrm>
            <a:off x="3103562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742" name="Google Shape;742;p42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743" name="Google Shape;743;p42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749" name="Google Shape;749;p43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750" name="Google Shape;750;p43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751" name="Google Shape;751;p43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752" name="Google Shape;752;p43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753" name="Google Shape;753;p43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754" name="Google Shape;754;p43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755" name="Google Shape;755;p43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756" name="Google Shape;756;p43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757" name="Google Shape;757;p43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758" name="Google Shape;758;p43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759" name="Google Shape;759;p43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760" name="Google Shape;760;p43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61" name="Google Shape;761;p43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762" name="Google Shape;762;p43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763" name="Google Shape;763;p43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764" name="Google Shape;764;p43"/>
          <p:cNvGrpSpPr/>
          <p:nvPr/>
        </p:nvGrpSpPr>
        <p:grpSpPr>
          <a:xfrm rot="10800000" flipH="1">
            <a:off x="3905250" y="4138612"/>
            <a:ext cx="590550" cy="446087"/>
            <a:chOff x="1760" y="2424"/>
            <a:chExt cx="372" cy="502"/>
          </a:xfrm>
        </p:grpSpPr>
        <p:cxnSp>
          <p:nvCxnSpPr>
            <p:cNvPr id="765" name="Google Shape;765;p43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766" name="Google Shape;766;p43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767" name="Google Shape;767;p43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68" name="Google Shape;768;p43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769" name="Google Shape;769;p43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775" name="Google Shape;775;p44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776" name="Google Shape;776;p44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777" name="Google Shape;777;p44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778" name="Google Shape;778;p44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779" name="Google Shape;779;p44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780" name="Google Shape;780;p44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781" name="Google Shape;781;p44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782" name="Google Shape;782;p44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783" name="Google Shape;783;p44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784" name="Google Shape;784;p44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785" name="Google Shape;785;p44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786" name="Google Shape;786;p44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87" name="Google Shape;787;p44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788" name="Google Shape;788;p44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789" name="Google Shape;789;p44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790" name="Google Shape;790;p44"/>
          <p:cNvGrpSpPr/>
          <p:nvPr/>
        </p:nvGrpSpPr>
        <p:grpSpPr>
          <a:xfrm rot="10800000" flipH="1">
            <a:off x="3905250" y="4138612"/>
            <a:ext cx="590550" cy="446087"/>
            <a:chOff x="1760" y="2424"/>
            <a:chExt cx="372" cy="502"/>
          </a:xfrm>
        </p:grpSpPr>
        <p:cxnSp>
          <p:nvCxnSpPr>
            <p:cNvPr id="791" name="Google Shape;791;p44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792" name="Google Shape;792;p44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793" name="Google Shape;793;p44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94" name="Google Shape;794;p44"/>
          <p:cNvSpPr txBox="1"/>
          <p:nvPr/>
        </p:nvSpPr>
        <p:spPr>
          <a:xfrm>
            <a:off x="3690937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795" name="Google Shape;795;p44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796" name="Google Shape;796;p44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802" name="Google Shape;802;p45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803" name="Google Shape;803;p45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804" name="Google Shape;804;p45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805" name="Google Shape;805;p45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806" name="Google Shape;806;p45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807" name="Google Shape;807;p45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808" name="Google Shape;808;p45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809" name="Google Shape;809;p45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810" name="Google Shape;810;p45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811" name="Google Shape;811;p45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812" name="Google Shape;812;p45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813" name="Google Shape;813;p45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14" name="Google Shape;814;p45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815" name="Google Shape;815;p45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816" name="Google Shape;816;p45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817" name="Google Shape;817;p45"/>
          <p:cNvGrpSpPr/>
          <p:nvPr/>
        </p:nvGrpSpPr>
        <p:grpSpPr>
          <a:xfrm rot="10800000" flipH="1">
            <a:off x="3905250" y="4138612"/>
            <a:ext cx="590550" cy="446087"/>
            <a:chOff x="1760" y="2424"/>
            <a:chExt cx="372" cy="502"/>
          </a:xfrm>
        </p:grpSpPr>
        <p:cxnSp>
          <p:nvCxnSpPr>
            <p:cNvPr id="818" name="Google Shape;818;p45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21" name="Google Shape;821;p45"/>
          <p:cNvSpPr txBox="1"/>
          <p:nvPr/>
        </p:nvSpPr>
        <p:spPr>
          <a:xfrm>
            <a:off x="3690937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822" name="Google Shape;822;p45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823" name="Google Shape;823;p45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829" name="Google Shape;829;p46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830" name="Google Shape;830;p46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831" name="Google Shape;831;p46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832" name="Google Shape;832;p46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833" name="Google Shape;833;p46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834" name="Google Shape;834;p46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835" name="Google Shape;835;p46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836" name="Google Shape;836;p46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837" name="Google Shape;837;p46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838" name="Google Shape;838;p46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839" name="Google Shape;839;p46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840" name="Google Shape;840;p46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41" name="Google Shape;841;p46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42" name="Google Shape;842;p46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843" name="Google Shape;843;p46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844" name="Google Shape;844;p46"/>
          <p:cNvGrpSpPr/>
          <p:nvPr/>
        </p:nvGrpSpPr>
        <p:grpSpPr>
          <a:xfrm rot="10800000" flipH="1">
            <a:off x="4492625" y="4138612"/>
            <a:ext cx="590550" cy="446087"/>
            <a:chOff x="1760" y="2424"/>
            <a:chExt cx="372" cy="502"/>
          </a:xfrm>
        </p:grpSpPr>
        <p:cxnSp>
          <p:nvCxnSpPr>
            <p:cNvPr id="845" name="Google Shape;845;p46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846" name="Google Shape;846;p46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847" name="Google Shape;847;p46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48" name="Google Shape;848;p46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849" name="Google Shape;849;p46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855" name="Google Shape;855;p47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856" name="Google Shape;856;p47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857" name="Google Shape;857;p47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858" name="Google Shape;858;p47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859" name="Google Shape;859;p47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860" name="Google Shape;860;p47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861" name="Google Shape;861;p47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862" name="Google Shape;862;p47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863" name="Google Shape;863;p47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864" name="Google Shape;864;p47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865" name="Google Shape;865;p47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866" name="Google Shape;866;p47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67" name="Google Shape;867;p47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68" name="Google Shape;868;p47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869" name="Google Shape;869;p47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870" name="Google Shape;870;p47"/>
          <p:cNvGrpSpPr/>
          <p:nvPr/>
        </p:nvGrpSpPr>
        <p:grpSpPr>
          <a:xfrm rot="10800000" flipH="1">
            <a:off x="4492625" y="4138612"/>
            <a:ext cx="590550" cy="446087"/>
            <a:chOff x="1760" y="2424"/>
            <a:chExt cx="372" cy="502"/>
          </a:xfrm>
        </p:grpSpPr>
        <p:cxnSp>
          <p:nvCxnSpPr>
            <p:cNvPr id="871" name="Google Shape;871;p47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872" name="Google Shape;872;p47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873" name="Google Shape;873;p47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74" name="Google Shape;874;p47"/>
          <p:cNvSpPr txBox="1"/>
          <p:nvPr/>
        </p:nvSpPr>
        <p:spPr>
          <a:xfrm>
            <a:off x="4278312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875" name="Google Shape;875;p47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876" name="Google Shape;876;p47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68CC918-9ACD-8261-C62C-A6DA467E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Sorting Classification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A0AE9C83-94B7-F8A5-AEDA-1C95DD76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16799E-7E1A-4D43-B466-F90B028D3ADA}" type="slidenum">
              <a:rPr lang="en-US" altLang="en-US" sz="1400">
                <a:solidFill>
                  <a:schemeClr val="tx2"/>
                </a:solidFill>
              </a:rPr>
              <a:pPr eaLnBrk="1" hangingPunct="1"/>
              <a:t>4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713501-1E51-8A87-28E7-4927678006A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1250950"/>
          <a:ext cx="8229600" cy="4397694"/>
        </p:xfrm>
        <a:graphic>
          <a:graphicData uri="http://schemas.openxmlformats.org/drawingml/2006/table">
            <a:tbl>
              <a:tblPr/>
              <a:tblGrid>
                <a:gridCol w="2144713">
                  <a:extLst>
                    <a:ext uri="{9D8B030D-6E8A-4147-A177-3AD203B41FA5}">
                      <a16:colId xmlns:a16="http://schemas.microsoft.com/office/drawing/2014/main" val="1465245722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4127427394"/>
                    </a:ext>
                  </a:extLst>
                </a:gridCol>
                <a:gridCol w="2366963">
                  <a:extLst>
                    <a:ext uri="{9D8B030D-6E8A-4147-A177-3AD203B41FA5}">
                      <a16:colId xmlns:a16="http://schemas.microsoft.com/office/drawing/2014/main" val="1405300053"/>
                    </a:ext>
                  </a:extLst>
                </a:gridCol>
                <a:gridCol w="1747837">
                  <a:extLst>
                    <a:ext uri="{9D8B030D-6E8A-4147-A177-3AD203B41FA5}">
                      <a16:colId xmlns:a16="http://schemas.microsoft.com/office/drawing/2014/main" val="1353174225"/>
                    </a:ext>
                  </a:extLst>
                </a:gridCol>
              </a:tblGrid>
              <a:tr h="947738">
                <a:tc gridSpan="3"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In memory sorting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B5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External sorting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B5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93480"/>
                  </a:ext>
                </a:extLst>
              </a:tr>
              <a:tr h="947738">
                <a:tc gridSpan="2"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Comparison sorting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a:t>(N log N)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CE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Specialized Sorting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CEC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CE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92026"/>
                  </a:ext>
                </a:extLst>
              </a:tr>
              <a:tr h="9477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O(N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6E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O(N log N)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6E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O(N)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6E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# of tape accesses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5590"/>
                  </a:ext>
                </a:extLst>
              </a:tr>
              <a:tr h="9477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Bubble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Selection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Insertion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Shell Sort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Merge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Quick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A6A6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Heap Sort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Bucket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A6A6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Radix Sort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Simple External Merge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A6A6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Gill Sans MT" panose="020B0502020104020203" pitchFamily="34" charset="0"/>
                          <a:ea typeface="ＭＳ Ｐゴシック" panose="020B0600070205080204" pitchFamily="34" charset="-128"/>
                        </a:rPr>
                        <a:t>Variations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315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882" name="Google Shape;882;p48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883" name="Google Shape;883;p48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884" name="Google Shape;884;p48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885" name="Google Shape;885;p48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886" name="Google Shape;886;p48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887" name="Google Shape;887;p48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888" name="Google Shape;888;p48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889" name="Google Shape;889;p48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890" name="Google Shape;890;p48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891" name="Google Shape;891;p48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892" name="Google Shape;892;p48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893" name="Google Shape;893;p48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94" name="Google Shape;894;p48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95" name="Google Shape;895;p48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896" name="Google Shape;896;p48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897" name="Google Shape;897;p48"/>
          <p:cNvGrpSpPr/>
          <p:nvPr/>
        </p:nvGrpSpPr>
        <p:grpSpPr>
          <a:xfrm rot="10800000" flipH="1">
            <a:off x="4492625" y="4138612"/>
            <a:ext cx="590550" cy="446087"/>
            <a:chOff x="1760" y="2424"/>
            <a:chExt cx="372" cy="502"/>
          </a:xfrm>
        </p:grpSpPr>
        <p:cxnSp>
          <p:nvCxnSpPr>
            <p:cNvPr id="898" name="Google Shape;898;p48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899" name="Google Shape;899;p48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900" name="Google Shape;900;p48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901" name="Google Shape;901;p48"/>
          <p:cNvSpPr txBox="1"/>
          <p:nvPr/>
        </p:nvSpPr>
        <p:spPr>
          <a:xfrm>
            <a:off x="4278312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902" name="Google Shape;902;p48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903" name="Google Shape;903;p48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909" name="Google Shape;909;p49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910" name="Google Shape;910;p49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911" name="Google Shape;911;p49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912" name="Google Shape;912;p49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913" name="Google Shape;913;p49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914" name="Google Shape;914;p49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915" name="Google Shape;915;p49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916" name="Google Shape;916;p49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917" name="Google Shape;917;p49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918" name="Google Shape;918;p49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919" name="Google Shape;919;p49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920" name="Google Shape;920;p49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21" name="Google Shape;921;p49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922" name="Google Shape;922;p49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923" name="Google Shape;923;p49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924" name="Google Shape;924;p49"/>
          <p:cNvGrpSpPr/>
          <p:nvPr/>
        </p:nvGrpSpPr>
        <p:grpSpPr>
          <a:xfrm rot="10800000" flipH="1">
            <a:off x="5080000" y="4138612"/>
            <a:ext cx="590550" cy="446087"/>
            <a:chOff x="1760" y="2424"/>
            <a:chExt cx="372" cy="502"/>
          </a:xfrm>
        </p:grpSpPr>
        <p:cxnSp>
          <p:nvCxnSpPr>
            <p:cNvPr id="925" name="Google Shape;925;p49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926" name="Google Shape;926;p49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927" name="Google Shape;927;p49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928" name="Google Shape;928;p49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929" name="Google Shape;929;p49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935" name="Google Shape;935;p50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936" name="Google Shape;936;p50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937" name="Google Shape;937;p50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938" name="Google Shape;938;p50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939" name="Google Shape;939;p50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940" name="Google Shape;940;p50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941" name="Google Shape;941;p50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942" name="Google Shape;942;p50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943" name="Google Shape;943;p50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944" name="Google Shape;944;p50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945" name="Google Shape;945;p50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946" name="Google Shape;946;p50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47" name="Google Shape;947;p50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948" name="Google Shape;948;p50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949" name="Google Shape;949;p50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950" name="Google Shape;950;p50"/>
          <p:cNvGrpSpPr/>
          <p:nvPr/>
        </p:nvGrpSpPr>
        <p:grpSpPr>
          <a:xfrm rot="10800000" flipH="1">
            <a:off x="5080000" y="4138612"/>
            <a:ext cx="590550" cy="446087"/>
            <a:chOff x="1760" y="2424"/>
            <a:chExt cx="372" cy="502"/>
          </a:xfrm>
        </p:grpSpPr>
        <p:cxnSp>
          <p:nvCxnSpPr>
            <p:cNvPr id="951" name="Google Shape;951;p50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952" name="Google Shape;952;p50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953" name="Google Shape;953;p50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954" name="Google Shape;954;p50"/>
          <p:cNvSpPr txBox="1"/>
          <p:nvPr/>
        </p:nvSpPr>
        <p:spPr>
          <a:xfrm>
            <a:off x="4865687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955" name="Google Shape;955;p50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956" name="Google Shape;956;p50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962" name="Google Shape;962;p51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963" name="Google Shape;963;p51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964" name="Google Shape;964;p51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965" name="Google Shape;965;p51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966" name="Google Shape;966;p51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967" name="Google Shape;967;p51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968" name="Google Shape;968;p51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969" name="Google Shape;969;p51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970" name="Google Shape;970;p51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971" name="Google Shape;971;p51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972" name="Google Shape;972;p51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973" name="Google Shape;973;p51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74" name="Google Shape;974;p51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975" name="Google Shape;975;p51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976" name="Google Shape;976;p51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977" name="Google Shape;977;p51"/>
          <p:cNvGrpSpPr/>
          <p:nvPr/>
        </p:nvGrpSpPr>
        <p:grpSpPr>
          <a:xfrm rot="10800000" flipH="1">
            <a:off x="5080000" y="4138612"/>
            <a:ext cx="590550" cy="446087"/>
            <a:chOff x="1760" y="2424"/>
            <a:chExt cx="372" cy="502"/>
          </a:xfrm>
        </p:grpSpPr>
        <p:cxnSp>
          <p:nvCxnSpPr>
            <p:cNvPr id="978" name="Google Shape;978;p51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979" name="Google Shape;979;p51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980" name="Google Shape;980;p51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981" name="Google Shape;981;p51"/>
          <p:cNvSpPr txBox="1"/>
          <p:nvPr/>
        </p:nvSpPr>
        <p:spPr>
          <a:xfrm>
            <a:off x="4865687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982" name="Google Shape;982;p51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983" name="Google Shape;983;p51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989" name="Google Shape;989;p52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990" name="Google Shape;990;p52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991" name="Google Shape;991;p52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992" name="Google Shape;992;p52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993" name="Google Shape;993;p52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994" name="Google Shape;994;p52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995" name="Google Shape;995;p52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996" name="Google Shape;996;p52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997" name="Google Shape;997;p52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998" name="Google Shape;998;p52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999" name="Google Shape;999;p52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000" name="Google Shape;1000;p52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01" name="Google Shape;1001;p52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02" name="Google Shape;1002;p52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003" name="Google Shape;1003;p52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004" name="Google Shape;1004;p52"/>
          <p:cNvGrpSpPr/>
          <p:nvPr/>
        </p:nvGrpSpPr>
        <p:grpSpPr>
          <a:xfrm rot="10800000" flipH="1">
            <a:off x="5670550" y="4138612"/>
            <a:ext cx="590550" cy="446087"/>
            <a:chOff x="1760" y="2424"/>
            <a:chExt cx="372" cy="502"/>
          </a:xfrm>
        </p:grpSpPr>
        <p:cxnSp>
          <p:nvCxnSpPr>
            <p:cNvPr id="1005" name="Google Shape;1005;p52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006" name="Google Shape;1006;p52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007" name="Google Shape;1007;p52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08" name="Google Shape;1008;p52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009" name="Google Shape;1009;p52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1015" name="Google Shape;1015;p53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016" name="Google Shape;1016;p53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017" name="Google Shape;1017;p53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018" name="Google Shape;1018;p53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019" name="Google Shape;1019;p53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020" name="Google Shape;1020;p53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021" name="Google Shape;1021;p53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022" name="Google Shape;1022;p53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023" name="Google Shape;1023;p53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024" name="Google Shape;1024;p53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025" name="Google Shape;1025;p53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026" name="Google Shape;1026;p53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27" name="Google Shape;1027;p53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28" name="Google Shape;1028;p53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029" name="Google Shape;1029;p53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030" name="Google Shape;1030;p53"/>
          <p:cNvGrpSpPr/>
          <p:nvPr/>
        </p:nvGrpSpPr>
        <p:grpSpPr>
          <a:xfrm rot="10800000" flipH="1">
            <a:off x="5670550" y="4138612"/>
            <a:ext cx="590550" cy="446087"/>
            <a:chOff x="1760" y="2424"/>
            <a:chExt cx="372" cy="502"/>
          </a:xfrm>
        </p:grpSpPr>
        <p:cxnSp>
          <p:nvCxnSpPr>
            <p:cNvPr id="1031" name="Google Shape;1031;p53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032" name="Google Shape;1032;p53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033" name="Google Shape;1033;p53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34" name="Google Shape;1034;p53"/>
          <p:cNvSpPr txBox="1"/>
          <p:nvPr/>
        </p:nvSpPr>
        <p:spPr>
          <a:xfrm>
            <a:off x="5453062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1035" name="Google Shape;1035;p53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036" name="Google Shape;1036;p53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Animated Example</a:t>
            </a:r>
            <a:endParaRPr/>
          </a:p>
        </p:txBody>
      </p:sp>
      <p:sp>
        <p:nvSpPr>
          <p:cNvPr id="1042" name="Google Shape;1042;p54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043" name="Google Shape;1043;p54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044" name="Google Shape;1044;p54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045" name="Google Shape;1045;p54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046" name="Google Shape;1046;p54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047" name="Google Shape;1047;p54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048" name="Google Shape;1048;p54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049" name="Google Shape;1049;p54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050" name="Google Shape;1050;p54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051" name="Google Shape;1051;p54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052" name="Google Shape;1052;p54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053" name="Google Shape;1053;p54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54" name="Google Shape;1054;p54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55" name="Google Shape;1055;p54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056" name="Google Shape;1056;p54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057" name="Google Shape;1057;p54"/>
          <p:cNvGrpSpPr/>
          <p:nvPr/>
        </p:nvGrpSpPr>
        <p:grpSpPr>
          <a:xfrm rot="10800000" flipH="1">
            <a:off x="5670550" y="4138612"/>
            <a:ext cx="590550" cy="446087"/>
            <a:chOff x="1760" y="2424"/>
            <a:chExt cx="372" cy="502"/>
          </a:xfrm>
        </p:grpSpPr>
        <p:cxnSp>
          <p:nvCxnSpPr>
            <p:cNvPr id="1058" name="Google Shape;1058;p54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059" name="Google Shape;1059;p54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060" name="Google Shape;1060;p54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61" name="Google Shape;1061;p54"/>
          <p:cNvSpPr txBox="1"/>
          <p:nvPr/>
        </p:nvSpPr>
        <p:spPr>
          <a:xfrm>
            <a:off x="5453062" y="3643312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sp>
        <p:nvSpPr>
          <p:cNvPr id="1062" name="Google Shape;1062;p54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063" name="Google Shape;1063;p54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First Pass of Outer Loop</a:t>
            </a:r>
            <a:endParaRPr/>
          </a:p>
        </p:txBody>
      </p:sp>
      <p:sp>
        <p:nvSpPr>
          <p:cNvPr id="1069" name="Google Shape;1069;p55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070" name="Google Shape;1070;p55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071" name="Google Shape;1071;p55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072" name="Google Shape;1072;p55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073" name="Google Shape;1073;p55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074" name="Google Shape;1074;p55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075" name="Google Shape;1075;p55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076" name="Google Shape;1076;p55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077" name="Google Shape;1077;p55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078" name="Google Shape;1078;p55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079" name="Google Shape;1079;p55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080" name="Google Shape;1080;p55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81" name="Google Shape;1081;p55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082" name="Google Shape;1082;p55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083" name="Google Shape;1083;p55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084" name="Google Shape;1084;p55"/>
          <p:cNvGrpSpPr/>
          <p:nvPr/>
        </p:nvGrpSpPr>
        <p:grpSpPr>
          <a:xfrm rot="10800000" flipH="1">
            <a:off x="6254750" y="4138612"/>
            <a:ext cx="590550" cy="446087"/>
            <a:chOff x="1760" y="2424"/>
            <a:chExt cx="372" cy="502"/>
          </a:xfrm>
        </p:grpSpPr>
        <p:cxnSp>
          <p:nvCxnSpPr>
            <p:cNvPr id="1085" name="Google Shape;1085;p55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086" name="Google Shape;1086;p55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087" name="Google Shape;1087;p55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88" name="Google Shape;1088;p55"/>
          <p:cNvSpPr txBox="1"/>
          <p:nvPr/>
        </p:nvSpPr>
        <p:spPr>
          <a:xfrm>
            <a:off x="3128962" y="2809875"/>
            <a:ext cx="4006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Finished first “Bubble Up”</a:t>
            </a:r>
            <a:endParaRPr/>
          </a:p>
        </p:txBody>
      </p:sp>
      <p:sp>
        <p:nvSpPr>
          <p:cNvPr id="1089" name="Google Shape;1089;p55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090" name="Google Shape;1090;p55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096" name="Google Shape;1096;p56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097" name="Google Shape;1097;p56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098" name="Google Shape;1098;p56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099" name="Google Shape;1099;p56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100" name="Google Shape;1100;p56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101" name="Google Shape;1101;p56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102" name="Google Shape;1102;p56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103" name="Google Shape;1103;p56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104" name="Google Shape;1104;p56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105" name="Google Shape;1105;p56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106" name="Google Shape;1106;p56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107" name="Google Shape;1107;p56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108" name="Google Shape;1108;p56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109" name="Google Shape;1109;p56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110" name="Google Shape;1110;p56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111" name="Google Shape;1111;p56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1112" name="Google Shape;1112;p56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113" name="Google Shape;1113;p56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114" name="Google Shape;1114;p56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15" name="Google Shape;1115;p56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116" name="Google Shape;1116;p56"/>
          <p:cNvSpPr txBox="1"/>
          <p:nvPr/>
        </p:nvSpPr>
        <p:spPr>
          <a:xfrm>
            <a:off x="5351447" y="1909750"/>
            <a:ext cx="12924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122" name="Google Shape;1122;p57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123" name="Google Shape;1123;p57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124" name="Google Shape;1124;p57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125" name="Google Shape;1125;p57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126" name="Google Shape;1126;p57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127" name="Google Shape;1127;p57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128" name="Google Shape;1128;p57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129" name="Google Shape;1129;p57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130" name="Google Shape;1130;p57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131" name="Google Shape;1131;p57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132" name="Google Shape;1132;p57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133" name="Google Shape;1133;p57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134" name="Google Shape;1134;p57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135" name="Google Shape;1135;p57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136" name="Google Shape;1136;p57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137" name="Google Shape;1137;p57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1138" name="Google Shape;1138;p57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139" name="Google Shape;1139;p57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140" name="Google Shape;1140;p57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41" name="Google Shape;1141;p57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142" name="Google Shape;1142;p57"/>
          <p:cNvSpPr txBox="1"/>
          <p:nvPr/>
        </p:nvSpPr>
        <p:spPr>
          <a:xfrm>
            <a:off x="5351444" y="1909750"/>
            <a:ext cx="15081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1143" name="Google Shape;1143;p57"/>
          <p:cNvSpPr txBox="1"/>
          <p:nvPr/>
        </p:nvSpPr>
        <p:spPr>
          <a:xfrm>
            <a:off x="1695450" y="3657600"/>
            <a:ext cx="150812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8E64-F7E1-7A31-B93D-F092021C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E656-812E-1E23-E4AD-72D42F684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52-Basic-of-array-and-data-structure-data-structure-basics-array-address-calculation-sparse-matrix-52-638.jpg">
            <a:extLst>
              <a:ext uri="{FF2B5EF4-FFF2-40B4-BE49-F238E27FC236}">
                <a16:creationId xmlns:a16="http://schemas.microsoft.com/office/drawing/2014/main" id="{7483DF5F-D7BF-1CC3-D6F7-3862D31C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2" y="225451"/>
            <a:ext cx="8542796" cy="64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8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149" name="Google Shape;1149;p58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150" name="Google Shape;1150;p58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151" name="Google Shape;1151;p58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152" name="Google Shape;1152;p58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153" name="Google Shape;1153;p58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154" name="Google Shape;1154;p58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155" name="Google Shape;1155;p58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156" name="Google Shape;1156;p58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157" name="Google Shape;1157;p58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158" name="Google Shape;1158;p58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159" name="Google Shape;1159;p58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160" name="Google Shape;1160;p58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161" name="Google Shape;1161;p58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162" name="Google Shape;1162;p58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163" name="Google Shape;1163;p58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164" name="Google Shape;1164;p58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1165" name="Google Shape;1165;p58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166" name="Google Shape;1166;p58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167" name="Google Shape;1167;p58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68" name="Google Shape;1168;p58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169" name="Google Shape;1169;p58"/>
          <p:cNvSpPr txBox="1"/>
          <p:nvPr/>
        </p:nvSpPr>
        <p:spPr>
          <a:xfrm>
            <a:off x="5351448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175" name="Google Shape;1175;p59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176" name="Google Shape;1176;p59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177" name="Google Shape;1177;p59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178" name="Google Shape;1178;p59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179" name="Google Shape;1179;p59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180" name="Google Shape;1180;p59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181" name="Google Shape;1181;p59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182" name="Google Shape;1182;p59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183" name="Google Shape;1183;p59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184" name="Google Shape;1184;p59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185" name="Google Shape;1185;p59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186" name="Google Shape;1186;p59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187" name="Google Shape;1187;p59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188" name="Google Shape;1188;p59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189" name="Google Shape;1189;p59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190" name="Google Shape;1190;p59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1191" name="Google Shape;1191;p59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192" name="Google Shape;1192;p59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193" name="Google Shape;1193;p59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94" name="Google Shape;1194;p59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195" name="Google Shape;1195;p59"/>
          <p:cNvSpPr txBox="1"/>
          <p:nvPr/>
        </p:nvSpPr>
        <p:spPr>
          <a:xfrm>
            <a:off x="5351448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1196" name="Google Shape;1196;p59"/>
          <p:cNvSpPr txBox="1"/>
          <p:nvPr/>
        </p:nvSpPr>
        <p:spPr>
          <a:xfrm>
            <a:off x="2516187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202" name="Google Shape;1202;p60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203" name="Google Shape;1203;p60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204" name="Google Shape;1204;p60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205" name="Google Shape;1205;p60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206" name="Google Shape;1206;p60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207" name="Google Shape;1207;p60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208" name="Google Shape;1208;p60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209" name="Google Shape;1209;p60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210" name="Google Shape;1210;p60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211" name="Google Shape;1211;p60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212" name="Google Shape;1212;p60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213" name="Google Shape;1213;p60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214" name="Google Shape;1214;p60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215" name="Google Shape;1215;p60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216" name="Google Shape;1216;p60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217" name="Google Shape;1217;p60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1218" name="Google Shape;1218;p60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219" name="Google Shape;1219;p60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220" name="Google Shape;1220;p60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221" name="Google Shape;1221;p60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222" name="Google Shape;1222;p60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223" name="Google Shape;1223;p60"/>
          <p:cNvSpPr txBox="1"/>
          <p:nvPr/>
        </p:nvSpPr>
        <p:spPr>
          <a:xfrm>
            <a:off x="2516187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229" name="Google Shape;1229;p61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230" name="Google Shape;1230;p61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231" name="Google Shape;1231;p61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232" name="Google Shape;1232;p61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233" name="Google Shape;1233;p61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234" name="Google Shape;1234;p61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235" name="Google Shape;1235;p61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236" name="Google Shape;1236;p61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237" name="Google Shape;1237;p61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238" name="Google Shape;1238;p61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239" name="Google Shape;1239;p61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240" name="Google Shape;1240;p61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241" name="Google Shape;1241;p61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242" name="Google Shape;1242;p61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243" name="Google Shape;1243;p61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244" name="Google Shape;1244;p61"/>
          <p:cNvGrpSpPr/>
          <p:nvPr/>
        </p:nvGrpSpPr>
        <p:grpSpPr>
          <a:xfrm rot="10800000" flipH="1">
            <a:off x="3317875" y="4152900"/>
            <a:ext cx="590550" cy="446087"/>
            <a:chOff x="1760" y="2424"/>
            <a:chExt cx="372" cy="502"/>
          </a:xfrm>
        </p:grpSpPr>
        <p:cxnSp>
          <p:nvCxnSpPr>
            <p:cNvPr id="1245" name="Google Shape;1245;p61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246" name="Google Shape;1246;p61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247" name="Google Shape;1247;p61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248" name="Google Shape;1248;p61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249" name="Google Shape;1249;p61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255" name="Google Shape;1255;p62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256" name="Google Shape;1256;p62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257" name="Google Shape;1257;p62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258" name="Google Shape;1258;p62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259" name="Google Shape;1259;p62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260" name="Google Shape;1260;p62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261" name="Google Shape;1261;p62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262" name="Google Shape;1262;p62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263" name="Google Shape;1263;p62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264" name="Google Shape;1264;p62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265" name="Google Shape;1265;p62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266" name="Google Shape;1266;p62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267" name="Google Shape;1267;p62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268" name="Google Shape;1268;p62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269" name="Google Shape;1269;p62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270" name="Google Shape;1270;p62"/>
          <p:cNvGrpSpPr/>
          <p:nvPr/>
        </p:nvGrpSpPr>
        <p:grpSpPr>
          <a:xfrm rot="10800000" flipH="1">
            <a:off x="3317875" y="4152900"/>
            <a:ext cx="590550" cy="446087"/>
            <a:chOff x="1760" y="2424"/>
            <a:chExt cx="372" cy="502"/>
          </a:xfrm>
        </p:grpSpPr>
        <p:cxnSp>
          <p:nvCxnSpPr>
            <p:cNvPr id="1271" name="Google Shape;1271;p62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272" name="Google Shape;1272;p62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273" name="Google Shape;1273;p62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274" name="Google Shape;1274;p62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275" name="Google Shape;1275;p62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276" name="Google Shape;1276;p62"/>
          <p:cNvSpPr txBox="1"/>
          <p:nvPr/>
        </p:nvSpPr>
        <p:spPr>
          <a:xfrm>
            <a:off x="3103562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6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282" name="Google Shape;1282;p63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283" name="Google Shape;1283;p63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284" name="Google Shape;1284;p63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285" name="Google Shape;1285;p63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286" name="Google Shape;1286;p63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287" name="Google Shape;1287;p63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288" name="Google Shape;1288;p63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289" name="Google Shape;1289;p63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290" name="Google Shape;1290;p63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291" name="Google Shape;1291;p63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292" name="Google Shape;1292;p63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293" name="Google Shape;1293;p63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294" name="Google Shape;1294;p63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295" name="Google Shape;1295;p63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296" name="Google Shape;1296;p63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297" name="Google Shape;1297;p63"/>
          <p:cNvGrpSpPr/>
          <p:nvPr/>
        </p:nvGrpSpPr>
        <p:grpSpPr>
          <a:xfrm rot="10800000" flipH="1">
            <a:off x="3317875" y="4152900"/>
            <a:ext cx="590550" cy="446087"/>
            <a:chOff x="1760" y="2424"/>
            <a:chExt cx="372" cy="502"/>
          </a:xfrm>
        </p:grpSpPr>
        <p:cxnSp>
          <p:nvCxnSpPr>
            <p:cNvPr id="1298" name="Google Shape;1298;p63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299" name="Google Shape;1299;p63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300" name="Google Shape;1300;p63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301" name="Google Shape;1301;p63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302" name="Google Shape;1302;p63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303" name="Google Shape;1303;p63"/>
          <p:cNvSpPr txBox="1"/>
          <p:nvPr/>
        </p:nvSpPr>
        <p:spPr>
          <a:xfrm>
            <a:off x="3103562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309" name="Google Shape;1309;p64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310" name="Google Shape;1310;p64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311" name="Google Shape;1311;p64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312" name="Google Shape;1312;p64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313" name="Google Shape;1313;p64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314" name="Google Shape;1314;p64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15" name="Google Shape;1315;p64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316" name="Google Shape;1316;p64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317" name="Google Shape;1317;p64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318" name="Google Shape;1318;p64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319" name="Google Shape;1319;p64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320" name="Google Shape;1320;p64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321" name="Google Shape;1321;p64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322" name="Google Shape;1322;p64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323" name="Google Shape;1323;p64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324" name="Google Shape;1324;p64"/>
          <p:cNvGrpSpPr/>
          <p:nvPr/>
        </p:nvGrpSpPr>
        <p:grpSpPr>
          <a:xfrm rot="10800000" flipH="1">
            <a:off x="3908425" y="4152900"/>
            <a:ext cx="590550" cy="446087"/>
            <a:chOff x="1760" y="2424"/>
            <a:chExt cx="372" cy="502"/>
          </a:xfrm>
        </p:grpSpPr>
        <p:cxnSp>
          <p:nvCxnSpPr>
            <p:cNvPr id="1325" name="Google Shape;1325;p64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326" name="Google Shape;1326;p64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327" name="Google Shape;1327;p64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328" name="Google Shape;1328;p64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329" name="Google Shape;1329;p64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335" name="Google Shape;1335;p65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336" name="Google Shape;1336;p65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337" name="Google Shape;1337;p65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338" name="Google Shape;1338;p65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339" name="Google Shape;1339;p65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340" name="Google Shape;1340;p65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41" name="Google Shape;1341;p65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342" name="Google Shape;1342;p65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343" name="Google Shape;1343;p65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344" name="Google Shape;1344;p65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345" name="Google Shape;1345;p65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346" name="Google Shape;1346;p65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347" name="Google Shape;1347;p65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348" name="Google Shape;1348;p65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349" name="Google Shape;1349;p65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350" name="Google Shape;1350;p65"/>
          <p:cNvGrpSpPr/>
          <p:nvPr/>
        </p:nvGrpSpPr>
        <p:grpSpPr>
          <a:xfrm rot="10800000" flipH="1">
            <a:off x="3908425" y="4152900"/>
            <a:ext cx="590550" cy="446087"/>
            <a:chOff x="1760" y="2424"/>
            <a:chExt cx="372" cy="502"/>
          </a:xfrm>
        </p:grpSpPr>
        <p:cxnSp>
          <p:nvCxnSpPr>
            <p:cNvPr id="1351" name="Google Shape;1351;p65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352" name="Google Shape;1352;p65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353" name="Google Shape;1353;p65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354" name="Google Shape;1354;p65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355" name="Google Shape;1355;p65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356" name="Google Shape;1356;p65"/>
          <p:cNvSpPr txBox="1"/>
          <p:nvPr/>
        </p:nvSpPr>
        <p:spPr>
          <a:xfrm>
            <a:off x="3481387" y="3657600"/>
            <a:ext cx="150812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6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362" name="Google Shape;1362;p66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363" name="Google Shape;1363;p66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364" name="Google Shape;1364;p66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365" name="Google Shape;1365;p66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366" name="Google Shape;1366;p66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367" name="Google Shape;1367;p66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68" name="Google Shape;1368;p66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369" name="Google Shape;1369;p66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370" name="Google Shape;1370;p66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371" name="Google Shape;1371;p66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372" name="Google Shape;1372;p66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373" name="Google Shape;1373;p66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374" name="Google Shape;1374;p66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375" name="Google Shape;1375;p66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376" name="Google Shape;1376;p66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377" name="Google Shape;1377;p66"/>
          <p:cNvGrpSpPr/>
          <p:nvPr/>
        </p:nvGrpSpPr>
        <p:grpSpPr>
          <a:xfrm rot="10800000" flipH="1">
            <a:off x="4498975" y="4152900"/>
            <a:ext cx="590550" cy="446087"/>
            <a:chOff x="1760" y="2424"/>
            <a:chExt cx="372" cy="502"/>
          </a:xfrm>
        </p:grpSpPr>
        <p:cxnSp>
          <p:nvCxnSpPr>
            <p:cNvPr id="1378" name="Google Shape;1378;p66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379" name="Google Shape;1379;p66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380" name="Google Shape;1380;p66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381" name="Google Shape;1381;p66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382" name="Google Shape;1382;p66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388" name="Google Shape;1388;p67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389" name="Google Shape;1389;p67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390" name="Google Shape;1390;p67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391" name="Google Shape;1391;p67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392" name="Google Shape;1392;p67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393" name="Google Shape;1393;p67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94" name="Google Shape;1394;p67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395" name="Google Shape;1395;p67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396" name="Google Shape;1396;p67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397" name="Google Shape;1397;p67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398" name="Google Shape;1398;p67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399" name="Google Shape;1399;p67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00" name="Google Shape;1400;p67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401" name="Google Shape;1401;p67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402" name="Google Shape;1402;p67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403" name="Google Shape;1403;p67"/>
          <p:cNvGrpSpPr/>
          <p:nvPr/>
        </p:nvGrpSpPr>
        <p:grpSpPr>
          <a:xfrm rot="10800000" flipH="1">
            <a:off x="4498975" y="4152900"/>
            <a:ext cx="590550" cy="446087"/>
            <a:chOff x="1760" y="2424"/>
            <a:chExt cx="372" cy="502"/>
          </a:xfrm>
        </p:grpSpPr>
        <p:cxnSp>
          <p:nvCxnSpPr>
            <p:cNvPr id="1404" name="Google Shape;1404;p67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405" name="Google Shape;1405;p67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406" name="Google Shape;1406;p67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407" name="Google Shape;1407;p67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408" name="Google Shape;1408;p67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409" name="Google Shape;1409;p67"/>
          <p:cNvSpPr txBox="1"/>
          <p:nvPr/>
        </p:nvSpPr>
        <p:spPr>
          <a:xfrm>
            <a:off x="4333875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824375" y="3682800"/>
            <a:ext cx="77724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https://www.hackerearth.com/practice/algorithms/sorting/bubble-sort/visualize/</a:t>
            </a:r>
            <a:endParaRPr sz="21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2100"/>
              <a:t>or</a:t>
            </a:r>
            <a:endParaRPr sz="21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2100" u="sng">
                <a:solidFill>
                  <a:schemeClr val="hlink"/>
                </a:solidFill>
                <a:hlinkClick r:id="rId4"/>
              </a:rPr>
              <a:t>https://visualgo.net/bn/sorting</a:t>
            </a:r>
            <a:endParaRPr sz="21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415" name="Google Shape;1415;p68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416" name="Google Shape;1416;p68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17" name="Google Shape;1417;p68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418" name="Google Shape;1418;p68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419" name="Google Shape;1419;p68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420" name="Google Shape;1420;p68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421" name="Google Shape;1421;p68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422" name="Google Shape;1422;p68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423" name="Google Shape;1423;p68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424" name="Google Shape;1424;p68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425" name="Google Shape;1425;p68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426" name="Google Shape;1426;p68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27" name="Google Shape;1427;p68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428" name="Google Shape;1428;p68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429" name="Google Shape;1429;p68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430" name="Google Shape;1430;p68"/>
          <p:cNvGrpSpPr/>
          <p:nvPr/>
        </p:nvGrpSpPr>
        <p:grpSpPr>
          <a:xfrm rot="10800000" flipH="1">
            <a:off x="4498975" y="4152900"/>
            <a:ext cx="590550" cy="446087"/>
            <a:chOff x="1760" y="2424"/>
            <a:chExt cx="372" cy="502"/>
          </a:xfrm>
        </p:grpSpPr>
        <p:cxnSp>
          <p:nvCxnSpPr>
            <p:cNvPr id="1431" name="Google Shape;1431;p68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432" name="Google Shape;1432;p68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433" name="Google Shape;1433;p68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434" name="Google Shape;1434;p68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435" name="Google Shape;1435;p68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436" name="Google Shape;1436;p68"/>
          <p:cNvSpPr txBox="1"/>
          <p:nvPr/>
        </p:nvSpPr>
        <p:spPr>
          <a:xfrm>
            <a:off x="4333875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442" name="Google Shape;1442;p69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443" name="Google Shape;1443;p69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44" name="Google Shape;1444;p69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445" name="Google Shape;1445;p69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446" name="Google Shape;1446;p69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447" name="Google Shape;1447;p69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448" name="Google Shape;1448;p69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449" name="Google Shape;1449;p69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450" name="Google Shape;1450;p69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451" name="Google Shape;1451;p69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452" name="Google Shape;1452;p69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453" name="Google Shape;1453;p69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54" name="Google Shape;1454;p69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55" name="Google Shape;1455;p69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456" name="Google Shape;1456;p69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457" name="Google Shape;1457;p69"/>
          <p:cNvGrpSpPr/>
          <p:nvPr/>
        </p:nvGrpSpPr>
        <p:grpSpPr>
          <a:xfrm rot="10800000" flipH="1">
            <a:off x="5056187" y="4152900"/>
            <a:ext cx="590550" cy="446087"/>
            <a:chOff x="1760" y="2424"/>
            <a:chExt cx="372" cy="502"/>
          </a:xfrm>
        </p:grpSpPr>
        <p:cxnSp>
          <p:nvCxnSpPr>
            <p:cNvPr id="1458" name="Google Shape;1458;p69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459" name="Google Shape;1459;p69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460" name="Google Shape;1460;p69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461" name="Google Shape;1461;p69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462" name="Google Shape;1462;p69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7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468" name="Google Shape;1468;p70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469" name="Google Shape;1469;p70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70" name="Google Shape;1470;p70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471" name="Google Shape;1471;p70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472" name="Google Shape;1472;p70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473" name="Google Shape;1473;p70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474" name="Google Shape;1474;p70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475" name="Google Shape;1475;p70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476" name="Google Shape;1476;p70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477" name="Google Shape;1477;p70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478" name="Google Shape;1478;p70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479" name="Google Shape;1479;p70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80" name="Google Shape;1480;p70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81" name="Google Shape;1481;p70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482" name="Google Shape;1482;p70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483" name="Google Shape;1483;p70"/>
          <p:cNvGrpSpPr/>
          <p:nvPr/>
        </p:nvGrpSpPr>
        <p:grpSpPr>
          <a:xfrm rot="10800000" flipH="1">
            <a:off x="5056187" y="4152900"/>
            <a:ext cx="590550" cy="446087"/>
            <a:chOff x="1760" y="2424"/>
            <a:chExt cx="372" cy="502"/>
          </a:xfrm>
        </p:grpSpPr>
        <p:cxnSp>
          <p:nvCxnSpPr>
            <p:cNvPr id="1484" name="Google Shape;1484;p70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485" name="Google Shape;1485;p70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486" name="Google Shape;1486;p70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487" name="Google Shape;1487;p70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488" name="Google Shape;1488;p70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489" name="Google Shape;1489;p70"/>
          <p:cNvSpPr txBox="1"/>
          <p:nvPr/>
        </p:nvSpPr>
        <p:spPr>
          <a:xfrm>
            <a:off x="4841875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7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“Bubble Up”</a:t>
            </a:r>
            <a:endParaRPr/>
          </a:p>
        </p:txBody>
      </p:sp>
      <p:sp>
        <p:nvSpPr>
          <p:cNvPr id="1495" name="Google Shape;1495;p71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496" name="Google Shape;1496;p71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97" name="Google Shape;1497;p71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498" name="Google Shape;1498;p71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499" name="Google Shape;1499;p71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500" name="Google Shape;1500;p71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501" name="Google Shape;1501;p71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502" name="Google Shape;1502;p71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503" name="Google Shape;1503;p71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504" name="Google Shape;1504;p71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505" name="Google Shape;1505;p71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506" name="Google Shape;1506;p71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507" name="Google Shape;1507;p71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508" name="Google Shape;1508;p71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509" name="Google Shape;1509;p71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510" name="Google Shape;1510;p71"/>
          <p:cNvGrpSpPr/>
          <p:nvPr/>
        </p:nvGrpSpPr>
        <p:grpSpPr>
          <a:xfrm rot="10800000" flipH="1">
            <a:off x="5056187" y="4152900"/>
            <a:ext cx="590550" cy="446087"/>
            <a:chOff x="1760" y="2424"/>
            <a:chExt cx="372" cy="502"/>
          </a:xfrm>
        </p:grpSpPr>
        <p:cxnSp>
          <p:nvCxnSpPr>
            <p:cNvPr id="1511" name="Google Shape;1511;p71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512" name="Google Shape;1512;p71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513" name="Google Shape;1513;p71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514" name="Google Shape;1514;p71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515" name="Google Shape;1515;p71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516" name="Google Shape;1516;p71"/>
          <p:cNvSpPr txBox="1"/>
          <p:nvPr/>
        </p:nvSpPr>
        <p:spPr>
          <a:xfrm>
            <a:off x="4841875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Second Pass of Outer Loop</a:t>
            </a:r>
            <a:endParaRPr/>
          </a:p>
        </p:txBody>
      </p:sp>
      <p:sp>
        <p:nvSpPr>
          <p:cNvPr id="1522" name="Google Shape;1522;p72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523" name="Google Shape;1523;p72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524" name="Google Shape;1524;p72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525" name="Google Shape;1525;p72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526" name="Google Shape;1526;p72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527" name="Google Shape;1527;p72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528" name="Google Shape;1528;p72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529" name="Google Shape;1529;p72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530" name="Google Shape;1530;p72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531" name="Google Shape;1531;p72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532" name="Google Shape;1532;p72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533" name="Google Shape;1533;p72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534" name="Google Shape;1534;p72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535" name="Google Shape;1535;p72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536" name="Google Shape;1536;p72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537" name="Google Shape;1537;p72"/>
          <p:cNvGrpSpPr/>
          <p:nvPr/>
        </p:nvGrpSpPr>
        <p:grpSpPr>
          <a:xfrm rot="10800000" flipH="1">
            <a:off x="5667375" y="4152900"/>
            <a:ext cx="590550" cy="446087"/>
            <a:chOff x="1760" y="2424"/>
            <a:chExt cx="372" cy="502"/>
          </a:xfrm>
        </p:grpSpPr>
        <p:cxnSp>
          <p:nvCxnSpPr>
            <p:cNvPr id="1538" name="Google Shape;1538;p72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539" name="Google Shape;1539;p72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540" name="Google Shape;1540;p72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541" name="Google Shape;1541;p72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542" name="Google Shape;1542;p72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543" name="Google Shape;1543;p72"/>
          <p:cNvSpPr txBox="1"/>
          <p:nvPr/>
        </p:nvSpPr>
        <p:spPr>
          <a:xfrm>
            <a:off x="3128962" y="2809875"/>
            <a:ext cx="4497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Finished second “Bubble Up”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549" name="Google Shape;1549;p73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550" name="Google Shape;1550;p73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551" name="Google Shape;1551;p73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552" name="Google Shape;1552;p73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553" name="Google Shape;1553;p73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554" name="Google Shape;1554;p73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555" name="Google Shape;1555;p73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556" name="Google Shape;1556;p73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557" name="Google Shape;1557;p73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558" name="Google Shape;1558;p73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559" name="Google Shape;1559;p73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560" name="Google Shape;1560;p73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561" name="Google Shape;1561;p73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562" name="Google Shape;1562;p73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563" name="Google Shape;1563;p73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564" name="Google Shape;1564;p73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1565" name="Google Shape;1565;p73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566" name="Google Shape;1566;p73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567" name="Google Shape;1567;p73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568" name="Google Shape;1568;p73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569" name="Google Shape;1569;p73"/>
          <p:cNvSpPr txBox="1"/>
          <p:nvPr/>
        </p:nvSpPr>
        <p:spPr>
          <a:xfrm>
            <a:off x="5351449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7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575" name="Google Shape;1575;p74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576" name="Google Shape;1576;p74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577" name="Google Shape;1577;p74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578" name="Google Shape;1578;p74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579" name="Google Shape;1579;p74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580" name="Google Shape;1580;p74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581" name="Google Shape;1581;p74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582" name="Google Shape;1582;p74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583" name="Google Shape;1583;p74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584" name="Google Shape;1584;p74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585" name="Google Shape;1585;p74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586" name="Google Shape;1586;p74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587" name="Google Shape;1587;p74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588" name="Google Shape;1588;p74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589" name="Google Shape;1589;p74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590" name="Google Shape;1590;p74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1591" name="Google Shape;1591;p74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592" name="Google Shape;1592;p74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593" name="Google Shape;1593;p74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594" name="Google Shape;1594;p74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595" name="Google Shape;1595;p74"/>
          <p:cNvSpPr txBox="1"/>
          <p:nvPr/>
        </p:nvSpPr>
        <p:spPr>
          <a:xfrm>
            <a:off x="5351450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1596" name="Google Shape;1596;p74"/>
          <p:cNvSpPr txBox="1"/>
          <p:nvPr/>
        </p:nvSpPr>
        <p:spPr>
          <a:xfrm>
            <a:off x="1928812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7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602" name="Google Shape;1602;p75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603" name="Google Shape;1603;p75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604" name="Google Shape;1604;p75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605" name="Google Shape;1605;p75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606" name="Google Shape;1606;p75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607" name="Google Shape;1607;p75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608" name="Google Shape;1608;p75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609" name="Google Shape;1609;p75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610" name="Google Shape;1610;p75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611" name="Google Shape;1611;p75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612" name="Google Shape;1612;p75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613" name="Google Shape;1613;p75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14" name="Google Shape;1614;p75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615" name="Google Shape;1615;p75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616" name="Google Shape;1616;p75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617" name="Google Shape;1617;p75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1618" name="Google Shape;1618;p75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619" name="Google Shape;1619;p75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620" name="Google Shape;1620;p75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621" name="Google Shape;1621;p75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622" name="Google Shape;1622;p75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623" name="Google Shape;1623;p75"/>
          <p:cNvSpPr txBox="1"/>
          <p:nvPr/>
        </p:nvSpPr>
        <p:spPr>
          <a:xfrm>
            <a:off x="1928812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7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629" name="Google Shape;1629;p76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630" name="Google Shape;1630;p76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631" name="Google Shape;1631;p76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632" name="Google Shape;1632;p76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633" name="Google Shape;1633;p76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634" name="Google Shape;1634;p76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635" name="Google Shape;1635;p76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636" name="Google Shape;1636;p76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637" name="Google Shape;1637;p76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638" name="Google Shape;1638;p76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639" name="Google Shape;1639;p76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640" name="Google Shape;1640;p76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41" name="Google Shape;1641;p76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642" name="Google Shape;1642;p76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643" name="Google Shape;1643;p76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644" name="Google Shape;1644;p76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1645" name="Google Shape;1645;p76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646" name="Google Shape;1646;p76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647" name="Google Shape;1647;p76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648" name="Google Shape;1648;p76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649" name="Google Shape;1649;p76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7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655" name="Google Shape;1655;p77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656" name="Google Shape;1656;p77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657" name="Google Shape;1657;p77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658" name="Google Shape;1658;p77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659" name="Google Shape;1659;p77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660" name="Google Shape;1660;p77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661" name="Google Shape;1661;p77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662" name="Google Shape;1662;p77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663" name="Google Shape;1663;p77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664" name="Google Shape;1664;p77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665" name="Google Shape;1665;p77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666" name="Google Shape;1666;p77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67" name="Google Shape;1667;p77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668" name="Google Shape;1668;p77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669" name="Google Shape;1669;p77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670" name="Google Shape;1670;p77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1671" name="Google Shape;1671;p77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672" name="Google Shape;1672;p77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673" name="Google Shape;1673;p77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674" name="Google Shape;1674;p77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675" name="Google Shape;1675;p77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676" name="Google Shape;1676;p77"/>
          <p:cNvSpPr txBox="1"/>
          <p:nvPr/>
        </p:nvSpPr>
        <p:spPr>
          <a:xfrm>
            <a:off x="2516187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 takes an unordered collection and makes it an ordered one.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211262" y="3203575"/>
            <a:ext cx="6518275" cy="7159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>
            <a:off x="2220912" y="3198812"/>
            <a:ext cx="0" cy="7127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>
            <a:off x="3238500" y="3198812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4276725" y="3198812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386387" y="3198812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6540500" y="3211512"/>
            <a:ext cx="0" cy="7000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/>
          <p:nvPr/>
        </p:nvSpPr>
        <p:spPr>
          <a:xfrm>
            <a:off x="6958012" y="3378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516437" y="336550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3430587" y="337820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344737" y="337820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376362" y="3392487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559425" y="3363912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1447800" y="4816475"/>
            <a:ext cx="640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1          2          3           4           5            6</a:t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1143000" y="5224462"/>
            <a:ext cx="6518275" cy="881063"/>
            <a:chOff x="539" y="3921"/>
            <a:chExt cx="3074" cy="740"/>
          </a:xfrm>
        </p:grpSpPr>
        <p:sp>
          <p:nvSpPr>
            <p:cNvPr id="111" name="Google Shape;111;p14"/>
            <p:cNvSpPr txBox="1"/>
            <p:nvPr/>
          </p:nvSpPr>
          <p:spPr>
            <a:xfrm>
              <a:off x="539" y="3925"/>
              <a:ext cx="3074" cy="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14"/>
            <p:cNvCxnSpPr/>
            <p:nvPr/>
          </p:nvCxnSpPr>
          <p:spPr>
            <a:xfrm>
              <a:off x="1015" y="3921"/>
              <a:ext cx="0" cy="59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1495" y="3921"/>
              <a:ext cx="0" cy="60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1985" y="3921"/>
              <a:ext cx="0" cy="60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2508" y="3921"/>
              <a:ext cx="0" cy="60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3052" y="3932"/>
              <a:ext cx="0" cy="58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7" name="Google Shape;117;p14"/>
            <p:cNvSpPr txBox="1"/>
            <p:nvPr/>
          </p:nvSpPr>
          <p:spPr>
            <a:xfrm>
              <a:off x="606" y="4061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1106" y="4050"/>
              <a:ext cx="247" cy="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1586" y="4040"/>
              <a:ext cx="247" cy="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2087" y="4061"/>
              <a:ext cx="247" cy="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2621" y="4050"/>
              <a:ext cx="247" cy="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3112" y="4050"/>
              <a:ext cx="327" cy="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  <p:sp>
        <p:nvSpPr>
          <p:cNvPr id="123" name="Google Shape;123;p14"/>
          <p:cNvSpPr txBox="1"/>
          <p:nvPr/>
        </p:nvSpPr>
        <p:spPr>
          <a:xfrm>
            <a:off x="1524000" y="2743200"/>
            <a:ext cx="651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4276725" y="4094162"/>
            <a:ext cx="0" cy="900112"/>
          </a:xfrm>
          <a:prstGeom prst="straightConnector1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7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682" name="Google Shape;1682;p78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683" name="Google Shape;1683;p78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684" name="Google Shape;1684;p78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685" name="Google Shape;1685;p78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686" name="Google Shape;1686;p78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687" name="Google Shape;1687;p78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688" name="Google Shape;1688;p78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689" name="Google Shape;1689;p78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690" name="Google Shape;1690;p78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691" name="Google Shape;1691;p78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692" name="Google Shape;1692;p78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693" name="Google Shape;1693;p78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94" name="Google Shape;1694;p78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695" name="Google Shape;1695;p78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696" name="Google Shape;1696;p78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697" name="Google Shape;1697;p78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1698" name="Google Shape;1698;p78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699" name="Google Shape;1699;p78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700" name="Google Shape;1700;p78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701" name="Google Shape;1701;p78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702" name="Google Shape;1702;p78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703" name="Google Shape;1703;p78"/>
          <p:cNvSpPr txBox="1"/>
          <p:nvPr/>
        </p:nvSpPr>
        <p:spPr>
          <a:xfrm>
            <a:off x="2516187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7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709" name="Google Shape;1709;p79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710" name="Google Shape;1710;p79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711" name="Google Shape;1711;p79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712" name="Google Shape;1712;p79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713" name="Google Shape;1713;p79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714" name="Google Shape;1714;p79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715" name="Google Shape;1715;p79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716" name="Google Shape;1716;p79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717" name="Google Shape;1717;p79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718" name="Google Shape;1718;p79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719" name="Google Shape;1719;p79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720" name="Google Shape;1720;p79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721" name="Google Shape;1721;p79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722" name="Google Shape;1722;p79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723" name="Google Shape;1723;p79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724" name="Google Shape;1724;p79"/>
          <p:cNvGrpSpPr/>
          <p:nvPr/>
        </p:nvGrpSpPr>
        <p:grpSpPr>
          <a:xfrm rot="10800000" flipH="1">
            <a:off x="3324225" y="4152900"/>
            <a:ext cx="590550" cy="446087"/>
            <a:chOff x="1760" y="2424"/>
            <a:chExt cx="372" cy="502"/>
          </a:xfrm>
        </p:grpSpPr>
        <p:cxnSp>
          <p:nvCxnSpPr>
            <p:cNvPr id="1725" name="Google Shape;1725;p79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726" name="Google Shape;1726;p79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727" name="Google Shape;1727;p79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728" name="Google Shape;1728;p79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729" name="Google Shape;1729;p79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8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735" name="Google Shape;1735;p80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736" name="Google Shape;1736;p80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737" name="Google Shape;1737;p80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738" name="Google Shape;1738;p80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739" name="Google Shape;1739;p80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740" name="Google Shape;1740;p80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741" name="Google Shape;1741;p80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742" name="Google Shape;1742;p80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743" name="Google Shape;1743;p80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744" name="Google Shape;1744;p80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745" name="Google Shape;1745;p80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746" name="Google Shape;1746;p80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747" name="Google Shape;1747;p80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748" name="Google Shape;1748;p80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749" name="Google Shape;1749;p80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750" name="Google Shape;1750;p80"/>
          <p:cNvGrpSpPr/>
          <p:nvPr/>
        </p:nvGrpSpPr>
        <p:grpSpPr>
          <a:xfrm rot="10800000" flipH="1">
            <a:off x="3324225" y="4152900"/>
            <a:ext cx="590550" cy="446087"/>
            <a:chOff x="1760" y="2424"/>
            <a:chExt cx="372" cy="502"/>
          </a:xfrm>
        </p:grpSpPr>
        <p:cxnSp>
          <p:nvCxnSpPr>
            <p:cNvPr id="1751" name="Google Shape;1751;p80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752" name="Google Shape;1752;p80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753" name="Google Shape;1753;p80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754" name="Google Shape;1754;p80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755" name="Google Shape;1755;p80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756" name="Google Shape;1756;p80"/>
          <p:cNvSpPr txBox="1"/>
          <p:nvPr/>
        </p:nvSpPr>
        <p:spPr>
          <a:xfrm>
            <a:off x="2859087" y="3657600"/>
            <a:ext cx="150812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762" name="Google Shape;1762;p81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763" name="Google Shape;1763;p81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764" name="Google Shape;1764;p81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765" name="Google Shape;1765;p81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766" name="Google Shape;1766;p81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767" name="Google Shape;1767;p81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768" name="Google Shape;1768;p81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769" name="Google Shape;1769;p81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770" name="Google Shape;1770;p81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771" name="Google Shape;1771;p81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772" name="Google Shape;1772;p81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773" name="Google Shape;1773;p81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774" name="Google Shape;1774;p81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775" name="Google Shape;1775;p81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776" name="Google Shape;1776;p81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777" name="Google Shape;1777;p81"/>
          <p:cNvGrpSpPr/>
          <p:nvPr/>
        </p:nvGrpSpPr>
        <p:grpSpPr>
          <a:xfrm rot="10800000" flipH="1">
            <a:off x="3914775" y="4152900"/>
            <a:ext cx="590550" cy="446087"/>
            <a:chOff x="1760" y="2424"/>
            <a:chExt cx="372" cy="502"/>
          </a:xfrm>
        </p:grpSpPr>
        <p:cxnSp>
          <p:nvCxnSpPr>
            <p:cNvPr id="1778" name="Google Shape;1778;p81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779" name="Google Shape;1779;p81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780" name="Google Shape;1780;p81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781" name="Google Shape;1781;p81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782" name="Google Shape;1782;p81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8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788" name="Google Shape;1788;p82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789" name="Google Shape;1789;p82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790" name="Google Shape;1790;p82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791" name="Google Shape;1791;p82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792" name="Google Shape;1792;p82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793" name="Google Shape;1793;p82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794" name="Google Shape;1794;p82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795" name="Google Shape;1795;p82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796" name="Google Shape;1796;p82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797" name="Google Shape;1797;p82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798" name="Google Shape;1798;p82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799" name="Google Shape;1799;p82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800" name="Google Shape;1800;p82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801" name="Google Shape;1801;p82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802" name="Google Shape;1802;p82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803" name="Google Shape;1803;p82"/>
          <p:cNvGrpSpPr/>
          <p:nvPr/>
        </p:nvGrpSpPr>
        <p:grpSpPr>
          <a:xfrm rot="10800000" flipH="1">
            <a:off x="3914775" y="4152900"/>
            <a:ext cx="590550" cy="446087"/>
            <a:chOff x="1760" y="2424"/>
            <a:chExt cx="372" cy="502"/>
          </a:xfrm>
        </p:grpSpPr>
        <p:cxnSp>
          <p:nvCxnSpPr>
            <p:cNvPr id="1804" name="Google Shape;1804;p82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805" name="Google Shape;1805;p82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806" name="Google Shape;1806;p82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807" name="Google Shape;1807;p82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808" name="Google Shape;1808;p82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809" name="Google Shape;1809;p82"/>
          <p:cNvSpPr txBox="1"/>
          <p:nvPr/>
        </p:nvSpPr>
        <p:spPr>
          <a:xfrm>
            <a:off x="3690937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8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815" name="Google Shape;1815;p83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816" name="Google Shape;1816;p83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817" name="Google Shape;1817;p83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818" name="Google Shape;1818;p83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819" name="Google Shape;1819;p83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820" name="Google Shape;1820;p83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821" name="Google Shape;1821;p83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822" name="Google Shape;1822;p83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823" name="Google Shape;1823;p83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824" name="Google Shape;1824;p83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825" name="Google Shape;1825;p83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826" name="Google Shape;1826;p83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827" name="Google Shape;1827;p83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828" name="Google Shape;1828;p83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829" name="Google Shape;1829;p83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830" name="Google Shape;1830;p83"/>
          <p:cNvGrpSpPr/>
          <p:nvPr/>
        </p:nvGrpSpPr>
        <p:grpSpPr>
          <a:xfrm rot="10800000" flipH="1">
            <a:off x="3914775" y="4152900"/>
            <a:ext cx="590550" cy="446087"/>
            <a:chOff x="1760" y="2424"/>
            <a:chExt cx="372" cy="502"/>
          </a:xfrm>
        </p:grpSpPr>
        <p:cxnSp>
          <p:nvCxnSpPr>
            <p:cNvPr id="1831" name="Google Shape;1831;p83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832" name="Google Shape;1832;p83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833" name="Google Shape;1833;p83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834" name="Google Shape;1834;p83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835" name="Google Shape;1835;p83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836" name="Google Shape;1836;p83"/>
          <p:cNvSpPr txBox="1"/>
          <p:nvPr/>
        </p:nvSpPr>
        <p:spPr>
          <a:xfrm>
            <a:off x="3690937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8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842" name="Google Shape;1842;p84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843" name="Google Shape;1843;p84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844" name="Google Shape;1844;p84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845" name="Google Shape;1845;p84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846" name="Google Shape;1846;p84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847" name="Google Shape;1847;p84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848" name="Google Shape;1848;p84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849" name="Google Shape;1849;p84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850" name="Google Shape;1850;p84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851" name="Google Shape;1851;p84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852" name="Google Shape;1852;p84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853" name="Google Shape;1853;p84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854" name="Google Shape;1854;p84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855" name="Google Shape;1855;p84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856" name="Google Shape;1856;p84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857" name="Google Shape;1857;p84"/>
          <p:cNvGrpSpPr/>
          <p:nvPr/>
        </p:nvGrpSpPr>
        <p:grpSpPr>
          <a:xfrm rot="10800000" flipH="1">
            <a:off x="4505325" y="4152900"/>
            <a:ext cx="590550" cy="446087"/>
            <a:chOff x="1760" y="2424"/>
            <a:chExt cx="372" cy="502"/>
          </a:xfrm>
        </p:grpSpPr>
        <p:cxnSp>
          <p:nvCxnSpPr>
            <p:cNvPr id="1858" name="Google Shape;1858;p84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859" name="Google Shape;1859;p84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860" name="Google Shape;1860;p84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861" name="Google Shape;1861;p84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862" name="Google Shape;1862;p84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8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868" name="Google Shape;1868;p85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869" name="Google Shape;1869;p85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870" name="Google Shape;1870;p85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871" name="Google Shape;1871;p85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872" name="Google Shape;1872;p85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873" name="Google Shape;1873;p85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874" name="Google Shape;1874;p85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875" name="Google Shape;1875;p85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876" name="Google Shape;1876;p85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877" name="Google Shape;1877;p85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878" name="Google Shape;1878;p85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879" name="Google Shape;1879;p85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880" name="Google Shape;1880;p85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881" name="Google Shape;1881;p85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882" name="Google Shape;1882;p85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883" name="Google Shape;1883;p85"/>
          <p:cNvGrpSpPr/>
          <p:nvPr/>
        </p:nvGrpSpPr>
        <p:grpSpPr>
          <a:xfrm rot="10800000" flipH="1">
            <a:off x="4505325" y="4152900"/>
            <a:ext cx="590550" cy="446087"/>
            <a:chOff x="1760" y="2424"/>
            <a:chExt cx="372" cy="502"/>
          </a:xfrm>
        </p:grpSpPr>
        <p:cxnSp>
          <p:nvCxnSpPr>
            <p:cNvPr id="1884" name="Google Shape;1884;p85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885" name="Google Shape;1885;p85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886" name="Google Shape;1886;p85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887" name="Google Shape;1887;p85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888" name="Google Shape;1888;p85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889" name="Google Shape;1889;p85"/>
          <p:cNvSpPr txBox="1"/>
          <p:nvPr/>
        </p:nvSpPr>
        <p:spPr>
          <a:xfrm>
            <a:off x="4278312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8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Third “Bubble Up”</a:t>
            </a:r>
            <a:endParaRPr/>
          </a:p>
        </p:txBody>
      </p:sp>
      <p:sp>
        <p:nvSpPr>
          <p:cNvPr id="1895" name="Google Shape;1895;p86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896" name="Google Shape;1896;p86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897" name="Google Shape;1897;p86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898" name="Google Shape;1898;p86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899" name="Google Shape;1899;p86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900" name="Google Shape;1900;p86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901" name="Google Shape;1901;p86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902" name="Google Shape;1902;p86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903" name="Google Shape;1903;p86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904" name="Google Shape;1904;p86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905" name="Google Shape;1905;p86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906" name="Google Shape;1906;p86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907" name="Google Shape;1907;p86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908" name="Google Shape;1908;p86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909" name="Google Shape;1909;p86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910" name="Google Shape;1910;p86"/>
          <p:cNvGrpSpPr/>
          <p:nvPr/>
        </p:nvGrpSpPr>
        <p:grpSpPr>
          <a:xfrm rot="10800000" flipH="1">
            <a:off x="4505325" y="4152900"/>
            <a:ext cx="590550" cy="446087"/>
            <a:chOff x="1760" y="2424"/>
            <a:chExt cx="372" cy="502"/>
          </a:xfrm>
        </p:grpSpPr>
        <p:cxnSp>
          <p:nvCxnSpPr>
            <p:cNvPr id="1911" name="Google Shape;1911;p86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912" name="Google Shape;1912;p86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913" name="Google Shape;1913;p86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914" name="Google Shape;1914;p86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915" name="Google Shape;1915;p86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916" name="Google Shape;1916;p86"/>
          <p:cNvSpPr txBox="1"/>
          <p:nvPr/>
        </p:nvSpPr>
        <p:spPr>
          <a:xfrm>
            <a:off x="4278312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8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Third Pass of Outer Loop</a:t>
            </a:r>
            <a:endParaRPr/>
          </a:p>
        </p:txBody>
      </p:sp>
      <p:sp>
        <p:nvSpPr>
          <p:cNvPr id="1922" name="Google Shape;1922;p87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923" name="Google Shape;1923;p87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924" name="Google Shape;1924;p87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925" name="Google Shape;1925;p87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926" name="Google Shape;1926;p87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927" name="Google Shape;1927;p87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928" name="Google Shape;1928;p87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929" name="Google Shape;1929;p87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930" name="Google Shape;1930;p87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931" name="Google Shape;1931;p87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932" name="Google Shape;1932;p87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933" name="Google Shape;1933;p87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934" name="Google Shape;1934;p87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935" name="Google Shape;1935;p87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936" name="Google Shape;1936;p87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937" name="Google Shape;1937;p87"/>
          <p:cNvGrpSpPr/>
          <p:nvPr/>
        </p:nvGrpSpPr>
        <p:grpSpPr>
          <a:xfrm rot="10800000" flipH="1">
            <a:off x="5095875" y="4152900"/>
            <a:ext cx="590550" cy="446087"/>
            <a:chOff x="1760" y="2424"/>
            <a:chExt cx="372" cy="502"/>
          </a:xfrm>
        </p:grpSpPr>
        <p:cxnSp>
          <p:nvCxnSpPr>
            <p:cNvPr id="1938" name="Google Shape;1938;p87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939" name="Google Shape;1939;p87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940" name="Google Shape;1940;p87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941" name="Google Shape;1941;p87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942" name="Google Shape;1942;p87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943" name="Google Shape;1943;p87"/>
          <p:cNvSpPr txBox="1"/>
          <p:nvPr/>
        </p:nvSpPr>
        <p:spPr>
          <a:xfrm>
            <a:off x="3128962" y="2809875"/>
            <a:ext cx="41068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Finished third “Bubble Up”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"Bubbling Up" the Largest Element</a:t>
            </a: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a collection of elements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from the front to the end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“Bubble” the </a:t>
            </a: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largest value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end using </a:t>
            </a: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pair-wise comparisons and swapping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5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5" name="Google Shape;135;p15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" name="Google Shape;136;p15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7" name="Google Shape;137;p15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1524000" y="4132250"/>
            <a:ext cx="651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8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Fourth “Bubble Up”</a:t>
            </a:r>
            <a:endParaRPr/>
          </a:p>
        </p:txBody>
      </p:sp>
      <p:sp>
        <p:nvSpPr>
          <p:cNvPr id="1949" name="Google Shape;1949;p88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950" name="Google Shape;1950;p88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951" name="Google Shape;1951;p88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952" name="Google Shape;1952;p88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953" name="Google Shape;1953;p88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954" name="Google Shape;1954;p88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955" name="Google Shape;1955;p88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956" name="Google Shape;1956;p88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957" name="Google Shape;1957;p88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958" name="Google Shape;1958;p88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959" name="Google Shape;1959;p88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960" name="Google Shape;1960;p88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961" name="Google Shape;1961;p88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962" name="Google Shape;1962;p88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963" name="Google Shape;1963;p88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964" name="Google Shape;1964;p88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1965" name="Google Shape;1965;p88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966" name="Google Shape;1966;p88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967" name="Google Shape;1967;p88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968" name="Google Shape;1968;p88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969" name="Google Shape;1969;p88"/>
          <p:cNvSpPr txBox="1"/>
          <p:nvPr/>
        </p:nvSpPr>
        <p:spPr>
          <a:xfrm>
            <a:off x="5351449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8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Fourth “Bubble Up”</a:t>
            </a:r>
            <a:endParaRPr/>
          </a:p>
        </p:txBody>
      </p:sp>
      <p:sp>
        <p:nvSpPr>
          <p:cNvPr id="1975" name="Google Shape;1975;p89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1976" name="Google Shape;1976;p89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1977" name="Google Shape;1977;p89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978" name="Google Shape;1978;p89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1979" name="Google Shape;1979;p89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980" name="Google Shape;1980;p89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1981" name="Google Shape;1981;p89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982" name="Google Shape;1982;p89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1983" name="Google Shape;1983;p89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1984" name="Google Shape;1984;p89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1985" name="Google Shape;1985;p89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1986" name="Google Shape;1986;p89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987" name="Google Shape;1987;p89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988" name="Google Shape;1988;p89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1989" name="Google Shape;1989;p89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1990" name="Google Shape;1990;p89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1991" name="Google Shape;1991;p89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992" name="Google Shape;1992;p89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1993" name="Google Shape;1993;p89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994" name="Google Shape;1994;p89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1995" name="Google Shape;1995;p89"/>
          <p:cNvSpPr txBox="1"/>
          <p:nvPr/>
        </p:nvSpPr>
        <p:spPr>
          <a:xfrm>
            <a:off x="5351450" y="1909750"/>
            <a:ext cx="1278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1996" name="Google Shape;1996;p89"/>
          <p:cNvSpPr txBox="1"/>
          <p:nvPr/>
        </p:nvSpPr>
        <p:spPr>
          <a:xfrm>
            <a:off x="1928812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9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Fourth “Bubble Up”</a:t>
            </a:r>
            <a:endParaRPr/>
          </a:p>
        </p:txBody>
      </p:sp>
      <p:sp>
        <p:nvSpPr>
          <p:cNvPr id="2002" name="Google Shape;2002;p90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003" name="Google Shape;2003;p90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004" name="Google Shape;2004;p90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005" name="Google Shape;2005;p90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006" name="Google Shape;2006;p90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007" name="Google Shape;2007;p90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008" name="Google Shape;2008;p90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009" name="Google Shape;2009;p90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010" name="Google Shape;2010;p90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011" name="Google Shape;2011;p90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012" name="Google Shape;2012;p90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013" name="Google Shape;2013;p90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014" name="Google Shape;2014;p90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015" name="Google Shape;2015;p90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016" name="Google Shape;2016;p90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017" name="Google Shape;2017;p90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2018" name="Google Shape;2018;p90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019" name="Google Shape;2019;p90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020" name="Google Shape;2020;p90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021" name="Google Shape;2021;p90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022" name="Google Shape;2022;p90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2023" name="Google Shape;2023;p90"/>
          <p:cNvSpPr txBox="1"/>
          <p:nvPr/>
        </p:nvSpPr>
        <p:spPr>
          <a:xfrm>
            <a:off x="1928812" y="3657600"/>
            <a:ext cx="1017587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9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Fourth “Bubble Up”</a:t>
            </a:r>
            <a:endParaRPr/>
          </a:p>
        </p:txBody>
      </p:sp>
      <p:sp>
        <p:nvSpPr>
          <p:cNvPr id="2029" name="Google Shape;2029;p91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030" name="Google Shape;2030;p91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031" name="Google Shape;2031;p91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032" name="Google Shape;2032;p91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033" name="Google Shape;2033;p91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034" name="Google Shape;2034;p91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035" name="Google Shape;2035;p91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036" name="Google Shape;2036;p91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037" name="Google Shape;2037;p91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038" name="Google Shape;2038;p91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039" name="Google Shape;2039;p91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040" name="Google Shape;2040;p91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041" name="Google Shape;2041;p91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042" name="Google Shape;2042;p91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043" name="Google Shape;2043;p91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044" name="Google Shape;2044;p91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2045" name="Google Shape;2045;p91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046" name="Google Shape;2046;p91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047" name="Google Shape;2047;p91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048" name="Google Shape;2048;p91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049" name="Google Shape;2049;p91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9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Fourth “Bubble Up”</a:t>
            </a:r>
            <a:endParaRPr/>
          </a:p>
        </p:txBody>
      </p:sp>
      <p:sp>
        <p:nvSpPr>
          <p:cNvPr id="2055" name="Google Shape;2055;p92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056" name="Google Shape;2056;p92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057" name="Google Shape;2057;p92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058" name="Google Shape;2058;p92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059" name="Google Shape;2059;p92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060" name="Google Shape;2060;p92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061" name="Google Shape;2061;p92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062" name="Google Shape;2062;p92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063" name="Google Shape;2063;p92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064" name="Google Shape;2064;p92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065" name="Google Shape;2065;p92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066" name="Google Shape;2066;p92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067" name="Google Shape;2067;p92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068" name="Google Shape;2068;p92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069" name="Google Shape;2069;p92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070" name="Google Shape;2070;p92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2071" name="Google Shape;2071;p92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072" name="Google Shape;2072;p92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073" name="Google Shape;2073;p92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074" name="Google Shape;2074;p92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075" name="Google Shape;2075;p92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2076" name="Google Shape;2076;p92"/>
          <p:cNvSpPr txBox="1"/>
          <p:nvPr/>
        </p:nvSpPr>
        <p:spPr>
          <a:xfrm>
            <a:off x="2271712" y="3657600"/>
            <a:ext cx="150812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9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Fourth “Bubble Up”</a:t>
            </a:r>
            <a:endParaRPr/>
          </a:p>
        </p:txBody>
      </p:sp>
      <p:sp>
        <p:nvSpPr>
          <p:cNvPr id="2082" name="Google Shape;2082;p93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083" name="Google Shape;2083;p93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084" name="Google Shape;2084;p93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085" name="Google Shape;2085;p93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086" name="Google Shape;2086;p93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087" name="Google Shape;2087;p93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088" name="Google Shape;2088;p93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089" name="Google Shape;2089;p93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090" name="Google Shape;2090;p93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091" name="Google Shape;2091;p93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092" name="Google Shape;2092;p93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093" name="Google Shape;2093;p93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094" name="Google Shape;2094;p93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095" name="Google Shape;2095;p93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096" name="Google Shape;2096;p93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097" name="Google Shape;2097;p93"/>
          <p:cNvGrpSpPr/>
          <p:nvPr/>
        </p:nvGrpSpPr>
        <p:grpSpPr>
          <a:xfrm rot="10800000" flipH="1">
            <a:off x="3324225" y="4152900"/>
            <a:ext cx="590550" cy="446087"/>
            <a:chOff x="1760" y="2424"/>
            <a:chExt cx="372" cy="502"/>
          </a:xfrm>
        </p:grpSpPr>
        <p:cxnSp>
          <p:nvCxnSpPr>
            <p:cNvPr id="2098" name="Google Shape;2098;p93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099" name="Google Shape;2099;p93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100" name="Google Shape;2100;p93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01" name="Google Shape;2101;p93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102" name="Google Shape;2102;p93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9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Fourth “Bubble Up”</a:t>
            </a:r>
            <a:endParaRPr/>
          </a:p>
        </p:txBody>
      </p:sp>
      <p:sp>
        <p:nvSpPr>
          <p:cNvPr id="2108" name="Google Shape;2108;p94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109" name="Google Shape;2109;p94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110" name="Google Shape;2110;p94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111" name="Google Shape;2111;p94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112" name="Google Shape;2112;p94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113" name="Google Shape;2113;p94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114" name="Google Shape;2114;p94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115" name="Google Shape;2115;p94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116" name="Google Shape;2116;p94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117" name="Google Shape;2117;p94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118" name="Google Shape;2118;p94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119" name="Google Shape;2119;p94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120" name="Google Shape;2120;p94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121" name="Google Shape;2121;p94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122" name="Google Shape;2122;p94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123" name="Google Shape;2123;p94"/>
          <p:cNvGrpSpPr/>
          <p:nvPr/>
        </p:nvGrpSpPr>
        <p:grpSpPr>
          <a:xfrm rot="10800000" flipH="1">
            <a:off x="3324225" y="4152900"/>
            <a:ext cx="590550" cy="446087"/>
            <a:chOff x="1760" y="2424"/>
            <a:chExt cx="372" cy="502"/>
          </a:xfrm>
        </p:grpSpPr>
        <p:cxnSp>
          <p:nvCxnSpPr>
            <p:cNvPr id="2124" name="Google Shape;2124;p94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125" name="Google Shape;2125;p94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126" name="Google Shape;2126;p94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27" name="Google Shape;2127;p94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128" name="Google Shape;2128;p94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2129" name="Google Shape;2129;p94"/>
          <p:cNvSpPr txBox="1"/>
          <p:nvPr/>
        </p:nvSpPr>
        <p:spPr>
          <a:xfrm>
            <a:off x="2859087" y="3657600"/>
            <a:ext cx="150812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9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Fourth “Bubble Up”</a:t>
            </a:r>
            <a:endParaRPr/>
          </a:p>
        </p:txBody>
      </p:sp>
      <p:sp>
        <p:nvSpPr>
          <p:cNvPr id="2135" name="Google Shape;2135;p95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136" name="Google Shape;2136;p95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137" name="Google Shape;2137;p95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138" name="Google Shape;2138;p95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139" name="Google Shape;2139;p95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140" name="Google Shape;2140;p95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141" name="Google Shape;2141;p95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142" name="Google Shape;2142;p95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143" name="Google Shape;2143;p95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144" name="Google Shape;2144;p95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145" name="Google Shape;2145;p95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146" name="Google Shape;2146;p95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147" name="Google Shape;2147;p95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148" name="Google Shape;2148;p95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149" name="Google Shape;2149;p95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150" name="Google Shape;2150;p95"/>
          <p:cNvGrpSpPr/>
          <p:nvPr/>
        </p:nvGrpSpPr>
        <p:grpSpPr>
          <a:xfrm rot="10800000" flipH="1">
            <a:off x="3914775" y="4152900"/>
            <a:ext cx="590550" cy="446087"/>
            <a:chOff x="1760" y="2424"/>
            <a:chExt cx="372" cy="502"/>
          </a:xfrm>
        </p:grpSpPr>
        <p:cxnSp>
          <p:nvCxnSpPr>
            <p:cNvPr id="2151" name="Google Shape;2151;p95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152" name="Google Shape;2152;p95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153" name="Google Shape;2153;p95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54" name="Google Shape;2154;p95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155" name="Google Shape;2155;p95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9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Fourth “Bubble Up”</a:t>
            </a:r>
            <a:endParaRPr/>
          </a:p>
        </p:txBody>
      </p:sp>
      <p:sp>
        <p:nvSpPr>
          <p:cNvPr id="2161" name="Google Shape;2161;p96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162" name="Google Shape;2162;p96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163" name="Google Shape;2163;p96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164" name="Google Shape;2164;p96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165" name="Google Shape;2165;p96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166" name="Google Shape;2166;p96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167" name="Google Shape;2167;p96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168" name="Google Shape;2168;p96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169" name="Google Shape;2169;p96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170" name="Google Shape;2170;p96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171" name="Google Shape;2171;p96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172" name="Google Shape;2172;p96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173" name="Google Shape;2173;p96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174" name="Google Shape;2174;p96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175" name="Google Shape;2175;p96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176" name="Google Shape;2176;p96"/>
          <p:cNvGrpSpPr/>
          <p:nvPr/>
        </p:nvGrpSpPr>
        <p:grpSpPr>
          <a:xfrm rot="10800000" flipH="1">
            <a:off x="3914775" y="4152900"/>
            <a:ext cx="590550" cy="446087"/>
            <a:chOff x="1760" y="2424"/>
            <a:chExt cx="372" cy="502"/>
          </a:xfrm>
        </p:grpSpPr>
        <p:cxnSp>
          <p:nvCxnSpPr>
            <p:cNvPr id="2177" name="Google Shape;2177;p96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178" name="Google Shape;2178;p96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179" name="Google Shape;2179;p96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80" name="Google Shape;2180;p96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181" name="Google Shape;2181;p96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2182" name="Google Shape;2182;p96"/>
          <p:cNvSpPr txBox="1"/>
          <p:nvPr/>
        </p:nvSpPr>
        <p:spPr>
          <a:xfrm>
            <a:off x="3446462" y="3657600"/>
            <a:ext cx="150812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9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Fourth Pass of Outer Loop</a:t>
            </a:r>
            <a:endParaRPr/>
          </a:p>
        </p:txBody>
      </p:sp>
      <p:sp>
        <p:nvSpPr>
          <p:cNvPr id="2188" name="Google Shape;2188;p97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189" name="Google Shape;2189;p97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190" name="Google Shape;2190;p97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191" name="Google Shape;2191;p97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192" name="Google Shape;2192;p97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193" name="Google Shape;2193;p97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194" name="Google Shape;2194;p97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195" name="Google Shape;2195;p97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196" name="Google Shape;2196;p97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197" name="Google Shape;2197;p97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198" name="Google Shape;2198;p97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199" name="Google Shape;2199;p97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200" name="Google Shape;2200;p97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2201" name="Google Shape;2201;p97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202" name="Google Shape;2202;p97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203" name="Google Shape;2203;p97"/>
          <p:cNvGrpSpPr/>
          <p:nvPr/>
        </p:nvGrpSpPr>
        <p:grpSpPr>
          <a:xfrm rot="10800000" flipH="1">
            <a:off x="4492625" y="4152900"/>
            <a:ext cx="590550" cy="446087"/>
            <a:chOff x="1760" y="2424"/>
            <a:chExt cx="372" cy="502"/>
          </a:xfrm>
        </p:grpSpPr>
        <p:cxnSp>
          <p:nvCxnSpPr>
            <p:cNvPr id="2204" name="Google Shape;2204;p97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205" name="Google Shape;2205;p97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206" name="Google Shape;2206;p97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207" name="Google Shape;2207;p97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208" name="Google Shape;2208;p97"/>
          <p:cNvSpPr txBox="1"/>
          <p:nvPr/>
        </p:nvSpPr>
        <p:spPr>
          <a:xfrm>
            <a:off x="5351462" y="1909762"/>
            <a:ext cx="106362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2209" name="Google Shape;2209;p97"/>
          <p:cNvSpPr txBox="1"/>
          <p:nvPr/>
        </p:nvSpPr>
        <p:spPr>
          <a:xfrm>
            <a:off x="3128962" y="2809875"/>
            <a:ext cx="43100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Finished fourth “Bubble Up”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"Bubbling Up" the Largest Element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a collection of elements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from the front to the end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6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" name="Google Shape;153;p16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6" name="Google Shape;156;p16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1524000" y="4132250"/>
            <a:ext cx="666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1211262" y="4600575"/>
            <a:ext cx="1009650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2220912" y="4600575"/>
            <a:ext cx="1009650" cy="708025"/>
          </a:xfrm>
          <a:prstGeom prst="rect">
            <a:avLst/>
          </a:prstGeom>
          <a:noFill/>
          <a:ln w="76200" cap="flat" cmpd="sng">
            <a:solidFill>
              <a:srgbClr val="FF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011237" y="4132262"/>
            <a:ext cx="2419350" cy="1536700"/>
          </a:xfrm>
          <a:prstGeom prst="irregularSeal1">
            <a:avLst/>
          </a:prstGeom>
          <a:solidFill>
            <a:srgbClr val="FFCC0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1206500" y="4595812"/>
            <a:ext cx="2019300" cy="708025"/>
            <a:chOff x="760" y="2895"/>
            <a:chExt cx="1272" cy="446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760" y="2895"/>
              <a:ext cx="636" cy="446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FF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1396" y="2895"/>
              <a:ext cx="636" cy="446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FF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9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Fifth “Bubble Up”</a:t>
            </a:r>
            <a:endParaRPr/>
          </a:p>
        </p:txBody>
      </p:sp>
      <p:sp>
        <p:nvSpPr>
          <p:cNvPr id="2215" name="Google Shape;2215;p98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216" name="Google Shape;2216;p98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217" name="Google Shape;2217;p98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218" name="Google Shape;2218;p98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219" name="Google Shape;2219;p98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220" name="Google Shape;2220;p98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221" name="Google Shape;2221;p98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222" name="Google Shape;2222;p98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223" name="Google Shape;2223;p98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224" name="Google Shape;2224;p98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225" name="Google Shape;2225;p98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226" name="Google Shape;2226;p98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227" name="Google Shape;2227;p98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228" name="Google Shape;2228;p98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229" name="Google Shape;2229;p98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230" name="Google Shape;2230;p98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2231" name="Google Shape;2231;p98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232" name="Google Shape;2232;p98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233" name="Google Shape;2233;p98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234" name="Google Shape;2234;p98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235" name="Google Shape;2235;p98"/>
          <p:cNvSpPr txBox="1"/>
          <p:nvPr/>
        </p:nvSpPr>
        <p:spPr>
          <a:xfrm>
            <a:off x="5351448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9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Fifth “Bubble Up”</a:t>
            </a:r>
            <a:endParaRPr/>
          </a:p>
        </p:txBody>
      </p:sp>
      <p:sp>
        <p:nvSpPr>
          <p:cNvPr id="2241" name="Google Shape;2241;p99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242" name="Google Shape;2242;p99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243" name="Google Shape;2243;p99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244" name="Google Shape;2244;p99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245" name="Google Shape;2245;p99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246" name="Google Shape;2246;p99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247" name="Google Shape;2247;p99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248" name="Google Shape;2248;p99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249" name="Google Shape;2249;p99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250" name="Google Shape;2250;p99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251" name="Google Shape;2251;p99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252" name="Google Shape;2252;p99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253" name="Google Shape;2253;p99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254" name="Google Shape;2254;p99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255" name="Google Shape;2255;p99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256" name="Google Shape;2256;p99"/>
          <p:cNvGrpSpPr/>
          <p:nvPr/>
        </p:nvGrpSpPr>
        <p:grpSpPr>
          <a:xfrm rot="10800000" flipH="1">
            <a:off x="2143125" y="4152900"/>
            <a:ext cx="590550" cy="446087"/>
            <a:chOff x="1760" y="2424"/>
            <a:chExt cx="372" cy="502"/>
          </a:xfrm>
        </p:grpSpPr>
        <p:cxnSp>
          <p:nvCxnSpPr>
            <p:cNvPr id="2257" name="Google Shape;2257;p99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258" name="Google Shape;2258;p99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259" name="Google Shape;2259;p99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260" name="Google Shape;2260;p99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261" name="Google Shape;2261;p99"/>
          <p:cNvSpPr txBox="1"/>
          <p:nvPr/>
        </p:nvSpPr>
        <p:spPr>
          <a:xfrm>
            <a:off x="5351448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2262" name="Google Shape;2262;p99"/>
          <p:cNvSpPr txBox="1"/>
          <p:nvPr/>
        </p:nvSpPr>
        <p:spPr>
          <a:xfrm>
            <a:off x="1703387" y="3657600"/>
            <a:ext cx="150812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0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Fifth “Bubble Up”</a:t>
            </a:r>
            <a:endParaRPr/>
          </a:p>
        </p:txBody>
      </p:sp>
      <p:sp>
        <p:nvSpPr>
          <p:cNvPr id="2268" name="Google Shape;2268;p100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269" name="Google Shape;2269;p100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270" name="Google Shape;2270;p100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271" name="Google Shape;2271;p100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272" name="Google Shape;2272;p100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273" name="Google Shape;2273;p100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274" name="Google Shape;2274;p100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275" name="Google Shape;2275;p100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276" name="Google Shape;2276;p100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277" name="Google Shape;2277;p100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278" name="Google Shape;2278;p100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279" name="Google Shape;2279;p100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280" name="Google Shape;2280;p100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281" name="Google Shape;2281;p100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282" name="Google Shape;2282;p100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283" name="Google Shape;2283;p100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2284" name="Google Shape;2284;p100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285" name="Google Shape;2285;p100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286" name="Google Shape;2286;p100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287" name="Google Shape;2287;p100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288" name="Google Shape;2288;p100"/>
          <p:cNvSpPr txBox="1"/>
          <p:nvPr/>
        </p:nvSpPr>
        <p:spPr>
          <a:xfrm>
            <a:off x="5351448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0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Fifth “Bubble Up”</a:t>
            </a:r>
            <a:endParaRPr/>
          </a:p>
        </p:txBody>
      </p:sp>
      <p:sp>
        <p:nvSpPr>
          <p:cNvPr id="2294" name="Google Shape;2294;p101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295" name="Google Shape;2295;p101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296" name="Google Shape;2296;p101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297" name="Google Shape;2297;p101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298" name="Google Shape;2298;p101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299" name="Google Shape;2299;p101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300" name="Google Shape;2300;p101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301" name="Google Shape;2301;p101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302" name="Google Shape;2302;p101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303" name="Google Shape;2303;p101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304" name="Google Shape;2304;p101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305" name="Google Shape;2305;p101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306" name="Google Shape;2306;p101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307" name="Google Shape;2307;p101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308" name="Google Shape;2308;p101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309" name="Google Shape;2309;p101"/>
          <p:cNvGrpSpPr/>
          <p:nvPr/>
        </p:nvGrpSpPr>
        <p:grpSpPr>
          <a:xfrm rot="10800000" flipH="1">
            <a:off x="2733675" y="4152900"/>
            <a:ext cx="590550" cy="446087"/>
            <a:chOff x="1760" y="2424"/>
            <a:chExt cx="372" cy="502"/>
          </a:xfrm>
        </p:grpSpPr>
        <p:cxnSp>
          <p:nvCxnSpPr>
            <p:cNvPr id="2310" name="Google Shape;2310;p101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311" name="Google Shape;2311;p101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312" name="Google Shape;2312;p101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313" name="Google Shape;2313;p101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314" name="Google Shape;2314;p101"/>
          <p:cNvSpPr txBox="1"/>
          <p:nvPr/>
        </p:nvSpPr>
        <p:spPr>
          <a:xfrm>
            <a:off x="5351448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2315" name="Google Shape;2315;p101"/>
          <p:cNvSpPr txBox="1"/>
          <p:nvPr/>
        </p:nvSpPr>
        <p:spPr>
          <a:xfrm>
            <a:off x="2271712" y="3657600"/>
            <a:ext cx="150812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10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Fifth “Bubble Up”</a:t>
            </a:r>
            <a:endParaRPr/>
          </a:p>
        </p:txBody>
      </p:sp>
      <p:sp>
        <p:nvSpPr>
          <p:cNvPr id="2321" name="Google Shape;2321;p102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322" name="Google Shape;2322;p102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323" name="Google Shape;2323;p102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324" name="Google Shape;2324;p102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325" name="Google Shape;2325;p102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326" name="Google Shape;2326;p102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327" name="Google Shape;2327;p102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328" name="Google Shape;2328;p102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329" name="Google Shape;2329;p102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330" name="Google Shape;2330;p102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331" name="Google Shape;2331;p102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332" name="Google Shape;2332;p102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333" name="Google Shape;2333;p102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334" name="Google Shape;2334;p102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335" name="Google Shape;2335;p102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336" name="Google Shape;2336;p102"/>
          <p:cNvGrpSpPr/>
          <p:nvPr/>
        </p:nvGrpSpPr>
        <p:grpSpPr>
          <a:xfrm rot="10800000" flipH="1">
            <a:off x="3324225" y="4152900"/>
            <a:ext cx="590550" cy="446087"/>
            <a:chOff x="1760" y="2424"/>
            <a:chExt cx="372" cy="502"/>
          </a:xfrm>
        </p:grpSpPr>
        <p:cxnSp>
          <p:nvCxnSpPr>
            <p:cNvPr id="2337" name="Google Shape;2337;p102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338" name="Google Shape;2338;p102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339" name="Google Shape;2339;p102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340" name="Google Shape;2340;p102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341" name="Google Shape;2341;p102"/>
          <p:cNvSpPr txBox="1"/>
          <p:nvPr/>
        </p:nvSpPr>
        <p:spPr>
          <a:xfrm>
            <a:off x="5351447" y="1909750"/>
            <a:ext cx="12924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10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Fifth “Bubble Up”</a:t>
            </a:r>
            <a:endParaRPr/>
          </a:p>
        </p:txBody>
      </p:sp>
      <p:sp>
        <p:nvSpPr>
          <p:cNvPr id="2347" name="Google Shape;2347;p103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348" name="Google Shape;2348;p103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349" name="Google Shape;2349;p103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350" name="Google Shape;2350;p103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351" name="Google Shape;2351;p103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352" name="Google Shape;2352;p103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353" name="Google Shape;2353;p103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354" name="Google Shape;2354;p103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355" name="Google Shape;2355;p103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356" name="Google Shape;2356;p103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357" name="Google Shape;2357;p103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358" name="Google Shape;2358;p103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359" name="Google Shape;2359;p103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360" name="Google Shape;2360;p103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361" name="Google Shape;2361;p103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362" name="Google Shape;2362;p103"/>
          <p:cNvGrpSpPr/>
          <p:nvPr/>
        </p:nvGrpSpPr>
        <p:grpSpPr>
          <a:xfrm rot="10800000" flipH="1">
            <a:off x="3324225" y="4152900"/>
            <a:ext cx="590550" cy="446087"/>
            <a:chOff x="1760" y="2424"/>
            <a:chExt cx="372" cy="502"/>
          </a:xfrm>
        </p:grpSpPr>
        <p:cxnSp>
          <p:nvCxnSpPr>
            <p:cNvPr id="2363" name="Google Shape;2363;p103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364" name="Google Shape;2364;p103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365" name="Google Shape;2365;p103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366" name="Google Shape;2366;p103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367" name="Google Shape;2367;p103"/>
          <p:cNvSpPr txBox="1"/>
          <p:nvPr/>
        </p:nvSpPr>
        <p:spPr>
          <a:xfrm>
            <a:off x="5351448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2368" name="Google Shape;2368;p103"/>
          <p:cNvSpPr txBox="1"/>
          <p:nvPr/>
        </p:nvSpPr>
        <p:spPr>
          <a:xfrm>
            <a:off x="2859087" y="3657600"/>
            <a:ext cx="150812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10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Fifth Pass of Outer Loop</a:t>
            </a:r>
            <a:endParaRPr/>
          </a:p>
        </p:txBody>
      </p:sp>
      <p:sp>
        <p:nvSpPr>
          <p:cNvPr id="2374" name="Google Shape;2374;p104"/>
          <p:cNvSpPr txBox="1"/>
          <p:nvPr/>
        </p:nvSpPr>
        <p:spPr>
          <a:xfrm>
            <a:off x="47879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375" name="Google Shape;2375;p104"/>
          <p:cNvSpPr txBox="1"/>
          <p:nvPr/>
        </p:nvSpPr>
        <p:spPr>
          <a:xfrm>
            <a:off x="30257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376" name="Google Shape;2376;p104"/>
          <p:cNvSpPr txBox="1"/>
          <p:nvPr/>
        </p:nvSpPr>
        <p:spPr>
          <a:xfrm>
            <a:off x="243840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377" name="Google Shape;2377;p104"/>
          <p:cNvSpPr txBox="1"/>
          <p:nvPr/>
        </p:nvSpPr>
        <p:spPr>
          <a:xfrm>
            <a:off x="36131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378" name="Google Shape;2378;p104"/>
          <p:cNvSpPr txBox="1"/>
          <p:nvPr/>
        </p:nvSpPr>
        <p:spPr>
          <a:xfrm>
            <a:off x="42005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379" name="Google Shape;2379;p104"/>
          <p:cNvSpPr txBox="1"/>
          <p:nvPr/>
        </p:nvSpPr>
        <p:spPr>
          <a:xfrm>
            <a:off x="537527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380" name="Google Shape;2380;p104"/>
          <p:cNvSpPr txBox="1"/>
          <p:nvPr/>
        </p:nvSpPr>
        <p:spPr>
          <a:xfrm>
            <a:off x="1851025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381" name="Google Shape;2381;p104"/>
          <p:cNvSpPr txBox="1"/>
          <p:nvPr/>
        </p:nvSpPr>
        <p:spPr>
          <a:xfrm>
            <a:off x="5962650" y="47148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382" name="Google Shape;2382;p104"/>
          <p:cNvSpPr txBox="1"/>
          <p:nvPr/>
        </p:nvSpPr>
        <p:spPr>
          <a:xfrm>
            <a:off x="2011362" y="52927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383" name="Google Shape;2383;p104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384" name="Google Shape;2384;p104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385" name="Google Shape;2385;p104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386" name="Google Shape;2386;p104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387" name="Google Shape;2387;p104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388" name="Google Shape;2388;p104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grpSp>
        <p:nvGrpSpPr>
          <p:cNvPr id="2389" name="Google Shape;2389;p104"/>
          <p:cNvGrpSpPr/>
          <p:nvPr/>
        </p:nvGrpSpPr>
        <p:grpSpPr>
          <a:xfrm rot="10800000" flipH="1">
            <a:off x="3905250" y="4152900"/>
            <a:ext cx="590550" cy="446087"/>
            <a:chOff x="1760" y="2424"/>
            <a:chExt cx="372" cy="502"/>
          </a:xfrm>
        </p:grpSpPr>
        <p:cxnSp>
          <p:nvCxnSpPr>
            <p:cNvPr id="2390" name="Google Shape;2390;p104"/>
            <p:cNvCxnSpPr/>
            <p:nvPr/>
          </p:nvCxnSpPr>
          <p:spPr>
            <a:xfrm>
              <a:off x="1760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391" name="Google Shape;2391;p104"/>
            <p:cNvCxnSpPr/>
            <p:nvPr/>
          </p:nvCxnSpPr>
          <p:spPr>
            <a:xfrm>
              <a:off x="2132" y="2424"/>
              <a:ext cx="0" cy="502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cxnSp>
          <p:nvCxnSpPr>
            <p:cNvPr id="2392" name="Google Shape;2392;p104"/>
            <p:cNvCxnSpPr/>
            <p:nvPr/>
          </p:nvCxnSpPr>
          <p:spPr>
            <a:xfrm>
              <a:off x="1760" y="2926"/>
              <a:ext cx="372" cy="0"/>
            </a:xfrm>
            <a:prstGeom prst="straightConnector1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393" name="Google Shape;2393;p104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394" name="Google Shape;2394;p104"/>
          <p:cNvSpPr txBox="1"/>
          <p:nvPr/>
        </p:nvSpPr>
        <p:spPr>
          <a:xfrm>
            <a:off x="5351448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2395" name="Google Shape;2395;p104"/>
          <p:cNvSpPr txBox="1"/>
          <p:nvPr/>
        </p:nvSpPr>
        <p:spPr>
          <a:xfrm>
            <a:off x="3128962" y="2809875"/>
            <a:ext cx="40052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Finished fifth “Bubble Up”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10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Finished “Early”</a:t>
            </a:r>
            <a:endParaRPr/>
          </a:p>
        </p:txBody>
      </p:sp>
      <p:sp>
        <p:nvSpPr>
          <p:cNvPr id="2401" name="Google Shape;2401;p105"/>
          <p:cNvSpPr txBox="1"/>
          <p:nvPr/>
        </p:nvSpPr>
        <p:spPr>
          <a:xfrm>
            <a:off x="4787900" y="5172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</p:txBody>
      </p:sp>
      <p:sp>
        <p:nvSpPr>
          <p:cNvPr id="2402" name="Google Shape;2402;p105"/>
          <p:cNvSpPr txBox="1"/>
          <p:nvPr/>
        </p:nvSpPr>
        <p:spPr>
          <a:xfrm>
            <a:off x="3025775" y="5172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2403" name="Google Shape;2403;p105"/>
          <p:cNvSpPr txBox="1"/>
          <p:nvPr/>
        </p:nvSpPr>
        <p:spPr>
          <a:xfrm>
            <a:off x="2438400" y="5172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404" name="Google Shape;2404;p105"/>
          <p:cNvSpPr txBox="1"/>
          <p:nvPr/>
        </p:nvSpPr>
        <p:spPr>
          <a:xfrm>
            <a:off x="3613150" y="5172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</p:txBody>
      </p:sp>
      <p:sp>
        <p:nvSpPr>
          <p:cNvPr id="2405" name="Google Shape;2405;p105"/>
          <p:cNvSpPr txBox="1"/>
          <p:nvPr/>
        </p:nvSpPr>
        <p:spPr>
          <a:xfrm>
            <a:off x="4200525" y="5172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2406" name="Google Shape;2406;p105"/>
          <p:cNvSpPr txBox="1"/>
          <p:nvPr/>
        </p:nvSpPr>
        <p:spPr>
          <a:xfrm>
            <a:off x="5375275" y="5172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/>
          </a:p>
        </p:txBody>
      </p:sp>
      <p:sp>
        <p:nvSpPr>
          <p:cNvPr id="2407" name="Google Shape;2407;p105"/>
          <p:cNvSpPr txBox="1"/>
          <p:nvPr/>
        </p:nvSpPr>
        <p:spPr>
          <a:xfrm>
            <a:off x="1851025" y="5172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408" name="Google Shape;2408;p105"/>
          <p:cNvSpPr txBox="1"/>
          <p:nvPr/>
        </p:nvSpPr>
        <p:spPr>
          <a:xfrm>
            <a:off x="5962650" y="5172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/>
          </a:p>
        </p:txBody>
      </p:sp>
      <p:sp>
        <p:nvSpPr>
          <p:cNvPr id="2409" name="Google Shape;2409;p105"/>
          <p:cNvSpPr txBox="1"/>
          <p:nvPr/>
        </p:nvSpPr>
        <p:spPr>
          <a:xfrm>
            <a:off x="2011362" y="5749925"/>
            <a:ext cx="440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1     2    3     4      5    6     7     8</a:t>
            </a:r>
            <a:endParaRPr/>
          </a:p>
        </p:txBody>
      </p:sp>
      <p:sp>
        <p:nvSpPr>
          <p:cNvPr id="2410" name="Google Shape;2410;p105"/>
          <p:cNvSpPr txBox="1"/>
          <p:nvPr/>
        </p:nvSpPr>
        <p:spPr>
          <a:xfrm>
            <a:off x="606425" y="24050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to_do</a:t>
            </a:r>
            <a:endParaRPr/>
          </a:p>
        </p:txBody>
      </p:sp>
      <p:sp>
        <p:nvSpPr>
          <p:cNvPr id="2411" name="Google Shape;2411;p105"/>
          <p:cNvSpPr txBox="1"/>
          <p:nvPr/>
        </p:nvSpPr>
        <p:spPr>
          <a:xfrm>
            <a:off x="606425" y="29003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/>
          </a:p>
        </p:txBody>
      </p:sp>
      <p:sp>
        <p:nvSpPr>
          <p:cNvPr id="2412" name="Google Shape;2412;p105"/>
          <p:cNvSpPr txBox="1"/>
          <p:nvPr/>
        </p:nvSpPr>
        <p:spPr>
          <a:xfrm>
            <a:off x="1749425" y="24050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413" name="Google Shape;2413;p105"/>
          <p:cNvSpPr txBox="1"/>
          <p:nvPr/>
        </p:nvSpPr>
        <p:spPr>
          <a:xfrm>
            <a:off x="1749425" y="2900362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414" name="Google Shape;2414;p105"/>
          <p:cNvSpPr txBox="1"/>
          <p:nvPr/>
        </p:nvSpPr>
        <p:spPr>
          <a:xfrm>
            <a:off x="598487" y="1909762"/>
            <a:ext cx="1096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   </a:t>
            </a:r>
            <a:endParaRPr/>
          </a:p>
        </p:txBody>
      </p:sp>
      <p:sp>
        <p:nvSpPr>
          <p:cNvPr id="2415" name="Google Shape;2415;p105"/>
          <p:cNvSpPr txBox="1"/>
          <p:nvPr/>
        </p:nvSpPr>
        <p:spPr>
          <a:xfrm>
            <a:off x="1739900" y="1909762"/>
            <a:ext cx="5969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2416" name="Google Shape;2416;p105"/>
          <p:cNvSpPr txBox="1"/>
          <p:nvPr/>
        </p:nvSpPr>
        <p:spPr>
          <a:xfrm>
            <a:off x="3613150" y="1947862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did_swap    </a:t>
            </a:r>
            <a:endParaRPr/>
          </a:p>
        </p:txBody>
      </p:sp>
      <p:sp>
        <p:nvSpPr>
          <p:cNvPr id="2417" name="Google Shape;2417;p105"/>
          <p:cNvSpPr txBox="1"/>
          <p:nvPr/>
        </p:nvSpPr>
        <p:spPr>
          <a:xfrm>
            <a:off x="5351448" y="1909750"/>
            <a:ext cx="11985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2418" name="Google Shape;2418;p105"/>
          <p:cNvSpPr txBox="1"/>
          <p:nvPr/>
        </p:nvSpPr>
        <p:spPr>
          <a:xfrm>
            <a:off x="3128962" y="2613025"/>
            <a:ext cx="418941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We didn’t do any swapping,</a:t>
            </a:r>
            <a:b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so all of the other elements</a:t>
            </a:r>
            <a:b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must be correctly placed.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We can “skip” the last two</a:t>
            </a:r>
            <a:b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passes of the outer loop.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1 Template">
  <a:themeElements>
    <a:clrScheme name="">
      <a:dk1>
        <a:srgbClr val="000000"/>
      </a:dk1>
      <a:lt1>
        <a:srgbClr val="FAFFD9"/>
      </a:lt1>
      <a:dk2>
        <a:srgbClr val="3333FF"/>
      </a:dk2>
      <a:lt2>
        <a:srgbClr val="000000"/>
      </a:lt2>
      <a:accent1>
        <a:srgbClr val="FF9900"/>
      </a:accent1>
      <a:accent2>
        <a:srgbClr val="00FFFF"/>
      </a:accent2>
      <a:accent3>
        <a:srgbClr val="FCFFE9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3710</Words>
  <Application>Microsoft Office PowerPoint</Application>
  <PresentationFormat>On-screen Show (4:3)</PresentationFormat>
  <Paragraphs>1646</Paragraphs>
  <Slides>97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Courier New</vt:lpstr>
      <vt:lpstr>Gill Sans MT</vt:lpstr>
      <vt:lpstr>Arial Narrow</vt:lpstr>
      <vt:lpstr>ＭＳ Ｐゴシック</vt:lpstr>
      <vt:lpstr>Arial</vt:lpstr>
      <vt:lpstr>Calibri</vt:lpstr>
      <vt:lpstr>1501 Template</vt:lpstr>
      <vt:lpstr>Data Structures and Algorithms</vt:lpstr>
      <vt:lpstr>Why Sorting?</vt:lpstr>
      <vt:lpstr>Problem statement</vt:lpstr>
      <vt:lpstr>Sorting Classification</vt:lpstr>
      <vt:lpstr>PowerPoint Presentation</vt:lpstr>
      <vt:lpstr>Bubble Sort</vt:lpstr>
      <vt:lpstr>Sorting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Items of Interest</vt:lpstr>
      <vt:lpstr>Repeat “Bubble Up” How Many Times?</vt:lpstr>
      <vt:lpstr>“Bubbling” All the Elements</vt:lpstr>
      <vt:lpstr>Reducing the Number of Comparisons</vt:lpstr>
      <vt:lpstr>Already Sorted Collections?</vt:lpstr>
      <vt:lpstr>Using a Boolean “Flag”</vt:lpstr>
      <vt:lpstr>Bubble Sort Algorithm</vt:lpstr>
      <vt:lpstr>Time Complexity</vt:lpstr>
      <vt:lpstr>PowerPoint Presentation</vt:lpstr>
      <vt:lpstr>Summary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After Fourth Pass of Outer Loop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After Fifth Pass of Outer Loop</vt:lpstr>
      <vt:lpstr>Finished “Early”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Uma</dc:creator>
  <cp:lastModifiedBy>Dr. Uma Maheswari S</cp:lastModifiedBy>
  <cp:revision>3</cp:revision>
  <dcterms:modified xsi:type="dcterms:W3CDTF">2025-01-24T18:21:51Z</dcterms:modified>
</cp:coreProperties>
</file>