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90859782_5_1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ec90859782_5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c90859782_5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ec90859782_5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c90859782_5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c90859782_5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c90859782_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c90859782_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c9085978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c9085978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c9085978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c9085978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c90859782_5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ec90859782_5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c90859782_5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c90859782_5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90859782_5_1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ec90859782_5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c90859782_5_1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ec90859782_5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c90859782_5_1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ec90859782_5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90859782_5_1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c90859782_5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Algorithms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Approach - Linear Search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Approach - Binary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 Example #6</a:t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1065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-23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827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2589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3351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113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4875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-86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5637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399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7161100" y="16252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-37</a:t>
            </a:r>
            <a:endParaRPr/>
          </a:p>
        </p:txBody>
      </p:sp>
      <p:grpSp>
        <p:nvGrpSpPr>
          <p:cNvPr id="201" name="Google Shape;201;p22"/>
          <p:cNvGrpSpPr/>
          <p:nvPr/>
        </p:nvGrpSpPr>
        <p:grpSpPr>
          <a:xfrm>
            <a:off x="4570300" y="2110975"/>
            <a:ext cx="1428750" cy="1014413"/>
            <a:chOff x="336" y="1368"/>
            <a:chExt cx="900" cy="852"/>
          </a:xfrm>
        </p:grpSpPr>
        <p:sp>
          <p:nvSpPr>
            <p:cNvPr id="202" name="Google Shape;202;p22"/>
            <p:cNvSpPr txBox="1"/>
            <p:nvPr/>
          </p:nvSpPr>
          <p:spPr>
            <a:xfrm>
              <a:off x="336" y="192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  <a:endParaRPr/>
            </a:p>
          </p:txBody>
        </p:sp>
        <p:cxnSp>
          <p:nvCxnSpPr>
            <p:cNvPr id="203" name="Google Shape;203;p22"/>
            <p:cNvCxnSpPr/>
            <p:nvPr/>
          </p:nvCxnSpPr>
          <p:spPr>
            <a:xfrm rot="10800000">
              <a:off x="768" y="136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204" name="Google Shape;204;p22"/>
          <p:cNvSpPr txBox="1"/>
          <p:nvPr/>
        </p:nvSpPr>
        <p:spPr>
          <a:xfrm>
            <a:off x="836500" y="3682600"/>
            <a:ext cx="464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-86: found!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</a:t>
            </a:r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"/>
          </p:nvPr>
        </p:nvSpPr>
        <p:spPr>
          <a:xfrm>
            <a:off x="387900" y="1619668"/>
            <a:ext cx="83682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" sz="2400" b="1" i="1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</a:t>
            </a:r>
            <a:r>
              <a:rPr lang="e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means looking at each element of the array, in turn, until you find the target value.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914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-23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1676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2438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3200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3962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4724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-86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5486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6248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7010400" y="1645300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231" name="Google Shape;231;p25"/>
          <p:cNvSpPr txBox="1">
            <a:spLocks noGrp="1"/>
          </p:cNvSpPr>
          <p:nvPr>
            <p:ph type="body" idx="1"/>
          </p:nvPr>
        </p:nvSpPr>
        <p:spPr>
          <a:xfrm>
            <a:off x="387900" y="1346150"/>
            <a:ext cx="8368200" cy="3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with sorted array or list.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to search ‘x’ in list[l..r]:</a:t>
            </a:r>
            <a:endParaRPr/>
          </a:p>
          <a:p>
            <a:pPr marL="857250" lvl="0" indent="-28575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mid = (l+r) / 2</a:t>
            </a:r>
            <a:endParaRPr/>
          </a:p>
          <a:p>
            <a:pPr marL="857250" lvl="0" indent="-28575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x with list[mid].</a:t>
            </a:r>
            <a:endParaRPr/>
          </a:p>
          <a:p>
            <a:pPr marL="857250" lvl="0" indent="-28575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matched, return mid.</a:t>
            </a:r>
            <a:endParaRPr/>
          </a:p>
          <a:p>
            <a:pPr marL="857250" lvl="0" indent="-28575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not, check whether x is less or greater than list[mid].</a:t>
            </a:r>
            <a:endParaRPr/>
          </a:p>
          <a:p>
            <a:pPr marL="857250" lvl="0" indent="-28575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x &gt; list[mid], then pick the elements on the right side of the middle element, i.e., set l=mid+1(as the list/array is sorted, hence on the right, we will have all the numbers greater than the middle number), and goto step 1.</a:t>
            </a:r>
            <a:endParaRPr/>
          </a:p>
          <a:p>
            <a:pPr marL="857250" lvl="0" indent="-28575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x &lt; list[mid], then pick the elements on the left side of the middle element, i.e., set r=mid-1 and start again from the step 1.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9E73-F31C-4955-BE73-A7C6B265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98" y="231726"/>
            <a:ext cx="8368200" cy="686100"/>
          </a:xfrm>
        </p:spPr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82E2-469C-46F6-A32C-5357F5252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831" y="1489824"/>
            <a:ext cx="3153322" cy="30789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Algorithm </a:t>
            </a:r>
            <a:r>
              <a:rPr lang="en-US" dirty="0" err="1"/>
              <a:t>binary_search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A ← sorted array</a:t>
            </a:r>
          </a:p>
          <a:p>
            <a:pPr marL="114300" indent="0">
              <a:buNone/>
            </a:pPr>
            <a:r>
              <a:rPr lang="en-US" dirty="0"/>
              <a:t>   n ← size of array</a:t>
            </a:r>
          </a:p>
          <a:p>
            <a:pPr marL="114300" indent="0">
              <a:buNone/>
            </a:pPr>
            <a:r>
              <a:rPr lang="en-US" dirty="0"/>
              <a:t>   x ← value to be searched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Set </a:t>
            </a:r>
            <a:r>
              <a:rPr lang="en-US" dirty="0" err="1"/>
              <a:t>lowerBound</a:t>
            </a:r>
            <a:r>
              <a:rPr lang="en-US" dirty="0"/>
              <a:t> = 1</a:t>
            </a:r>
          </a:p>
          <a:p>
            <a:pPr marL="114300" indent="0">
              <a:buNone/>
            </a:pPr>
            <a:r>
              <a:rPr lang="en-US" dirty="0"/>
              <a:t>   Set </a:t>
            </a:r>
            <a:r>
              <a:rPr lang="en-US" dirty="0" err="1"/>
              <a:t>upperBound</a:t>
            </a:r>
            <a:r>
              <a:rPr lang="en-US" dirty="0"/>
              <a:t> = n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6B8932-D353-41CC-BC97-D5A11B73AFED}"/>
              </a:ext>
            </a:extLst>
          </p:cNvPr>
          <p:cNvSpPr txBox="1">
            <a:spLocks/>
          </p:cNvSpPr>
          <p:nvPr/>
        </p:nvSpPr>
        <p:spPr>
          <a:xfrm>
            <a:off x="3225338" y="324196"/>
            <a:ext cx="5771831" cy="4244528"/>
          </a:xfrm>
          <a:prstGeom prst="rect">
            <a:avLst/>
          </a:prstGeom>
          <a:noFill/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14300" indent="0">
              <a:buFont typeface="Roboto"/>
              <a:buNone/>
            </a:pPr>
            <a:r>
              <a:rPr lang="en-US" dirty="0"/>
              <a:t>   while x not found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if </a:t>
            </a:r>
            <a:r>
              <a:rPr lang="en-US" dirty="0" err="1"/>
              <a:t>upperBound</a:t>
            </a:r>
            <a:r>
              <a:rPr lang="en-US" dirty="0"/>
              <a:t> &lt; </a:t>
            </a:r>
            <a:r>
              <a:rPr lang="en-US" dirty="0" err="1"/>
              <a:t>lowerBound</a:t>
            </a:r>
            <a:r>
              <a:rPr lang="en-US" dirty="0"/>
              <a:t> 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   EXIT: x does not exists.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set </a:t>
            </a:r>
            <a:r>
              <a:rPr lang="en-US" dirty="0" err="1"/>
              <a:t>midPoint</a:t>
            </a:r>
            <a:r>
              <a:rPr lang="en-US" dirty="0"/>
              <a:t> = </a:t>
            </a:r>
            <a:r>
              <a:rPr lang="en-US" dirty="0" err="1"/>
              <a:t>lowerBound</a:t>
            </a:r>
            <a:r>
              <a:rPr lang="en-US" dirty="0"/>
              <a:t> + ( </a:t>
            </a:r>
            <a:r>
              <a:rPr lang="en-US" dirty="0" err="1"/>
              <a:t>upperBound</a:t>
            </a:r>
            <a:r>
              <a:rPr lang="en-US" dirty="0"/>
              <a:t> - </a:t>
            </a:r>
            <a:r>
              <a:rPr lang="en-US" dirty="0" err="1"/>
              <a:t>lowerBound</a:t>
            </a:r>
            <a:r>
              <a:rPr lang="en-US" dirty="0"/>
              <a:t> ) / 2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if A[</a:t>
            </a:r>
            <a:r>
              <a:rPr lang="en-US" dirty="0" err="1"/>
              <a:t>midPoint</a:t>
            </a:r>
            <a:r>
              <a:rPr lang="en-US" dirty="0"/>
              <a:t>] &lt; x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   set </a:t>
            </a:r>
            <a:r>
              <a:rPr lang="en-US" dirty="0" err="1"/>
              <a:t>lowerBound</a:t>
            </a:r>
            <a:r>
              <a:rPr lang="en-US" dirty="0"/>
              <a:t> = </a:t>
            </a:r>
            <a:r>
              <a:rPr lang="en-US" dirty="0" err="1"/>
              <a:t>midPoint</a:t>
            </a:r>
            <a:r>
              <a:rPr lang="en-US" dirty="0"/>
              <a:t> + 1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   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if A[</a:t>
            </a:r>
            <a:r>
              <a:rPr lang="en-US" dirty="0" err="1"/>
              <a:t>midPoint</a:t>
            </a:r>
            <a:r>
              <a:rPr lang="en-US" dirty="0"/>
              <a:t>] &gt; x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   set </a:t>
            </a:r>
            <a:r>
              <a:rPr lang="en-US" dirty="0" err="1"/>
              <a:t>upperBound</a:t>
            </a:r>
            <a:r>
              <a:rPr lang="en-US" dirty="0"/>
              <a:t> = </a:t>
            </a:r>
            <a:r>
              <a:rPr lang="en-US" dirty="0" err="1"/>
              <a:t>midPoint</a:t>
            </a:r>
            <a:r>
              <a:rPr lang="en-US" dirty="0"/>
              <a:t> - 1 </a:t>
            </a:r>
          </a:p>
          <a:p>
            <a:pPr marL="114300" indent="0">
              <a:buFont typeface="Roboto"/>
              <a:buNone/>
            </a:pPr>
            <a:endParaRPr lang="en-US" dirty="0"/>
          </a:p>
          <a:p>
            <a:pPr marL="114300" indent="0">
              <a:buFont typeface="Roboto"/>
              <a:buNone/>
            </a:pPr>
            <a:r>
              <a:rPr lang="en-US" dirty="0"/>
              <a:t>      if A[</a:t>
            </a:r>
            <a:r>
              <a:rPr lang="en-US" dirty="0" err="1"/>
              <a:t>midPoint</a:t>
            </a:r>
            <a:r>
              <a:rPr lang="en-US" dirty="0"/>
              <a:t>] = x 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      EXIT: x found at location </a:t>
            </a:r>
            <a:r>
              <a:rPr lang="en-US" dirty="0" err="1"/>
              <a:t>midPoint</a:t>
            </a:r>
            <a:endParaRPr lang="en-US" dirty="0"/>
          </a:p>
          <a:p>
            <a:pPr marL="114300" indent="0">
              <a:buFont typeface="Roboto"/>
              <a:buNone/>
            </a:pPr>
            <a:r>
              <a:rPr lang="en-US" dirty="0"/>
              <a:t>   end while</a:t>
            </a:r>
          </a:p>
          <a:p>
            <a:pPr marL="114300" indent="0">
              <a:buFont typeface="Roboto"/>
              <a:buNone/>
            </a:pPr>
            <a:r>
              <a:rPr lang="en-US" dirty="0"/>
              <a:t>   </a:t>
            </a:r>
          </a:p>
          <a:p>
            <a:pPr marL="114300" indent="0">
              <a:buFont typeface="Roboto"/>
              <a:buNone/>
            </a:pPr>
            <a:r>
              <a:rPr lang="en-US" dirty="0"/>
              <a:t>end procedure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6662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6450" y="1279025"/>
            <a:ext cx="4029650" cy="31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00" y="1279025"/>
            <a:ext cx="3747374" cy="31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Search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list of records, where each record has an associated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efficient algorithm for searching for a record containing a particular key.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 is quantified in terms of average time analysis (number of comparisons) to retrieve an item.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/ Sequential Search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66701"/>
            <a:ext cx="8368200" cy="35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used for unsorted and unordered small list of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has a time complexity of O(n), which means the time is linearly dependent on the number of elements.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Find a Value in an Array?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629693"/>
            <a:ext cx="8368200" cy="23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you have a big array full of data, and you want to find a particular value.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you find that value?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914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-23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676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97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438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200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962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724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-86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486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248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010400" y="1655325"/>
            <a:ext cx="762000" cy="4617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-37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 Example #1</a:t>
            </a: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593675" y="2060750"/>
            <a:ext cx="1428750" cy="1014413"/>
            <a:chOff x="336" y="1368"/>
            <a:chExt cx="900" cy="852"/>
          </a:xfrm>
        </p:grpSpPr>
        <p:sp>
          <p:nvSpPr>
            <p:cNvPr id="98" name="Google Shape;98;p17"/>
            <p:cNvSpPr txBox="1"/>
            <p:nvPr/>
          </p:nvSpPr>
          <p:spPr>
            <a:xfrm>
              <a:off x="336" y="192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  <a:endParaRPr/>
            </a:p>
          </p:txBody>
        </p:sp>
        <p:cxnSp>
          <p:nvCxnSpPr>
            <p:cNvPr id="99" name="Google Shape;99;p17"/>
            <p:cNvCxnSpPr/>
            <p:nvPr/>
          </p:nvCxnSpPr>
          <p:spPr>
            <a:xfrm rot="10800000">
              <a:off x="768" y="136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00" name="Google Shape;100;p17"/>
          <p:cNvSpPr txBox="1"/>
          <p:nvPr/>
        </p:nvSpPr>
        <p:spPr>
          <a:xfrm>
            <a:off x="746075" y="3632375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-86.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974675" y="1574975"/>
            <a:ext cx="7048500" cy="357188"/>
            <a:chOff x="576" y="960"/>
            <a:chExt cx="4440" cy="300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5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-23</a:t>
              </a:r>
              <a:endParaRPr/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10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5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20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249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29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-86</a:t>
              </a:r>
              <a:endParaRPr/>
            </a:p>
          </p:txBody>
        </p:sp>
        <p:sp>
          <p:nvSpPr>
            <p:cNvPr id="108" name="Google Shape;108;p17"/>
            <p:cNvSpPr txBox="1"/>
            <p:nvPr/>
          </p:nvSpPr>
          <p:spPr>
            <a:xfrm>
              <a:off x="34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</a:t>
              </a:r>
              <a:endParaRPr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39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44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-37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 Example #2</a:t>
            </a:r>
            <a:endParaRPr/>
          </a:p>
        </p:txBody>
      </p:sp>
      <p:grpSp>
        <p:nvGrpSpPr>
          <p:cNvPr id="116" name="Google Shape;116;p18"/>
          <p:cNvGrpSpPr/>
          <p:nvPr/>
        </p:nvGrpSpPr>
        <p:grpSpPr>
          <a:xfrm>
            <a:off x="1391700" y="2040650"/>
            <a:ext cx="1428750" cy="1014413"/>
            <a:chOff x="336" y="1368"/>
            <a:chExt cx="900" cy="852"/>
          </a:xfrm>
        </p:grpSpPr>
        <p:sp>
          <p:nvSpPr>
            <p:cNvPr id="117" name="Google Shape;117;p18"/>
            <p:cNvSpPr txBox="1"/>
            <p:nvPr/>
          </p:nvSpPr>
          <p:spPr>
            <a:xfrm>
              <a:off x="336" y="192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  <a:endParaRPr/>
            </a:p>
          </p:txBody>
        </p:sp>
        <p:cxnSp>
          <p:nvCxnSpPr>
            <p:cNvPr id="118" name="Google Shape;118;p18"/>
            <p:cNvCxnSpPr/>
            <p:nvPr/>
          </p:nvCxnSpPr>
          <p:spPr>
            <a:xfrm rot="10800000">
              <a:off x="768" y="136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19" name="Google Shape;119;p18"/>
          <p:cNvSpPr txBox="1"/>
          <p:nvPr/>
        </p:nvSpPr>
        <p:spPr>
          <a:xfrm>
            <a:off x="705900" y="3612275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-86.</a:t>
            </a: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934500" y="1554875"/>
            <a:ext cx="7048500" cy="357188"/>
            <a:chOff x="576" y="960"/>
            <a:chExt cx="4440" cy="300"/>
          </a:xfrm>
        </p:grpSpPr>
        <p:sp>
          <p:nvSpPr>
            <p:cNvPr id="121" name="Google Shape;121;p18"/>
            <p:cNvSpPr txBox="1"/>
            <p:nvPr/>
          </p:nvSpPr>
          <p:spPr>
            <a:xfrm>
              <a:off x="5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-23</a:t>
              </a:r>
              <a:endParaRPr/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10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15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20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249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29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-86</a:t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34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</a:t>
              </a:r>
              <a:endParaRPr/>
            </a:p>
          </p:txBody>
        </p:sp>
        <p:sp>
          <p:nvSpPr>
            <p:cNvPr id="128" name="Google Shape;128;p18"/>
            <p:cNvSpPr txBox="1"/>
            <p:nvPr/>
          </p:nvSpPr>
          <p:spPr>
            <a:xfrm>
              <a:off x="39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44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-37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 Example #3</a:t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2087550" y="1970325"/>
            <a:ext cx="1428750" cy="1014413"/>
            <a:chOff x="336" y="1368"/>
            <a:chExt cx="900" cy="852"/>
          </a:xfrm>
        </p:grpSpPr>
        <p:sp>
          <p:nvSpPr>
            <p:cNvPr id="136" name="Google Shape;136;p19"/>
            <p:cNvSpPr txBox="1"/>
            <p:nvPr/>
          </p:nvSpPr>
          <p:spPr>
            <a:xfrm>
              <a:off x="336" y="192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  <a:endParaRPr/>
            </a:p>
          </p:txBody>
        </p:sp>
        <p:cxnSp>
          <p:nvCxnSpPr>
            <p:cNvPr id="137" name="Google Shape;137;p19"/>
            <p:cNvCxnSpPr/>
            <p:nvPr/>
          </p:nvCxnSpPr>
          <p:spPr>
            <a:xfrm rot="10800000">
              <a:off x="768" y="136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38" name="Google Shape;138;p19"/>
          <p:cNvSpPr txBox="1"/>
          <p:nvPr/>
        </p:nvSpPr>
        <p:spPr>
          <a:xfrm>
            <a:off x="715950" y="3541950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-86.</a:t>
            </a:r>
            <a:endParaRPr/>
          </a:p>
        </p:txBody>
      </p:sp>
      <p:grpSp>
        <p:nvGrpSpPr>
          <p:cNvPr id="139" name="Google Shape;139;p19"/>
          <p:cNvGrpSpPr/>
          <p:nvPr/>
        </p:nvGrpSpPr>
        <p:grpSpPr>
          <a:xfrm>
            <a:off x="944550" y="1484550"/>
            <a:ext cx="7048500" cy="357188"/>
            <a:chOff x="576" y="960"/>
            <a:chExt cx="4440" cy="300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5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-23</a:t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10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15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20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249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29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-86</a:t>
              </a:r>
              <a:endParaRPr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34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</a:t>
              </a:r>
              <a:endParaRPr/>
            </a:p>
          </p:txBody>
        </p:sp>
        <p:sp>
          <p:nvSpPr>
            <p:cNvPr id="147" name="Google Shape;147;p19"/>
            <p:cNvSpPr txBox="1"/>
            <p:nvPr/>
          </p:nvSpPr>
          <p:spPr>
            <a:xfrm>
              <a:off x="39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44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-37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 Example #4</a:t>
            </a:r>
            <a:endParaRPr/>
          </a:p>
        </p:txBody>
      </p:sp>
      <p:grpSp>
        <p:nvGrpSpPr>
          <p:cNvPr id="154" name="Google Shape;154;p20"/>
          <p:cNvGrpSpPr/>
          <p:nvPr/>
        </p:nvGrpSpPr>
        <p:grpSpPr>
          <a:xfrm>
            <a:off x="2819400" y="2030600"/>
            <a:ext cx="1428750" cy="1014413"/>
            <a:chOff x="336" y="1368"/>
            <a:chExt cx="900" cy="852"/>
          </a:xfrm>
        </p:grpSpPr>
        <p:sp>
          <p:nvSpPr>
            <p:cNvPr id="155" name="Google Shape;155;p20"/>
            <p:cNvSpPr txBox="1"/>
            <p:nvPr/>
          </p:nvSpPr>
          <p:spPr>
            <a:xfrm>
              <a:off x="336" y="192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  <a:endParaRPr/>
            </a:p>
          </p:txBody>
        </p:sp>
        <p:cxnSp>
          <p:nvCxnSpPr>
            <p:cNvPr id="156" name="Google Shape;156;p20"/>
            <p:cNvCxnSpPr/>
            <p:nvPr/>
          </p:nvCxnSpPr>
          <p:spPr>
            <a:xfrm rot="10800000">
              <a:off x="768" y="136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57" name="Google Shape;157;p20"/>
          <p:cNvSpPr txBox="1"/>
          <p:nvPr/>
        </p:nvSpPr>
        <p:spPr>
          <a:xfrm>
            <a:off x="685800" y="3602225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-86.</a:t>
            </a:r>
            <a:endParaRPr/>
          </a:p>
        </p:txBody>
      </p:sp>
      <p:grpSp>
        <p:nvGrpSpPr>
          <p:cNvPr id="158" name="Google Shape;158;p20"/>
          <p:cNvGrpSpPr/>
          <p:nvPr/>
        </p:nvGrpSpPr>
        <p:grpSpPr>
          <a:xfrm>
            <a:off x="914400" y="1544825"/>
            <a:ext cx="7048500" cy="357188"/>
            <a:chOff x="576" y="960"/>
            <a:chExt cx="4440" cy="300"/>
          </a:xfrm>
        </p:grpSpPr>
        <p:sp>
          <p:nvSpPr>
            <p:cNvPr id="159" name="Google Shape;159;p20"/>
            <p:cNvSpPr txBox="1"/>
            <p:nvPr/>
          </p:nvSpPr>
          <p:spPr>
            <a:xfrm>
              <a:off x="5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-23</a:t>
              </a:r>
              <a:endParaRPr/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10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15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20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/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249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29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-86</a:t>
              </a:r>
              <a:endParaRPr/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34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</a:t>
              </a:r>
              <a:endParaRPr/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39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44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-37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87900" y="343519"/>
            <a:ext cx="83682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Search Example #5</a:t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3681850" y="2070800"/>
            <a:ext cx="1428750" cy="1014413"/>
            <a:chOff x="336" y="1368"/>
            <a:chExt cx="900" cy="852"/>
          </a:xfrm>
        </p:grpSpPr>
        <p:sp>
          <p:nvSpPr>
            <p:cNvPr id="174" name="Google Shape;174;p21"/>
            <p:cNvSpPr txBox="1"/>
            <p:nvPr/>
          </p:nvSpPr>
          <p:spPr>
            <a:xfrm>
              <a:off x="336" y="192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element</a:t>
              </a:r>
              <a:endParaRPr/>
            </a:p>
          </p:txBody>
        </p:sp>
        <p:cxnSp>
          <p:nvCxnSpPr>
            <p:cNvPr id="175" name="Google Shape;175;p21"/>
            <p:cNvCxnSpPr/>
            <p:nvPr/>
          </p:nvCxnSpPr>
          <p:spPr>
            <a:xfrm rot="10800000">
              <a:off x="768" y="1368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176" name="Google Shape;176;p21"/>
          <p:cNvSpPr txBox="1"/>
          <p:nvPr/>
        </p:nvSpPr>
        <p:spPr>
          <a:xfrm>
            <a:off x="786250" y="3642425"/>
            <a:ext cx="312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for -86.</a:t>
            </a:r>
            <a:endParaRPr/>
          </a:p>
        </p:txBody>
      </p:sp>
      <p:grpSp>
        <p:nvGrpSpPr>
          <p:cNvPr id="177" name="Google Shape;177;p21"/>
          <p:cNvGrpSpPr/>
          <p:nvPr/>
        </p:nvGrpSpPr>
        <p:grpSpPr>
          <a:xfrm>
            <a:off x="1014850" y="1585025"/>
            <a:ext cx="7048500" cy="357188"/>
            <a:chOff x="576" y="960"/>
            <a:chExt cx="4440" cy="300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5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-23</a:t>
              </a: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10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97</a:t>
              </a:r>
              <a:endParaRPr/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15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</a:t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20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21</a:t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249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297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-86</a:t>
              </a:r>
              <a:endParaRPr/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345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64</a:t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393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186" name="Google Shape;186;p21"/>
            <p:cNvSpPr txBox="1"/>
            <p:nvPr/>
          </p:nvSpPr>
          <p:spPr>
            <a:xfrm>
              <a:off x="4416" y="960"/>
              <a:ext cx="600" cy="3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-37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601</Words>
  <Application>Microsoft Office PowerPoint</Application>
  <PresentationFormat>On-screen Show (16:9)</PresentationFormat>
  <Paragraphs>143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Noto Sans Symbols</vt:lpstr>
      <vt:lpstr>Roboto</vt:lpstr>
      <vt:lpstr>Times New Roman</vt:lpstr>
      <vt:lpstr>Arial</vt:lpstr>
      <vt:lpstr>Roboto Slab</vt:lpstr>
      <vt:lpstr>Marina</vt:lpstr>
      <vt:lpstr>Search Algorithms</vt:lpstr>
      <vt:lpstr>Problem Statement: Search</vt:lpstr>
      <vt:lpstr>Linear / Sequential Search</vt:lpstr>
      <vt:lpstr>How to Find a Value in an Array?</vt:lpstr>
      <vt:lpstr>Linear Search Example #1</vt:lpstr>
      <vt:lpstr>Linear Search Example #2</vt:lpstr>
      <vt:lpstr>Linear Search Example #3</vt:lpstr>
      <vt:lpstr>Linear Search Example #4</vt:lpstr>
      <vt:lpstr>Linear Search Example #5</vt:lpstr>
      <vt:lpstr>Linear Search Example #6</vt:lpstr>
      <vt:lpstr>Linear Search</vt:lpstr>
      <vt:lpstr>Binary Search</vt:lpstr>
      <vt:lpstr>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Algorithms</dc:title>
  <cp:lastModifiedBy>Rexie Vimal</cp:lastModifiedBy>
  <cp:revision>2</cp:revision>
  <dcterms:modified xsi:type="dcterms:W3CDTF">2022-04-08T04:08:27Z</dcterms:modified>
</cp:coreProperties>
</file>