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8" r:id="rId4"/>
    <p:sldId id="259" r:id="rId5"/>
    <p:sldId id="260" r:id="rId6"/>
    <p:sldId id="261" r:id="rId7"/>
    <p:sldId id="263" r:id="rId8"/>
    <p:sldId id="262" r:id="rId9"/>
    <p:sldId id="264" r:id="rId10"/>
    <p:sldId id="265" r:id="rId11"/>
    <p:sldId id="267" r:id="rId12"/>
    <p:sldId id="268" r:id="rId13"/>
    <p:sldId id="266"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77" r:id="rId27"/>
    <p:sldId id="283" r:id="rId28"/>
    <p:sldId id="286" r:id="rId29"/>
    <p:sldId id="291" r:id="rId30"/>
    <p:sldId id="285" r:id="rId31"/>
    <p:sldId id="287" r:id="rId32"/>
    <p:sldId id="288" r:id="rId33"/>
    <p:sldId id="289" r:id="rId34"/>
    <p:sldId id="290"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4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E8A82FC-A1DB-4EBB-9F74-5FFF75A32831}"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4F25-CA3A-496D-B272-BC50DDEED7DF}" type="slidenum">
              <a:rPr lang="en-IN" smtClean="0"/>
              <a:t>‹#›</a:t>
            </a:fld>
            <a:endParaRPr lang="en-IN"/>
          </a:p>
        </p:txBody>
      </p:sp>
    </p:spTree>
    <p:extLst>
      <p:ext uri="{BB962C8B-B14F-4D97-AF65-F5344CB8AC3E}">
        <p14:creationId xmlns:p14="http://schemas.microsoft.com/office/powerpoint/2010/main" val="149738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8A82FC-A1DB-4EBB-9F74-5FFF75A32831}"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4F25-CA3A-496D-B272-BC50DDEED7DF}" type="slidenum">
              <a:rPr lang="en-IN" smtClean="0"/>
              <a:t>‹#›</a:t>
            </a:fld>
            <a:endParaRPr lang="en-IN"/>
          </a:p>
        </p:txBody>
      </p:sp>
    </p:spTree>
    <p:extLst>
      <p:ext uri="{BB962C8B-B14F-4D97-AF65-F5344CB8AC3E}">
        <p14:creationId xmlns:p14="http://schemas.microsoft.com/office/powerpoint/2010/main" val="382123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8A82FC-A1DB-4EBB-9F74-5FFF75A32831}"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4F25-CA3A-496D-B272-BC50DDEED7DF}" type="slidenum">
              <a:rPr lang="en-IN" smtClean="0"/>
              <a:t>‹#›</a:t>
            </a:fld>
            <a:endParaRPr lang="en-IN"/>
          </a:p>
        </p:txBody>
      </p:sp>
    </p:spTree>
    <p:extLst>
      <p:ext uri="{BB962C8B-B14F-4D97-AF65-F5344CB8AC3E}">
        <p14:creationId xmlns:p14="http://schemas.microsoft.com/office/powerpoint/2010/main" val="203748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8A82FC-A1DB-4EBB-9F74-5FFF75A32831}"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4F25-CA3A-496D-B272-BC50DDEED7DF}" type="slidenum">
              <a:rPr lang="en-IN" smtClean="0"/>
              <a:t>‹#›</a:t>
            </a:fld>
            <a:endParaRPr lang="en-IN"/>
          </a:p>
        </p:txBody>
      </p:sp>
    </p:spTree>
    <p:extLst>
      <p:ext uri="{BB962C8B-B14F-4D97-AF65-F5344CB8AC3E}">
        <p14:creationId xmlns:p14="http://schemas.microsoft.com/office/powerpoint/2010/main" val="51492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A82FC-A1DB-4EBB-9F74-5FFF75A32831}"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914F25-CA3A-496D-B272-BC50DDEED7DF}" type="slidenum">
              <a:rPr lang="en-IN" smtClean="0"/>
              <a:t>‹#›</a:t>
            </a:fld>
            <a:endParaRPr lang="en-IN"/>
          </a:p>
        </p:txBody>
      </p:sp>
    </p:spTree>
    <p:extLst>
      <p:ext uri="{BB962C8B-B14F-4D97-AF65-F5344CB8AC3E}">
        <p14:creationId xmlns:p14="http://schemas.microsoft.com/office/powerpoint/2010/main" val="192668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E8A82FC-A1DB-4EBB-9F74-5FFF75A32831}"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14F25-CA3A-496D-B272-BC50DDEED7DF}" type="slidenum">
              <a:rPr lang="en-IN" smtClean="0"/>
              <a:t>‹#›</a:t>
            </a:fld>
            <a:endParaRPr lang="en-IN"/>
          </a:p>
        </p:txBody>
      </p:sp>
    </p:spTree>
    <p:extLst>
      <p:ext uri="{BB962C8B-B14F-4D97-AF65-F5344CB8AC3E}">
        <p14:creationId xmlns:p14="http://schemas.microsoft.com/office/powerpoint/2010/main" val="158543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E8A82FC-A1DB-4EBB-9F74-5FFF75A32831}" type="datetimeFigureOut">
              <a:rPr lang="en-IN" smtClean="0"/>
              <a:t>08-07-2025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914F25-CA3A-496D-B272-BC50DDEED7DF}" type="slidenum">
              <a:rPr lang="en-IN" smtClean="0"/>
              <a:t>‹#›</a:t>
            </a:fld>
            <a:endParaRPr lang="en-IN"/>
          </a:p>
        </p:txBody>
      </p:sp>
    </p:spTree>
    <p:extLst>
      <p:ext uri="{BB962C8B-B14F-4D97-AF65-F5344CB8AC3E}">
        <p14:creationId xmlns:p14="http://schemas.microsoft.com/office/powerpoint/2010/main" val="96619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E8A82FC-A1DB-4EBB-9F74-5FFF75A32831}" type="datetimeFigureOut">
              <a:rPr lang="en-IN" smtClean="0"/>
              <a:t>08-07-2025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914F25-CA3A-496D-B272-BC50DDEED7DF}" type="slidenum">
              <a:rPr lang="en-IN" smtClean="0"/>
              <a:t>‹#›</a:t>
            </a:fld>
            <a:endParaRPr lang="en-IN"/>
          </a:p>
        </p:txBody>
      </p:sp>
    </p:spTree>
    <p:extLst>
      <p:ext uri="{BB962C8B-B14F-4D97-AF65-F5344CB8AC3E}">
        <p14:creationId xmlns:p14="http://schemas.microsoft.com/office/powerpoint/2010/main" val="389461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A82FC-A1DB-4EBB-9F74-5FFF75A32831}" type="datetimeFigureOut">
              <a:rPr lang="en-IN" smtClean="0"/>
              <a:t>08-07-2025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914F25-CA3A-496D-B272-BC50DDEED7DF}" type="slidenum">
              <a:rPr lang="en-IN" smtClean="0"/>
              <a:t>‹#›</a:t>
            </a:fld>
            <a:endParaRPr lang="en-IN"/>
          </a:p>
        </p:txBody>
      </p:sp>
    </p:spTree>
    <p:extLst>
      <p:ext uri="{BB962C8B-B14F-4D97-AF65-F5344CB8AC3E}">
        <p14:creationId xmlns:p14="http://schemas.microsoft.com/office/powerpoint/2010/main" val="79154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A82FC-A1DB-4EBB-9F74-5FFF75A32831}"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14F25-CA3A-496D-B272-BC50DDEED7DF}" type="slidenum">
              <a:rPr lang="en-IN" smtClean="0"/>
              <a:t>‹#›</a:t>
            </a:fld>
            <a:endParaRPr lang="en-IN"/>
          </a:p>
        </p:txBody>
      </p:sp>
    </p:spTree>
    <p:extLst>
      <p:ext uri="{BB962C8B-B14F-4D97-AF65-F5344CB8AC3E}">
        <p14:creationId xmlns:p14="http://schemas.microsoft.com/office/powerpoint/2010/main" val="108859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A82FC-A1DB-4EBB-9F74-5FFF75A32831}"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914F25-CA3A-496D-B272-BC50DDEED7DF}" type="slidenum">
              <a:rPr lang="en-IN" smtClean="0"/>
              <a:t>‹#›</a:t>
            </a:fld>
            <a:endParaRPr lang="en-IN"/>
          </a:p>
        </p:txBody>
      </p:sp>
    </p:spTree>
    <p:extLst>
      <p:ext uri="{BB962C8B-B14F-4D97-AF65-F5344CB8AC3E}">
        <p14:creationId xmlns:p14="http://schemas.microsoft.com/office/powerpoint/2010/main" val="416879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A82FC-A1DB-4EBB-9F74-5FFF75A32831}" type="datetimeFigureOut">
              <a:rPr lang="en-IN" smtClean="0"/>
              <a:t>08-07-2025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14F25-CA3A-496D-B272-BC50DDEED7DF}" type="slidenum">
              <a:rPr lang="en-IN" smtClean="0"/>
              <a:t>‹#›</a:t>
            </a:fld>
            <a:endParaRPr lang="en-IN"/>
          </a:p>
        </p:txBody>
      </p:sp>
    </p:spTree>
    <p:extLst>
      <p:ext uri="{BB962C8B-B14F-4D97-AF65-F5344CB8AC3E}">
        <p14:creationId xmlns:p14="http://schemas.microsoft.com/office/powerpoint/2010/main" val="3846285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772400" cy="1470025"/>
          </a:xfrm>
        </p:spPr>
        <p:txBody>
          <a:bodyPr/>
          <a:lstStyle/>
          <a:p>
            <a:r>
              <a:rPr lang="en-IN" dirty="0" smtClean="0"/>
              <a:t>AI &amp; NN</a:t>
            </a:r>
            <a:br>
              <a:rPr lang="en-IN" dirty="0" smtClean="0"/>
            </a:br>
            <a:r>
              <a:rPr lang="en-IN" dirty="0" smtClean="0"/>
              <a:t>Unit II – Part 1</a:t>
            </a:r>
            <a:endParaRPr lang="en-IN" dirty="0"/>
          </a:p>
        </p:txBody>
      </p:sp>
      <p:sp>
        <p:nvSpPr>
          <p:cNvPr id="3" name="Subtitle 2"/>
          <p:cNvSpPr>
            <a:spLocks noGrp="1"/>
          </p:cNvSpPr>
          <p:nvPr>
            <p:ph type="subTitle" idx="1"/>
          </p:nvPr>
        </p:nvSpPr>
        <p:spPr>
          <a:xfrm>
            <a:off x="1619672" y="2420888"/>
            <a:ext cx="6400800" cy="3600400"/>
          </a:xfrm>
        </p:spPr>
        <p:txBody>
          <a:bodyPr>
            <a:normAutofit fontScale="70000" lnSpcReduction="20000"/>
          </a:bodyPr>
          <a:lstStyle/>
          <a:p>
            <a:endParaRPr lang="en-IN" dirty="0" smtClean="0"/>
          </a:p>
          <a:p>
            <a:r>
              <a:rPr lang="en-US" dirty="0" smtClean="0"/>
              <a:t>Topics:  Knowledge </a:t>
            </a:r>
            <a:r>
              <a:rPr lang="en-US" dirty="0"/>
              <a:t>representation - Game playing - Predicate logic, Introduction to Predicate calculus,</a:t>
            </a:r>
          </a:p>
          <a:p>
            <a:r>
              <a:rPr lang="en-US" dirty="0"/>
              <a:t>Resolution, use of predicate calculus,</a:t>
            </a:r>
            <a:endParaRPr lang="en-IN" dirty="0"/>
          </a:p>
          <a:p>
            <a:endParaRPr lang="en-IN" dirty="0" smtClean="0"/>
          </a:p>
          <a:p>
            <a:r>
              <a:rPr lang="en-IN" dirty="0" smtClean="0"/>
              <a:t>Class: III CYS</a:t>
            </a:r>
          </a:p>
          <a:p>
            <a:r>
              <a:rPr lang="en-IN" dirty="0" err="1" smtClean="0"/>
              <a:t>Sem</a:t>
            </a:r>
            <a:r>
              <a:rPr lang="en-IN" dirty="0" smtClean="0"/>
              <a:t> : 2025-26, </a:t>
            </a:r>
            <a:r>
              <a:rPr lang="en-IN" dirty="0" err="1" smtClean="0"/>
              <a:t>Sem</a:t>
            </a:r>
            <a:r>
              <a:rPr lang="en-IN" dirty="0" smtClean="0"/>
              <a:t> 5</a:t>
            </a:r>
          </a:p>
          <a:p>
            <a:endParaRPr lang="en-IN" dirty="0"/>
          </a:p>
          <a:p>
            <a:pPr algn="r"/>
            <a:endParaRPr lang="en-IN" dirty="0" smtClean="0"/>
          </a:p>
          <a:p>
            <a:pPr algn="r"/>
            <a:r>
              <a:rPr lang="en-IN" dirty="0" smtClean="0"/>
              <a:t>-Dr. S.Durga, M.E., PhD</a:t>
            </a:r>
          </a:p>
          <a:p>
            <a:endParaRPr lang="en-IN" dirty="0"/>
          </a:p>
          <a:p>
            <a:endParaRPr lang="en-IN" dirty="0" smtClean="0"/>
          </a:p>
          <a:p>
            <a:endParaRPr lang="en-IN" dirty="0"/>
          </a:p>
        </p:txBody>
      </p:sp>
    </p:spTree>
    <p:extLst>
      <p:ext uri="{BB962C8B-B14F-4D97-AF65-F5344CB8AC3E}">
        <p14:creationId xmlns:p14="http://schemas.microsoft.com/office/powerpoint/2010/main" val="2742057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3. Constants:</a:t>
            </a:r>
          </a:p>
          <a:p>
            <a:r>
              <a:rPr lang="en-US" b="1" dirty="0"/>
              <a:t>Constants</a:t>
            </a:r>
            <a:r>
              <a:rPr lang="en-US" dirty="0"/>
              <a:t> represent specific objects or entities in the domain.</a:t>
            </a:r>
          </a:p>
          <a:p>
            <a:r>
              <a:rPr lang="en-US" dirty="0"/>
              <a:t>Example: </a:t>
            </a:r>
            <a:r>
              <a:rPr lang="en-US" b="1" dirty="0"/>
              <a:t>John</a:t>
            </a:r>
            <a:r>
              <a:rPr lang="en-US" dirty="0"/>
              <a:t> is a constant in the predicate </a:t>
            </a:r>
            <a:r>
              <a:rPr lang="en-US" b="1" dirty="0" err="1"/>
              <a:t>IsHungry</a:t>
            </a:r>
            <a:r>
              <a:rPr lang="en-US" b="1" dirty="0"/>
              <a:t>(John)</a:t>
            </a:r>
            <a:r>
              <a:rPr lang="en-US" dirty="0"/>
              <a:t>.</a:t>
            </a:r>
          </a:p>
          <a:p>
            <a:endParaRPr lang="en-IN" dirty="0"/>
          </a:p>
        </p:txBody>
      </p:sp>
    </p:spTree>
    <p:extLst>
      <p:ext uri="{BB962C8B-B14F-4D97-AF65-F5344CB8AC3E}">
        <p14:creationId xmlns:p14="http://schemas.microsoft.com/office/powerpoint/2010/main" val="1265170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Structure of Predicates</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a:t>Predicate consists of two key elements: the </a:t>
            </a:r>
            <a:r>
              <a:rPr lang="en-US" b="1" dirty="0"/>
              <a:t>predicate symbol</a:t>
            </a:r>
            <a:r>
              <a:rPr lang="en-US" dirty="0"/>
              <a:t> and </a:t>
            </a:r>
            <a:r>
              <a:rPr lang="en-US" b="1" dirty="0"/>
              <a:t>arguments</a:t>
            </a:r>
            <a:r>
              <a:rPr lang="en-US" dirty="0"/>
              <a:t>. Predicates are enhanced with </a:t>
            </a:r>
            <a:r>
              <a:rPr lang="en-US" b="1" dirty="0"/>
              <a:t>quantifiers</a:t>
            </a:r>
            <a:r>
              <a:rPr lang="en-US" dirty="0"/>
              <a:t> to specify the </a:t>
            </a:r>
            <a:r>
              <a:rPr lang="en-US" b="1" dirty="0"/>
              <a:t>scope</a:t>
            </a:r>
            <a:r>
              <a:rPr lang="en-US" dirty="0"/>
              <a:t> of variables involved.</a:t>
            </a:r>
          </a:p>
          <a:p>
            <a:pPr marL="0" indent="0">
              <a:buNone/>
            </a:pPr>
            <a:r>
              <a:rPr lang="en-US" b="1" dirty="0"/>
              <a:t>1. Predicate Symbol</a:t>
            </a:r>
          </a:p>
          <a:p>
            <a:r>
              <a:rPr lang="en-US" dirty="0"/>
              <a:t>The </a:t>
            </a:r>
            <a:r>
              <a:rPr lang="en-US" b="1" dirty="0"/>
              <a:t>predicate symbol</a:t>
            </a:r>
            <a:r>
              <a:rPr lang="en-US" dirty="0"/>
              <a:t> defines the </a:t>
            </a:r>
            <a:r>
              <a:rPr lang="en-US" b="1" dirty="0"/>
              <a:t>property</a:t>
            </a:r>
            <a:r>
              <a:rPr lang="en-US" dirty="0"/>
              <a:t> or </a:t>
            </a:r>
            <a:r>
              <a:rPr lang="en-US" b="1" dirty="0"/>
              <a:t>relationship</a:t>
            </a:r>
            <a:r>
              <a:rPr lang="en-US" dirty="0"/>
              <a:t> being described.</a:t>
            </a:r>
          </a:p>
          <a:p>
            <a:r>
              <a:rPr lang="en-US" dirty="0"/>
              <a:t>Example:</a:t>
            </a:r>
          </a:p>
          <a:p>
            <a:pPr lvl="1"/>
            <a:r>
              <a:rPr lang="en-US" b="1" dirty="0" err="1"/>
              <a:t>IsHungry</a:t>
            </a:r>
            <a:r>
              <a:rPr lang="en-US" b="1" dirty="0"/>
              <a:t>(x)</a:t>
            </a:r>
            <a:r>
              <a:rPr lang="en-US" dirty="0"/>
              <a:t> represents whether a person (x) is hungry.</a:t>
            </a:r>
          </a:p>
          <a:p>
            <a:pPr lvl="1"/>
            <a:r>
              <a:rPr lang="en-US" b="1" dirty="0"/>
              <a:t>Married(x, y)</a:t>
            </a:r>
            <a:r>
              <a:rPr lang="en-US" dirty="0"/>
              <a:t> denotes that person </a:t>
            </a:r>
            <a:r>
              <a:rPr lang="en-US" b="1" dirty="0"/>
              <a:t>x</a:t>
            </a:r>
            <a:r>
              <a:rPr lang="en-US" dirty="0"/>
              <a:t> is married to person </a:t>
            </a:r>
            <a:r>
              <a:rPr lang="en-US" b="1" dirty="0"/>
              <a:t>y</a:t>
            </a:r>
            <a:r>
              <a:rPr lang="en-US" dirty="0"/>
              <a:t>.</a:t>
            </a:r>
          </a:p>
          <a:p>
            <a:r>
              <a:rPr lang="en-US" dirty="0"/>
              <a:t>Predicates are named based on the relationship or property they represent. The symbol is followed by </a:t>
            </a:r>
            <a:r>
              <a:rPr lang="en-US" b="1" dirty="0"/>
              <a:t>arguments</a:t>
            </a:r>
            <a:r>
              <a:rPr lang="en-US" dirty="0"/>
              <a:t> enclosed in parentheses.</a:t>
            </a:r>
          </a:p>
          <a:p>
            <a:endParaRPr lang="en-IN" dirty="0"/>
          </a:p>
        </p:txBody>
      </p:sp>
    </p:spTree>
    <p:extLst>
      <p:ext uri="{BB962C8B-B14F-4D97-AF65-F5344CB8AC3E}">
        <p14:creationId xmlns:p14="http://schemas.microsoft.com/office/powerpoint/2010/main" val="189138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pPr marL="0" indent="0">
              <a:buNone/>
            </a:pPr>
            <a:r>
              <a:rPr lang="en-US" b="1" dirty="0" smtClean="0"/>
              <a:t>2. Arguments </a:t>
            </a:r>
            <a:r>
              <a:rPr lang="en-US" b="1" dirty="0"/>
              <a:t>and </a:t>
            </a:r>
            <a:r>
              <a:rPr lang="en-US" b="1" dirty="0" err="1"/>
              <a:t>Arity</a:t>
            </a:r>
            <a:endParaRPr lang="en-US" b="1" dirty="0"/>
          </a:p>
          <a:p>
            <a:r>
              <a:rPr lang="en-US" b="1" dirty="0"/>
              <a:t>Arguments</a:t>
            </a:r>
            <a:r>
              <a:rPr lang="en-US" dirty="0"/>
              <a:t> refer to the specific </a:t>
            </a:r>
            <a:r>
              <a:rPr lang="en-US" b="1" dirty="0"/>
              <a:t>objects</a:t>
            </a:r>
            <a:r>
              <a:rPr lang="en-US" dirty="0"/>
              <a:t> that the predicate is applied to.</a:t>
            </a:r>
          </a:p>
          <a:p>
            <a:r>
              <a:rPr lang="en-US" dirty="0"/>
              <a:t>The </a:t>
            </a:r>
            <a:r>
              <a:rPr lang="en-US" b="1" dirty="0" err="1"/>
              <a:t>arity</a:t>
            </a:r>
            <a:r>
              <a:rPr lang="en-US" dirty="0"/>
              <a:t> of a predicate refers to the </a:t>
            </a:r>
            <a:r>
              <a:rPr lang="en-US" b="1" dirty="0"/>
              <a:t>number of arguments</a:t>
            </a:r>
            <a:r>
              <a:rPr lang="en-US" dirty="0"/>
              <a:t> it takes.</a:t>
            </a:r>
          </a:p>
          <a:p>
            <a:r>
              <a:rPr lang="en-US" dirty="0"/>
              <a:t>Examples:</a:t>
            </a:r>
          </a:p>
          <a:p>
            <a:r>
              <a:rPr lang="en-US" b="1" dirty="0" err="1"/>
              <a:t>IsHungry</a:t>
            </a:r>
            <a:r>
              <a:rPr lang="en-US" b="1" dirty="0"/>
              <a:t>(x)</a:t>
            </a:r>
            <a:r>
              <a:rPr lang="en-US" dirty="0"/>
              <a:t>: A predicate with </a:t>
            </a:r>
            <a:r>
              <a:rPr lang="en-US" b="1" dirty="0"/>
              <a:t>1 argument</a:t>
            </a:r>
            <a:r>
              <a:rPr lang="en-US" dirty="0"/>
              <a:t> (</a:t>
            </a:r>
            <a:r>
              <a:rPr lang="en-US" dirty="0" err="1"/>
              <a:t>arity</a:t>
            </a:r>
            <a:r>
              <a:rPr lang="en-US" dirty="0"/>
              <a:t> = 1).</a:t>
            </a:r>
          </a:p>
          <a:p>
            <a:r>
              <a:rPr lang="en-US" b="1" dirty="0"/>
              <a:t>Married(x, y)</a:t>
            </a:r>
            <a:r>
              <a:rPr lang="en-US" dirty="0"/>
              <a:t>: A predicate with </a:t>
            </a:r>
            <a:r>
              <a:rPr lang="en-US" b="1" dirty="0"/>
              <a:t>2 arguments</a:t>
            </a:r>
            <a:r>
              <a:rPr lang="en-US" dirty="0"/>
              <a:t> (</a:t>
            </a:r>
            <a:r>
              <a:rPr lang="en-US" dirty="0" err="1"/>
              <a:t>arity</a:t>
            </a:r>
            <a:r>
              <a:rPr lang="en-US" dirty="0"/>
              <a:t> = 2).</a:t>
            </a:r>
          </a:p>
          <a:p>
            <a:r>
              <a:rPr lang="en-US" b="1" dirty="0"/>
              <a:t>X(a, b, c)</a:t>
            </a:r>
            <a:r>
              <a:rPr lang="en-US" dirty="0"/>
              <a:t>: A predicate with </a:t>
            </a:r>
            <a:r>
              <a:rPr lang="en-US" b="1" dirty="0"/>
              <a:t>3 arguments</a:t>
            </a:r>
            <a:r>
              <a:rPr lang="en-US" dirty="0"/>
              <a:t> (</a:t>
            </a:r>
            <a:r>
              <a:rPr lang="en-US" dirty="0" err="1"/>
              <a:t>arity</a:t>
            </a:r>
            <a:r>
              <a:rPr lang="en-US" dirty="0"/>
              <a:t> = 3), representing something like “a + b + c = 0.”</a:t>
            </a:r>
          </a:p>
          <a:p>
            <a:endParaRPr lang="en-IN" dirty="0"/>
          </a:p>
        </p:txBody>
      </p:sp>
    </p:spTree>
    <p:extLst>
      <p:ext uri="{BB962C8B-B14F-4D97-AF65-F5344CB8AC3E}">
        <p14:creationId xmlns:p14="http://schemas.microsoft.com/office/powerpoint/2010/main" val="1319447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3. Quantifiers in Predicate Logic</a:t>
            </a:r>
            <a:br>
              <a:rPr lang="en-IN" b="1" dirty="0"/>
            </a:br>
            <a:endParaRPr lang="en-IN" dirty="0"/>
          </a:p>
        </p:txBody>
      </p:sp>
      <p:sp>
        <p:nvSpPr>
          <p:cNvPr id="3" name="Content Placeholder 2"/>
          <p:cNvSpPr>
            <a:spLocks noGrp="1"/>
          </p:cNvSpPr>
          <p:nvPr>
            <p:ph idx="1"/>
          </p:nvPr>
        </p:nvSpPr>
        <p:spPr>
          <a:xfrm>
            <a:off x="467544" y="980728"/>
            <a:ext cx="8229600" cy="5832648"/>
          </a:xfrm>
        </p:spPr>
        <p:txBody>
          <a:bodyPr>
            <a:normAutofit fontScale="62500" lnSpcReduction="20000"/>
          </a:bodyPr>
          <a:lstStyle/>
          <a:p>
            <a:r>
              <a:rPr lang="en-US" dirty="0"/>
              <a:t>Quantifiers allow us to </a:t>
            </a:r>
            <a:r>
              <a:rPr lang="en-US" b="1" dirty="0"/>
              <a:t>specify the scope</a:t>
            </a:r>
            <a:r>
              <a:rPr lang="en-US" dirty="0"/>
              <a:t> of variables. There are two main types:</a:t>
            </a:r>
          </a:p>
          <a:p>
            <a:r>
              <a:rPr lang="en-US" b="1" dirty="0"/>
              <a:t>Existential Quantifier ( ∃ )</a:t>
            </a:r>
            <a:endParaRPr lang="en-US" dirty="0"/>
          </a:p>
          <a:p>
            <a:pPr lvl="1"/>
            <a:r>
              <a:rPr lang="en-US" sz="3200" b="1" dirty="0"/>
              <a:t>Meaning:</a:t>
            </a:r>
            <a:r>
              <a:rPr lang="en-US" sz="3200" dirty="0"/>
              <a:t> There exists at least </a:t>
            </a:r>
            <a:r>
              <a:rPr lang="en-US" sz="3200" b="1" dirty="0"/>
              <a:t>one object</a:t>
            </a:r>
            <a:r>
              <a:rPr lang="en-US" sz="3200" dirty="0"/>
              <a:t> that satisfies the given condition.</a:t>
            </a:r>
          </a:p>
          <a:p>
            <a:pPr lvl="1"/>
            <a:r>
              <a:rPr lang="en-US" sz="3200" b="1" dirty="0"/>
              <a:t>Example: </a:t>
            </a:r>
            <a:r>
              <a:rPr lang="en-US" sz="3200" dirty="0"/>
              <a:t>∃x </a:t>
            </a:r>
            <a:r>
              <a:rPr lang="en-US" sz="3200" dirty="0" err="1"/>
              <a:t>IsHungry</a:t>
            </a:r>
            <a:r>
              <a:rPr lang="en-US" sz="3200" dirty="0"/>
              <a:t>(x)</a:t>
            </a:r>
            <a:br>
              <a:rPr lang="en-US" sz="3200" dirty="0"/>
            </a:br>
            <a:r>
              <a:rPr lang="en-US" sz="3200" dirty="0"/>
              <a:t>This statement means that </a:t>
            </a:r>
            <a:r>
              <a:rPr lang="en-US" sz="3200" b="1" dirty="0"/>
              <a:t>at least one person</a:t>
            </a:r>
            <a:r>
              <a:rPr lang="en-US" sz="3200" dirty="0"/>
              <a:t> is hungry.</a:t>
            </a:r>
          </a:p>
          <a:p>
            <a:pPr lvl="1"/>
            <a:r>
              <a:rPr lang="en-US" sz="3200" b="1" dirty="0"/>
              <a:t>Negation:</a:t>
            </a:r>
            <a:r>
              <a:rPr lang="en-US" sz="3200" dirty="0"/>
              <a:t> The negation of the existential quantifier means that no such object exists.</a:t>
            </a:r>
            <a:br>
              <a:rPr lang="en-US" sz="3200" dirty="0"/>
            </a:br>
            <a:r>
              <a:rPr lang="en-US" sz="3200" dirty="0"/>
              <a:t>¬∃x </a:t>
            </a:r>
            <a:r>
              <a:rPr lang="en-US" sz="3200" dirty="0" err="1"/>
              <a:t>IsHungry</a:t>
            </a:r>
            <a:r>
              <a:rPr lang="en-US" sz="3200" dirty="0"/>
              <a:t>(x)</a:t>
            </a:r>
            <a:br>
              <a:rPr lang="en-US" sz="3200" dirty="0"/>
            </a:br>
            <a:r>
              <a:rPr lang="en-US" sz="3200" dirty="0"/>
              <a:t>This means that </a:t>
            </a:r>
            <a:r>
              <a:rPr lang="en-US" sz="3200" b="1" dirty="0"/>
              <a:t>no one is hungry</a:t>
            </a:r>
            <a:r>
              <a:rPr lang="en-US" sz="3200" dirty="0"/>
              <a:t>.</a:t>
            </a:r>
          </a:p>
          <a:p>
            <a:r>
              <a:rPr lang="en-US" b="1" dirty="0"/>
              <a:t>Universal Quantifier ( ∀ )</a:t>
            </a:r>
            <a:endParaRPr lang="en-US" dirty="0"/>
          </a:p>
          <a:p>
            <a:pPr lvl="1"/>
            <a:r>
              <a:rPr lang="en-US" sz="3200" b="1" dirty="0"/>
              <a:t>Meaning:</a:t>
            </a:r>
            <a:r>
              <a:rPr lang="en-US" sz="3200" dirty="0"/>
              <a:t> The given condition holds </a:t>
            </a:r>
            <a:r>
              <a:rPr lang="en-US" sz="3200" b="1" dirty="0"/>
              <a:t>for all objects</a:t>
            </a:r>
            <a:r>
              <a:rPr lang="en-US" sz="3200" dirty="0"/>
              <a:t> in the domain.</a:t>
            </a:r>
          </a:p>
          <a:p>
            <a:pPr lvl="1"/>
            <a:r>
              <a:rPr lang="en-US" sz="3200" b="1" dirty="0"/>
              <a:t>Example: </a:t>
            </a:r>
            <a:r>
              <a:rPr lang="en-US" sz="3200" dirty="0"/>
              <a:t>∀x (</a:t>
            </a:r>
            <a:r>
              <a:rPr lang="en-US" sz="3200" dirty="0" err="1"/>
              <a:t>IsHuman</a:t>
            </a:r>
            <a:r>
              <a:rPr lang="en-US" sz="3200" dirty="0"/>
              <a:t>(x)→</a:t>
            </a:r>
            <a:r>
              <a:rPr lang="en-US" sz="3200" dirty="0" err="1"/>
              <a:t>IsMortal</a:t>
            </a:r>
            <a:r>
              <a:rPr lang="en-US" sz="3200" dirty="0"/>
              <a:t>(x))</a:t>
            </a:r>
            <a:br>
              <a:rPr lang="en-US" sz="3200" dirty="0"/>
            </a:br>
            <a:r>
              <a:rPr lang="en-US" sz="3200" dirty="0"/>
              <a:t>This means that </a:t>
            </a:r>
            <a:r>
              <a:rPr lang="en-US" sz="3200" b="1" dirty="0"/>
              <a:t>all humans are mortal</a:t>
            </a:r>
            <a:r>
              <a:rPr lang="en-US" sz="3200" dirty="0"/>
              <a:t>.</a:t>
            </a:r>
          </a:p>
          <a:p>
            <a:pPr lvl="1"/>
            <a:r>
              <a:rPr lang="en-US" sz="3200" b="1" dirty="0"/>
              <a:t>Negation:</a:t>
            </a:r>
            <a:r>
              <a:rPr lang="en-US" sz="3200" dirty="0"/>
              <a:t> The negation of the universal quantifier means there is </a:t>
            </a:r>
            <a:r>
              <a:rPr lang="en-US" sz="3200" b="1" dirty="0"/>
              <a:t>at least one exception</a:t>
            </a:r>
            <a:r>
              <a:rPr lang="en-US" sz="3200" dirty="0"/>
              <a:t>.</a:t>
            </a:r>
            <a:br>
              <a:rPr lang="en-US" sz="3200" dirty="0"/>
            </a:br>
            <a:r>
              <a:rPr lang="en-US" sz="3200" dirty="0"/>
              <a:t>¬∀x </a:t>
            </a:r>
            <a:r>
              <a:rPr lang="en-US" sz="3200" dirty="0" err="1"/>
              <a:t>IsHuman</a:t>
            </a:r>
            <a:r>
              <a:rPr lang="en-US" sz="3200" dirty="0"/>
              <a:t>(x)→</a:t>
            </a:r>
            <a:r>
              <a:rPr lang="en-US" sz="3200" dirty="0" err="1"/>
              <a:t>IsMortal</a:t>
            </a:r>
            <a:r>
              <a:rPr lang="en-US" sz="3200" dirty="0"/>
              <a:t>(x)</a:t>
            </a:r>
            <a:br>
              <a:rPr lang="en-US" sz="3200" dirty="0"/>
            </a:br>
            <a:r>
              <a:rPr lang="en-US" sz="3200" dirty="0"/>
              <a:t>This implies that </a:t>
            </a:r>
            <a:r>
              <a:rPr lang="en-US" sz="3200" b="1" dirty="0"/>
              <a:t>at least one human is not mortal</a:t>
            </a:r>
            <a:r>
              <a:rPr lang="en-US" sz="3200" dirty="0"/>
              <a:t>.</a:t>
            </a:r>
          </a:p>
          <a:p>
            <a:r>
              <a:rPr lang="en-US" dirty="0"/>
              <a:t/>
            </a:r>
            <a:br>
              <a:rPr lang="en-US" dirty="0"/>
            </a:br>
            <a:endParaRPr lang="en-IN" dirty="0"/>
          </a:p>
        </p:txBody>
      </p:sp>
    </p:spTree>
    <p:extLst>
      <p:ext uri="{BB962C8B-B14F-4D97-AF65-F5344CB8AC3E}">
        <p14:creationId xmlns:p14="http://schemas.microsoft.com/office/powerpoint/2010/main" val="695032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1704975"/>
            <a:ext cx="40576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386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Examples of Predicate Logic</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US" b="1" dirty="0"/>
              <a:t>1. Simple Predicate Example:</a:t>
            </a:r>
          </a:p>
          <a:p>
            <a:r>
              <a:rPr lang="en-US" b="1" dirty="0"/>
              <a:t>Predicate: </a:t>
            </a:r>
            <a:r>
              <a:rPr lang="en-US" b="1" dirty="0" err="1"/>
              <a:t>IsHungry</a:t>
            </a:r>
            <a:r>
              <a:rPr lang="en-US" b="1" dirty="0"/>
              <a:t>(John)</a:t>
            </a:r>
            <a:endParaRPr lang="en-US" dirty="0"/>
          </a:p>
          <a:p>
            <a:pPr lvl="1"/>
            <a:r>
              <a:rPr lang="en-US" b="1" dirty="0"/>
              <a:t>Meaning:</a:t>
            </a:r>
            <a:r>
              <a:rPr lang="en-US" dirty="0"/>
              <a:t> This predicate represents the </a:t>
            </a:r>
            <a:r>
              <a:rPr lang="en-US" b="1" dirty="0"/>
              <a:t>state</a:t>
            </a:r>
            <a:r>
              <a:rPr lang="en-US" dirty="0"/>
              <a:t> of whether John is hungry. It takes one argument (John) and returns </a:t>
            </a:r>
            <a:r>
              <a:rPr lang="en-US" b="1" dirty="0"/>
              <a:t>true</a:t>
            </a:r>
            <a:r>
              <a:rPr lang="en-US" dirty="0"/>
              <a:t> if John is hungry, otherwise false.</a:t>
            </a:r>
          </a:p>
          <a:p>
            <a:r>
              <a:rPr lang="en-US" b="1" dirty="0"/>
              <a:t>Application in AI:</a:t>
            </a:r>
            <a:endParaRPr lang="en-US" dirty="0"/>
          </a:p>
          <a:p>
            <a:pPr lvl="1"/>
            <a:r>
              <a:rPr lang="en-US" dirty="0"/>
              <a:t>In </a:t>
            </a:r>
            <a:r>
              <a:rPr lang="en-US" b="1" dirty="0"/>
              <a:t>NLP-based </a:t>
            </a:r>
            <a:r>
              <a:rPr lang="en-US" b="1" dirty="0" err="1"/>
              <a:t>chatbots</a:t>
            </a:r>
            <a:r>
              <a:rPr lang="en-US" dirty="0"/>
              <a:t>, predicates like this could help infer the user’s intent. For example, if a </a:t>
            </a:r>
            <a:r>
              <a:rPr lang="en-US" dirty="0" err="1"/>
              <a:t>chatbot</a:t>
            </a:r>
            <a:r>
              <a:rPr lang="en-US" dirty="0"/>
              <a:t> detects that the user is hungry, it could suggest nearby restaurants.</a:t>
            </a:r>
          </a:p>
          <a:p>
            <a:endParaRPr lang="en-IN" dirty="0"/>
          </a:p>
        </p:txBody>
      </p:sp>
    </p:spTree>
    <p:extLst>
      <p:ext uri="{BB962C8B-B14F-4D97-AF65-F5344CB8AC3E}">
        <p14:creationId xmlns:p14="http://schemas.microsoft.com/office/powerpoint/2010/main" val="2950511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2. Equality Predicate Example:</a:t>
            </a:r>
          </a:p>
          <a:p>
            <a:r>
              <a:rPr lang="en-US" b="1" dirty="0"/>
              <a:t>Predicate: E(</a:t>
            </a:r>
            <a:r>
              <a:rPr lang="en-US" b="1" dirty="0" err="1"/>
              <a:t>x,y</a:t>
            </a:r>
            <a:r>
              <a:rPr lang="en-US" b="1" dirty="0"/>
              <a:t>)≡(x=y)</a:t>
            </a:r>
            <a:endParaRPr lang="en-US" dirty="0"/>
          </a:p>
          <a:p>
            <a:pPr lvl="1"/>
            <a:r>
              <a:rPr lang="en-US" b="1" dirty="0"/>
              <a:t>Meaning:</a:t>
            </a:r>
            <a:r>
              <a:rPr lang="en-US" dirty="0"/>
              <a:t> This predicate denotes that </a:t>
            </a:r>
            <a:r>
              <a:rPr lang="en-US" b="1" dirty="0"/>
              <a:t>x is equal to y</a:t>
            </a:r>
            <a:r>
              <a:rPr lang="en-US" dirty="0"/>
              <a:t>. It returns </a:t>
            </a:r>
            <a:r>
              <a:rPr lang="en-US" b="1" dirty="0"/>
              <a:t>true</a:t>
            </a:r>
            <a:r>
              <a:rPr lang="en-US" dirty="0"/>
              <a:t> if the two objects are identical.</a:t>
            </a:r>
          </a:p>
          <a:p>
            <a:r>
              <a:rPr lang="en-US" b="1" dirty="0"/>
              <a:t>Application in AI:</a:t>
            </a:r>
            <a:endParaRPr lang="en-US" dirty="0"/>
          </a:p>
          <a:p>
            <a:pPr lvl="1"/>
            <a:r>
              <a:rPr lang="en-US" b="1" dirty="0"/>
              <a:t>AI-based reasoning systems</a:t>
            </a:r>
            <a:r>
              <a:rPr lang="en-US" dirty="0"/>
              <a:t> use equality predicates to match objects. For example, in a </a:t>
            </a:r>
            <a:r>
              <a:rPr lang="en-US" b="1" dirty="0"/>
              <a:t>robot warehouse</a:t>
            </a:r>
            <a:r>
              <a:rPr lang="en-US" dirty="0"/>
              <a:t>, a robot may use this predicate to determine if an object picked matches the one requested (e.g., E(Package1, </a:t>
            </a:r>
            <a:r>
              <a:rPr lang="en-US" dirty="0" err="1"/>
              <a:t>RequestedItem</a:t>
            </a:r>
            <a:r>
              <a:rPr lang="en-US" dirty="0"/>
              <a:t>)).</a:t>
            </a:r>
          </a:p>
          <a:p>
            <a:endParaRPr lang="en-IN" dirty="0"/>
          </a:p>
        </p:txBody>
      </p:sp>
    </p:spTree>
    <p:extLst>
      <p:ext uri="{BB962C8B-B14F-4D97-AF65-F5344CB8AC3E}">
        <p14:creationId xmlns:p14="http://schemas.microsoft.com/office/powerpoint/2010/main" val="126045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3. Mathematical Predicate Example:</a:t>
            </a:r>
          </a:p>
          <a:p>
            <a:r>
              <a:rPr lang="en-US" b="1" dirty="0"/>
              <a:t>Predicate: X(</a:t>
            </a:r>
            <a:r>
              <a:rPr lang="en-US" b="1" dirty="0" err="1"/>
              <a:t>a,b,c</a:t>
            </a:r>
            <a:r>
              <a:rPr lang="en-US" b="1" dirty="0"/>
              <a:t>)≡(</a:t>
            </a:r>
            <a:r>
              <a:rPr lang="en-US" b="1" dirty="0" err="1"/>
              <a:t>a+b+c</a:t>
            </a:r>
            <a:r>
              <a:rPr lang="en-US" b="1" dirty="0"/>
              <a:t>=0)</a:t>
            </a:r>
            <a:endParaRPr lang="en-US" dirty="0"/>
          </a:p>
          <a:p>
            <a:pPr lvl="1"/>
            <a:r>
              <a:rPr lang="en-US" b="1" dirty="0"/>
              <a:t>Meaning:</a:t>
            </a:r>
            <a:r>
              <a:rPr lang="en-US" dirty="0"/>
              <a:t> This predicate checks whether the sum of </a:t>
            </a:r>
            <a:r>
              <a:rPr lang="en-US" b="1" dirty="0"/>
              <a:t>a, b,</a:t>
            </a:r>
            <a:r>
              <a:rPr lang="en-US" dirty="0"/>
              <a:t> and </a:t>
            </a:r>
            <a:r>
              <a:rPr lang="en-US" b="1" dirty="0"/>
              <a:t>c</a:t>
            </a:r>
            <a:r>
              <a:rPr lang="en-US" dirty="0"/>
              <a:t> equals zero. It returns </a:t>
            </a:r>
            <a:r>
              <a:rPr lang="en-US" b="1" dirty="0"/>
              <a:t>true</a:t>
            </a:r>
            <a:r>
              <a:rPr lang="en-US" dirty="0"/>
              <a:t> if the equation holds, otherwise </a:t>
            </a:r>
            <a:r>
              <a:rPr lang="en-US" b="1" dirty="0"/>
              <a:t>false</a:t>
            </a:r>
            <a:r>
              <a:rPr lang="en-US" dirty="0"/>
              <a:t>.</a:t>
            </a:r>
          </a:p>
          <a:p>
            <a:r>
              <a:rPr lang="en-US" b="1" dirty="0"/>
              <a:t>Application in AI:</a:t>
            </a:r>
            <a:endParaRPr lang="en-US" dirty="0"/>
          </a:p>
          <a:p>
            <a:pPr lvl="1"/>
            <a:r>
              <a:rPr lang="en-US" dirty="0"/>
              <a:t>In </a:t>
            </a:r>
            <a:r>
              <a:rPr lang="en-US" b="1" dirty="0"/>
              <a:t>optimization problems</a:t>
            </a:r>
            <a:r>
              <a:rPr lang="en-US" dirty="0"/>
              <a:t>, AI models might use mathematical predicates to check if constraints are satisfied. For example, in </a:t>
            </a:r>
            <a:r>
              <a:rPr lang="en-US" b="1" dirty="0"/>
              <a:t>scheduling systems</a:t>
            </a:r>
            <a:r>
              <a:rPr lang="en-US" dirty="0"/>
              <a:t>, such predicates can validate if certain conditions are met (e.g., X(</a:t>
            </a:r>
            <a:r>
              <a:rPr lang="en-US" dirty="0" err="1"/>
              <a:t>shiftA</a:t>
            </a:r>
            <a:r>
              <a:rPr lang="en-US" dirty="0"/>
              <a:t>, </a:t>
            </a:r>
            <a:r>
              <a:rPr lang="en-US" dirty="0" err="1"/>
              <a:t>shiftB</a:t>
            </a:r>
            <a:r>
              <a:rPr lang="en-US" dirty="0"/>
              <a:t>, </a:t>
            </a:r>
            <a:r>
              <a:rPr lang="en-US" dirty="0" err="1"/>
              <a:t>totalTime</a:t>
            </a:r>
            <a:r>
              <a:rPr lang="en-US" dirty="0"/>
              <a:t>) checks if the total shift hours are balanced).</a:t>
            </a:r>
          </a:p>
          <a:p>
            <a:endParaRPr lang="en-IN" dirty="0"/>
          </a:p>
        </p:txBody>
      </p:sp>
    </p:spTree>
    <p:extLst>
      <p:ext uri="{BB962C8B-B14F-4D97-AF65-F5344CB8AC3E}">
        <p14:creationId xmlns:p14="http://schemas.microsoft.com/office/powerpoint/2010/main" val="2258264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b="1" dirty="0"/>
              <a:t>4. Relationship Predicate Example:</a:t>
            </a:r>
          </a:p>
          <a:p>
            <a:r>
              <a:rPr lang="en-US" b="1" dirty="0"/>
              <a:t>Predicate: M(</a:t>
            </a:r>
            <a:r>
              <a:rPr lang="en-US" b="1" dirty="0" err="1"/>
              <a:t>x,y</a:t>
            </a:r>
            <a:r>
              <a:rPr lang="en-US" b="1" dirty="0"/>
              <a:t>)≡x is married to y</a:t>
            </a:r>
            <a:endParaRPr lang="en-US" dirty="0"/>
          </a:p>
          <a:p>
            <a:pPr lvl="1"/>
            <a:r>
              <a:rPr lang="en-US" b="1" dirty="0"/>
              <a:t>Meaning:</a:t>
            </a:r>
            <a:r>
              <a:rPr lang="en-US" dirty="0"/>
              <a:t> This predicate expresses a </a:t>
            </a:r>
            <a:r>
              <a:rPr lang="en-US" b="1" dirty="0"/>
              <a:t>relationship</a:t>
            </a:r>
            <a:r>
              <a:rPr lang="en-US" dirty="0"/>
              <a:t> between two objects, indicating that </a:t>
            </a:r>
            <a:r>
              <a:rPr lang="en-US" b="1" dirty="0"/>
              <a:t>x</a:t>
            </a:r>
            <a:r>
              <a:rPr lang="en-US" dirty="0"/>
              <a:t> is married to </a:t>
            </a:r>
            <a:r>
              <a:rPr lang="en-US" b="1" dirty="0"/>
              <a:t>y</a:t>
            </a:r>
            <a:r>
              <a:rPr lang="en-US" dirty="0"/>
              <a:t>.</a:t>
            </a:r>
          </a:p>
          <a:p>
            <a:r>
              <a:rPr lang="en-US" b="1" dirty="0"/>
              <a:t>Application in AI:</a:t>
            </a:r>
            <a:endParaRPr lang="en-US" dirty="0"/>
          </a:p>
          <a:p>
            <a:pPr lvl="1"/>
            <a:r>
              <a:rPr lang="en-US" dirty="0"/>
              <a:t>In </a:t>
            </a:r>
            <a:r>
              <a:rPr lang="en-US" b="1" dirty="0"/>
              <a:t>family tree AI systems</a:t>
            </a:r>
            <a:r>
              <a:rPr lang="en-US" dirty="0"/>
              <a:t>, relationship predicates are used to </a:t>
            </a:r>
            <a:r>
              <a:rPr lang="en-US" b="1" dirty="0"/>
              <a:t>infer relationships</a:t>
            </a:r>
            <a:r>
              <a:rPr lang="en-US" dirty="0"/>
              <a:t> among family members. For instance, if </a:t>
            </a:r>
            <a:r>
              <a:rPr lang="en-US" b="1" dirty="0"/>
              <a:t>M(John, Mary)</a:t>
            </a:r>
            <a:r>
              <a:rPr lang="en-US" dirty="0"/>
              <a:t> is true, the system can infer that John is Mary’s spouse.</a:t>
            </a:r>
          </a:p>
          <a:p>
            <a:endParaRPr lang="en-IN" dirty="0"/>
          </a:p>
        </p:txBody>
      </p:sp>
    </p:spTree>
    <p:extLst>
      <p:ext uri="{BB962C8B-B14F-4D97-AF65-F5344CB8AC3E}">
        <p14:creationId xmlns:p14="http://schemas.microsoft.com/office/powerpoint/2010/main" val="1538771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Universal Quantification Example:</a:t>
            </a:r>
          </a:p>
          <a:p>
            <a:r>
              <a:rPr lang="en-US" b="1" dirty="0"/>
              <a:t>Expression: ∀x (</a:t>
            </a:r>
            <a:r>
              <a:rPr lang="en-US" b="1" dirty="0" err="1"/>
              <a:t>IsHuman</a:t>
            </a:r>
            <a:r>
              <a:rPr lang="en-US" b="1" dirty="0"/>
              <a:t>(x)→</a:t>
            </a:r>
            <a:r>
              <a:rPr lang="en-US" b="1" dirty="0" err="1"/>
              <a:t>IsMortal</a:t>
            </a:r>
            <a:r>
              <a:rPr lang="en-US" b="1" dirty="0"/>
              <a:t>(x))</a:t>
            </a:r>
            <a:endParaRPr lang="en-US" dirty="0"/>
          </a:p>
          <a:p>
            <a:pPr lvl="1"/>
            <a:r>
              <a:rPr lang="en-US" b="1" dirty="0"/>
              <a:t>Meaning:</a:t>
            </a:r>
            <a:r>
              <a:rPr lang="en-US" dirty="0"/>
              <a:t> This statement reads as “</a:t>
            </a:r>
            <a:r>
              <a:rPr lang="en-US" b="1" dirty="0"/>
              <a:t>For all x, if x is human, then x is mortal.</a:t>
            </a:r>
            <a:r>
              <a:rPr lang="en-US" dirty="0"/>
              <a:t>” It applies to every object in the domain of humans. If an object is found to be human, it must also be mortal for the statement to hold true.</a:t>
            </a:r>
          </a:p>
          <a:p>
            <a:r>
              <a:rPr lang="en-US" b="1" dirty="0"/>
              <a:t>Application in AI:</a:t>
            </a:r>
            <a:endParaRPr lang="en-US" dirty="0"/>
          </a:p>
          <a:p>
            <a:pPr lvl="1"/>
            <a:r>
              <a:rPr lang="en-US" b="1" dirty="0"/>
              <a:t>Knowledge-based systems</a:t>
            </a:r>
            <a:r>
              <a:rPr lang="en-US" dirty="0"/>
              <a:t> use such rules to infer properties about objects. For example, in </a:t>
            </a:r>
            <a:r>
              <a:rPr lang="en-US" b="1" dirty="0"/>
              <a:t>medical diagnosis systems</a:t>
            </a:r>
            <a:r>
              <a:rPr lang="en-US" dirty="0"/>
              <a:t>, rules like “All viruses can spread infections” (∀x </a:t>
            </a:r>
            <a:r>
              <a:rPr lang="en-US" dirty="0" err="1"/>
              <a:t>IsVirus</a:t>
            </a:r>
            <a:r>
              <a:rPr lang="en-US" dirty="0"/>
              <a:t>(x) → </a:t>
            </a:r>
            <a:r>
              <a:rPr lang="en-US" dirty="0" err="1"/>
              <a:t>CanSpreadInfection</a:t>
            </a:r>
            <a:r>
              <a:rPr lang="en-US" dirty="0"/>
              <a:t>(x)) help the system reason about diseases.</a:t>
            </a:r>
          </a:p>
          <a:p>
            <a:endParaRPr lang="en-IN" dirty="0"/>
          </a:p>
        </p:txBody>
      </p:sp>
    </p:spTree>
    <p:extLst>
      <p:ext uri="{BB962C8B-B14F-4D97-AF65-F5344CB8AC3E}">
        <p14:creationId xmlns:p14="http://schemas.microsoft.com/office/powerpoint/2010/main" val="3915614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In </a:t>
            </a:r>
            <a:r>
              <a:rPr lang="en-US" b="1" u="sng" dirty="0"/>
              <a:t>Artificial Intelligence</a:t>
            </a:r>
            <a:r>
              <a:rPr lang="en-US" b="1" dirty="0"/>
              <a:t> (AI)</a:t>
            </a:r>
            <a:r>
              <a:rPr lang="en-US" dirty="0"/>
              <a:t>, reasoning plays a crucial role in building systems that can </a:t>
            </a:r>
            <a:r>
              <a:rPr lang="en-US" b="1" dirty="0"/>
              <a:t>make decisions</a:t>
            </a:r>
            <a:r>
              <a:rPr lang="en-US" dirty="0"/>
              <a:t> and </a:t>
            </a:r>
            <a:r>
              <a:rPr lang="en-US" b="1" dirty="0"/>
              <a:t>infer knowledge</a:t>
            </a:r>
            <a:r>
              <a:rPr lang="en-US" dirty="0"/>
              <a:t> based on facts and conditions. </a:t>
            </a:r>
            <a:endParaRPr lang="en-US" dirty="0" smtClean="0"/>
          </a:p>
          <a:p>
            <a:r>
              <a:rPr lang="en-US" b="1" dirty="0" smtClean="0"/>
              <a:t>One option in AI is propositional logic, but</a:t>
            </a:r>
            <a:r>
              <a:rPr lang="en-US" dirty="0"/>
              <a:t> is limited in its ability to represent </a:t>
            </a:r>
            <a:r>
              <a:rPr lang="en-US" b="1" dirty="0"/>
              <a:t>complex relationships</a:t>
            </a:r>
            <a:r>
              <a:rPr lang="en-US" dirty="0"/>
              <a:t> or </a:t>
            </a:r>
            <a:r>
              <a:rPr lang="en-US" b="1" dirty="0"/>
              <a:t>detailed information</a:t>
            </a:r>
            <a:r>
              <a:rPr lang="en-US" dirty="0"/>
              <a:t>.</a:t>
            </a:r>
            <a:endParaRPr lang="en-IN" dirty="0"/>
          </a:p>
        </p:txBody>
      </p:sp>
    </p:spTree>
    <p:extLst>
      <p:ext uri="{BB962C8B-B14F-4D97-AF65-F5344CB8AC3E}">
        <p14:creationId xmlns:p14="http://schemas.microsoft.com/office/powerpoint/2010/main" val="3268615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6. Existential Quantification Example:</a:t>
            </a:r>
          </a:p>
          <a:p>
            <a:r>
              <a:rPr lang="en-US" b="1" dirty="0"/>
              <a:t>Expression: ∃x </a:t>
            </a:r>
            <a:r>
              <a:rPr lang="en-US" b="1" dirty="0" err="1"/>
              <a:t>IsHungry</a:t>
            </a:r>
            <a:r>
              <a:rPr lang="en-US" b="1" dirty="0"/>
              <a:t>(x)</a:t>
            </a:r>
            <a:endParaRPr lang="en-US" dirty="0"/>
          </a:p>
          <a:p>
            <a:pPr lvl="1"/>
            <a:r>
              <a:rPr lang="en-US" b="1" dirty="0"/>
              <a:t>Meaning:</a:t>
            </a:r>
            <a:r>
              <a:rPr lang="en-US" dirty="0"/>
              <a:t> This reads as “</a:t>
            </a:r>
            <a:r>
              <a:rPr lang="en-US" b="1" dirty="0"/>
              <a:t>There exists at least one x such that x is hungry.</a:t>
            </a:r>
            <a:r>
              <a:rPr lang="en-US" dirty="0"/>
              <a:t>” It indicates that </a:t>
            </a:r>
            <a:r>
              <a:rPr lang="en-US" b="1" dirty="0"/>
              <a:t>at least one object</a:t>
            </a:r>
            <a:r>
              <a:rPr lang="en-US" dirty="0"/>
              <a:t> in the domain satisfies the condition of being hungry.</a:t>
            </a:r>
          </a:p>
          <a:p>
            <a:r>
              <a:rPr lang="en-US" b="1" dirty="0"/>
              <a:t>Application in AI:</a:t>
            </a:r>
            <a:endParaRPr lang="en-US" dirty="0"/>
          </a:p>
          <a:p>
            <a:pPr lvl="1"/>
            <a:r>
              <a:rPr lang="en-US" dirty="0"/>
              <a:t>In </a:t>
            </a:r>
            <a:r>
              <a:rPr lang="en-US" b="1" dirty="0"/>
              <a:t>robot planning</a:t>
            </a:r>
            <a:r>
              <a:rPr lang="en-US" dirty="0"/>
              <a:t>, a robot could use existential quantifiers to plan actions. For example, “There exists a task that requires charging” (∃x </a:t>
            </a:r>
            <a:r>
              <a:rPr lang="en-US" dirty="0" err="1"/>
              <a:t>TaskRequires</a:t>
            </a:r>
            <a:r>
              <a:rPr lang="en-US" dirty="0"/>
              <a:t>(x, Charging)) might guide the robot to prioritize charging tasks.</a:t>
            </a:r>
          </a:p>
          <a:p>
            <a:endParaRPr lang="en-IN" dirty="0"/>
          </a:p>
        </p:txBody>
      </p:sp>
    </p:spTree>
    <p:extLst>
      <p:ext uri="{BB962C8B-B14F-4D97-AF65-F5344CB8AC3E}">
        <p14:creationId xmlns:p14="http://schemas.microsoft.com/office/powerpoint/2010/main" val="2084887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7. Compound Example with Multiple Quantifiers:</a:t>
            </a:r>
          </a:p>
          <a:p>
            <a:r>
              <a:rPr lang="en-US" b="1" dirty="0"/>
              <a:t>Expression: ∀</a:t>
            </a:r>
            <a:r>
              <a:rPr lang="en-US" b="1" dirty="0" err="1"/>
              <a:t>x∃y</a:t>
            </a:r>
            <a:r>
              <a:rPr lang="en-US" b="1" dirty="0"/>
              <a:t> (Parent(</a:t>
            </a:r>
            <a:r>
              <a:rPr lang="en-US" b="1" dirty="0" err="1"/>
              <a:t>x,y</a:t>
            </a:r>
            <a:r>
              <a:rPr lang="en-US" b="1" dirty="0"/>
              <a:t>))</a:t>
            </a:r>
            <a:endParaRPr lang="en-US" dirty="0"/>
          </a:p>
          <a:p>
            <a:pPr lvl="1"/>
            <a:r>
              <a:rPr lang="en-US" b="1" dirty="0"/>
              <a:t>Meaning:</a:t>
            </a:r>
            <a:r>
              <a:rPr lang="en-US" dirty="0"/>
              <a:t> This statement means “</a:t>
            </a:r>
            <a:r>
              <a:rPr lang="en-US" b="1" dirty="0"/>
              <a:t>For every person x, there exists a person y such that x is the parent of y.</a:t>
            </a:r>
            <a:r>
              <a:rPr lang="en-US" dirty="0"/>
              <a:t>” It shows how multiple quantifiers can be used together to represent complex relationships.</a:t>
            </a:r>
          </a:p>
          <a:p>
            <a:r>
              <a:rPr lang="en-US" b="1" dirty="0"/>
              <a:t>Application in AI:</a:t>
            </a:r>
            <a:endParaRPr lang="en-US" dirty="0"/>
          </a:p>
          <a:p>
            <a:pPr lvl="1"/>
            <a:r>
              <a:rPr lang="en-US" dirty="0"/>
              <a:t>This logic is often used in </a:t>
            </a:r>
            <a:r>
              <a:rPr lang="en-US" b="1" dirty="0"/>
              <a:t>social network AI models</a:t>
            </a:r>
            <a:r>
              <a:rPr lang="en-US" dirty="0"/>
              <a:t> to analyze relationships. In a </a:t>
            </a:r>
            <a:r>
              <a:rPr lang="en-US" b="1" dirty="0"/>
              <a:t>family tree system</a:t>
            </a:r>
            <a:r>
              <a:rPr lang="en-US" dirty="0"/>
              <a:t>, the model could use such logic to infer relationships between family members.</a:t>
            </a:r>
          </a:p>
          <a:p>
            <a:r>
              <a:rPr lang="en-US" dirty="0" smtClean="0"/>
              <a:t/>
            </a:r>
            <a:br>
              <a:rPr lang="en-US" dirty="0" smtClean="0"/>
            </a:br>
            <a:endParaRPr lang="en-IN" dirty="0"/>
          </a:p>
        </p:txBody>
      </p:sp>
    </p:spTree>
    <p:extLst>
      <p:ext uri="{BB962C8B-B14F-4D97-AF65-F5344CB8AC3E}">
        <p14:creationId xmlns:p14="http://schemas.microsoft.com/office/powerpoint/2010/main" val="883913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1143000"/>
          </a:xfrm>
        </p:spPr>
        <p:txBody>
          <a:bodyPr>
            <a:normAutofit fontScale="90000"/>
          </a:bodyPr>
          <a:lstStyle/>
          <a:p>
            <a:r>
              <a:rPr lang="en-IN" dirty="0" smtClean="0"/>
              <a:t>Other applications of predicate logic in AI</a:t>
            </a:r>
            <a:endParaRPr lang="en-IN" dirty="0"/>
          </a:p>
        </p:txBody>
      </p:sp>
      <p:sp>
        <p:nvSpPr>
          <p:cNvPr id="3" name="Content Placeholder 2"/>
          <p:cNvSpPr>
            <a:spLocks noGrp="1"/>
          </p:cNvSpPr>
          <p:nvPr>
            <p:ph idx="1"/>
          </p:nvPr>
        </p:nvSpPr>
        <p:spPr/>
        <p:txBody>
          <a:bodyPr/>
          <a:lstStyle/>
          <a:p>
            <a:pPr marL="0" indent="0">
              <a:buNone/>
            </a:pPr>
            <a:r>
              <a:rPr lang="en-US" b="1" dirty="0"/>
              <a:t>Reasoning:</a:t>
            </a:r>
            <a:r>
              <a:rPr lang="en-US" dirty="0"/>
              <a:t> Predicates and quantifiers facilitate logical reasoning in AI systems. They enable the formulation of logical queries and the inference of new information from existing knowledge. AI systems can use predicates to perform tasks like deductive reasoning, semantic query answering, and decision making. For example, an AI system can infer that if "x is a parent of y" and "x is a human," then "y is also a human."</a:t>
            </a:r>
            <a:endParaRPr lang="en-IN" dirty="0"/>
          </a:p>
        </p:txBody>
      </p:sp>
    </p:spTree>
    <p:extLst>
      <p:ext uri="{BB962C8B-B14F-4D97-AF65-F5344CB8AC3E}">
        <p14:creationId xmlns:p14="http://schemas.microsoft.com/office/powerpoint/2010/main" val="3914302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Other applications of predicate logic in AI</a:t>
            </a:r>
            <a:endParaRPr lang="en-IN" dirty="0"/>
          </a:p>
        </p:txBody>
      </p:sp>
      <p:sp>
        <p:nvSpPr>
          <p:cNvPr id="3" name="Content Placeholder 2"/>
          <p:cNvSpPr>
            <a:spLocks noGrp="1"/>
          </p:cNvSpPr>
          <p:nvPr>
            <p:ph idx="1"/>
          </p:nvPr>
        </p:nvSpPr>
        <p:spPr/>
        <p:txBody>
          <a:bodyPr/>
          <a:lstStyle/>
          <a:p>
            <a:pPr algn="just"/>
            <a:r>
              <a:rPr lang="en-US" b="1" dirty="0"/>
              <a:t>Database Systems:</a:t>
            </a:r>
            <a:r>
              <a:rPr lang="en-US" dirty="0"/>
              <a:t> Predicates are used extensively in database systems, which are integral to many AI applications. In databases, predicates define conditions for querying and retrieving information. </a:t>
            </a:r>
            <a:endParaRPr lang="en-US" dirty="0" smtClean="0"/>
          </a:p>
          <a:p>
            <a:pPr algn="just"/>
            <a:r>
              <a:rPr lang="en-US" dirty="0" smtClean="0"/>
              <a:t>For </a:t>
            </a:r>
            <a:r>
              <a:rPr lang="en-US" dirty="0"/>
              <a:t>instance, SQL (Structured Query Language) relies on predicates for filtering and searching database records.</a:t>
            </a:r>
            <a:endParaRPr lang="en-IN" dirty="0"/>
          </a:p>
        </p:txBody>
      </p:sp>
    </p:spTree>
    <p:extLst>
      <p:ext uri="{BB962C8B-B14F-4D97-AF65-F5344CB8AC3E}">
        <p14:creationId xmlns:p14="http://schemas.microsoft.com/office/powerpoint/2010/main" val="2537078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Other applications of predicate logic in AI</a:t>
            </a:r>
            <a:endParaRPr lang="en-IN" dirty="0"/>
          </a:p>
        </p:txBody>
      </p:sp>
      <p:sp>
        <p:nvSpPr>
          <p:cNvPr id="3" name="Content Placeholder 2"/>
          <p:cNvSpPr>
            <a:spLocks noGrp="1"/>
          </p:cNvSpPr>
          <p:nvPr>
            <p:ph idx="1"/>
          </p:nvPr>
        </p:nvSpPr>
        <p:spPr/>
        <p:txBody>
          <a:bodyPr/>
          <a:lstStyle/>
          <a:p>
            <a:r>
              <a:rPr lang="en-US" b="1" dirty="0"/>
              <a:t>Expert Systems:</a:t>
            </a:r>
            <a:r>
              <a:rPr lang="en-US" dirty="0"/>
              <a:t> Expert systems, a type of AI system designed to emulate the decision-making abilities of a human expert in a specific domain, often use predicates to represent domain knowledge. Predicates can capture rules, facts, and heuristics, allowing expert systems to make informed decisions and solve problems.</a:t>
            </a:r>
            <a:endParaRPr lang="en-IN" dirty="0"/>
          </a:p>
        </p:txBody>
      </p:sp>
    </p:spTree>
    <p:extLst>
      <p:ext uri="{BB962C8B-B14F-4D97-AF65-F5344CB8AC3E}">
        <p14:creationId xmlns:p14="http://schemas.microsoft.com/office/powerpoint/2010/main" val="856308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Other applications of predicate logic in AI</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b="1" dirty="0"/>
              <a:t>Natural Language Processing:</a:t>
            </a:r>
            <a:r>
              <a:rPr lang="en-US" dirty="0"/>
              <a:t> Predicates are used in natural language processing for understanding the semantics of sentences. Parsing a sentence into predicate-argument structures can help AI systems extract meaning from text and generate structured knowledge representations from unstructured text</a:t>
            </a:r>
            <a:r>
              <a:rPr lang="en-US" dirty="0" smtClean="0"/>
              <a:t>.</a:t>
            </a:r>
          </a:p>
          <a:p>
            <a:pPr algn="just"/>
            <a:r>
              <a:rPr lang="en-US" b="1" dirty="0"/>
              <a:t>Machine Learning:</a:t>
            </a:r>
            <a:r>
              <a:rPr lang="en-US" dirty="0"/>
              <a:t> In machine learning, predicates can be used as features for training models. For instance, predicates can represent attributes of data objects, allowing machine learning algorithms to discover patterns and make predictions based on those predicates.</a:t>
            </a:r>
            <a:endParaRPr lang="en-IN" dirty="0"/>
          </a:p>
        </p:txBody>
      </p:sp>
    </p:spTree>
    <p:extLst>
      <p:ext uri="{BB962C8B-B14F-4D97-AF65-F5344CB8AC3E}">
        <p14:creationId xmlns:p14="http://schemas.microsoft.com/office/powerpoint/2010/main" val="2262067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346050"/>
          </a:xfrm>
        </p:spPr>
        <p:txBody>
          <a:bodyPr>
            <a:noAutofit/>
          </a:bodyPr>
          <a:lstStyle/>
          <a:p>
            <a:r>
              <a:rPr lang="en-US" sz="1800" b="1" dirty="0" smtClean="0">
                <a:solidFill>
                  <a:srgbClr val="FF0000"/>
                </a:solidFill>
              </a:rPr>
              <a:t>Difference Between Predicate Logic and Propositional Logic</a:t>
            </a:r>
            <a:br>
              <a:rPr lang="en-US" sz="1800" b="1" dirty="0" smtClean="0">
                <a:solidFill>
                  <a:srgbClr val="FF0000"/>
                </a:solidFill>
              </a:rPr>
            </a:br>
            <a:endParaRPr lang="en-IN" sz="1800"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1739930"/>
              </p:ext>
            </p:extLst>
          </p:nvPr>
        </p:nvGraphicFramePr>
        <p:xfrm>
          <a:off x="179511" y="476672"/>
          <a:ext cx="8712969" cy="5976662"/>
        </p:xfrm>
        <a:graphic>
          <a:graphicData uri="http://schemas.openxmlformats.org/drawingml/2006/table">
            <a:tbl>
              <a:tblPr/>
              <a:tblGrid>
                <a:gridCol w="2520281"/>
                <a:gridCol w="3288365"/>
                <a:gridCol w="2904323"/>
              </a:tblGrid>
              <a:tr h="719012">
                <a:tc>
                  <a:txBody>
                    <a:bodyPr/>
                    <a:lstStyle/>
                    <a:p>
                      <a:pPr algn="ctr"/>
                      <a:r>
                        <a:rPr lang="en-IN" sz="1600" b="1" dirty="0">
                          <a:effectLst/>
                        </a:rPr>
                        <a:t>Aspect</a:t>
                      </a:r>
                      <a:endParaRPr lang="en-IN" sz="1600" dirty="0">
                        <a:effectLst/>
                      </a:endParaRP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ctr"/>
                      <a:r>
                        <a:rPr lang="en-IN" sz="1600" b="1" dirty="0">
                          <a:effectLst/>
                        </a:rPr>
                        <a:t>Predicate Logic</a:t>
                      </a:r>
                      <a:endParaRPr lang="en-IN" sz="1600" dirty="0">
                        <a:effectLst/>
                      </a:endParaRP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ctr"/>
                      <a:r>
                        <a:rPr lang="en-IN" sz="1600" b="1">
                          <a:effectLst/>
                        </a:rPr>
                        <a:t>Propositional Logic</a:t>
                      </a:r>
                      <a:endParaRPr lang="en-IN" sz="1600">
                        <a:effectLst/>
                      </a:endParaRP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r>
              <a:tr h="890182">
                <a:tc>
                  <a:txBody>
                    <a:bodyPr/>
                    <a:lstStyle/>
                    <a:p>
                      <a:pPr algn="ctr"/>
                      <a:r>
                        <a:rPr lang="en-IN" sz="1600" b="1">
                          <a:effectLst/>
                        </a:rPr>
                        <a:t>Definition</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US" sz="1600" dirty="0">
                          <a:effectLst/>
                        </a:rPr>
                        <a:t>Extends propositional logic by allowing variables and relationships between objects.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US" sz="1600">
                          <a:effectLst/>
                        </a:rPr>
                        <a:t>Deals with simple statements that are either true or false.</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r>
              <a:tr h="569716">
                <a:tc>
                  <a:txBody>
                    <a:bodyPr/>
                    <a:lstStyle/>
                    <a:p>
                      <a:pPr algn="ctr"/>
                      <a:r>
                        <a:rPr lang="en-IN" sz="1600" b="1" dirty="0">
                          <a:effectLst/>
                        </a:rPr>
                        <a:t>Elements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fr-FR" sz="1600" dirty="0">
                          <a:effectLst/>
                        </a:rPr>
                        <a:t>Uses </a:t>
                      </a:r>
                      <a:r>
                        <a:rPr lang="fr-FR" sz="1600" dirty="0" err="1">
                          <a:effectLst/>
                        </a:rPr>
                        <a:t>predicates</a:t>
                      </a:r>
                      <a:r>
                        <a:rPr lang="fr-FR" sz="1600" dirty="0">
                          <a:effectLst/>
                        </a:rPr>
                        <a:t>, variables, constants, and </a:t>
                      </a:r>
                      <a:r>
                        <a:rPr lang="fr-FR" sz="1600" dirty="0" err="1">
                          <a:effectLst/>
                        </a:rPr>
                        <a:t>quantifiers</a:t>
                      </a:r>
                      <a:r>
                        <a:rPr lang="fr-FR" sz="1600" dirty="0">
                          <a:effectLst/>
                        </a:rPr>
                        <a:t>.</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IN" sz="1600" dirty="0">
                          <a:effectLst/>
                        </a:rPr>
                        <a:t>Uses atomic propositions (simple statements).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r>
              <a:tr h="569716">
                <a:tc>
                  <a:txBody>
                    <a:bodyPr/>
                    <a:lstStyle/>
                    <a:p>
                      <a:pPr algn="ctr"/>
                      <a:r>
                        <a:rPr lang="en-IN" sz="1600" b="1">
                          <a:effectLst/>
                        </a:rPr>
                        <a:t>Expressiveness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US" sz="1600" dirty="0">
                          <a:effectLst/>
                        </a:rPr>
                        <a:t>More expressive; can represent relationships and properties.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US" sz="1600">
                          <a:effectLst/>
                        </a:rPr>
                        <a:t>Less expressive; limited to simple true/false statements.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r>
              <a:tr h="295589">
                <a:tc>
                  <a:txBody>
                    <a:bodyPr/>
                    <a:lstStyle/>
                    <a:p>
                      <a:pPr algn="ctr"/>
                      <a:r>
                        <a:rPr lang="en-IN" sz="1600" b="1">
                          <a:effectLst/>
                        </a:rPr>
                        <a:t>Example</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IN" sz="1600">
                          <a:effectLst/>
                        </a:rPr>
                        <a:t>∀x (IsHuman(x) → IsMortal(x))</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IN" sz="1600">
                          <a:effectLst/>
                        </a:rPr>
                        <a:t>It is raining (P).</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r>
              <a:tr h="558238">
                <a:tc>
                  <a:txBody>
                    <a:bodyPr/>
                    <a:lstStyle/>
                    <a:p>
                      <a:pPr algn="ctr"/>
                      <a:r>
                        <a:rPr lang="en-IN" sz="1600" b="1">
                          <a:effectLst/>
                        </a:rPr>
                        <a:t>Quantifiers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IN" sz="1600">
                          <a:effectLst/>
                        </a:rPr>
                        <a:t>Supports existential (∃) and universal (∀) quantifiers.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IN" sz="1600" dirty="0">
                          <a:effectLst/>
                        </a:rPr>
                        <a:t>No quantifiers are used.</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r>
              <a:tr h="676539">
                <a:tc>
                  <a:txBody>
                    <a:bodyPr/>
                    <a:lstStyle/>
                    <a:p>
                      <a:pPr algn="ctr"/>
                      <a:r>
                        <a:rPr lang="en-IN" sz="1600" b="1">
                          <a:effectLst/>
                        </a:rPr>
                        <a:t>Handling of Relationships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US" sz="1600">
                          <a:effectLst/>
                        </a:rPr>
                        <a:t>Can represent complex relationships, like Parent(John, Mary).</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US" sz="1600" dirty="0">
                          <a:effectLst/>
                        </a:rPr>
                        <a:t>Cannot represent relationships between objects.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r>
              <a:tr h="569716">
                <a:tc>
                  <a:txBody>
                    <a:bodyPr/>
                    <a:lstStyle/>
                    <a:p>
                      <a:pPr algn="ctr"/>
                      <a:r>
                        <a:rPr lang="en-IN" sz="1600" b="1">
                          <a:effectLst/>
                        </a:rPr>
                        <a:t>Applications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US" sz="1600">
                          <a:effectLst/>
                        </a:rPr>
                        <a:t>Used in NLP, expert systems, and robot planning.</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US" sz="1600" dirty="0">
                          <a:effectLst/>
                        </a:rPr>
                        <a:t>Used in decision-making systems with simpler conditions.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r>
              <a:tr h="558238">
                <a:tc>
                  <a:txBody>
                    <a:bodyPr/>
                    <a:lstStyle/>
                    <a:p>
                      <a:pPr algn="ctr"/>
                      <a:r>
                        <a:rPr lang="en-IN" sz="1600" b="1">
                          <a:effectLst/>
                        </a:rPr>
                        <a:t>Complexity</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US" sz="1600">
                          <a:effectLst/>
                        </a:rPr>
                        <a:t>More complex due to the use of variables and quantifiers.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IN" sz="1600" dirty="0">
                          <a:effectLst/>
                        </a:rPr>
                        <a:t>Simpler with fewer components.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r>
              <a:tr h="569716">
                <a:tc>
                  <a:txBody>
                    <a:bodyPr/>
                    <a:lstStyle/>
                    <a:p>
                      <a:pPr algn="ctr"/>
                      <a:r>
                        <a:rPr lang="en-IN" sz="1600" b="1" dirty="0">
                          <a:effectLst/>
                        </a:rPr>
                        <a:t>Reasoning Capability</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US" sz="1600" dirty="0">
                          <a:effectLst/>
                        </a:rPr>
                        <a:t>Enables inference through rules and relationships.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c>
                  <a:txBody>
                    <a:bodyPr/>
                    <a:lstStyle/>
                    <a:p>
                      <a:pPr algn="l"/>
                      <a:r>
                        <a:rPr lang="en-US" sz="1600" dirty="0">
                          <a:effectLst/>
                        </a:rPr>
                        <a:t>Limited to evaluating truth values of propositions.</a:t>
                      </a:r>
                    </a:p>
                  </a:txBody>
                  <a:tcPr marL="30581" marR="30581" marT="15290" marB="15290" anchor="ctr">
                    <a:lnL w="6350" cap="flat" cmpd="sng" algn="ctr">
                      <a:solidFill>
                        <a:srgbClr val="0099A2"/>
                      </a:solidFill>
                      <a:prstDash val="solid"/>
                      <a:round/>
                      <a:headEnd type="none" w="med" len="med"/>
                      <a:tailEnd type="none" w="med" len="med"/>
                    </a:lnL>
                    <a:lnR w="6350" cap="flat" cmpd="sng" algn="ctr">
                      <a:solidFill>
                        <a:srgbClr val="0099A2"/>
                      </a:solidFill>
                      <a:prstDash val="solid"/>
                      <a:round/>
                      <a:headEnd type="none" w="med" len="med"/>
                      <a:tailEnd type="none" w="med" len="med"/>
                    </a:lnR>
                    <a:lnT w="6350" cap="flat" cmpd="sng" algn="ctr">
                      <a:solidFill>
                        <a:srgbClr val="0099A2"/>
                      </a:solidFill>
                      <a:prstDash val="solid"/>
                      <a:round/>
                      <a:headEnd type="none" w="med" len="med"/>
                      <a:tailEnd type="none" w="med" len="med"/>
                    </a:lnT>
                    <a:lnB w="6350" cap="flat" cmpd="sng" algn="ctr">
                      <a:solidFill>
                        <a:srgbClr val="0099A2"/>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90520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solidFill>
                  <a:srgbClr val="FF0000"/>
                </a:solidFill>
              </a:rPr>
              <a:t>Homework: convert the following sentence to formulas in predicate logic</a:t>
            </a:r>
            <a:endParaRPr lang="en-IN" sz="3600" dirty="0">
              <a:solidFill>
                <a:srgbClr val="FF0000"/>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0073" y="1934100"/>
            <a:ext cx="7363853" cy="385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3817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91334"/>
            <a:ext cx="8229600" cy="254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3296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Recall..</a:t>
            </a:r>
            <a:endParaRPr lang="en-IN" dirty="0"/>
          </a:p>
        </p:txBody>
      </p:sp>
      <p:sp>
        <p:nvSpPr>
          <p:cNvPr id="3" name="Content Placeholder 2"/>
          <p:cNvSpPr>
            <a:spLocks noGrp="1"/>
          </p:cNvSpPr>
          <p:nvPr>
            <p:ph idx="1"/>
          </p:nvPr>
        </p:nvSpPr>
        <p:spPr/>
        <p:txBody>
          <a:bodyPr>
            <a:normAutofit lnSpcReduction="10000"/>
          </a:bodyPr>
          <a:lstStyle/>
          <a:p>
            <a:r>
              <a:rPr lang="en-US" dirty="0"/>
              <a:t>Predicate calculus, also known as first-order logic, is a powerful tool for knowledge representation in AI, allowing for the formalization of facts and relationships between objects</a:t>
            </a:r>
            <a:r>
              <a:rPr lang="en-US" dirty="0" smtClean="0"/>
              <a:t>.</a:t>
            </a:r>
          </a:p>
          <a:p>
            <a:r>
              <a:rPr lang="en-US" dirty="0"/>
              <a:t> Other knowledge representation methods include semantic networks and frames, which offer alternative ways to structure and organize knowledge. </a:t>
            </a:r>
            <a:endParaRPr lang="en-IN" dirty="0"/>
          </a:p>
        </p:txBody>
      </p:sp>
    </p:spTree>
    <p:extLst>
      <p:ext uri="{BB962C8B-B14F-4D97-AF65-F5344CB8AC3E}">
        <p14:creationId xmlns:p14="http://schemas.microsoft.com/office/powerpoint/2010/main" val="2729429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Knowledge Representation using Predicate Logic in AI:</a:t>
            </a:r>
            <a:r>
              <a:rPr lang="en-US" dirty="0" smtClean="0"/>
              <a:t> </a:t>
            </a:r>
            <a:endParaRPr lang="en-IN" dirty="0"/>
          </a:p>
        </p:txBody>
      </p:sp>
      <p:sp>
        <p:nvSpPr>
          <p:cNvPr id="3" name="Content Placeholder 2"/>
          <p:cNvSpPr>
            <a:spLocks noGrp="1"/>
          </p:cNvSpPr>
          <p:nvPr>
            <p:ph idx="1"/>
          </p:nvPr>
        </p:nvSpPr>
        <p:spPr/>
        <p:txBody>
          <a:bodyPr/>
          <a:lstStyle/>
          <a:p>
            <a:r>
              <a:rPr lang="en-US" b="1" dirty="0"/>
              <a:t> </a:t>
            </a:r>
            <a:r>
              <a:rPr lang="en-US" dirty="0" smtClean="0"/>
              <a:t>Predicates </a:t>
            </a:r>
            <a:r>
              <a:rPr lang="en-US" dirty="0"/>
              <a:t>are a means of representing knowledge in a structured and formal manner. In AI, representing knowledge is essential for machines to understand and reason about the world. </a:t>
            </a:r>
            <a:endParaRPr lang="en-US" dirty="0" smtClean="0"/>
          </a:p>
          <a:p>
            <a:r>
              <a:rPr lang="en-US" dirty="0" smtClean="0"/>
              <a:t>Predicates </a:t>
            </a:r>
            <a:r>
              <a:rPr lang="en-US" dirty="0"/>
              <a:t>allow for the precise description of properties and relationships among objects, which can be used to build knowledge bases.</a:t>
            </a:r>
            <a:endParaRPr lang="en-IN" dirty="0"/>
          </a:p>
        </p:txBody>
      </p:sp>
    </p:spTree>
    <p:extLst>
      <p:ext uri="{BB962C8B-B14F-4D97-AF65-F5344CB8AC3E}">
        <p14:creationId xmlns:p14="http://schemas.microsoft.com/office/powerpoint/2010/main" val="4911722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Convert the following into statement</a:t>
            </a:r>
            <a:endParaRPr lang="en-IN" dirty="0">
              <a:solidFill>
                <a:srgbClr val="FF0000"/>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8229600" cy="1438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91680" y="3890665"/>
            <a:ext cx="6480720" cy="923330"/>
          </a:xfrm>
          <a:prstGeom prst="rect">
            <a:avLst/>
          </a:prstGeom>
        </p:spPr>
        <p:txBody>
          <a:bodyPr wrap="square">
            <a:spAutoFit/>
          </a:bodyPr>
          <a:lstStyle/>
          <a:p>
            <a:r>
              <a:rPr lang="en-US" dirty="0" err="1" smtClean="0"/>
              <a:t>Ans</a:t>
            </a:r>
            <a:r>
              <a:rPr lang="en-US" dirty="0" smtClean="0"/>
              <a:t>:</a:t>
            </a:r>
          </a:p>
          <a:p>
            <a:r>
              <a:rPr lang="en-US" dirty="0" smtClean="0"/>
              <a:t>For </a:t>
            </a:r>
            <a:r>
              <a:rPr lang="en-US" dirty="0"/>
              <a:t>every city, there exists a dogcatcher such that every dog that lives in that city bites that dogcatcher.</a:t>
            </a:r>
            <a:endParaRPr lang="en-IN" dirty="0"/>
          </a:p>
        </p:txBody>
      </p:sp>
    </p:spTree>
    <p:extLst>
      <p:ext uri="{BB962C8B-B14F-4D97-AF65-F5344CB8AC3E}">
        <p14:creationId xmlns:p14="http://schemas.microsoft.com/office/powerpoint/2010/main" val="44588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Convert the following into statement</a:t>
            </a:r>
            <a:endParaRPr lang="en-IN" dirty="0"/>
          </a:p>
        </p:txBody>
      </p:sp>
      <p:sp>
        <p:nvSpPr>
          <p:cNvPr id="3" name="Content Placeholder 2"/>
          <p:cNvSpPr>
            <a:spLocks noGrp="1"/>
          </p:cNvSpPr>
          <p:nvPr>
            <p:ph idx="1"/>
          </p:nvPr>
        </p:nvSpPr>
        <p:spPr>
          <a:xfrm>
            <a:off x="251520" y="1268760"/>
            <a:ext cx="8435280" cy="4857403"/>
          </a:xfrm>
        </p:spPr>
        <p:txBody>
          <a:bodyPr>
            <a:normAutofit fontScale="92500" lnSpcReduction="10000"/>
          </a:bodyPr>
          <a:lstStyle/>
          <a:p>
            <a:r>
              <a:rPr lang="en-IN" dirty="0"/>
              <a:t>∀</a:t>
            </a:r>
            <a:r>
              <a:rPr lang="en-IN" dirty="0" err="1"/>
              <a:t>n∃a∀t</a:t>
            </a:r>
            <a:r>
              <a:rPr lang="en-IN" dirty="0" smtClean="0"/>
              <a:t>: Network(n) ∧ Admin(a) ∧ Threat(t) ∧ targets(</a:t>
            </a:r>
            <a:r>
              <a:rPr lang="en-IN" dirty="0" err="1" smtClean="0"/>
              <a:t>t,n</a:t>
            </a:r>
            <a:r>
              <a:rPr lang="en-IN" dirty="0" smtClean="0"/>
              <a:t>) ⇒ blocks(</a:t>
            </a:r>
            <a:r>
              <a:rPr lang="en-IN" dirty="0" err="1" smtClean="0"/>
              <a:t>a,t</a:t>
            </a:r>
            <a:r>
              <a:rPr lang="en-IN" dirty="0"/>
              <a:t>) </a:t>
            </a:r>
            <a:endParaRPr lang="en-IN" dirty="0" smtClean="0"/>
          </a:p>
          <a:p>
            <a:pPr marL="0" indent="0">
              <a:buNone/>
            </a:pPr>
            <a:r>
              <a:rPr lang="en-US" b="1" dirty="0"/>
              <a:t>Network(n)</a:t>
            </a:r>
            <a:r>
              <a:rPr lang="en-US" dirty="0"/>
              <a:t>: </a:t>
            </a:r>
            <a:r>
              <a:rPr lang="en-US" i="1" dirty="0"/>
              <a:t>n</a:t>
            </a:r>
            <a:r>
              <a:rPr lang="en-US" dirty="0"/>
              <a:t> is a </a:t>
            </a:r>
            <a:r>
              <a:rPr lang="en-US" dirty="0" smtClean="0"/>
              <a:t>network</a:t>
            </a:r>
          </a:p>
          <a:p>
            <a:pPr marL="0" indent="0">
              <a:buNone/>
            </a:pPr>
            <a:r>
              <a:rPr lang="en-US" b="1" dirty="0" smtClean="0"/>
              <a:t>Admin(a</a:t>
            </a:r>
            <a:r>
              <a:rPr lang="en-US" b="1" dirty="0"/>
              <a:t>)</a:t>
            </a:r>
            <a:r>
              <a:rPr lang="en-US" dirty="0"/>
              <a:t>: </a:t>
            </a:r>
            <a:r>
              <a:rPr lang="en-US" i="1" dirty="0"/>
              <a:t>a</a:t>
            </a:r>
            <a:r>
              <a:rPr lang="en-US" dirty="0"/>
              <a:t> is a system </a:t>
            </a:r>
            <a:r>
              <a:rPr lang="en-US" dirty="0" smtClean="0"/>
              <a:t>administrator</a:t>
            </a:r>
          </a:p>
          <a:p>
            <a:pPr marL="0" indent="0">
              <a:buNone/>
            </a:pPr>
            <a:r>
              <a:rPr lang="en-US" b="1" dirty="0" smtClean="0"/>
              <a:t>Threat(t</a:t>
            </a:r>
            <a:r>
              <a:rPr lang="en-US" b="1" dirty="0"/>
              <a:t>)</a:t>
            </a:r>
            <a:r>
              <a:rPr lang="en-US" dirty="0"/>
              <a:t>: </a:t>
            </a:r>
            <a:r>
              <a:rPr lang="en-US" i="1" dirty="0"/>
              <a:t>t</a:t>
            </a:r>
            <a:r>
              <a:rPr lang="en-US" dirty="0"/>
              <a:t> is a cyber </a:t>
            </a:r>
            <a:r>
              <a:rPr lang="en-US" dirty="0" smtClean="0"/>
              <a:t>threat</a:t>
            </a:r>
          </a:p>
          <a:p>
            <a:pPr marL="0" indent="0">
              <a:buNone/>
            </a:pPr>
            <a:r>
              <a:rPr lang="en-US" b="1" dirty="0" smtClean="0"/>
              <a:t>targets(t</a:t>
            </a:r>
            <a:r>
              <a:rPr lang="en-US" b="1" dirty="0"/>
              <a:t>, n)</a:t>
            </a:r>
            <a:r>
              <a:rPr lang="en-US" dirty="0"/>
              <a:t>: threat </a:t>
            </a:r>
            <a:r>
              <a:rPr lang="en-US" i="1" dirty="0"/>
              <a:t>t</a:t>
            </a:r>
            <a:r>
              <a:rPr lang="en-US" dirty="0"/>
              <a:t> targets network </a:t>
            </a:r>
            <a:r>
              <a:rPr lang="en-US" i="1" dirty="0" smtClean="0"/>
              <a:t>n</a:t>
            </a:r>
            <a:endParaRPr lang="en-US" dirty="0" smtClean="0"/>
          </a:p>
          <a:p>
            <a:pPr marL="0" indent="0">
              <a:buNone/>
            </a:pPr>
            <a:r>
              <a:rPr lang="en-US" b="1" dirty="0" smtClean="0"/>
              <a:t>blocks(a</a:t>
            </a:r>
            <a:r>
              <a:rPr lang="en-US" b="1" dirty="0"/>
              <a:t>, t)</a:t>
            </a:r>
            <a:r>
              <a:rPr lang="en-US" dirty="0"/>
              <a:t>: admin </a:t>
            </a:r>
            <a:r>
              <a:rPr lang="en-US" i="1" dirty="0"/>
              <a:t>a</a:t>
            </a:r>
            <a:r>
              <a:rPr lang="en-US" dirty="0"/>
              <a:t> blocks threat </a:t>
            </a:r>
            <a:r>
              <a:rPr lang="en-US" i="1" dirty="0" smtClean="0"/>
              <a:t>t</a:t>
            </a:r>
          </a:p>
          <a:p>
            <a:pPr marL="0" indent="0">
              <a:buNone/>
            </a:pPr>
            <a:r>
              <a:rPr lang="en-US" dirty="0"/>
              <a:t>For every network, there exists a system administrator such that every threat that targets that network is blocked by that administrator.</a:t>
            </a:r>
            <a:endParaRPr lang="en-US" i="1" dirty="0" smtClean="0"/>
          </a:p>
          <a:p>
            <a:pPr marL="0" indent="0">
              <a:buNone/>
            </a:pPr>
            <a:endParaRPr lang="en-US" dirty="0"/>
          </a:p>
          <a:p>
            <a:endParaRPr lang="en-IN" dirty="0"/>
          </a:p>
        </p:txBody>
      </p:sp>
    </p:spTree>
    <p:extLst>
      <p:ext uri="{BB962C8B-B14F-4D97-AF65-F5344CB8AC3E}">
        <p14:creationId xmlns:p14="http://schemas.microsoft.com/office/powerpoint/2010/main" val="245287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Convert the following into statement</a:t>
            </a:r>
            <a:endParaRPr lang="en-IN" dirty="0"/>
          </a:p>
        </p:txBody>
      </p:sp>
      <p:sp>
        <p:nvSpPr>
          <p:cNvPr id="3" name="Content Placeholder 2"/>
          <p:cNvSpPr>
            <a:spLocks noGrp="1"/>
          </p:cNvSpPr>
          <p:nvPr>
            <p:ph idx="1"/>
          </p:nvPr>
        </p:nvSpPr>
        <p:spPr>
          <a:xfrm>
            <a:off x="323528" y="1412776"/>
            <a:ext cx="8712968" cy="4713387"/>
          </a:xfrm>
        </p:spPr>
        <p:txBody>
          <a:bodyPr>
            <a:normAutofit fontScale="92500" lnSpcReduction="20000"/>
          </a:bodyPr>
          <a:lstStyle/>
          <a:p>
            <a:pPr marL="0" indent="0">
              <a:buNone/>
            </a:pPr>
            <a:r>
              <a:rPr lang="en-US" dirty="0"/>
              <a:t>∀</a:t>
            </a:r>
            <a:r>
              <a:rPr lang="en-US" dirty="0" err="1"/>
              <a:t>u∀s:User</a:t>
            </a:r>
            <a:r>
              <a:rPr lang="en-US" dirty="0"/>
              <a:t>(u</a:t>
            </a:r>
            <a:r>
              <a:rPr lang="en-US" dirty="0" smtClean="0"/>
              <a:t>) ∧ System(s) ∧ accesses(</a:t>
            </a:r>
            <a:r>
              <a:rPr lang="en-US" dirty="0" err="1" smtClean="0"/>
              <a:t>u,s</a:t>
            </a:r>
            <a:r>
              <a:rPr lang="en-US" dirty="0" smtClean="0"/>
              <a:t>) ⇒ authenticated(u</a:t>
            </a:r>
            <a:r>
              <a:rPr lang="en-US" dirty="0"/>
              <a:t>)∧authorized(</a:t>
            </a:r>
            <a:r>
              <a:rPr lang="en-US" dirty="0" err="1"/>
              <a:t>u,s</a:t>
            </a:r>
            <a:r>
              <a:rPr lang="en-US" dirty="0" smtClean="0"/>
              <a:t>)</a:t>
            </a:r>
          </a:p>
          <a:p>
            <a:r>
              <a:rPr lang="en-US" b="1" dirty="0"/>
              <a:t>User(u)</a:t>
            </a:r>
            <a:r>
              <a:rPr lang="en-US" dirty="0"/>
              <a:t>: </a:t>
            </a:r>
            <a:r>
              <a:rPr lang="en-US" i="1" dirty="0"/>
              <a:t>u</a:t>
            </a:r>
            <a:r>
              <a:rPr lang="en-US" dirty="0"/>
              <a:t> is a </a:t>
            </a:r>
            <a:r>
              <a:rPr lang="en-US" dirty="0" smtClean="0"/>
              <a:t>user</a:t>
            </a:r>
          </a:p>
          <a:p>
            <a:r>
              <a:rPr lang="en-US" b="1" dirty="0" smtClean="0"/>
              <a:t>System(s</a:t>
            </a:r>
            <a:r>
              <a:rPr lang="en-US" b="1" dirty="0"/>
              <a:t>)</a:t>
            </a:r>
            <a:r>
              <a:rPr lang="en-US" dirty="0"/>
              <a:t>: </a:t>
            </a:r>
            <a:r>
              <a:rPr lang="en-US" i="1" dirty="0"/>
              <a:t>s</a:t>
            </a:r>
            <a:r>
              <a:rPr lang="en-US" dirty="0"/>
              <a:t> is a </a:t>
            </a:r>
            <a:r>
              <a:rPr lang="en-US" dirty="0" smtClean="0"/>
              <a:t>system</a:t>
            </a:r>
          </a:p>
          <a:p>
            <a:r>
              <a:rPr lang="en-US" b="1" dirty="0" smtClean="0"/>
              <a:t>accesses(u</a:t>
            </a:r>
            <a:r>
              <a:rPr lang="en-US" b="1" dirty="0"/>
              <a:t>, s)</a:t>
            </a:r>
            <a:r>
              <a:rPr lang="en-US" dirty="0"/>
              <a:t>: user </a:t>
            </a:r>
            <a:r>
              <a:rPr lang="en-US" i="1" dirty="0"/>
              <a:t>u</a:t>
            </a:r>
            <a:r>
              <a:rPr lang="en-US" dirty="0"/>
              <a:t> accesses system </a:t>
            </a:r>
            <a:r>
              <a:rPr lang="en-US" i="1" dirty="0" smtClean="0"/>
              <a:t>s</a:t>
            </a:r>
            <a:endParaRPr lang="en-US" dirty="0" smtClean="0"/>
          </a:p>
          <a:p>
            <a:r>
              <a:rPr lang="en-US" b="1" dirty="0" smtClean="0"/>
              <a:t>authenticated(u</a:t>
            </a:r>
            <a:r>
              <a:rPr lang="en-US" b="1" dirty="0"/>
              <a:t>)</a:t>
            </a:r>
            <a:r>
              <a:rPr lang="en-US" dirty="0"/>
              <a:t>: user </a:t>
            </a:r>
            <a:r>
              <a:rPr lang="en-US" i="1" dirty="0"/>
              <a:t>u</a:t>
            </a:r>
            <a:r>
              <a:rPr lang="en-US" dirty="0"/>
              <a:t> is </a:t>
            </a:r>
            <a:r>
              <a:rPr lang="en-US" dirty="0" smtClean="0"/>
              <a:t>authenticated</a:t>
            </a:r>
          </a:p>
          <a:p>
            <a:r>
              <a:rPr lang="en-US" b="1" dirty="0" smtClean="0"/>
              <a:t>authorized(u</a:t>
            </a:r>
            <a:r>
              <a:rPr lang="en-US" b="1" dirty="0"/>
              <a:t>, s)</a:t>
            </a:r>
            <a:r>
              <a:rPr lang="en-US" dirty="0"/>
              <a:t>: user </a:t>
            </a:r>
            <a:r>
              <a:rPr lang="en-US" i="1" dirty="0"/>
              <a:t>u</a:t>
            </a:r>
            <a:r>
              <a:rPr lang="en-US" dirty="0"/>
              <a:t> is authorized to access system </a:t>
            </a:r>
            <a:r>
              <a:rPr lang="en-US" i="1" dirty="0" smtClean="0"/>
              <a:t>s</a:t>
            </a:r>
          </a:p>
          <a:p>
            <a:r>
              <a:rPr lang="en-US" dirty="0"/>
              <a:t>If a user accesses a system, then the user is authenticated </a:t>
            </a:r>
            <a:r>
              <a:rPr lang="en-US" b="1" dirty="0"/>
              <a:t>and</a:t>
            </a:r>
            <a:r>
              <a:rPr lang="en-US" dirty="0"/>
              <a:t> authorized to access that system.</a:t>
            </a:r>
          </a:p>
          <a:p>
            <a:endParaRPr lang="en-US" dirty="0"/>
          </a:p>
          <a:p>
            <a:pPr marL="0" indent="0">
              <a:buNone/>
            </a:pPr>
            <a:endParaRPr lang="en-IN" dirty="0"/>
          </a:p>
        </p:txBody>
      </p:sp>
    </p:spTree>
    <p:extLst>
      <p:ext uri="{BB962C8B-B14F-4D97-AF65-F5344CB8AC3E}">
        <p14:creationId xmlns:p14="http://schemas.microsoft.com/office/powerpoint/2010/main" val="219822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Find Predicate </a:t>
            </a:r>
            <a:r>
              <a:rPr lang="en-US" b="1" dirty="0"/>
              <a:t>Logic </a:t>
            </a:r>
            <a:r>
              <a:rPr lang="en-US" b="1" dirty="0" smtClean="0"/>
              <a:t>Formula</a:t>
            </a:r>
            <a:endParaRPr lang="en-IN" dirty="0"/>
          </a:p>
        </p:txBody>
      </p:sp>
      <p:sp>
        <p:nvSpPr>
          <p:cNvPr id="3" name="Content Placeholder 2"/>
          <p:cNvSpPr>
            <a:spLocks noGrp="1"/>
          </p:cNvSpPr>
          <p:nvPr>
            <p:ph idx="1"/>
          </p:nvPr>
        </p:nvSpPr>
        <p:spPr>
          <a:xfrm>
            <a:off x="0" y="1268760"/>
            <a:ext cx="8964488" cy="5400600"/>
          </a:xfrm>
        </p:spPr>
        <p:txBody>
          <a:bodyPr>
            <a:noAutofit/>
          </a:bodyPr>
          <a:lstStyle/>
          <a:p>
            <a:pPr marL="0" indent="0" algn="just">
              <a:buNone/>
            </a:pPr>
            <a:r>
              <a:rPr lang="en-US" sz="2400" b="1" dirty="0">
                <a:solidFill>
                  <a:srgbClr val="7030A0"/>
                </a:solidFill>
              </a:rPr>
              <a:t>For every user and every device, if the device is stolen or compromised, and it belongs to the user, then the user revokes access for that device</a:t>
            </a:r>
            <a:r>
              <a:rPr lang="en-US" sz="2400" b="1" dirty="0" smtClean="0">
                <a:solidFill>
                  <a:srgbClr val="7030A0"/>
                </a:solidFill>
              </a:rPr>
              <a:t>.</a:t>
            </a:r>
          </a:p>
          <a:p>
            <a:r>
              <a:rPr lang="en-US" sz="2400" b="1" dirty="0"/>
              <a:t>User(u)</a:t>
            </a:r>
            <a:r>
              <a:rPr lang="en-US" sz="2400" dirty="0"/>
              <a:t>: </a:t>
            </a:r>
            <a:r>
              <a:rPr lang="en-US" sz="2400" i="1" dirty="0"/>
              <a:t>u</a:t>
            </a:r>
            <a:r>
              <a:rPr lang="en-US" sz="2400" dirty="0"/>
              <a:t> is a </a:t>
            </a:r>
            <a:r>
              <a:rPr lang="en-US" sz="2400" dirty="0" smtClean="0"/>
              <a:t>user</a:t>
            </a:r>
          </a:p>
          <a:p>
            <a:r>
              <a:rPr lang="en-US" sz="2400" b="1" dirty="0" smtClean="0"/>
              <a:t>Device(d</a:t>
            </a:r>
            <a:r>
              <a:rPr lang="en-US" sz="2400" b="1" dirty="0"/>
              <a:t>)</a:t>
            </a:r>
            <a:r>
              <a:rPr lang="en-US" sz="2400" dirty="0"/>
              <a:t>: </a:t>
            </a:r>
            <a:r>
              <a:rPr lang="en-US" sz="2400" i="1" dirty="0"/>
              <a:t>d</a:t>
            </a:r>
            <a:r>
              <a:rPr lang="en-US" sz="2400" dirty="0"/>
              <a:t> is a </a:t>
            </a:r>
            <a:r>
              <a:rPr lang="en-US" sz="2400" dirty="0" smtClean="0"/>
              <a:t>device</a:t>
            </a:r>
          </a:p>
          <a:p>
            <a:r>
              <a:rPr lang="en-US" sz="2400" b="1" dirty="0" smtClean="0"/>
              <a:t>stolen(d</a:t>
            </a:r>
            <a:r>
              <a:rPr lang="en-US" sz="2400" b="1" dirty="0"/>
              <a:t>)</a:t>
            </a:r>
            <a:r>
              <a:rPr lang="en-US" sz="2400" dirty="0"/>
              <a:t>: device </a:t>
            </a:r>
            <a:r>
              <a:rPr lang="en-US" sz="2400" i="1" dirty="0"/>
              <a:t>d</a:t>
            </a:r>
            <a:r>
              <a:rPr lang="en-US" sz="2400" dirty="0"/>
              <a:t> is reported </a:t>
            </a:r>
            <a:r>
              <a:rPr lang="en-US" sz="2400" dirty="0" smtClean="0"/>
              <a:t>stolen</a:t>
            </a:r>
          </a:p>
          <a:p>
            <a:r>
              <a:rPr lang="en-US" sz="2400" b="1" dirty="0" smtClean="0"/>
              <a:t>compromised(d</a:t>
            </a:r>
            <a:r>
              <a:rPr lang="en-US" sz="2400" b="1" dirty="0"/>
              <a:t>)</a:t>
            </a:r>
            <a:r>
              <a:rPr lang="en-US" sz="2400" dirty="0"/>
              <a:t>: device </a:t>
            </a:r>
            <a:r>
              <a:rPr lang="en-US" sz="2400" i="1" dirty="0"/>
              <a:t>d</a:t>
            </a:r>
            <a:r>
              <a:rPr lang="en-US" sz="2400" dirty="0"/>
              <a:t> is compromised (e.g. infected with </a:t>
            </a:r>
            <a:r>
              <a:rPr lang="en-US" sz="2400" dirty="0" smtClean="0"/>
              <a:t>malware)</a:t>
            </a:r>
          </a:p>
          <a:p>
            <a:r>
              <a:rPr lang="en-US" sz="2400" b="1" dirty="0" err="1" smtClean="0"/>
              <a:t>revokesAccess</a:t>
            </a:r>
            <a:r>
              <a:rPr lang="en-US" sz="2400" b="1" dirty="0" smtClean="0"/>
              <a:t>(u</a:t>
            </a:r>
            <a:r>
              <a:rPr lang="en-US" sz="2400" b="1" dirty="0"/>
              <a:t>, d)</a:t>
            </a:r>
            <a:r>
              <a:rPr lang="en-US" sz="2400" dirty="0"/>
              <a:t>: user </a:t>
            </a:r>
            <a:r>
              <a:rPr lang="en-US" sz="2400" i="1" dirty="0"/>
              <a:t>u</a:t>
            </a:r>
            <a:r>
              <a:rPr lang="en-US" sz="2400" dirty="0"/>
              <a:t> revokes access for device </a:t>
            </a:r>
            <a:r>
              <a:rPr lang="en-US" sz="2400" i="1" dirty="0" smtClean="0"/>
              <a:t>d</a:t>
            </a:r>
            <a:endParaRPr lang="en-US" sz="2400" dirty="0" smtClean="0"/>
          </a:p>
          <a:p>
            <a:r>
              <a:rPr lang="en-IN" sz="2400" dirty="0" err="1" smtClean="0"/>
              <a:t>Ans</a:t>
            </a:r>
            <a:r>
              <a:rPr lang="en-IN" sz="2400" dirty="0" smtClean="0"/>
              <a:t>:</a:t>
            </a:r>
          </a:p>
          <a:p>
            <a:pPr marL="0" indent="0">
              <a:buNone/>
            </a:pPr>
            <a:r>
              <a:rPr lang="en-IN" sz="2400" dirty="0" smtClean="0"/>
              <a:t>∀</a:t>
            </a:r>
            <a:r>
              <a:rPr lang="en-IN" sz="2400" dirty="0" err="1"/>
              <a:t>u∀d</a:t>
            </a:r>
            <a:r>
              <a:rPr lang="en-IN" sz="2400" dirty="0" smtClean="0"/>
              <a:t>: User(u) ∧ Device(d) ∧ (</a:t>
            </a:r>
            <a:r>
              <a:rPr lang="en-IN" sz="2400" dirty="0"/>
              <a:t>stolen(d</a:t>
            </a:r>
            <a:r>
              <a:rPr lang="en-IN" sz="2400" dirty="0" smtClean="0"/>
              <a:t>) ∨ compromised(d)) ⇒ </a:t>
            </a:r>
            <a:r>
              <a:rPr lang="en-IN" sz="2400" dirty="0" err="1" smtClean="0"/>
              <a:t>revokesAccess</a:t>
            </a:r>
            <a:r>
              <a:rPr lang="en-IN" sz="2400" dirty="0" smtClean="0"/>
              <a:t>(</a:t>
            </a:r>
            <a:r>
              <a:rPr lang="en-IN" sz="2400" dirty="0" err="1" smtClean="0"/>
              <a:t>u,d</a:t>
            </a:r>
            <a:r>
              <a:rPr lang="en-IN" sz="2400" dirty="0"/>
              <a:t>)</a:t>
            </a:r>
          </a:p>
        </p:txBody>
      </p:sp>
    </p:spTree>
    <p:extLst>
      <p:ext uri="{BB962C8B-B14F-4D97-AF65-F5344CB8AC3E}">
        <p14:creationId xmlns:p14="http://schemas.microsoft.com/office/powerpoint/2010/main" val="104963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70C0"/>
                </a:solidFill>
              </a:rPr>
              <a:t>Resolution</a:t>
            </a:r>
            <a:endParaRPr lang="en-IN" b="1"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US" dirty="0"/>
              <a:t>Resolution, </a:t>
            </a:r>
            <a:r>
              <a:rPr lang="en-US" dirty="0">
                <a:solidFill>
                  <a:srgbClr val="C00000"/>
                </a:solidFill>
              </a:rPr>
              <a:t>a proof technique in predicate calculus, uses logical inference to determine the truth of statements. </a:t>
            </a:r>
            <a:endParaRPr lang="en-US" dirty="0" smtClean="0">
              <a:solidFill>
                <a:srgbClr val="C00000"/>
              </a:solidFill>
            </a:endParaRPr>
          </a:p>
          <a:p>
            <a:r>
              <a:rPr lang="en-US" dirty="0" smtClean="0"/>
              <a:t>It </a:t>
            </a:r>
            <a:r>
              <a:rPr lang="en-US" dirty="0"/>
              <a:t>involves converting statements to clause form, adding the negation of the statement to be proven, and then deriving a contradiction (the empty clause) through resolution steps</a:t>
            </a:r>
            <a:r>
              <a:rPr lang="en-US" dirty="0" smtClean="0"/>
              <a:t>.</a:t>
            </a:r>
          </a:p>
          <a:p>
            <a:r>
              <a:rPr lang="en-US" b="1" dirty="0" smtClean="0"/>
              <a:t>Inference:</a:t>
            </a:r>
            <a:r>
              <a:rPr lang="en-US" dirty="0"/>
              <a:t> </a:t>
            </a:r>
            <a:r>
              <a:rPr lang="en-US" dirty="0" smtClean="0"/>
              <a:t>Predicate </a:t>
            </a:r>
            <a:r>
              <a:rPr lang="en-US" dirty="0"/>
              <a:t>logic allows for inference, enabling AI systems to derive new knowledge from existing facts. Resolution, in particular, is a method for proving theorems by contradiction. </a:t>
            </a:r>
          </a:p>
          <a:p>
            <a:endParaRPr lang="en-IN" dirty="0"/>
          </a:p>
        </p:txBody>
      </p:sp>
    </p:spTree>
    <p:extLst>
      <p:ext uri="{BB962C8B-B14F-4D97-AF65-F5344CB8AC3E}">
        <p14:creationId xmlns:p14="http://schemas.microsoft.com/office/powerpoint/2010/main" val="2748734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78098"/>
          </a:xfrm>
        </p:spPr>
        <p:txBody>
          <a:bodyPr/>
          <a:lstStyle/>
          <a:p>
            <a:r>
              <a:rPr lang="en-IN" dirty="0"/>
              <a:t>Resolution for Theorem Proving:</a:t>
            </a:r>
            <a:endParaRPr lang="en-IN" dirty="0"/>
          </a:p>
        </p:txBody>
      </p:sp>
      <p:sp>
        <p:nvSpPr>
          <p:cNvPr id="3" name="Content Placeholder 2"/>
          <p:cNvSpPr>
            <a:spLocks noGrp="1"/>
          </p:cNvSpPr>
          <p:nvPr>
            <p:ph idx="1"/>
          </p:nvPr>
        </p:nvSpPr>
        <p:spPr>
          <a:xfrm>
            <a:off x="457200" y="836712"/>
            <a:ext cx="8229600" cy="5904656"/>
          </a:xfrm>
        </p:spPr>
        <p:txBody>
          <a:bodyPr>
            <a:normAutofit fontScale="77500" lnSpcReduction="20000"/>
          </a:bodyPr>
          <a:lstStyle/>
          <a:p>
            <a:pPr algn="just"/>
            <a:r>
              <a:rPr lang="en-US" b="1" dirty="0" smtClean="0"/>
              <a:t>Refutation-based:</a:t>
            </a:r>
            <a:r>
              <a:rPr lang="en-US" dirty="0"/>
              <a:t> </a:t>
            </a:r>
            <a:r>
              <a:rPr lang="en-US" dirty="0" smtClean="0"/>
              <a:t>Resolution </a:t>
            </a:r>
            <a:r>
              <a:rPr lang="en-US" dirty="0"/>
              <a:t>works by refutation, meaning it aims to prove a statement by showing that its negation leads to a contradiction. </a:t>
            </a:r>
          </a:p>
          <a:p>
            <a:pPr marL="0" indent="0">
              <a:buNone/>
            </a:pPr>
            <a:r>
              <a:rPr lang="en-US" b="1" u="sng" dirty="0">
                <a:solidFill>
                  <a:srgbClr val="7030A0"/>
                </a:solidFill>
              </a:rPr>
              <a:t>Steps:</a:t>
            </a:r>
            <a:endParaRPr lang="en-US" u="sng" dirty="0">
              <a:solidFill>
                <a:srgbClr val="7030A0"/>
              </a:solidFill>
            </a:endParaRPr>
          </a:p>
          <a:p>
            <a:pPr marL="514350" indent="-514350" fontAlgn="ctr">
              <a:buFont typeface="+mj-lt"/>
              <a:buAutoNum type="arabicPeriod"/>
            </a:pPr>
            <a:r>
              <a:rPr lang="en-US" b="1" dirty="0"/>
              <a:t>Conversion to Clause Form:</a:t>
            </a:r>
            <a:r>
              <a:rPr lang="en-US" dirty="0"/>
              <a:t> Statements in predicate calculus are converted into </a:t>
            </a:r>
            <a:r>
              <a:rPr lang="en-US" dirty="0">
                <a:solidFill>
                  <a:srgbClr val="C00000"/>
                </a:solidFill>
              </a:rPr>
              <a:t>conjunctive normal form (CNF), </a:t>
            </a:r>
            <a:r>
              <a:rPr lang="en-US" dirty="0"/>
              <a:t>which is a set of clauses (disjunctions of literals). </a:t>
            </a:r>
            <a:endParaRPr lang="en-US" dirty="0" smtClean="0"/>
          </a:p>
          <a:p>
            <a:pPr marL="514350" indent="-514350" fontAlgn="ctr">
              <a:buFont typeface="+mj-lt"/>
              <a:buAutoNum type="arabicPeriod"/>
            </a:pPr>
            <a:r>
              <a:rPr lang="en-US" b="1" dirty="0" smtClean="0"/>
              <a:t>Negation</a:t>
            </a:r>
            <a:r>
              <a:rPr lang="en-US" b="1" dirty="0"/>
              <a:t>:</a:t>
            </a:r>
            <a:r>
              <a:rPr lang="en-US" dirty="0"/>
              <a:t> The negation of the statement to be proven is added to the set of clauses. </a:t>
            </a:r>
            <a:endParaRPr lang="en-US" dirty="0" smtClean="0"/>
          </a:p>
          <a:p>
            <a:pPr marL="514350" indent="-514350" fontAlgn="ctr">
              <a:buFont typeface="+mj-lt"/>
              <a:buAutoNum type="arabicPeriod"/>
            </a:pPr>
            <a:r>
              <a:rPr lang="en-US" b="1" dirty="0" smtClean="0"/>
              <a:t>Resolution</a:t>
            </a:r>
            <a:r>
              <a:rPr lang="en-US" b="1" dirty="0"/>
              <a:t>:</a:t>
            </a:r>
            <a:r>
              <a:rPr lang="en-US" dirty="0"/>
              <a:t> The resolution rule is applied to pairs of clauses that contain complementary literals (a literal and its negation). This process generates a new clause (</a:t>
            </a:r>
            <a:r>
              <a:rPr lang="en-US" dirty="0" err="1"/>
              <a:t>resolvent</a:t>
            </a:r>
            <a:r>
              <a:rPr lang="en-US" dirty="0"/>
              <a:t>) that is a logical consequence of the original clauses. </a:t>
            </a:r>
            <a:endParaRPr lang="en-US" dirty="0" smtClean="0"/>
          </a:p>
          <a:p>
            <a:pPr marL="514350" indent="-514350" fontAlgn="ctr">
              <a:buFont typeface="+mj-lt"/>
              <a:buAutoNum type="arabicPeriod"/>
            </a:pPr>
            <a:r>
              <a:rPr lang="en-US" b="1" dirty="0" smtClean="0"/>
              <a:t>Contradiction</a:t>
            </a:r>
            <a:r>
              <a:rPr lang="en-US" b="1" dirty="0"/>
              <a:t>:</a:t>
            </a:r>
            <a:r>
              <a:rPr lang="en-US" dirty="0"/>
              <a:t> The process continues until the empty clause (representing a contradiction) is derived, proving the original statement. </a:t>
            </a:r>
          </a:p>
          <a:p>
            <a:endParaRPr lang="en-IN" dirty="0"/>
          </a:p>
        </p:txBody>
      </p:sp>
    </p:spTree>
    <p:extLst>
      <p:ext uri="{BB962C8B-B14F-4D97-AF65-F5344CB8AC3E}">
        <p14:creationId xmlns:p14="http://schemas.microsoft.com/office/powerpoint/2010/main" val="55325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prove</a:t>
            </a:r>
            <a:r>
              <a:rPr lang="en-US" dirty="0" smtClean="0">
                <a:solidFill>
                  <a:srgbClr val="C00000"/>
                </a:solidFill>
              </a:rPr>
              <a:t> the statement  </a:t>
            </a:r>
            <a:r>
              <a:rPr lang="en-US" dirty="0">
                <a:solidFill>
                  <a:srgbClr val="C00000"/>
                </a:solidFill>
              </a:rPr>
              <a:t>using </a:t>
            </a:r>
            <a:r>
              <a:rPr lang="en-US" dirty="0" smtClean="0">
                <a:solidFill>
                  <a:srgbClr val="C00000"/>
                </a:solidFill>
              </a:rPr>
              <a:t>resolution</a:t>
            </a:r>
            <a:endParaRPr lang="en-IN" dirty="0">
              <a:solidFill>
                <a:srgbClr val="C00000"/>
              </a:solidFill>
            </a:endParaRPr>
          </a:p>
        </p:txBody>
      </p:sp>
      <p:sp>
        <p:nvSpPr>
          <p:cNvPr id="3" name="Content Placeholder 2"/>
          <p:cNvSpPr>
            <a:spLocks noGrp="1"/>
          </p:cNvSpPr>
          <p:nvPr>
            <p:ph idx="1"/>
          </p:nvPr>
        </p:nvSpPr>
        <p:spPr/>
        <p:txBody>
          <a:bodyPr/>
          <a:lstStyle/>
          <a:p>
            <a:pPr marL="0" indent="0">
              <a:buNone/>
            </a:pPr>
            <a:r>
              <a:rPr lang="en-US" dirty="0" smtClean="0"/>
              <a:t>“If </a:t>
            </a:r>
            <a:r>
              <a:rPr lang="en-US" dirty="0"/>
              <a:t>a user logs in from a blacklisted IP address and the login attempt is unauthorized, then the system should trigger an </a:t>
            </a:r>
            <a:r>
              <a:rPr lang="en-US" dirty="0" smtClean="0"/>
              <a:t>alert”.</a:t>
            </a:r>
            <a:endParaRPr lang="en-IN" dirty="0"/>
          </a:p>
        </p:txBody>
      </p:sp>
    </p:spTree>
    <p:extLst>
      <p:ext uri="{BB962C8B-B14F-4D97-AF65-F5344CB8AC3E}">
        <p14:creationId xmlns:p14="http://schemas.microsoft.com/office/powerpoint/2010/main" val="16951108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∀x (</a:t>
            </a:r>
            <a:r>
              <a:rPr lang="en-IN" dirty="0" err="1"/>
              <a:t>BlacklistedIP</a:t>
            </a:r>
            <a:r>
              <a:rPr lang="en-IN" dirty="0"/>
              <a:t>(x) ∧ </a:t>
            </a:r>
            <a:r>
              <a:rPr lang="en-IN" dirty="0" err="1"/>
              <a:t>UnauthorizedLogin</a:t>
            </a:r>
            <a:r>
              <a:rPr lang="en-IN" dirty="0"/>
              <a:t>(x) → Alert(x</a:t>
            </a:r>
            <a:r>
              <a:rPr lang="en-IN" dirty="0" smtClean="0"/>
              <a:t>))</a:t>
            </a:r>
          </a:p>
          <a:p>
            <a:r>
              <a:rPr lang="en-IN" b="1" dirty="0"/>
              <a:t>Given Knowledge Base (Predicate Logic):</a:t>
            </a:r>
          </a:p>
          <a:p>
            <a:pPr lvl="1"/>
            <a:r>
              <a:rPr lang="en-IN" b="1" dirty="0" err="1"/>
              <a:t>BlacklistedIP</a:t>
            </a:r>
            <a:r>
              <a:rPr lang="en-IN" b="1" dirty="0"/>
              <a:t>(ip123)</a:t>
            </a:r>
            <a:endParaRPr lang="en-IN" dirty="0"/>
          </a:p>
          <a:p>
            <a:pPr lvl="1"/>
            <a:r>
              <a:rPr lang="en-IN" b="1" dirty="0" err="1"/>
              <a:t>UnauthorizedLogin</a:t>
            </a:r>
            <a:r>
              <a:rPr lang="en-IN" b="1" dirty="0"/>
              <a:t>(ip123)</a:t>
            </a:r>
            <a:endParaRPr lang="en-IN" dirty="0"/>
          </a:p>
          <a:p>
            <a:pPr lvl="1"/>
            <a:r>
              <a:rPr lang="en-IN" b="1" dirty="0"/>
              <a:t>∀x (</a:t>
            </a:r>
            <a:r>
              <a:rPr lang="en-IN" b="1" dirty="0" err="1"/>
              <a:t>BlacklistedIP</a:t>
            </a:r>
            <a:r>
              <a:rPr lang="en-IN" b="1" dirty="0"/>
              <a:t>(x) ∧ </a:t>
            </a:r>
            <a:r>
              <a:rPr lang="en-IN" b="1" dirty="0" err="1"/>
              <a:t>UnauthorizedLogin</a:t>
            </a:r>
            <a:r>
              <a:rPr lang="en-IN" b="1" dirty="0"/>
              <a:t>(x) → Alert(x))</a:t>
            </a:r>
            <a:endParaRPr lang="en-IN" dirty="0"/>
          </a:p>
          <a:p>
            <a:endParaRPr lang="en-IN" dirty="0"/>
          </a:p>
        </p:txBody>
      </p:sp>
    </p:spTree>
    <p:extLst>
      <p:ext uri="{BB962C8B-B14F-4D97-AF65-F5344CB8AC3E}">
        <p14:creationId xmlns:p14="http://schemas.microsoft.com/office/powerpoint/2010/main" val="14285597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IN" b="1" dirty="0"/>
              <a:t>Step 1: Convert to Clause Form (CNF)</a:t>
            </a:r>
          </a:p>
          <a:p>
            <a:r>
              <a:rPr lang="en-IN" dirty="0"/>
              <a:t>The implication is converted:</a:t>
            </a:r>
          </a:p>
          <a:p>
            <a:r>
              <a:rPr lang="en-IN" dirty="0"/>
              <a:t>∀x(¬</a:t>
            </a:r>
            <a:r>
              <a:rPr lang="en-IN" dirty="0" err="1"/>
              <a:t>BlacklistedIP</a:t>
            </a:r>
            <a:r>
              <a:rPr lang="en-IN" dirty="0"/>
              <a:t>(x)∨¬</a:t>
            </a:r>
            <a:r>
              <a:rPr lang="en-IN" dirty="0" err="1"/>
              <a:t>UnauthorizedLogin</a:t>
            </a:r>
            <a:r>
              <a:rPr lang="en-IN" dirty="0"/>
              <a:t>(x)∨Alert(x))∀x (¬</a:t>
            </a:r>
            <a:r>
              <a:rPr lang="en-IN" dirty="0" err="1"/>
              <a:t>BlacklistedIP</a:t>
            </a:r>
            <a:r>
              <a:rPr lang="en-IN" dirty="0"/>
              <a:t>(x) ∨ ¬</a:t>
            </a:r>
            <a:r>
              <a:rPr lang="en-IN" dirty="0" err="1"/>
              <a:t>UnauthorizedLogin</a:t>
            </a:r>
            <a:r>
              <a:rPr lang="en-IN" dirty="0"/>
              <a:t>(x) ∨ Alert(x))∀x(¬</a:t>
            </a:r>
            <a:r>
              <a:rPr lang="en-IN" dirty="0" err="1"/>
              <a:t>BlacklistedIP</a:t>
            </a:r>
            <a:r>
              <a:rPr lang="en-IN" dirty="0"/>
              <a:t>(x)∨¬</a:t>
            </a:r>
            <a:r>
              <a:rPr lang="en-IN" dirty="0" err="1"/>
              <a:t>UnauthorizedLogin</a:t>
            </a:r>
            <a:r>
              <a:rPr lang="en-IN" dirty="0"/>
              <a:t>(x)∨Alert(x))</a:t>
            </a:r>
          </a:p>
          <a:p>
            <a:r>
              <a:rPr lang="en-IN" dirty="0"/>
              <a:t>Instantiate for ip123:</a:t>
            </a:r>
          </a:p>
          <a:p>
            <a:r>
              <a:rPr lang="en-IN" b="1" dirty="0"/>
              <a:t>¬</a:t>
            </a:r>
            <a:r>
              <a:rPr lang="en-IN" b="1" dirty="0" err="1"/>
              <a:t>BlacklistedIP</a:t>
            </a:r>
            <a:r>
              <a:rPr lang="en-IN" b="1" dirty="0"/>
              <a:t>(ip123) ∨ ¬</a:t>
            </a:r>
            <a:r>
              <a:rPr lang="en-IN" b="1" dirty="0" err="1"/>
              <a:t>UnauthorizedLogin</a:t>
            </a:r>
            <a:r>
              <a:rPr lang="en-IN" b="1" dirty="0"/>
              <a:t>(ip123) ∨ Alert(ip123)</a:t>
            </a:r>
            <a:endParaRPr lang="en-IN" dirty="0"/>
          </a:p>
          <a:p>
            <a:r>
              <a:rPr lang="en-IN" dirty="0"/>
              <a:t>Facts:</a:t>
            </a:r>
          </a:p>
          <a:p>
            <a:pPr lvl="1"/>
            <a:r>
              <a:rPr lang="en-IN" b="1" dirty="0" err="1"/>
              <a:t>BlacklistedIP</a:t>
            </a:r>
            <a:r>
              <a:rPr lang="en-IN" b="1" dirty="0"/>
              <a:t>(ip123)</a:t>
            </a:r>
            <a:endParaRPr lang="en-IN" dirty="0"/>
          </a:p>
          <a:p>
            <a:pPr lvl="1"/>
            <a:r>
              <a:rPr lang="en-IN" b="1" dirty="0" err="1"/>
              <a:t>UnauthorizedLogin</a:t>
            </a:r>
            <a:r>
              <a:rPr lang="en-IN" b="1" dirty="0"/>
              <a:t>(ip123)</a:t>
            </a:r>
            <a:endParaRPr lang="en-IN" dirty="0"/>
          </a:p>
          <a:p>
            <a:endParaRPr lang="en-IN" dirty="0"/>
          </a:p>
        </p:txBody>
      </p:sp>
    </p:spTree>
    <p:extLst>
      <p:ext uri="{BB962C8B-B14F-4D97-AF65-F5344CB8AC3E}">
        <p14:creationId xmlns:p14="http://schemas.microsoft.com/office/powerpoint/2010/main" val="33171705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Step 2: Negation of the Goal</a:t>
            </a:r>
          </a:p>
          <a:p>
            <a:r>
              <a:rPr lang="en-US" dirty="0"/>
              <a:t>Assume </a:t>
            </a:r>
            <a:r>
              <a:rPr lang="en-US" b="1" dirty="0"/>
              <a:t>negation</a:t>
            </a:r>
            <a:r>
              <a:rPr lang="en-US" dirty="0"/>
              <a:t> of what we want to prove:</a:t>
            </a:r>
          </a:p>
          <a:p>
            <a:r>
              <a:rPr lang="en-US" dirty="0"/>
              <a:t>"The system did </a:t>
            </a:r>
            <a:r>
              <a:rPr lang="en-US" b="1" dirty="0"/>
              <a:t>not</a:t>
            </a:r>
            <a:r>
              <a:rPr lang="en-US" dirty="0"/>
              <a:t> trigger an alert for ip123"</a:t>
            </a:r>
          </a:p>
          <a:p>
            <a:r>
              <a:rPr lang="en-US" dirty="0"/>
              <a:t>So add:</a:t>
            </a:r>
          </a:p>
          <a:p>
            <a:r>
              <a:rPr lang="en-US" b="1" dirty="0"/>
              <a:t>¬Alert(ip123)</a:t>
            </a:r>
            <a:endParaRPr lang="en-US" dirty="0"/>
          </a:p>
          <a:p>
            <a:endParaRPr lang="en-IN" dirty="0"/>
          </a:p>
        </p:txBody>
      </p:sp>
    </p:spTree>
    <p:extLst>
      <p:ext uri="{BB962C8B-B14F-4D97-AF65-F5344CB8AC3E}">
        <p14:creationId xmlns:p14="http://schemas.microsoft.com/office/powerpoint/2010/main" val="3044741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a:t>
            </a:r>
            <a:r>
              <a:rPr lang="en-IN" dirty="0" smtClean="0"/>
              <a:t>nowledge representation </a:t>
            </a:r>
            <a:endParaRPr lang="en-IN" dirty="0"/>
          </a:p>
        </p:txBody>
      </p:sp>
      <p:sp>
        <p:nvSpPr>
          <p:cNvPr id="3" name="Content Placeholder 2"/>
          <p:cNvSpPr>
            <a:spLocks noGrp="1"/>
          </p:cNvSpPr>
          <p:nvPr>
            <p:ph idx="1"/>
          </p:nvPr>
        </p:nvSpPr>
        <p:spPr/>
        <p:txBody>
          <a:bodyPr/>
          <a:lstStyle/>
          <a:p>
            <a:r>
              <a:rPr lang="en-US" dirty="0"/>
              <a:t>Knowledge representation in AI refers to the methods used to encode information about the world into a format that an AI system can understand and use to make decisions</a:t>
            </a:r>
            <a:r>
              <a:rPr lang="en-US" dirty="0" smtClean="0"/>
              <a:t>.</a:t>
            </a:r>
          </a:p>
          <a:p>
            <a:r>
              <a:rPr lang="en-US" dirty="0" smtClean="0"/>
              <a:t> </a:t>
            </a:r>
            <a:r>
              <a:rPr lang="en-US" dirty="0"/>
              <a:t>It is a crucial component of AI that bridges the gap between raw data and meaningful reasoning.</a:t>
            </a:r>
            <a:endParaRPr lang="en-IN" dirty="0"/>
          </a:p>
        </p:txBody>
      </p:sp>
    </p:spTree>
    <p:extLst>
      <p:ext uri="{BB962C8B-B14F-4D97-AF65-F5344CB8AC3E}">
        <p14:creationId xmlns:p14="http://schemas.microsoft.com/office/powerpoint/2010/main" val="10809334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507288" cy="6192688"/>
          </a:xfrm>
        </p:spPr>
        <p:txBody>
          <a:bodyPr>
            <a:normAutofit fontScale="70000" lnSpcReduction="20000"/>
          </a:bodyPr>
          <a:lstStyle/>
          <a:p>
            <a:pPr marL="0" indent="0">
              <a:buNone/>
            </a:pPr>
            <a:r>
              <a:rPr lang="en-IN" b="1" dirty="0"/>
              <a:t>Step 3: Resolution Steps</a:t>
            </a:r>
          </a:p>
          <a:p>
            <a:r>
              <a:rPr lang="en-IN" b="1" dirty="0"/>
              <a:t>Clause A</a:t>
            </a:r>
            <a:r>
              <a:rPr lang="en-IN" dirty="0"/>
              <a:t>: </a:t>
            </a:r>
            <a:r>
              <a:rPr lang="en-IN" b="1" dirty="0" err="1"/>
              <a:t>BlacklistedIP</a:t>
            </a:r>
            <a:r>
              <a:rPr lang="en-IN" b="1" dirty="0"/>
              <a:t>(ip123)</a:t>
            </a:r>
            <a:r>
              <a:rPr lang="en-IN" dirty="0"/>
              <a:t/>
            </a:r>
            <a:br>
              <a:rPr lang="en-IN" dirty="0"/>
            </a:br>
            <a:r>
              <a:rPr lang="en-IN" b="1" dirty="0"/>
              <a:t>Clause B</a:t>
            </a:r>
            <a:r>
              <a:rPr lang="en-IN" dirty="0"/>
              <a:t>: </a:t>
            </a:r>
            <a:r>
              <a:rPr lang="en-IN" b="1" dirty="0" err="1"/>
              <a:t>UnauthorizedLogin</a:t>
            </a:r>
            <a:r>
              <a:rPr lang="en-IN" b="1" dirty="0"/>
              <a:t>(ip123)</a:t>
            </a:r>
            <a:r>
              <a:rPr lang="en-IN" dirty="0"/>
              <a:t/>
            </a:r>
            <a:br>
              <a:rPr lang="en-IN" dirty="0"/>
            </a:br>
            <a:r>
              <a:rPr lang="en-IN" b="1" dirty="0"/>
              <a:t>Clause C</a:t>
            </a:r>
            <a:r>
              <a:rPr lang="en-IN" dirty="0"/>
              <a:t>: </a:t>
            </a:r>
            <a:r>
              <a:rPr lang="en-IN" b="1" dirty="0"/>
              <a:t>¬</a:t>
            </a:r>
            <a:r>
              <a:rPr lang="en-IN" b="1" dirty="0" err="1"/>
              <a:t>BlacklistedIP</a:t>
            </a:r>
            <a:r>
              <a:rPr lang="en-IN" b="1" dirty="0"/>
              <a:t>(ip123) ∨ ¬</a:t>
            </a:r>
            <a:r>
              <a:rPr lang="en-IN" b="1" dirty="0" err="1"/>
              <a:t>UnauthorizedLogin</a:t>
            </a:r>
            <a:r>
              <a:rPr lang="en-IN" b="1" dirty="0"/>
              <a:t>(ip123) ∨ Alert(ip123)</a:t>
            </a:r>
            <a:r>
              <a:rPr lang="en-IN" dirty="0"/>
              <a:t/>
            </a:r>
            <a:br>
              <a:rPr lang="en-IN" dirty="0"/>
            </a:br>
            <a:r>
              <a:rPr lang="en-IN" b="1" dirty="0"/>
              <a:t>Clause D</a:t>
            </a:r>
            <a:r>
              <a:rPr lang="en-IN" dirty="0"/>
              <a:t>: </a:t>
            </a:r>
            <a:r>
              <a:rPr lang="en-IN" b="1" dirty="0"/>
              <a:t>¬Alert(ip123)</a:t>
            </a:r>
            <a:endParaRPr lang="en-IN" dirty="0"/>
          </a:p>
          <a:p>
            <a:r>
              <a:rPr lang="en-IN" b="1" dirty="0"/>
              <a:t>Step 3.1:</a:t>
            </a:r>
          </a:p>
          <a:p>
            <a:pPr marL="0" indent="0">
              <a:buNone/>
            </a:pPr>
            <a:r>
              <a:rPr lang="en-IN" dirty="0" smtClean="0"/>
              <a:t>Resolve </a:t>
            </a:r>
            <a:r>
              <a:rPr lang="en-IN" b="1" dirty="0"/>
              <a:t>Clause C</a:t>
            </a:r>
            <a:r>
              <a:rPr lang="en-IN" dirty="0"/>
              <a:t> and </a:t>
            </a:r>
            <a:r>
              <a:rPr lang="en-IN" b="1" dirty="0"/>
              <a:t>Clause D</a:t>
            </a:r>
            <a:r>
              <a:rPr lang="en-IN" dirty="0"/>
              <a:t>:</a:t>
            </a:r>
            <a:br>
              <a:rPr lang="en-IN" dirty="0"/>
            </a:br>
            <a:r>
              <a:rPr lang="en-IN" dirty="0"/>
              <a:t>Result: </a:t>
            </a:r>
            <a:r>
              <a:rPr lang="en-IN" b="1" dirty="0"/>
              <a:t>¬</a:t>
            </a:r>
            <a:r>
              <a:rPr lang="en-IN" b="1" dirty="0" err="1"/>
              <a:t>BlacklistedIP</a:t>
            </a:r>
            <a:r>
              <a:rPr lang="en-IN" b="1" dirty="0"/>
              <a:t>(ip123) ∨ ¬</a:t>
            </a:r>
            <a:r>
              <a:rPr lang="en-IN" b="1" dirty="0" err="1"/>
              <a:t>UnauthorizedLogin</a:t>
            </a:r>
            <a:r>
              <a:rPr lang="en-IN" b="1" dirty="0"/>
              <a:t>(ip123)</a:t>
            </a:r>
            <a:endParaRPr lang="en-IN" dirty="0"/>
          </a:p>
          <a:p>
            <a:r>
              <a:rPr lang="en-IN" b="1" dirty="0"/>
              <a:t>Step 3.2:</a:t>
            </a:r>
          </a:p>
          <a:p>
            <a:pPr marL="0" indent="0">
              <a:buNone/>
            </a:pPr>
            <a:r>
              <a:rPr lang="en-IN" dirty="0"/>
              <a:t>Resolve with </a:t>
            </a:r>
            <a:r>
              <a:rPr lang="en-IN" b="1" dirty="0"/>
              <a:t>Clause A</a:t>
            </a:r>
            <a:r>
              <a:rPr lang="en-IN" dirty="0"/>
              <a:t>:</a:t>
            </a:r>
            <a:br>
              <a:rPr lang="en-IN" dirty="0"/>
            </a:br>
            <a:r>
              <a:rPr lang="en-IN" dirty="0"/>
              <a:t>Result: </a:t>
            </a:r>
            <a:r>
              <a:rPr lang="en-IN" b="1" dirty="0"/>
              <a:t>¬</a:t>
            </a:r>
            <a:r>
              <a:rPr lang="en-IN" b="1" dirty="0" err="1"/>
              <a:t>UnauthorizedLogin</a:t>
            </a:r>
            <a:r>
              <a:rPr lang="en-IN" b="1" dirty="0"/>
              <a:t>(ip123)</a:t>
            </a:r>
            <a:endParaRPr lang="en-IN" dirty="0"/>
          </a:p>
          <a:p>
            <a:r>
              <a:rPr lang="en-IN" b="1" dirty="0"/>
              <a:t>Step 3.3:</a:t>
            </a:r>
          </a:p>
          <a:p>
            <a:pPr marL="0" indent="0">
              <a:buNone/>
            </a:pPr>
            <a:r>
              <a:rPr lang="en-IN" dirty="0"/>
              <a:t>Resolve with </a:t>
            </a:r>
            <a:r>
              <a:rPr lang="en-IN" b="1" dirty="0"/>
              <a:t>Clause B</a:t>
            </a:r>
            <a:r>
              <a:rPr lang="en-IN" dirty="0"/>
              <a:t>:</a:t>
            </a:r>
            <a:br>
              <a:rPr lang="en-IN" dirty="0"/>
            </a:br>
            <a:r>
              <a:rPr lang="en-IN" dirty="0"/>
              <a:t>Result: </a:t>
            </a:r>
            <a:r>
              <a:rPr lang="en-IN" b="1" dirty="0"/>
              <a:t>□</a:t>
            </a:r>
            <a:r>
              <a:rPr lang="en-IN" dirty="0"/>
              <a:t> (empty clause</a:t>
            </a:r>
            <a:r>
              <a:rPr lang="en-IN" dirty="0" smtClean="0"/>
              <a:t>)</a:t>
            </a:r>
          </a:p>
          <a:p>
            <a:r>
              <a:rPr lang="en-US" dirty="0"/>
              <a:t>We've reached a </a:t>
            </a:r>
            <a:r>
              <a:rPr lang="en-US" b="1" dirty="0"/>
              <a:t>contradiction</a:t>
            </a:r>
            <a:r>
              <a:rPr lang="en-US" dirty="0"/>
              <a:t>, so our assumption (</a:t>
            </a:r>
            <a:r>
              <a:rPr lang="en-US" b="1" dirty="0"/>
              <a:t>¬Alert(ip123)</a:t>
            </a:r>
            <a:r>
              <a:rPr lang="en-US" dirty="0"/>
              <a:t>) is false.</a:t>
            </a:r>
          </a:p>
          <a:p>
            <a:r>
              <a:rPr lang="en-US" dirty="0"/>
              <a:t>Hence, the original statement is </a:t>
            </a:r>
            <a:r>
              <a:rPr lang="en-US" b="1" dirty="0"/>
              <a:t>logically valid</a:t>
            </a:r>
            <a:r>
              <a:rPr lang="en-US" dirty="0"/>
              <a:t>:</a:t>
            </a:r>
          </a:p>
          <a:p>
            <a:r>
              <a:rPr lang="en-US" b="1" dirty="0"/>
              <a:t>If an IP is blacklisted and the login is unauthorized, then an alert will be triggered.</a:t>
            </a:r>
            <a:endParaRPr lang="en-US" dirty="0"/>
          </a:p>
          <a:p>
            <a:pPr marL="0" indent="0">
              <a:buNone/>
            </a:pPr>
            <a:endParaRPr lang="en-IN" dirty="0"/>
          </a:p>
          <a:p>
            <a:endParaRPr lang="en-IN" dirty="0"/>
          </a:p>
        </p:txBody>
      </p:sp>
    </p:spTree>
    <p:extLst>
      <p:ext uri="{BB962C8B-B14F-4D97-AF65-F5344CB8AC3E}">
        <p14:creationId xmlns:p14="http://schemas.microsoft.com/office/powerpoint/2010/main" val="1764842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Predicate </a:t>
            </a:r>
            <a:r>
              <a:rPr lang="en-IN" b="1" dirty="0" smtClean="0"/>
              <a:t>logic</a:t>
            </a:r>
            <a:endParaRPr lang="en-IN" dirty="0"/>
          </a:p>
        </p:txBody>
      </p:sp>
      <p:sp>
        <p:nvSpPr>
          <p:cNvPr id="3" name="Content Placeholder 2"/>
          <p:cNvSpPr>
            <a:spLocks noGrp="1"/>
          </p:cNvSpPr>
          <p:nvPr>
            <p:ph idx="1"/>
          </p:nvPr>
        </p:nvSpPr>
        <p:spPr/>
        <p:txBody>
          <a:bodyPr>
            <a:normAutofit lnSpcReduction="10000"/>
          </a:bodyPr>
          <a:lstStyle/>
          <a:p>
            <a:pPr algn="just"/>
            <a:r>
              <a:rPr lang="en-US" b="1" dirty="0"/>
              <a:t>Predicate logic</a:t>
            </a:r>
            <a:r>
              <a:rPr lang="en-US" dirty="0"/>
              <a:t>, also known as </a:t>
            </a:r>
            <a:r>
              <a:rPr lang="en-US" b="1" dirty="0"/>
              <a:t>first-order logic (FOL)</a:t>
            </a:r>
            <a:r>
              <a:rPr lang="en-US" dirty="0"/>
              <a:t>, extends propositional logic by allowing AI systems to </a:t>
            </a:r>
            <a:r>
              <a:rPr lang="en-US" b="1" dirty="0"/>
              <a:t>represent relationships between objects</a:t>
            </a:r>
            <a:r>
              <a:rPr lang="en-US" dirty="0"/>
              <a:t> and their </a:t>
            </a:r>
            <a:r>
              <a:rPr lang="en-US" b="1" dirty="0"/>
              <a:t>properties</a:t>
            </a:r>
            <a:r>
              <a:rPr lang="en-US" dirty="0"/>
              <a:t>. </a:t>
            </a:r>
            <a:endParaRPr lang="en-US" dirty="0" smtClean="0"/>
          </a:p>
          <a:p>
            <a:pPr algn="just"/>
            <a:r>
              <a:rPr lang="en-US" dirty="0" smtClean="0"/>
              <a:t>This </a:t>
            </a:r>
            <a:r>
              <a:rPr lang="en-US" dirty="0"/>
              <a:t>makes predicate logic a powerful tool for </a:t>
            </a:r>
            <a:r>
              <a:rPr lang="en-US" b="1" dirty="0"/>
              <a:t>knowledge representation and </a:t>
            </a:r>
            <a:r>
              <a:rPr lang="en-US" b="1" dirty="0" smtClean="0"/>
              <a:t>reasoning</a:t>
            </a:r>
            <a:r>
              <a:rPr lang="en-US" dirty="0" smtClean="0"/>
              <a:t>.</a:t>
            </a:r>
          </a:p>
          <a:p>
            <a:pPr algn="just"/>
            <a:r>
              <a:rPr lang="en-US" dirty="0" smtClean="0"/>
              <a:t>It </a:t>
            </a:r>
            <a:r>
              <a:rPr lang="en-US" dirty="0"/>
              <a:t>enables AI systems to understand relationships like “John is the father of Mary” or “All humans are mortal.”</a:t>
            </a:r>
            <a:endParaRPr lang="en-IN" dirty="0"/>
          </a:p>
        </p:txBody>
      </p:sp>
    </p:spTree>
    <p:extLst>
      <p:ext uri="{BB962C8B-B14F-4D97-AF65-F5344CB8AC3E}">
        <p14:creationId xmlns:p14="http://schemas.microsoft.com/office/powerpoint/2010/main" val="3275808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Role of Predicate Logic in AI</a:t>
            </a:r>
            <a:br>
              <a:rPr lang="en-IN" b="1" dirty="0"/>
            </a:br>
            <a:endParaRPr lang="en-IN" dirty="0"/>
          </a:p>
        </p:txBody>
      </p:sp>
      <p:sp>
        <p:nvSpPr>
          <p:cNvPr id="3" name="Content Placeholder 2"/>
          <p:cNvSpPr>
            <a:spLocks noGrp="1"/>
          </p:cNvSpPr>
          <p:nvPr>
            <p:ph idx="1"/>
          </p:nvPr>
        </p:nvSpPr>
        <p:spPr>
          <a:xfrm>
            <a:off x="467544" y="980728"/>
            <a:ext cx="8229600" cy="5616624"/>
          </a:xfrm>
        </p:spPr>
        <p:txBody>
          <a:bodyPr>
            <a:normAutofit fontScale="92500" lnSpcReduction="10000"/>
          </a:bodyPr>
          <a:lstStyle/>
          <a:p>
            <a:pPr algn="just"/>
            <a:r>
              <a:rPr lang="en-US" dirty="0"/>
              <a:t>Unlike propositional logic, which deals with simple true/false statements, predicate logic introduces </a:t>
            </a:r>
            <a:r>
              <a:rPr lang="en-US" b="1" dirty="0"/>
              <a:t>predicates, variables, constants, and quantifiers</a:t>
            </a:r>
            <a:r>
              <a:rPr lang="en-US" dirty="0"/>
              <a:t>. These elements help in modeling real-world problems that involve </a:t>
            </a:r>
            <a:r>
              <a:rPr lang="en-US" b="1" dirty="0"/>
              <a:t>multiple objects</a:t>
            </a:r>
            <a:r>
              <a:rPr lang="en-US" dirty="0"/>
              <a:t> and their </a:t>
            </a:r>
            <a:r>
              <a:rPr lang="en-US" b="1" dirty="0"/>
              <a:t>interactions</a:t>
            </a:r>
            <a:r>
              <a:rPr lang="en-US" dirty="0"/>
              <a:t>.</a:t>
            </a:r>
            <a:endParaRPr lang="en-US" b="1" dirty="0" smtClean="0"/>
          </a:p>
          <a:p>
            <a:r>
              <a:rPr lang="en-US" b="1" dirty="0" smtClean="0"/>
              <a:t>Knowledge </a:t>
            </a:r>
            <a:r>
              <a:rPr lang="en-US" b="1" dirty="0"/>
              <a:t>Representation:</a:t>
            </a:r>
            <a:r>
              <a:rPr lang="en-US" dirty="0"/>
              <a:t> It provides a structure for representing complex facts about objects and their relationships in a system.</a:t>
            </a:r>
          </a:p>
          <a:p>
            <a:r>
              <a:rPr lang="en-US" b="1" dirty="0"/>
              <a:t>Reasoning:</a:t>
            </a:r>
            <a:r>
              <a:rPr lang="en-US" dirty="0"/>
              <a:t> AI systems use predicate logic to </a:t>
            </a:r>
            <a:r>
              <a:rPr lang="en-US" b="1" dirty="0"/>
              <a:t>infer new information</a:t>
            </a:r>
            <a:r>
              <a:rPr lang="en-US" dirty="0"/>
              <a:t> from existing facts, making it suitable for </a:t>
            </a:r>
            <a:r>
              <a:rPr lang="en-US" b="1" dirty="0"/>
              <a:t>decision-making tasks</a:t>
            </a:r>
            <a:r>
              <a:rPr lang="en-US" dirty="0"/>
              <a:t>.</a:t>
            </a:r>
          </a:p>
          <a:p>
            <a:pPr marL="0" indent="0">
              <a:buNone/>
            </a:pPr>
            <a:endParaRPr lang="en-IN" dirty="0"/>
          </a:p>
        </p:txBody>
      </p:sp>
    </p:spTree>
    <p:extLst>
      <p:ext uri="{BB962C8B-B14F-4D97-AF65-F5344CB8AC3E}">
        <p14:creationId xmlns:p14="http://schemas.microsoft.com/office/powerpoint/2010/main" val="2220612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US" dirty="0"/>
              <a:t>John is the father of Mary” </a:t>
            </a:r>
            <a:endParaRPr lang="en-US" dirty="0" smtClean="0"/>
          </a:p>
          <a:p>
            <a:pPr marL="0" indent="0">
              <a:buNone/>
            </a:pPr>
            <a:r>
              <a:rPr lang="en-US" dirty="0" smtClean="0"/>
              <a:t>     can </a:t>
            </a:r>
            <a:r>
              <a:rPr lang="en-US" dirty="0"/>
              <a:t>be represented as: </a:t>
            </a:r>
            <a:endParaRPr lang="en-US" dirty="0" smtClean="0"/>
          </a:p>
          <a:p>
            <a:pPr marL="0" indent="0">
              <a:buNone/>
            </a:pPr>
            <a:r>
              <a:rPr lang="en-US" dirty="0" smtClean="0"/>
              <a:t>      Father(</a:t>
            </a:r>
            <a:r>
              <a:rPr lang="en-US" dirty="0" err="1" smtClean="0"/>
              <a:t>John,Mary</a:t>
            </a:r>
            <a:r>
              <a:rPr lang="en-US" dirty="0" smtClean="0"/>
              <a:t>)</a:t>
            </a:r>
          </a:p>
          <a:p>
            <a:r>
              <a:rPr lang="en-US" dirty="0"/>
              <a:t> Likes(Alice, Bob), where "Likes" is the predicate</a:t>
            </a:r>
            <a:endParaRPr lang="en-IN" dirty="0"/>
          </a:p>
        </p:txBody>
      </p:sp>
    </p:spTree>
    <p:extLst>
      <p:ext uri="{BB962C8B-B14F-4D97-AF65-F5344CB8AC3E}">
        <p14:creationId xmlns:p14="http://schemas.microsoft.com/office/powerpoint/2010/main" val="156824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Components of Predicate Logic:</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key components </a:t>
            </a:r>
            <a:r>
              <a:rPr lang="en-US" dirty="0" smtClean="0"/>
              <a:t>:  to</a:t>
            </a:r>
            <a:r>
              <a:rPr lang="en-US" dirty="0"/>
              <a:t> </a:t>
            </a:r>
            <a:r>
              <a:rPr lang="en-US" b="1" dirty="0"/>
              <a:t>represent relationships</a:t>
            </a:r>
            <a:r>
              <a:rPr lang="en-US" dirty="0"/>
              <a:t> and </a:t>
            </a:r>
            <a:r>
              <a:rPr lang="en-US" b="1" dirty="0"/>
              <a:t>properties</a:t>
            </a:r>
            <a:r>
              <a:rPr lang="en-US" dirty="0"/>
              <a:t> of objects in a structured way</a:t>
            </a:r>
            <a:r>
              <a:rPr lang="en-US" dirty="0" smtClean="0"/>
              <a:t>.</a:t>
            </a:r>
          </a:p>
          <a:p>
            <a:pPr marL="514350" indent="-514350">
              <a:buAutoNum type="arabicPeriod"/>
            </a:pPr>
            <a:r>
              <a:rPr lang="en-IN" b="1" dirty="0" smtClean="0"/>
              <a:t>Predicates:</a:t>
            </a:r>
          </a:p>
          <a:p>
            <a:r>
              <a:rPr lang="en-US" dirty="0"/>
              <a:t>A </a:t>
            </a:r>
            <a:r>
              <a:rPr lang="en-US" b="1" dirty="0"/>
              <a:t>predicate</a:t>
            </a:r>
            <a:r>
              <a:rPr lang="en-US" dirty="0"/>
              <a:t> is a function that returns either </a:t>
            </a:r>
            <a:r>
              <a:rPr lang="en-US" b="1" dirty="0"/>
              <a:t>true</a:t>
            </a:r>
            <a:r>
              <a:rPr lang="en-US" dirty="0"/>
              <a:t> or </a:t>
            </a:r>
            <a:r>
              <a:rPr lang="en-US" b="1" dirty="0"/>
              <a:t>false</a:t>
            </a:r>
            <a:r>
              <a:rPr lang="en-US" dirty="0"/>
              <a:t> based on the relationship between its arguments.</a:t>
            </a:r>
          </a:p>
          <a:p>
            <a:r>
              <a:rPr lang="en-US" dirty="0"/>
              <a:t>Example: </a:t>
            </a:r>
            <a:r>
              <a:rPr lang="en-US" dirty="0" err="1"/>
              <a:t>IsHungry</a:t>
            </a:r>
            <a:r>
              <a:rPr lang="en-US" dirty="0"/>
              <a:t>(John</a:t>
            </a:r>
            <a:r>
              <a:rPr lang="en-US" dirty="0" smtClean="0"/>
              <a:t>).  </a:t>
            </a:r>
            <a:r>
              <a:rPr lang="en-US" dirty="0"/>
              <a:t>This predicate represents whether John is hungry, returning true if he is and false if not.</a:t>
            </a:r>
          </a:p>
          <a:p>
            <a:pPr marL="514350" indent="-514350">
              <a:buAutoNum type="arabicPeriod"/>
            </a:pPr>
            <a:endParaRPr lang="en-IN" b="1" dirty="0"/>
          </a:p>
          <a:p>
            <a:endParaRPr lang="en-IN" dirty="0"/>
          </a:p>
        </p:txBody>
      </p:sp>
    </p:spTree>
    <p:extLst>
      <p:ext uri="{BB962C8B-B14F-4D97-AF65-F5344CB8AC3E}">
        <p14:creationId xmlns:p14="http://schemas.microsoft.com/office/powerpoint/2010/main" val="4146138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2. Variables:</a:t>
            </a:r>
          </a:p>
          <a:p>
            <a:r>
              <a:rPr lang="en-US" b="1" dirty="0"/>
              <a:t>Variables</a:t>
            </a:r>
            <a:r>
              <a:rPr lang="en-US" dirty="0"/>
              <a:t> are placeholders for objects within a domain. They allow us to represent general statements that apply to multiple objects.</a:t>
            </a:r>
          </a:p>
          <a:p>
            <a:r>
              <a:rPr lang="en-US" dirty="0"/>
              <a:t>Example: In </a:t>
            </a:r>
            <a:r>
              <a:rPr lang="en-US" b="1" dirty="0" err="1"/>
              <a:t>IsHungry</a:t>
            </a:r>
            <a:r>
              <a:rPr lang="en-US" b="1" dirty="0"/>
              <a:t>(x)</a:t>
            </a:r>
            <a:r>
              <a:rPr lang="en-US" dirty="0"/>
              <a:t>, the variable </a:t>
            </a:r>
            <a:r>
              <a:rPr lang="en-US" b="1" dirty="0"/>
              <a:t>x</a:t>
            </a:r>
            <a:r>
              <a:rPr lang="en-US" dirty="0"/>
              <a:t> can represent any person.</a:t>
            </a:r>
          </a:p>
          <a:p>
            <a:endParaRPr lang="en-IN" dirty="0"/>
          </a:p>
        </p:txBody>
      </p:sp>
    </p:spTree>
    <p:extLst>
      <p:ext uri="{BB962C8B-B14F-4D97-AF65-F5344CB8AC3E}">
        <p14:creationId xmlns:p14="http://schemas.microsoft.com/office/powerpoint/2010/main" val="3250087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1041</Words>
  <Application>Microsoft Office PowerPoint</Application>
  <PresentationFormat>On-screen Show (4:3)</PresentationFormat>
  <Paragraphs>222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AI &amp; NN Unit II – Part 1</vt:lpstr>
      <vt:lpstr>PowerPoint Presentation</vt:lpstr>
      <vt:lpstr>Knowledge Representation using Predicate Logic in AI: </vt:lpstr>
      <vt:lpstr>Knowledge representation </vt:lpstr>
      <vt:lpstr>Predicate logic</vt:lpstr>
      <vt:lpstr>Role of Predicate Logic in AI </vt:lpstr>
      <vt:lpstr>Example</vt:lpstr>
      <vt:lpstr>Components of Predicate Logic: </vt:lpstr>
      <vt:lpstr>PowerPoint Presentation</vt:lpstr>
      <vt:lpstr>PowerPoint Presentation</vt:lpstr>
      <vt:lpstr>Structure of Predicates </vt:lpstr>
      <vt:lpstr>PowerPoint Presentation</vt:lpstr>
      <vt:lpstr>3. Quantifiers in Predicate Logic </vt:lpstr>
      <vt:lpstr>PowerPoint Presentation</vt:lpstr>
      <vt:lpstr>Examples of Predicate Logic </vt:lpstr>
      <vt:lpstr>PowerPoint Presentation</vt:lpstr>
      <vt:lpstr>PowerPoint Presentation</vt:lpstr>
      <vt:lpstr>PowerPoint Presentation</vt:lpstr>
      <vt:lpstr>PowerPoint Presentation</vt:lpstr>
      <vt:lpstr>PowerPoint Presentation</vt:lpstr>
      <vt:lpstr>PowerPoint Presentation</vt:lpstr>
      <vt:lpstr>Other applications of predicate logic in AI</vt:lpstr>
      <vt:lpstr>Other applications of predicate logic in AI</vt:lpstr>
      <vt:lpstr>Other applications of predicate logic in AI</vt:lpstr>
      <vt:lpstr>Other applications of predicate logic in AI</vt:lpstr>
      <vt:lpstr>Difference Between Predicate Logic and Propositional Logic </vt:lpstr>
      <vt:lpstr>Homework: convert the following sentence to formulas in predicate logic</vt:lpstr>
      <vt:lpstr>Solution</vt:lpstr>
      <vt:lpstr>Recall..</vt:lpstr>
      <vt:lpstr>Convert the following into statement</vt:lpstr>
      <vt:lpstr>Convert the following into statement</vt:lpstr>
      <vt:lpstr>Convert the following into statement</vt:lpstr>
      <vt:lpstr>Find Predicate Logic Formula</vt:lpstr>
      <vt:lpstr>Resolution</vt:lpstr>
      <vt:lpstr>Resolution for Theorem Proving:</vt:lpstr>
      <vt:lpstr>prove the statement  using resolution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&amp; NN Unit II – Part 1</dc:title>
  <dc:creator>S Durga</dc:creator>
  <cp:lastModifiedBy>S Durga</cp:lastModifiedBy>
  <cp:revision>43</cp:revision>
  <cp:lastPrinted>2025-07-08T07:02:39Z</cp:lastPrinted>
  <dcterms:created xsi:type="dcterms:W3CDTF">2025-07-07T03:31:28Z</dcterms:created>
  <dcterms:modified xsi:type="dcterms:W3CDTF">2025-07-08T07:02:42Z</dcterms:modified>
</cp:coreProperties>
</file>