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aveat"/>
      <p:regular r:id="rId19"/>
      <p:bold r:id="rId20"/>
    </p:embeddedFont>
    <p:embeddedFont>
      <p:font typeface="Source Code Pro"/>
      <p:regular r:id="rId21"/>
      <p:bold r:id="rId22"/>
      <p:italic r:id="rId23"/>
      <p:boldItalic r:id="rId24"/>
    </p:embeddedFont>
    <p:embeddedFont>
      <p:font typeface="Pacifico"/>
      <p:regular r:id="rId25"/>
    </p:embeddedFont>
    <p:embeddedFont>
      <p:font typeface="Caveat Medium"/>
      <p:regular r:id="rId26"/>
      <p:bold r:id="rId27"/>
    </p:embeddedFont>
    <p:embeddedFont>
      <p:font typeface="Oswald"/>
      <p:regular r:id="rId28"/>
      <p:bold r:id="rId29"/>
    </p:embeddedFont>
    <p:embeddedFont>
      <p:font typeface="Caveat SemiBo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Medium-regular.fntdata"/><Relationship Id="rId25" Type="http://schemas.openxmlformats.org/officeDocument/2006/relationships/font" Target="fonts/Pacifico-regular.fntdata"/><Relationship Id="rId28" Type="http://schemas.openxmlformats.org/officeDocument/2006/relationships/font" Target="fonts/Oswald-regular.fntdata"/><Relationship Id="rId27" Type="http://schemas.openxmlformats.org/officeDocument/2006/relationships/font" Target="fonts/Caveat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veatSemiBold-bold.fntdata"/><Relationship Id="rId30" Type="http://schemas.openxmlformats.org/officeDocument/2006/relationships/font" Target="fonts/CaveatSemiBo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ave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92be2f0bc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92be2f0b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92be2f0bc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92be2f0bc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92be2f0bc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92be2f0bc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92be2f0b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92be2f0b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92be2f0b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92be2f0b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92be2f0b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92be2f0b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92be2f0b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92be2f0b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92be2f0b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92be2f0b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92be2f0b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92be2f0b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92be2f0b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92be2f0b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2be2f0b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92be2f0b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92be2f0bc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92be2f0bc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331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700">
                <a:latin typeface="Pacifico"/>
                <a:ea typeface="Pacifico"/>
                <a:cs typeface="Pacifico"/>
                <a:sym typeface="Pacifico"/>
              </a:rPr>
              <a:t>Women’s Security App</a:t>
            </a:r>
            <a:endParaRPr sz="6700">
              <a:latin typeface="Pacifico"/>
              <a:ea typeface="Pacifico"/>
              <a:cs typeface="Pacifico"/>
              <a:sym typeface="Pacifico"/>
            </a:endParaRPr>
          </a:p>
        </p:txBody>
      </p:sp>
      <p:sp>
        <p:nvSpPr>
          <p:cNvPr id="63" name="Google Shape;63;p13"/>
          <p:cNvSpPr txBox="1"/>
          <p:nvPr>
            <p:ph idx="1" type="subTitle"/>
          </p:nvPr>
        </p:nvSpPr>
        <p:spPr>
          <a:xfrm>
            <a:off x="411175" y="3398250"/>
            <a:ext cx="8282400" cy="1207500"/>
          </a:xfrm>
          <a:prstGeom prst="rect">
            <a:avLst/>
          </a:prstGeom>
        </p:spPr>
        <p:txBody>
          <a:bodyPr anchorCtr="0" anchor="ctr" bIns="91425" lIns="91425" spcFirstLastPara="1" rIns="91425" wrap="square" tIns="91425">
            <a:normAutofit fontScale="55000" lnSpcReduction="20000"/>
          </a:bodyPr>
          <a:lstStyle/>
          <a:p>
            <a:pPr indent="0" lvl="0" marL="0" rtl="0" algn="r">
              <a:spcBef>
                <a:spcPts val="0"/>
              </a:spcBef>
              <a:spcAft>
                <a:spcPts val="0"/>
              </a:spcAft>
              <a:buNone/>
            </a:pPr>
            <a:r>
              <a:rPr lang="en"/>
              <a:t>- </a:t>
            </a:r>
            <a:r>
              <a:rPr lang="en">
                <a:latin typeface="Caveat"/>
                <a:ea typeface="Caveat"/>
                <a:cs typeface="Caveat"/>
                <a:sym typeface="Caveat"/>
              </a:rPr>
              <a:t>By Team U</a:t>
            </a:r>
            <a:r>
              <a:rPr lang="en">
                <a:latin typeface="Caveat"/>
                <a:ea typeface="Caveat"/>
                <a:cs typeface="Caveat"/>
                <a:sym typeface="Caveat"/>
              </a:rPr>
              <a:t>nited</a:t>
            </a:r>
            <a:r>
              <a:rPr lang="en">
                <a:latin typeface="Caveat"/>
                <a:ea typeface="Caveat"/>
                <a:cs typeface="Caveat"/>
                <a:sym typeface="Caveat"/>
              </a:rPr>
              <a:t>:</a:t>
            </a:r>
            <a:endParaRPr>
              <a:latin typeface="Caveat"/>
              <a:ea typeface="Caveat"/>
              <a:cs typeface="Caveat"/>
              <a:sym typeface="Caveat"/>
            </a:endParaRPr>
          </a:p>
          <a:p>
            <a:pPr indent="0" lvl="0" marL="0" rtl="0" algn="r">
              <a:spcBef>
                <a:spcPts val="0"/>
              </a:spcBef>
              <a:spcAft>
                <a:spcPts val="0"/>
              </a:spcAft>
              <a:buNone/>
            </a:pPr>
            <a:r>
              <a:rPr lang="en">
                <a:latin typeface="Caveat"/>
                <a:ea typeface="Caveat"/>
                <a:cs typeface="Caveat"/>
                <a:sym typeface="Caveat"/>
              </a:rPr>
              <a:t>Praneet Botke (RA1911031010149)</a:t>
            </a:r>
            <a:endParaRPr>
              <a:latin typeface="Caveat"/>
              <a:ea typeface="Caveat"/>
              <a:cs typeface="Caveat"/>
              <a:sym typeface="Caveat"/>
            </a:endParaRPr>
          </a:p>
          <a:p>
            <a:pPr indent="0" lvl="0" marL="0" rtl="0" algn="r">
              <a:spcBef>
                <a:spcPts val="0"/>
              </a:spcBef>
              <a:spcAft>
                <a:spcPts val="0"/>
              </a:spcAft>
              <a:buNone/>
            </a:pPr>
            <a:r>
              <a:rPr lang="en">
                <a:latin typeface="Caveat"/>
                <a:ea typeface="Caveat"/>
                <a:cs typeface="Caveat"/>
                <a:sym typeface="Caveat"/>
              </a:rPr>
              <a:t>Sai Mohit Ambekar (RA1911031010137)</a:t>
            </a:r>
            <a:endParaRPr>
              <a:latin typeface="Caveat"/>
              <a:ea typeface="Caveat"/>
              <a:cs typeface="Caveat"/>
              <a:sym typeface="Caveat"/>
            </a:endParaRPr>
          </a:p>
          <a:p>
            <a:pPr indent="0" lvl="0" marL="0" rtl="0" algn="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72500"/>
            <a:ext cx="8520600" cy="733500"/>
          </a:xfrm>
          <a:prstGeom prst="rect">
            <a:avLst/>
          </a:prstGeom>
          <a:ln cap="flat" cmpd="sng" w="38100">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Pacifico"/>
                <a:ea typeface="Pacifico"/>
                <a:cs typeface="Pacifico"/>
                <a:sym typeface="Pacifico"/>
              </a:rPr>
              <a:t>Hidden Features</a:t>
            </a:r>
            <a:endParaRPr>
              <a:solidFill>
                <a:schemeClr val="dk1"/>
              </a:solidFill>
              <a:latin typeface="Pacifico"/>
              <a:ea typeface="Pacifico"/>
              <a:cs typeface="Pacifico"/>
              <a:sym typeface="Pacifico"/>
            </a:endParaRPr>
          </a:p>
        </p:txBody>
      </p:sp>
      <p:sp>
        <p:nvSpPr>
          <p:cNvPr id="125" name="Google Shape;125;p22"/>
          <p:cNvSpPr txBox="1"/>
          <p:nvPr>
            <p:ph idx="1" type="body"/>
          </p:nvPr>
        </p:nvSpPr>
        <p:spPr>
          <a:xfrm>
            <a:off x="311700" y="1468825"/>
            <a:ext cx="8520600" cy="30999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lnSpc>
                <a:spcPct val="120000"/>
              </a:lnSpc>
              <a:spcBef>
                <a:spcPts val="0"/>
              </a:spcBef>
              <a:spcAft>
                <a:spcPts val="0"/>
              </a:spcAft>
              <a:buSzPts val="1400"/>
              <a:buFont typeface="Caveat SemiBold"/>
              <a:buChar char="❖"/>
            </a:pPr>
            <a:r>
              <a:rPr lang="en">
                <a:latin typeface="Caveat SemiBold"/>
                <a:ea typeface="Caveat SemiBold"/>
                <a:cs typeface="Caveat SemiBold"/>
                <a:sym typeface="Caveat SemiBold"/>
              </a:rPr>
              <a:t>Voice Recorder - Shaking of Mobile / Tapping the Power Button certain times automatically sets the Recorder on in background thereby recording the surrounding voices of Culprit or Victim’s location. </a:t>
            </a:r>
            <a:r>
              <a:rPr lang="en">
                <a:latin typeface="Caveat SemiBold"/>
                <a:ea typeface="Caveat SemiBold"/>
                <a:cs typeface="Caveat SemiBold"/>
                <a:sym typeface="Caveat SemiBold"/>
              </a:rPr>
              <a:t>This feature will have to be given permission while initiating the App for the First time.</a:t>
            </a:r>
            <a:endParaRPr>
              <a:latin typeface="Caveat SemiBold"/>
              <a:ea typeface="Caveat SemiBold"/>
              <a:cs typeface="Caveat SemiBold"/>
              <a:sym typeface="Caveat SemiBold"/>
            </a:endParaRPr>
          </a:p>
          <a:p>
            <a:pPr indent="-317500" lvl="0" marL="457200" rtl="0" algn="l">
              <a:lnSpc>
                <a:spcPct val="120000"/>
              </a:lnSpc>
              <a:spcBef>
                <a:spcPts val="0"/>
              </a:spcBef>
              <a:spcAft>
                <a:spcPts val="0"/>
              </a:spcAft>
              <a:buSzPts val="1400"/>
              <a:buFont typeface="Caveat SemiBold"/>
              <a:buChar char="❖"/>
            </a:pPr>
            <a:r>
              <a:rPr lang="en">
                <a:latin typeface="Caveat SemiBold"/>
                <a:ea typeface="Caveat SemiBold"/>
                <a:cs typeface="Caveat SemiBold"/>
                <a:sym typeface="Caveat SemiBold"/>
              </a:rPr>
              <a:t>Video Recording - </a:t>
            </a:r>
            <a:r>
              <a:rPr lang="en">
                <a:latin typeface="Caveat SemiBold"/>
                <a:ea typeface="Caveat SemiBold"/>
                <a:cs typeface="Caveat SemiBold"/>
                <a:sym typeface="Caveat SemiBold"/>
              </a:rPr>
              <a:t>Shaking of Mobile / Tapping the Power Button certain times automatically sets the Recorder on in background thereby capturing the movements of Victim and Culprit. This feature will have to be given permission while initiating the App for the First time.</a:t>
            </a:r>
            <a:endParaRPr>
              <a:latin typeface="Caveat SemiBold"/>
              <a:ea typeface="Caveat SemiBold"/>
              <a:cs typeface="Caveat SemiBold"/>
              <a:sym typeface="Cave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81875" y="2092800"/>
            <a:ext cx="4045200" cy="957900"/>
          </a:xfrm>
          <a:prstGeom prst="rect">
            <a:avLst/>
          </a:prstGeom>
          <a:solidFill>
            <a:schemeClr val="dk1"/>
          </a:solidFill>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ts val="891"/>
              <a:buFont typeface="Arial"/>
              <a:buNone/>
            </a:pPr>
            <a:r>
              <a:rPr lang="en" sz="6100">
                <a:latin typeface="Pacifico"/>
                <a:ea typeface="Pacifico"/>
                <a:cs typeface="Pacifico"/>
                <a:sym typeface="Pacifico"/>
              </a:rPr>
              <a:t>Accessibility </a:t>
            </a:r>
            <a:endParaRPr sz="4800">
              <a:latin typeface="Pacifico"/>
              <a:ea typeface="Pacifico"/>
              <a:cs typeface="Pacifico"/>
              <a:sym typeface="Pacifico"/>
            </a:endParaRPr>
          </a:p>
        </p:txBody>
      </p:sp>
      <p:sp>
        <p:nvSpPr>
          <p:cNvPr id="131" name="Google Shape;131;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rgbClr val="202124"/>
                </a:solidFill>
                <a:highlight>
                  <a:srgbClr val="FFFFFF"/>
                </a:highlight>
                <a:latin typeface="Caveat SemiBold"/>
                <a:ea typeface="Caveat SemiBold"/>
                <a:cs typeface="Caveat SemiBold"/>
                <a:sym typeface="Caveat SemiBold"/>
              </a:rPr>
              <a:t>It should be easily accessible from everywhere where internet is available. User will be able to access our application even if they do not have on internet connection.</a:t>
            </a:r>
            <a:endParaRPr sz="2600">
              <a:latin typeface="Caveat SemiBold"/>
              <a:ea typeface="Caveat SemiBold"/>
              <a:cs typeface="Caveat SemiBold"/>
              <a:sym typeface="Cave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63100"/>
            <a:ext cx="2808000" cy="540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60">
                <a:solidFill>
                  <a:schemeClr val="lt1"/>
                </a:solidFill>
                <a:latin typeface="Pacifico"/>
                <a:ea typeface="Pacifico"/>
                <a:cs typeface="Pacifico"/>
                <a:sym typeface="Pacifico"/>
              </a:rPr>
              <a:t>Data Flow Diagrams</a:t>
            </a:r>
            <a:endParaRPr sz="2260">
              <a:solidFill>
                <a:schemeClr val="lt1"/>
              </a:solidFill>
              <a:latin typeface="Pacifico"/>
              <a:ea typeface="Pacifico"/>
              <a:cs typeface="Pacifico"/>
              <a:sym typeface="Pacifico"/>
            </a:endParaRPr>
          </a:p>
        </p:txBody>
      </p:sp>
      <p:pic>
        <p:nvPicPr>
          <p:cNvPr id="137" name="Google Shape;137;p24"/>
          <p:cNvPicPr preferRelativeResize="0"/>
          <p:nvPr/>
        </p:nvPicPr>
        <p:blipFill rotWithShape="1">
          <a:blip r:embed="rId3">
            <a:alphaModFix/>
          </a:blip>
          <a:srcRect b="13790" l="11426" r="10092" t="17357"/>
          <a:stretch/>
        </p:blipFill>
        <p:spPr>
          <a:xfrm>
            <a:off x="818750" y="2367925"/>
            <a:ext cx="2998151" cy="2485650"/>
          </a:xfrm>
          <a:prstGeom prst="rect">
            <a:avLst/>
          </a:prstGeom>
          <a:noFill/>
          <a:ln>
            <a:noFill/>
          </a:ln>
        </p:spPr>
      </p:pic>
      <p:pic>
        <p:nvPicPr>
          <p:cNvPr id="138" name="Google Shape;138;p24"/>
          <p:cNvPicPr preferRelativeResize="0"/>
          <p:nvPr/>
        </p:nvPicPr>
        <p:blipFill rotWithShape="1">
          <a:blip r:embed="rId4">
            <a:alphaModFix/>
          </a:blip>
          <a:srcRect b="0" l="7751" r="5352" t="11707"/>
          <a:stretch/>
        </p:blipFill>
        <p:spPr>
          <a:xfrm>
            <a:off x="5343625" y="2015625"/>
            <a:ext cx="2998149" cy="2837951"/>
          </a:xfrm>
          <a:prstGeom prst="rect">
            <a:avLst/>
          </a:prstGeom>
          <a:noFill/>
          <a:ln>
            <a:noFill/>
          </a:ln>
        </p:spPr>
      </p:pic>
      <p:sp>
        <p:nvSpPr>
          <p:cNvPr id="139" name="Google Shape;139;p24"/>
          <p:cNvSpPr txBox="1"/>
          <p:nvPr/>
        </p:nvSpPr>
        <p:spPr>
          <a:xfrm>
            <a:off x="1363213" y="1537400"/>
            <a:ext cx="1909200" cy="400200"/>
          </a:xfrm>
          <a:prstGeom prst="rect">
            <a:avLst/>
          </a:prstGeom>
          <a:solidFill>
            <a:schemeClr val="lt1"/>
          </a:solidFill>
          <a:ln>
            <a:noFill/>
          </a:ln>
          <a:effectLst>
            <a:outerShdw blurRad="314325" rotWithShape="0" algn="bl" dir="14760000" dist="9525">
              <a:schemeClr val="dk1"/>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veat"/>
                <a:ea typeface="Caveat"/>
                <a:cs typeface="Caveat"/>
                <a:sym typeface="Caveat"/>
              </a:rPr>
              <a:t>Data Flow Diagram Level 1</a:t>
            </a:r>
            <a:endParaRPr>
              <a:latin typeface="Caveat"/>
              <a:ea typeface="Caveat"/>
              <a:cs typeface="Caveat"/>
              <a:sym typeface="Caveat"/>
            </a:endParaRPr>
          </a:p>
        </p:txBody>
      </p:sp>
      <p:sp>
        <p:nvSpPr>
          <p:cNvPr id="140" name="Google Shape;140;p24"/>
          <p:cNvSpPr txBox="1"/>
          <p:nvPr/>
        </p:nvSpPr>
        <p:spPr>
          <a:xfrm>
            <a:off x="5855400" y="1079850"/>
            <a:ext cx="1974600" cy="400200"/>
          </a:xfrm>
          <a:prstGeom prst="rect">
            <a:avLst/>
          </a:prstGeom>
          <a:solidFill>
            <a:schemeClr val="lt1"/>
          </a:solidFill>
          <a:ln>
            <a:noFill/>
          </a:ln>
          <a:effectLst>
            <a:outerShdw blurRad="314325" rotWithShape="0" algn="bl" dir="5280000" dist="9525">
              <a:schemeClr val="dk1"/>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veat"/>
                <a:ea typeface="Caveat"/>
                <a:cs typeface="Caveat"/>
                <a:sym typeface="Caveat"/>
              </a:rPr>
              <a:t>Data Flow Diagram Level 2 </a:t>
            </a:r>
            <a:endParaRPr>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88450"/>
            <a:ext cx="8520600" cy="91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Pacifico"/>
                <a:ea typeface="Pacifico"/>
                <a:cs typeface="Pacifico"/>
                <a:sym typeface="Pacifico"/>
              </a:rPr>
              <a:t>Conclusion</a:t>
            </a:r>
            <a:endParaRPr sz="4800">
              <a:latin typeface="Pacifico"/>
              <a:ea typeface="Pacifico"/>
              <a:cs typeface="Pacifico"/>
              <a:sym typeface="Pacifico"/>
            </a:endParaRPr>
          </a:p>
        </p:txBody>
      </p:sp>
      <p:sp>
        <p:nvSpPr>
          <p:cNvPr id="146" name="Google Shape;146;p25"/>
          <p:cNvSpPr txBox="1"/>
          <p:nvPr>
            <p:ph idx="1" type="body"/>
          </p:nvPr>
        </p:nvSpPr>
        <p:spPr>
          <a:xfrm>
            <a:off x="311700" y="2099700"/>
            <a:ext cx="8520600" cy="1734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sz="2200">
                <a:solidFill>
                  <a:schemeClr val="dk1"/>
                </a:solidFill>
                <a:latin typeface="Caveat SemiBold"/>
                <a:ea typeface="Caveat SemiBold"/>
                <a:cs typeface="Caveat SemiBold"/>
                <a:sym typeface="Caveat SemiBold"/>
              </a:rPr>
              <a:t>The Idea was to Develop and Design such “Women’s Security App” that meets with the problems of Network Failures. </a:t>
            </a:r>
            <a:br>
              <a:rPr lang="en" sz="2200">
                <a:solidFill>
                  <a:schemeClr val="dk1"/>
                </a:solidFill>
                <a:latin typeface="Caveat SemiBold"/>
                <a:ea typeface="Caveat SemiBold"/>
                <a:cs typeface="Caveat SemiBold"/>
                <a:sym typeface="Caveat SemiBold"/>
              </a:rPr>
            </a:br>
            <a:r>
              <a:rPr lang="en" sz="2200">
                <a:solidFill>
                  <a:schemeClr val="dk1"/>
                </a:solidFill>
                <a:latin typeface="Caveat SemiBold"/>
                <a:ea typeface="Caveat SemiBold"/>
                <a:cs typeface="Caveat SemiBold"/>
                <a:sym typeface="Caveat SemiBold"/>
              </a:rPr>
              <a:t>At the time of Distress </a:t>
            </a:r>
            <a:r>
              <a:rPr lang="en" sz="2200">
                <a:solidFill>
                  <a:schemeClr val="dk1"/>
                </a:solidFill>
                <a:latin typeface="Caveat SemiBold"/>
                <a:ea typeface="Caveat SemiBold"/>
                <a:cs typeface="Caveat SemiBold"/>
                <a:sym typeface="Caveat SemiBold"/>
              </a:rPr>
              <a:t>what's</a:t>
            </a:r>
            <a:r>
              <a:rPr lang="en" sz="2200">
                <a:solidFill>
                  <a:schemeClr val="dk1"/>
                </a:solidFill>
                <a:latin typeface="Caveat SemiBold"/>
                <a:ea typeface="Caveat SemiBold"/>
                <a:cs typeface="Caveat SemiBold"/>
                <a:sym typeface="Caveat SemiBold"/>
              </a:rPr>
              <a:t> basic comes to mind has to </a:t>
            </a:r>
            <a:r>
              <a:rPr lang="en" sz="2200">
                <a:solidFill>
                  <a:schemeClr val="dk1"/>
                </a:solidFill>
                <a:latin typeface="Caveat SemiBold"/>
                <a:ea typeface="Caveat SemiBold"/>
                <a:cs typeface="Caveat SemiBold"/>
                <a:sym typeface="Caveat SemiBold"/>
              </a:rPr>
              <a:t>implemented</a:t>
            </a:r>
            <a:r>
              <a:rPr lang="en" sz="2200">
                <a:solidFill>
                  <a:schemeClr val="dk1"/>
                </a:solidFill>
                <a:latin typeface="Caveat SemiBold"/>
                <a:ea typeface="Caveat SemiBold"/>
                <a:cs typeface="Caveat SemiBold"/>
                <a:sym typeface="Caveat SemiBold"/>
              </a:rPr>
              <a:t> with the Idea to make it more Efficient.</a:t>
            </a:r>
            <a:br>
              <a:rPr lang="en">
                <a:solidFill>
                  <a:schemeClr val="dk1"/>
                </a:solidFill>
              </a:rPr>
            </a:b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99100" y="2037600"/>
            <a:ext cx="4045200" cy="106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100">
                <a:latin typeface="Pacifico"/>
                <a:ea typeface="Pacifico"/>
                <a:cs typeface="Pacifico"/>
                <a:sym typeface="Pacifico"/>
              </a:rPr>
              <a:t>Glimpse </a:t>
            </a:r>
            <a:endParaRPr sz="6100">
              <a:latin typeface="Pacifico"/>
              <a:ea typeface="Pacifico"/>
              <a:cs typeface="Pacifico"/>
              <a:sym typeface="Pacifico"/>
            </a:endParaRPr>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Caveat"/>
                <a:ea typeface="Caveat"/>
                <a:cs typeface="Caveat"/>
                <a:sym typeface="Caveat"/>
              </a:rPr>
              <a:t>Women’s security is a critical issue in today’s world and it’s very much needed for every individual to be acting over such an issue.This document describes a “Women Security System” that provide alerts and messages with an emergency button trigger whenever somebody is in trouble. </a:t>
            </a:r>
            <a:r>
              <a:rPr lang="en">
                <a:solidFill>
                  <a:srgbClr val="000000"/>
                </a:solidFill>
                <a:latin typeface="Caveat"/>
                <a:ea typeface="Caveat"/>
                <a:cs typeface="Caveat"/>
                <a:sym typeface="Caveat"/>
              </a:rPr>
              <a:t>Nowadays</a:t>
            </a:r>
            <a:r>
              <a:rPr lang="en">
                <a:solidFill>
                  <a:srgbClr val="000000"/>
                </a:solidFill>
                <a:latin typeface="Caveat"/>
                <a:ea typeface="Caveat"/>
                <a:cs typeface="Caveat"/>
                <a:sym typeface="Caveat"/>
              </a:rPr>
              <a:t> due to recently happened cases such as molest by drivers or colleagues, burglary etc., women security, especially women security has become the foremost priority of the world.</a:t>
            </a:r>
            <a:endParaRPr sz="24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3837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acifico"/>
                <a:ea typeface="Pacifico"/>
                <a:cs typeface="Pacifico"/>
                <a:sym typeface="Pacifico"/>
              </a:rPr>
              <a:t>Problem Statement</a:t>
            </a:r>
            <a:endParaRPr sz="4800">
              <a:solidFill>
                <a:schemeClr val="lt1"/>
              </a:solidFill>
              <a:latin typeface="Pacifico"/>
              <a:ea typeface="Pacifico"/>
              <a:cs typeface="Pacifico"/>
              <a:sym typeface="Pacifico"/>
            </a:endParaRPr>
          </a:p>
        </p:txBody>
      </p:sp>
      <p:sp>
        <p:nvSpPr>
          <p:cNvPr id="75" name="Google Shape;75;p15"/>
          <p:cNvSpPr txBox="1"/>
          <p:nvPr>
            <p:ph idx="1" type="body"/>
          </p:nvPr>
        </p:nvSpPr>
        <p:spPr>
          <a:xfrm>
            <a:off x="311700" y="2138525"/>
            <a:ext cx="8520600" cy="1938900"/>
          </a:xfrm>
          <a:prstGeom prst="rect">
            <a:avLst/>
          </a:prstGeom>
          <a:solidFill>
            <a:schemeClr val="lt1"/>
          </a:solidFill>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b="1" lang="en" sz="2200">
                <a:solidFill>
                  <a:srgbClr val="000000"/>
                </a:solidFill>
                <a:latin typeface="Caveat"/>
                <a:ea typeface="Caveat"/>
                <a:cs typeface="Caveat"/>
                <a:sym typeface="Caveat"/>
              </a:rPr>
              <a:t>The main purpose the project is to provide highly reliable security system for the safety of women.The basic aim of the system is to develop </a:t>
            </a:r>
            <a:r>
              <a:rPr b="1" lang="en" sz="2200">
                <a:solidFill>
                  <a:srgbClr val="000000"/>
                </a:solidFill>
                <a:latin typeface="Caveat"/>
                <a:ea typeface="Caveat"/>
                <a:cs typeface="Caveat"/>
                <a:sym typeface="Caveat"/>
              </a:rPr>
              <a:t>Women's</a:t>
            </a:r>
            <a:r>
              <a:rPr b="1" lang="en" sz="2200">
                <a:solidFill>
                  <a:srgbClr val="000000"/>
                </a:solidFill>
                <a:latin typeface="Caveat"/>
                <a:ea typeface="Caveat"/>
                <a:cs typeface="Caveat"/>
                <a:sym typeface="Caveat"/>
              </a:rPr>
              <a:t> Safety App.  The main objective of the system is to track the current location of the person or either inform the police about the distress. </a:t>
            </a:r>
            <a:endParaRPr b="1" sz="22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Pacifico"/>
                <a:ea typeface="Pacifico"/>
                <a:cs typeface="Pacifico"/>
                <a:sym typeface="Pacifico"/>
              </a:rPr>
              <a:t>Idea</a:t>
            </a:r>
            <a:endParaRPr sz="3600">
              <a:solidFill>
                <a:schemeClr val="dk1"/>
              </a:solidFill>
              <a:latin typeface="Pacifico"/>
              <a:ea typeface="Pacifico"/>
              <a:cs typeface="Pacifico"/>
              <a:sym typeface="Pacifico"/>
            </a:endParaRPr>
          </a:p>
        </p:txBody>
      </p:sp>
      <p:sp>
        <p:nvSpPr>
          <p:cNvPr id="81" name="Google Shape;81;p16"/>
          <p:cNvSpPr txBox="1"/>
          <p:nvPr>
            <p:ph idx="1" type="body"/>
          </p:nvPr>
        </p:nvSpPr>
        <p:spPr>
          <a:xfrm>
            <a:off x="311700" y="1468825"/>
            <a:ext cx="3999900" cy="3099900"/>
          </a:xfrm>
          <a:prstGeom prst="rect">
            <a:avLst/>
          </a:prstGeom>
          <a:solidFill>
            <a:schemeClr val="lt1"/>
          </a:solidFill>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900">
                <a:latin typeface="Caveat"/>
                <a:ea typeface="Caveat"/>
                <a:cs typeface="Caveat"/>
                <a:sym typeface="Caveat"/>
              </a:rPr>
              <a:t>We provide this application were women and other user can use this application to contact the parents and friends in the time of need or in case of any emergency .The application provide a friendly interface to use various other emergency tools at the time of emergency. The application can be used both in online and offline mode.</a:t>
            </a:r>
            <a:r>
              <a:rPr lang="en"/>
              <a:t> </a:t>
            </a:r>
            <a:endParaRPr/>
          </a:p>
        </p:txBody>
      </p:sp>
      <p:sp>
        <p:nvSpPr>
          <p:cNvPr id="82" name="Google Shape;82;p16"/>
          <p:cNvSpPr txBox="1"/>
          <p:nvPr>
            <p:ph idx="2" type="body"/>
          </p:nvPr>
        </p:nvSpPr>
        <p:spPr>
          <a:xfrm>
            <a:off x="4832400" y="1468825"/>
            <a:ext cx="3999900" cy="3099900"/>
          </a:xfrm>
          <a:prstGeom prst="rect">
            <a:avLst/>
          </a:prstGeom>
          <a:solidFill>
            <a:schemeClr val="lt1"/>
          </a:solidFill>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aveat"/>
              <a:buChar char="❖"/>
            </a:pPr>
            <a:r>
              <a:rPr lang="en" sz="1900">
                <a:latin typeface="Caveat"/>
                <a:ea typeface="Caveat"/>
                <a:cs typeface="Caveat"/>
                <a:sym typeface="Caveat"/>
              </a:rPr>
              <a:t>The user just needs to tap certain times on the Power button to use the tools such as loud alarm button ,texting along with sending the user location and sending the location via the SMS when the end user is not having the App.</a:t>
            </a:r>
            <a:endParaRPr sz="1900">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06925"/>
            <a:ext cx="8520600" cy="10218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Drawbacks:</a:t>
            </a:r>
            <a:br>
              <a:rPr lang="en" sz="2400">
                <a:solidFill>
                  <a:srgbClr val="FFFFFF"/>
                </a:solidFill>
                <a:latin typeface="Pacifico"/>
                <a:ea typeface="Pacifico"/>
                <a:cs typeface="Pacifico"/>
                <a:sym typeface="Pacifico"/>
              </a:rPr>
            </a:br>
            <a:r>
              <a:rPr lang="en" sz="2200">
                <a:solidFill>
                  <a:srgbClr val="FFFFFF"/>
                </a:solidFill>
                <a:latin typeface="Pacifico"/>
                <a:ea typeface="Pacifico"/>
                <a:cs typeface="Pacifico"/>
                <a:sym typeface="Pacifico"/>
              </a:rPr>
              <a:t>What’s the need when there are already such Apps flowing ?</a:t>
            </a:r>
            <a:endParaRPr sz="2200">
              <a:solidFill>
                <a:srgbClr val="FFFFFF"/>
              </a:solidFill>
              <a:latin typeface="Pacifico"/>
              <a:ea typeface="Pacifico"/>
              <a:cs typeface="Pacifico"/>
              <a:sym typeface="Pacifico"/>
            </a:endParaRPr>
          </a:p>
        </p:txBody>
      </p:sp>
      <p:sp>
        <p:nvSpPr>
          <p:cNvPr id="88" name="Google Shape;88;p17"/>
          <p:cNvSpPr txBox="1"/>
          <p:nvPr>
            <p:ph idx="1" type="body"/>
          </p:nvPr>
        </p:nvSpPr>
        <p:spPr>
          <a:xfrm>
            <a:off x="311700" y="1575325"/>
            <a:ext cx="8520600" cy="2668800"/>
          </a:xfrm>
          <a:prstGeom prst="rect">
            <a:avLst/>
          </a:prstGeom>
          <a:solidFill>
            <a:schemeClr val="lt1"/>
          </a:solidFill>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Clr>
                <a:srgbClr val="000000"/>
              </a:buClr>
              <a:buSzPts val="1300"/>
              <a:buFont typeface="Caveat Medium"/>
              <a:buChar char="★"/>
            </a:pPr>
            <a:r>
              <a:rPr lang="en">
                <a:solidFill>
                  <a:srgbClr val="000000"/>
                </a:solidFill>
                <a:latin typeface="Caveat Medium"/>
                <a:ea typeface="Caveat Medium"/>
                <a:cs typeface="Caveat Medium"/>
                <a:sym typeface="Caveat Medium"/>
              </a:rPr>
              <a:t>Requires good network connectivity.</a:t>
            </a:r>
            <a:endParaRPr>
              <a:solidFill>
                <a:srgbClr val="000000"/>
              </a:solidFill>
              <a:latin typeface="Caveat Medium"/>
              <a:ea typeface="Caveat Medium"/>
              <a:cs typeface="Caveat Medium"/>
              <a:sym typeface="Caveat Medium"/>
            </a:endParaRPr>
          </a:p>
          <a:p>
            <a:pPr indent="-311150" lvl="0" marL="457200" rtl="0" algn="just">
              <a:lnSpc>
                <a:spcPct val="150000"/>
              </a:lnSpc>
              <a:spcBef>
                <a:spcPts val="0"/>
              </a:spcBef>
              <a:spcAft>
                <a:spcPts val="0"/>
              </a:spcAft>
              <a:buClr>
                <a:srgbClr val="000000"/>
              </a:buClr>
              <a:buSzPts val="1300"/>
              <a:buFont typeface="Caveat Medium"/>
              <a:buChar char="★"/>
            </a:pPr>
            <a:r>
              <a:rPr lang="en">
                <a:solidFill>
                  <a:srgbClr val="000000"/>
                </a:solidFill>
                <a:latin typeface="Caveat Medium"/>
                <a:ea typeface="Caveat Medium"/>
                <a:cs typeface="Caveat Medium"/>
                <a:sym typeface="Caveat Medium"/>
              </a:rPr>
              <a:t>Good Android platform.</a:t>
            </a:r>
            <a:endParaRPr>
              <a:solidFill>
                <a:srgbClr val="000000"/>
              </a:solidFill>
              <a:latin typeface="Caveat Medium"/>
              <a:ea typeface="Caveat Medium"/>
              <a:cs typeface="Caveat Medium"/>
              <a:sym typeface="Caveat Medium"/>
            </a:endParaRPr>
          </a:p>
          <a:p>
            <a:pPr indent="-311150" lvl="0" marL="457200" rtl="0" algn="just">
              <a:lnSpc>
                <a:spcPct val="150000"/>
              </a:lnSpc>
              <a:spcBef>
                <a:spcPts val="0"/>
              </a:spcBef>
              <a:spcAft>
                <a:spcPts val="0"/>
              </a:spcAft>
              <a:buClr>
                <a:srgbClr val="000000"/>
              </a:buClr>
              <a:buSzPts val="1300"/>
              <a:buFont typeface="Caveat Medium"/>
              <a:buChar char="★"/>
            </a:pPr>
            <a:r>
              <a:rPr lang="en">
                <a:solidFill>
                  <a:srgbClr val="000000"/>
                </a:solidFill>
                <a:latin typeface="Caveat Medium"/>
                <a:ea typeface="Caveat Medium"/>
                <a:cs typeface="Caveat Medium"/>
                <a:sym typeface="Caveat Medium"/>
              </a:rPr>
              <a:t>Difficult to inform immediately the location of the user in trouble.</a:t>
            </a:r>
            <a:endParaRPr>
              <a:solidFill>
                <a:srgbClr val="000000"/>
              </a:solidFill>
              <a:latin typeface="Caveat Medium"/>
              <a:ea typeface="Caveat Medium"/>
              <a:cs typeface="Caveat Medium"/>
              <a:sym typeface="Caveat Medium"/>
            </a:endParaRPr>
          </a:p>
          <a:p>
            <a:pPr indent="-311150" lvl="0" marL="457200" rtl="0" algn="l">
              <a:spcBef>
                <a:spcPts val="0"/>
              </a:spcBef>
              <a:spcAft>
                <a:spcPts val="0"/>
              </a:spcAft>
              <a:buClr>
                <a:srgbClr val="000000"/>
              </a:buClr>
              <a:buSzPts val="1300"/>
              <a:buFont typeface="Caveat Medium"/>
              <a:buChar char="★"/>
            </a:pPr>
            <a:r>
              <a:rPr lang="en">
                <a:solidFill>
                  <a:srgbClr val="000000"/>
                </a:solidFill>
                <a:latin typeface="Caveat Medium"/>
                <a:ea typeface="Caveat Medium"/>
                <a:cs typeface="Caveat Medium"/>
                <a:sym typeface="Caveat Medium"/>
              </a:rPr>
              <a:t>Requires the use of initiating the App manually.</a:t>
            </a:r>
            <a:endParaRPr>
              <a:solidFill>
                <a:srgbClr val="000000"/>
              </a:solidFill>
              <a:latin typeface="Caveat Medium"/>
              <a:ea typeface="Caveat Medium"/>
              <a:cs typeface="Caveat Medium"/>
              <a:sym typeface="Caveat Medium"/>
            </a:endParaRPr>
          </a:p>
        </p:txBody>
      </p:sp>
      <p:sp>
        <p:nvSpPr>
          <p:cNvPr id="89" name="Google Shape;89;p17"/>
          <p:cNvSpPr txBox="1"/>
          <p:nvPr/>
        </p:nvSpPr>
        <p:spPr>
          <a:xfrm>
            <a:off x="311700" y="4350750"/>
            <a:ext cx="85206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sz="3600">
                <a:solidFill>
                  <a:schemeClr val="lt1"/>
                </a:solidFill>
                <a:latin typeface="Pacifico"/>
                <a:ea typeface="Pacifico"/>
                <a:cs typeface="Pacifico"/>
                <a:sym typeface="Pacifico"/>
              </a:rPr>
              <a:t>Uniqueness of our App</a:t>
            </a:r>
            <a:endParaRPr sz="3600">
              <a:solidFill>
                <a:schemeClr val="lt1"/>
              </a:solidFill>
              <a:latin typeface="Pacifico"/>
              <a:ea typeface="Pacifico"/>
              <a:cs typeface="Pacifico"/>
              <a:sym typeface="Pacifico"/>
            </a:endParaRPr>
          </a:p>
        </p:txBody>
      </p:sp>
      <p:sp>
        <p:nvSpPr>
          <p:cNvPr id="95" name="Google Shape;95;p18"/>
          <p:cNvSpPr txBox="1"/>
          <p:nvPr>
            <p:ph idx="1" type="body"/>
          </p:nvPr>
        </p:nvSpPr>
        <p:spPr>
          <a:xfrm>
            <a:off x="311700" y="1460625"/>
            <a:ext cx="8520600" cy="30999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120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Whenever the user shakes his/her phone, a distress signal will get generated automatically and then a message alert is sent to the contacts which are added in the emergency contacts list.</a:t>
            </a:r>
            <a:endParaRPr sz="1500">
              <a:solidFill>
                <a:srgbClr val="000000"/>
              </a:solidFill>
              <a:latin typeface="Caveat SemiBold"/>
              <a:ea typeface="Caveat SemiBold"/>
              <a:cs typeface="Caveat SemiBold"/>
              <a:sym typeface="Caveat SemiBold"/>
            </a:endParaRPr>
          </a:p>
          <a:p>
            <a:pPr indent="-304800" lvl="0" marL="457200" rtl="0" algn="just">
              <a:lnSpc>
                <a:spcPct val="150000"/>
              </a:lnSpc>
              <a:spcBef>
                <a:spcPts val="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User-friendly interface </a:t>
            </a:r>
            <a:endParaRPr sz="1500">
              <a:solidFill>
                <a:srgbClr val="000000"/>
              </a:solidFill>
              <a:latin typeface="Caveat SemiBold"/>
              <a:ea typeface="Caveat SemiBold"/>
              <a:cs typeface="Caveat SemiBold"/>
              <a:sym typeface="Caveat SemiBold"/>
            </a:endParaRPr>
          </a:p>
          <a:p>
            <a:pPr indent="-304800" lvl="0" marL="457200" rtl="0" algn="just">
              <a:lnSpc>
                <a:spcPct val="150000"/>
              </a:lnSpc>
              <a:spcBef>
                <a:spcPts val="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Immediate </a:t>
            </a:r>
            <a:r>
              <a:rPr lang="en" sz="1500">
                <a:solidFill>
                  <a:srgbClr val="000000"/>
                </a:solidFill>
                <a:latin typeface="Caveat SemiBold"/>
                <a:ea typeface="Caveat SemiBold"/>
                <a:cs typeface="Caveat SemiBold"/>
                <a:sym typeface="Caveat SemiBold"/>
              </a:rPr>
              <a:t>responding</a:t>
            </a:r>
            <a:r>
              <a:rPr lang="en" sz="1500">
                <a:solidFill>
                  <a:srgbClr val="000000"/>
                </a:solidFill>
                <a:latin typeface="Caveat SemiBold"/>
                <a:ea typeface="Caveat SemiBold"/>
                <a:cs typeface="Caveat SemiBold"/>
                <a:sym typeface="Caveat SemiBold"/>
              </a:rPr>
              <a:t> and alerting.</a:t>
            </a:r>
            <a:endParaRPr sz="1500">
              <a:solidFill>
                <a:srgbClr val="000000"/>
              </a:solidFill>
              <a:latin typeface="Caveat SemiBold"/>
              <a:ea typeface="Caveat SemiBold"/>
              <a:cs typeface="Caveat SemiBold"/>
              <a:sym typeface="Caveat SemiBold"/>
            </a:endParaRPr>
          </a:p>
          <a:p>
            <a:pPr indent="-304800" lvl="0" marL="457200" rtl="0" algn="just">
              <a:lnSpc>
                <a:spcPct val="150000"/>
              </a:lnSpc>
              <a:spcBef>
                <a:spcPts val="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No need for manually </a:t>
            </a:r>
            <a:r>
              <a:rPr lang="en" sz="1500">
                <a:solidFill>
                  <a:srgbClr val="000000"/>
                </a:solidFill>
                <a:latin typeface="Caveat SemiBold"/>
                <a:ea typeface="Caveat SemiBold"/>
                <a:cs typeface="Caveat SemiBold"/>
                <a:sym typeface="Caveat SemiBold"/>
              </a:rPr>
              <a:t>initiating</a:t>
            </a:r>
            <a:r>
              <a:rPr lang="en" sz="1500">
                <a:solidFill>
                  <a:srgbClr val="000000"/>
                </a:solidFill>
                <a:latin typeface="Caveat SemiBold"/>
                <a:ea typeface="Caveat SemiBold"/>
                <a:cs typeface="Caveat SemiBold"/>
                <a:sym typeface="Caveat SemiBold"/>
              </a:rPr>
              <a:t> the App.</a:t>
            </a:r>
            <a:endParaRPr sz="1500">
              <a:solidFill>
                <a:srgbClr val="000000"/>
              </a:solidFill>
              <a:latin typeface="Caveat SemiBold"/>
              <a:ea typeface="Caveat SemiBold"/>
              <a:cs typeface="Caveat SemiBold"/>
              <a:sym typeface="Caveat SemiBold"/>
            </a:endParaRPr>
          </a:p>
          <a:p>
            <a:pPr indent="-304800" lvl="0" marL="457200" rtl="0" algn="just">
              <a:lnSpc>
                <a:spcPct val="150000"/>
              </a:lnSpc>
              <a:spcBef>
                <a:spcPts val="0"/>
              </a:spcBef>
              <a:spcAft>
                <a:spcPts val="0"/>
              </a:spcAft>
              <a:buClr>
                <a:srgbClr val="000000"/>
              </a:buClr>
              <a:buSzPts val="1200"/>
              <a:buFont typeface="Caveat SemiBold"/>
              <a:buChar char="★"/>
            </a:pPr>
            <a:r>
              <a:rPr lang="en" sz="1500">
                <a:solidFill>
                  <a:srgbClr val="000000"/>
                </a:solidFill>
                <a:latin typeface="Caveat SemiBold"/>
                <a:ea typeface="Caveat SemiBold"/>
                <a:cs typeface="Caveat SemiBold"/>
                <a:sym typeface="Caveat SemiBold"/>
              </a:rPr>
              <a:t>Automatically </a:t>
            </a:r>
            <a:r>
              <a:rPr lang="en" sz="1500">
                <a:solidFill>
                  <a:srgbClr val="000000"/>
                </a:solidFill>
                <a:latin typeface="Caveat SemiBold"/>
                <a:ea typeface="Caveat SemiBold"/>
                <a:cs typeface="Caveat SemiBold"/>
                <a:sym typeface="Caveat SemiBold"/>
              </a:rPr>
              <a:t>dialing</a:t>
            </a:r>
            <a:r>
              <a:rPr lang="en" sz="1500">
                <a:solidFill>
                  <a:srgbClr val="000000"/>
                </a:solidFill>
                <a:latin typeface="Caveat SemiBold"/>
                <a:ea typeface="Caveat SemiBold"/>
                <a:cs typeface="Caveat SemiBold"/>
                <a:sym typeface="Caveat SemiBold"/>
              </a:rPr>
              <a:t> to the nearest Police Station in case of Offline.</a:t>
            </a:r>
            <a:endParaRPr sz="1500">
              <a:solidFill>
                <a:srgbClr val="000000"/>
              </a:solidFill>
              <a:latin typeface="Caveat SemiBold"/>
              <a:ea typeface="Caveat SemiBold"/>
              <a:cs typeface="Caveat SemiBold"/>
              <a:sym typeface="Caveat SemiBold"/>
            </a:endParaRPr>
          </a:p>
          <a:p>
            <a:pPr indent="0" lvl="0" marL="0" rtl="0" algn="l">
              <a:spcBef>
                <a:spcPts val="1200"/>
              </a:spcBef>
              <a:spcAft>
                <a:spcPts val="1200"/>
              </a:spcAft>
              <a:buNone/>
            </a:pPr>
            <a:r>
              <a:t/>
            </a:r>
            <a:endParaRPr/>
          </a:p>
        </p:txBody>
      </p:sp>
      <p:sp>
        <p:nvSpPr>
          <p:cNvPr id="96" name="Google Shape;96;p18"/>
          <p:cNvSpPr txBox="1"/>
          <p:nvPr/>
        </p:nvSpPr>
        <p:spPr>
          <a:xfrm>
            <a:off x="-8250" y="4743300"/>
            <a:ext cx="91605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72500"/>
            <a:ext cx="8520600" cy="7335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Pacifico"/>
                <a:ea typeface="Pacifico"/>
                <a:cs typeface="Pacifico"/>
                <a:sym typeface="Pacifico"/>
              </a:rPr>
              <a:t>Challenge Accepted !</a:t>
            </a:r>
            <a:endParaRPr>
              <a:solidFill>
                <a:schemeClr val="dk1"/>
              </a:solidFill>
              <a:latin typeface="Pacifico"/>
              <a:ea typeface="Pacifico"/>
              <a:cs typeface="Pacifico"/>
              <a:sym typeface="Pacifico"/>
            </a:endParaRPr>
          </a:p>
        </p:txBody>
      </p:sp>
      <p:sp>
        <p:nvSpPr>
          <p:cNvPr id="102" name="Google Shape;102;p19"/>
          <p:cNvSpPr txBox="1"/>
          <p:nvPr>
            <p:ph idx="1" type="body"/>
          </p:nvPr>
        </p:nvSpPr>
        <p:spPr>
          <a:xfrm>
            <a:off x="311700" y="1468825"/>
            <a:ext cx="3999900" cy="3099900"/>
          </a:xfrm>
          <a:prstGeom prst="rect">
            <a:avLst/>
          </a:prstGeom>
          <a:solidFill>
            <a:schemeClr val="lt1"/>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1700">
                <a:latin typeface="Pacifico"/>
                <a:ea typeface="Pacifico"/>
                <a:cs typeface="Pacifico"/>
                <a:sym typeface="Pacifico"/>
              </a:rPr>
              <a:t>Online</a:t>
            </a:r>
            <a:r>
              <a:rPr lang="en"/>
              <a:t> </a:t>
            </a:r>
            <a:endParaRPr/>
          </a:p>
          <a:p>
            <a:pPr indent="-317500" lvl="0" marL="457200" rtl="0" algn="l">
              <a:spcBef>
                <a:spcPts val="1200"/>
              </a:spcBef>
              <a:spcAft>
                <a:spcPts val="0"/>
              </a:spcAft>
              <a:buSzPts val="1400"/>
              <a:buChar char="❖"/>
            </a:pPr>
            <a:r>
              <a:rPr lang="en" sz="1600">
                <a:latin typeface="Caveat"/>
                <a:ea typeface="Caveat"/>
                <a:cs typeface="Caveat"/>
                <a:sym typeface="Caveat"/>
              </a:rPr>
              <a:t>When the user has good Network Connectivity - Shaking the mobile / tapping the Power Button sends the Distress Signal to Emergency Contact List &amp; nearest Police Station about the Distress along with location.</a:t>
            </a:r>
            <a:r>
              <a:rPr lang="en"/>
              <a:t> </a:t>
            </a:r>
            <a:endParaRPr/>
          </a:p>
        </p:txBody>
      </p:sp>
      <p:sp>
        <p:nvSpPr>
          <p:cNvPr id="103" name="Google Shape;103;p19"/>
          <p:cNvSpPr txBox="1"/>
          <p:nvPr>
            <p:ph idx="2" type="body"/>
          </p:nvPr>
        </p:nvSpPr>
        <p:spPr>
          <a:xfrm>
            <a:off x="4832400" y="1468825"/>
            <a:ext cx="3999900" cy="3099900"/>
          </a:xfrm>
          <a:prstGeom prst="rect">
            <a:avLst/>
          </a:prstGeom>
          <a:solidFill>
            <a:schemeClr val="lt1"/>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1700">
                <a:latin typeface="Pacifico"/>
                <a:ea typeface="Pacifico"/>
                <a:cs typeface="Pacifico"/>
                <a:sym typeface="Pacifico"/>
              </a:rPr>
              <a:t>Offline</a:t>
            </a:r>
            <a:endParaRPr sz="1700">
              <a:latin typeface="Pacifico"/>
              <a:ea typeface="Pacifico"/>
              <a:cs typeface="Pacifico"/>
              <a:sym typeface="Pacifico"/>
            </a:endParaRPr>
          </a:p>
          <a:p>
            <a:pPr indent="-317500" lvl="0" marL="457200" rtl="0" algn="l">
              <a:spcBef>
                <a:spcPts val="1200"/>
              </a:spcBef>
              <a:spcAft>
                <a:spcPts val="0"/>
              </a:spcAft>
              <a:buSzPts val="1400"/>
              <a:buChar char="❖"/>
            </a:pPr>
            <a:r>
              <a:rPr lang="en" sz="1600">
                <a:latin typeface="Caveat"/>
                <a:ea typeface="Caveat"/>
                <a:cs typeface="Caveat"/>
                <a:sym typeface="Caveat"/>
              </a:rPr>
              <a:t>It isn’t always the user could get proper Network Connectivity. For this purpose the App is designed to go </a:t>
            </a:r>
            <a:r>
              <a:rPr lang="en" sz="1600">
                <a:latin typeface="Caveat"/>
                <a:ea typeface="Caveat"/>
                <a:cs typeface="Caveat"/>
                <a:sym typeface="Caveat"/>
              </a:rPr>
              <a:t>for</a:t>
            </a:r>
            <a:r>
              <a:rPr lang="en" sz="1600">
                <a:latin typeface="Caveat"/>
                <a:ea typeface="Caveat"/>
                <a:cs typeface="Caveat"/>
                <a:sym typeface="Caveat"/>
              </a:rPr>
              <a:t> the Else of Online i.e. </a:t>
            </a:r>
            <a:r>
              <a:rPr lang="en" sz="1600">
                <a:latin typeface="Caveat"/>
                <a:ea typeface="Caveat"/>
                <a:cs typeface="Caveat"/>
                <a:sym typeface="Caveat"/>
              </a:rPr>
              <a:t>Shaking the mobile / tapping the Power Button will Dial to the nearest Police Station of the Distress.</a:t>
            </a:r>
            <a:r>
              <a:rPr lang="en" sz="1600"/>
              <a:t> </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451075" y="1462525"/>
            <a:ext cx="2531700" cy="2950800"/>
          </a:xfrm>
          <a:prstGeom prst="rect">
            <a:avLst/>
          </a:prstGeom>
          <a:ln cap="flat" cmpd="sng" w="38100">
            <a:solidFill>
              <a:schemeClr val="dk1"/>
            </a:solidFill>
            <a:prstDash val="lgDash"/>
            <a:round/>
            <a:headEnd len="sm" w="sm" type="none"/>
            <a:tailEnd len="sm" w="sm" type="none"/>
          </a:ln>
        </p:spPr>
        <p:txBody>
          <a:bodyPr anchorCtr="0" anchor="t" bIns="91425" lIns="91425" spcFirstLastPara="1" rIns="91425" wrap="square" tIns="91425">
            <a:normAutofit fontScale="77500" lnSpcReduction="20000"/>
          </a:bodyPr>
          <a:lstStyle/>
          <a:p>
            <a:pPr indent="-300148" lvl="0" marL="457200" rtl="0" algn="l">
              <a:lnSpc>
                <a:spcPct val="150000"/>
              </a:lnSpc>
              <a:spcBef>
                <a:spcPts val="1200"/>
              </a:spcBef>
              <a:spcAft>
                <a:spcPts val="0"/>
              </a:spcAft>
              <a:buClr>
                <a:srgbClr val="161514"/>
              </a:buClr>
              <a:buSzPct val="78973"/>
              <a:buFont typeface="Caveat SemiBold"/>
              <a:buChar char="❖"/>
            </a:pPr>
            <a:r>
              <a:rPr lang="en" sz="1840">
                <a:solidFill>
                  <a:srgbClr val="161514"/>
                </a:solidFill>
                <a:highlight>
                  <a:srgbClr val="FFFFFF"/>
                </a:highlight>
                <a:latin typeface="Caveat SemiBold"/>
                <a:ea typeface="Caveat SemiBold"/>
                <a:cs typeface="Caveat SemiBold"/>
                <a:sym typeface="Caveat SemiBold"/>
              </a:rPr>
              <a:t>Technical feasibility is the most difficult area to ensure at initial stage. Since the objectives, functions, performance cannot be predicted to its fullest, everything seems possible, provided the right assumptions are made.</a:t>
            </a:r>
            <a:endParaRPr sz="1840">
              <a:solidFill>
                <a:srgbClr val="161514"/>
              </a:solidFill>
              <a:highlight>
                <a:srgbClr val="FFFFFF"/>
              </a:highlight>
              <a:latin typeface="Caveat SemiBold"/>
              <a:ea typeface="Caveat SemiBold"/>
              <a:cs typeface="Caveat SemiBold"/>
              <a:sym typeface="Caveat SemiBold"/>
            </a:endParaRPr>
          </a:p>
          <a:p>
            <a:pPr indent="0" lvl="0" marL="0" rtl="0" algn="l">
              <a:spcBef>
                <a:spcPts val="0"/>
              </a:spcBef>
              <a:spcAft>
                <a:spcPts val="1200"/>
              </a:spcAft>
              <a:buNone/>
            </a:pPr>
            <a:r>
              <a:t/>
            </a:r>
            <a:endParaRPr sz="1400"/>
          </a:p>
        </p:txBody>
      </p:sp>
      <p:sp>
        <p:nvSpPr>
          <p:cNvPr id="109" name="Google Shape;109;p20"/>
          <p:cNvSpPr txBox="1"/>
          <p:nvPr/>
        </p:nvSpPr>
        <p:spPr>
          <a:xfrm>
            <a:off x="3355275" y="712850"/>
            <a:ext cx="25647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Pacifico"/>
                <a:ea typeface="Pacifico"/>
                <a:cs typeface="Pacifico"/>
                <a:sym typeface="Pacifico"/>
              </a:rPr>
              <a:t>Operational Feasibility</a:t>
            </a:r>
            <a:endParaRPr sz="1800">
              <a:solidFill>
                <a:schemeClr val="dk1"/>
              </a:solidFill>
              <a:latin typeface="Pacifico"/>
              <a:ea typeface="Pacifico"/>
              <a:cs typeface="Pacifico"/>
              <a:sym typeface="Pacifico"/>
            </a:endParaRPr>
          </a:p>
        </p:txBody>
      </p:sp>
      <p:sp>
        <p:nvSpPr>
          <p:cNvPr id="110" name="Google Shape;110;p20"/>
          <p:cNvSpPr txBox="1"/>
          <p:nvPr/>
        </p:nvSpPr>
        <p:spPr>
          <a:xfrm>
            <a:off x="3359375" y="1462525"/>
            <a:ext cx="2564700" cy="3386400"/>
          </a:xfrm>
          <a:prstGeom prst="rect">
            <a:avLst/>
          </a:prstGeom>
          <a:noFill/>
          <a:ln cap="flat" cmpd="sng" w="38100">
            <a:solidFill>
              <a:schemeClr val="dk1"/>
            </a:solidFill>
            <a:prstDash val="lgDash"/>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161514"/>
              </a:buClr>
              <a:buSzPts val="1200"/>
              <a:buFont typeface="Caveat SemiBold"/>
              <a:buChar char="❖"/>
            </a:pPr>
            <a:r>
              <a:rPr lang="en">
                <a:solidFill>
                  <a:srgbClr val="161514"/>
                </a:solidFill>
                <a:latin typeface="Caveat SemiBold"/>
                <a:ea typeface="Caveat SemiBold"/>
                <a:cs typeface="Caveat SemiBold"/>
                <a:sym typeface="Caveat SemiBold"/>
              </a:rPr>
              <a:t>It deals with the consideration about working of the system after installation. The proposed system would be beneficial to its users as their needs are fully satisfied. As this project satisfies all the requirements of the users it is operationally feasible. All the operational aspects are considered carefully here. </a:t>
            </a:r>
            <a:br>
              <a:rPr lang="en">
                <a:solidFill>
                  <a:srgbClr val="161514"/>
                </a:solidFill>
                <a:latin typeface="Caveat SemiBold"/>
                <a:ea typeface="Caveat SemiBold"/>
                <a:cs typeface="Caveat SemiBold"/>
                <a:sym typeface="Caveat SemiBold"/>
              </a:rPr>
            </a:br>
            <a:r>
              <a:rPr lang="en">
                <a:solidFill>
                  <a:srgbClr val="161514"/>
                </a:solidFill>
                <a:latin typeface="Caveat SemiBold"/>
                <a:ea typeface="Caveat SemiBold"/>
                <a:cs typeface="Caveat SemiBold"/>
                <a:sym typeface="Caveat SemiBold"/>
              </a:rPr>
              <a:t>It </a:t>
            </a:r>
            <a:r>
              <a:rPr lang="en">
                <a:solidFill>
                  <a:srgbClr val="161514"/>
                </a:solidFill>
                <a:latin typeface="Caveat SemiBold"/>
                <a:ea typeface="Caveat SemiBold"/>
                <a:cs typeface="Caveat SemiBold"/>
                <a:sym typeface="Caveat SemiBold"/>
              </a:rPr>
              <a:t>should</a:t>
            </a:r>
            <a:r>
              <a:rPr lang="en">
                <a:solidFill>
                  <a:srgbClr val="161514"/>
                </a:solidFill>
                <a:latin typeface="Caveat SemiBold"/>
                <a:ea typeface="Caveat SemiBold"/>
                <a:cs typeface="Caveat SemiBold"/>
                <a:sym typeface="Caveat SemiBold"/>
              </a:rPr>
              <a:t> be able to:</a:t>
            </a:r>
            <a:br>
              <a:rPr lang="en">
                <a:solidFill>
                  <a:srgbClr val="161514"/>
                </a:solidFill>
                <a:latin typeface="Caveat SemiBold"/>
                <a:ea typeface="Caveat SemiBold"/>
                <a:cs typeface="Caveat SemiBold"/>
                <a:sym typeface="Caveat SemiBold"/>
              </a:rPr>
            </a:br>
            <a:r>
              <a:rPr lang="en">
                <a:solidFill>
                  <a:srgbClr val="161514"/>
                </a:solidFill>
                <a:latin typeface="Caveat SemiBold"/>
                <a:ea typeface="Caveat SemiBold"/>
                <a:cs typeface="Caveat SemiBold"/>
                <a:sym typeface="Caveat SemiBold"/>
              </a:rPr>
              <a:t>Process large amount of Data.</a:t>
            </a:r>
            <a:endParaRPr>
              <a:solidFill>
                <a:srgbClr val="161514"/>
              </a:solidFill>
              <a:latin typeface="Caveat SemiBold"/>
              <a:ea typeface="Caveat SemiBold"/>
              <a:cs typeface="Caveat SemiBold"/>
              <a:sym typeface="Caveat SemiBold"/>
            </a:endParaRPr>
          </a:p>
          <a:p>
            <a:pPr indent="0" lvl="0" marL="457200" rtl="0" algn="l">
              <a:spcBef>
                <a:spcPts val="0"/>
              </a:spcBef>
              <a:spcAft>
                <a:spcPts val="0"/>
              </a:spcAft>
              <a:buNone/>
            </a:pPr>
            <a:r>
              <a:rPr lang="en">
                <a:solidFill>
                  <a:srgbClr val="161514"/>
                </a:solidFill>
                <a:latin typeface="Caveat SemiBold"/>
                <a:ea typeface="Caveat SemiBold"/>
                <a:cs typeface="Caveat SemiBold"/>
                <a:sym typeface="Caveat SemiBold"/>
              </a:rPr>
              <a:t>Fast and accurate information.</a:t>
            </a:r>
            <a:endParaRPr>
              <a:solidFill>
                <a:srgbClr val="161514"/>
              </a:solidFill>
              <a:latin typeface="Caveat SemiBold"/>
              <a:ea typeface="Caveat SemiBold"/>
              <a:cs typeface="Caveat SemiBold"/>
              <a:sym typeface="Caveat SemiBold"/>
            </a:endParaRPr>
          </a:p>
          <a:p>
            <a:pPr indent="0" lvl="0" marL="457200" rtl="0" algn="l">
              <a:spcBef>
                <a:spcPts val="0"/>
              </a:spcBef>
              <a:spcAft>
                <a:spcPts val="0"/>
              </a:spcAft>
              <a:buNone/>
            </a:pPr>
            <a:r>
              <a:t/>
            </a:r>
            <a:endParaRPr sz="1200">
              <a:solidFill>
                <a:srgbClr val="161514"/>
              </a:solidFill>
              <a:latin typeface="Times New Roman"/>
              <a:ea typeface="Times New Roman"/>
              <a:cs typeface="Times New Roman"/>
              <a:sym typeface="Times New Roman"/>
            </a:endParaRPr>
          </a:p>
        </p:txBody>
      </p:sp>
      <p:sp>
        <p:nvSpPr>
          <p:cNvPr id="111" name="Google Shape;111;p20"/>
          <p:cNvSpPr txBox="1"/>
          <p:nvPr/>
        </p:nvSpPr>
        <p:spPr>
          <a:xfrm>
            <a:off x="6292475" y="712850"/>
            <a:ext cx="25647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Pacifico"/>
                <a:ea typeface="Pacifico"/>
                <a:cs typeface="Pacifico"/>
                <a:sym typeface="Pacifico"/>
              </a:rPr>
              <a:t>Economic Feasibility</a:t>
            </a:r>
            <a:endParaRPr sz="1800">
              <a:solidFill>
                <a:schemeClr val="dk1"/>
              </a:solidFill>
              <a:latin typeface="Pacifico"/>
              <a:ea typeface="Pacifico"/>
              <a:cs typeface="Pacifico"/>
              <a:sym typeface="Pacifico"/>
            </a:endParaRPr>
          </a:p>
        </p:txBody>
      </p:sp>
      <p:sp>
        <p:nvSpPr>
          <p:cNvPr id="112" name="Google Shape;112;p20"/>
          <p:cNvSpPr txBox="1"/>
          <p:nvPr/>
        </p:nvSpPr>
        <p:spPr>
          <a:xfrm>
            <a:off x="6300675" y="1462525"/>
            <a:ext cx="2564700" cy="2630400"/>
          </a:xfrm>
          <a:prstGeom prst="rect">
            <a:avLst/>
          </a:prstGeom>
          <a:noFill/>
          <a:ln cap="flat" cmpd="sng" w="38100">
            <a:solidFill>
              <a:schemeClr val="dk1"/>
            </a:solidFill>
            <a:prstDash val="lgDash"/>
            <a:round/>
            <a:headEnd len="sm" w="sm" type="none"/>
            <a:tailEnd len="sm" w="sm" type="none"/>
          </a:ln>
        </p:spPr>
        <p:txBody>
          <a:bodyPr anchorCtr="0" anchor="t" bIns="91425" lIns="91425" spcFirstLastPara="1" rIns="91425" wrap="square" tIns="91425">
            <a:spAutoFit/>
          </a:bodyPr>
          <a:lstStyle/>
          <a:p>
            <a:pPr indent="-304800" lvl="0" marL="457200" rtl="0" algn="just">
              <a:lnSpc>
                <a:spcPct val="115000"/>
              </a:lnSpc>
              <a:spcBef>
                <a:spcPts val="1400"/>
              </a:spcBef>
              <a:spcAft>
                <a:spcPts val="0"/>
              </a:spcAft>
              <a:buSzPts val="1200"/>
              <a:buFont typeface="Caveat SemiBold"/>
              <a:buChar char="❖"/>
            </a:pPr>
            <a:r>
              <a:rPr lang="en">
                <a:highlight>
                  <a:srgbClr val="FFFFFF"/>
                </a:highlight>
                <a:latin typeface="Caveat SemiBold"/>
                <a:ea typeface="Caveat SemiBold"/>
                <a:cs typeface="Caveat SemiBold"/>
                <a:sym typeface="Caveat SemiBold"/>
              </a:rPr>
              <a:t>Resource cost is based on the estimated resources within the technical analysis.</a:t>
            </a:r>
            <a:endParaRPr>
              <a:highlight>
                <a:srgbClr val="FFFFFF"/>
              </a:highlight>
              <a:latin typeface="Caveat SemiBold"/>
              <a:ea typeface="Caveat SemiBold"/>
              <a:cs typeface="Caveat SemiBold"/>
              <a:sym typeface="Caveat SemiBold"/>
            </a:endParaRPr>
          </a:p>
          <a:p>
            <a:pPr indent="-304800" lvl="0" marL="457200" rtl="0" algn="just">
              <a:lnSpc>
                <a:spcPct val="115000"/>
              </a:lnSpc>
              <a:spcBef>
                <a:spcPts val="0"/>
              </a:spcBef>
              <a:spcAft>
                <a:spcPts val="0"/>
              </a:spcAft>
              <a:buSzPts val="1200"/>
              <a:buFont typeface="Caveat SemiBold"/>
              <a:buChar char="❖"/>
            </a:pPr>
            <a:r>
              <a:rPr lang="en">
                <a:highlight>
                  <a:srgbClr val="FFFFFF"/>
                </a:highlight>
                <a:latin typeface="Caveat SemiBold"/>
                <a:ea typeface="Caveat SemiBold"/>
                <a:cs typeface="Caveat SemiBold"/>
                <a:sym typeface="Caveat SemiBold"/>
              </a:rPr>
              <a:t>Resource cost is based on the estimated resources within the technical analysis</a:t>
            </a:r>
            <a:endParaRPr>
              <a:highlight>
                <a:srgbClr val="FFFFFF"/>
              </a:highlight>
              <a:latin typeface="Caveat SemiBold"/>
              <a:ea typeface="Caveat SemiBold"/>
              <a:cs typeface="Caveat SemiBold"/>
              <a:sym typeface="Caveat SemiBold"/>
            </a:endParaRPr>
          </a:p>
          <a:p>
            <a:pPr indent="-304800" lvl="0" marL="457200" rtl="0" algn="just">
              <a:lnSpc>
                <a:spcPct val="115000"/>
              </a:lnSpc>
              <a:spcBef>
                <a:spcPts val="0"/>
              </a:spcBef>
              <a:spcAft>
                <a:spcPts val="0"/>
              </a:spcAft>
              <a:buSzPts val="1200"/>
              <a:buFont typeface="Caveat SemiBold"/>
              <a:buChar char="❖"/>
            </a:pPr>
            <a:r>
              <a:rPr lang="en">
                <a:highlight>
                  <a:srgbClr val="FFFFFF"/>
                </a:highlight>
                <a:latin typeface="Caveat SemiBold"/>
                <a:ea typeface="Caveat SemiBold"/>
                <a:cs typeface="Caveat SemiBold"/>
                <a:sym typeface="Caveat SemiBold"/>
              </a:rPr>
              <a:t>Resource cost is based on the estimated resources within the technical analysis.</a:t>
            </a:r>
            <a:endParaRPr>
              <a:highlight>
                <a:srgbClr val="FFFFFF"/>
              </a:highlight>
              <a:latin typeface="Caveat SemiBold"/>
              <a:ea typeface="Caveat SemiBold"/>
              <a:cs typeface="Caveat SemiBold"/>
              <a:sym typeface="Caveat SemiBold"/>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13" name="Google Shape;113;p20"/>
          <p:cNvSpPr txBox="1"/>
          <p:nvPr/>
        </p:nvSpPr>
        <p:spPr>
          <a:xfrm>
            <a:off x="451075" y="71285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Pacifico"/>
                <a:ea typeface="Pacifico"/>
                <a:cs typeface="Pacifico"/>
                <a:sym typeface="Pacifico"/>
              </a:rPr>
              <a:t>Technical </a:t>
            </a:r>
            <a:r>
              <a:rPr lang="en" sz="1800">
                <a:solidFill>
                  <a:schemeClr val="dk1"/>
                </a:solidFill>
                <a:latin typeface="Pacifico"/>
                <a:ea typeface="Pacifico"/>
                <a:cs typeface="Pacifico"/>
                <a:sym typeface="Pacifico"/>
              </a:rPr>
              <a:t>Feasibility</a:t>
            </a:r>
            <a:endParaRPr sz="1800">
              <a:solidFill>
                <a:schemeClr val="dk1"/>
              </a:solidFill>
              <a:latin typeface="Pacifico"/>
              <a:ea typeface="Pacifico"/>
              <a:cs typeface="Pacifico"/>
              <a:sym typeface="Pacific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Pacifico"/>
                <a:ea typeface="Pacifico"/>
                <a:cs typeface="Pacifico"/>
                <a:sym typeface="Pacifico"/>
              </a:rPr>
              <a:t>App Functions</a:t>
            </a:r>
            <a:endParaRPr>
              <a:solidFill>
                <a:schemeClr val="lt1"/>
              </a:solidFill>
              <a:latin typeface="Pacifico"/>
              <a:ea typeface="Pacifico"/>
              <a:cs typeface="Pacifico"/>
              <a:sym typeface="Pacifico"/>
            </a:endParaRPr>
          </a:p>
        </p:txBody>
      </p:sp>
      <p:sp>
        <p:nvSpPr>
          <p:cNvPr id="119" name="Google Shape;119;p21"/>
          <p:cNvSpPr txBox="1"/>
          <p:nvPr>
            <p:ph idx="1" type="body"/>
          </p:nvPr>
        </p:nvSpPr>
        <p:spPr>
          <a:xfrm>
            <a:off x="311700" y="1468825"/>
            <a:ext cx="8520600" cy="35292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25000"/>
              </a:lnSpc>
              <a:spcBef>
                <a:spcPts val="0"/>
              </a:spcBef>
              <a:spcAft>
                <a:spcPts val="0"/>
              </a:spcAft>
              <a:buSzPts val="1200"/>
              <a:buFont typeface="Caveat SemiBold"/>
              <a:buChar char="❖"/>
            </a:pPr>
            <a:r>
              <a:rPr b="1" lang="en" sz="1200" u="sng">
                <a:solidFill>
                  <a:srgbClr val="202124"/>
                </a:solidFill>
                <a:highlight>
                  <a:srgbClr val="FFFFFF"/>
                </a:highlight>
                <a:latin typeface="Caveat"/>
                <a:ea typeface="Caveat"/>
                <a:cs typeface="Caveat"/>
                <a:sym typeface="Caveat"/>
              </a:rPr>
              <a:t>Scream Alarm :</a:t>
            </a:r>
            <a:r>
              <a:rPr b="1" lang="en" sz="1200">
                <a:solidFill>
                  <a:srgbClr val="202124"/>
                </a:solidFill>
                <a:highlight>
                  <a:srgbClr val="FFFFFF"/>
                </a:highlight>
                <a:latin typeface="Caveat"/>
                <a:ea typeface="Caveat"/>
                <a:cs typeface="Caveat"/>
                <a:sym typeface="Caveat"/>
              </a:rPr>
              <a:t> </a:t>
            </a:r>
            <a:r>
              <a:rPr lang="en" sz="1200">
                <a:solidFill>
                  <a:srgbClr val="202124"/>
                </a:solidFill>
                <a:highlight>
                  <a:srgbClr val="FFFFFF"/>
                </a:highlight>
                <a:latin typeface="Caveat SemiBold"/>
                <a:ea typeface="Caveat SemiBold"/>
                <a:cs typeface="Caveat SemiBold"/>
                <a:sym typeface="Caveat SemiBold"/>
              </a:rPr>
              <a:t>It is perfect for the females as well as other users that need some kind of safety alarm in case they found out that someone is following or stalking them. It also consists of two other types of scream alarm. It’s an initial distraction which will buy some time and allow the user to escape from the trouble. </a:t>
            </a:r>
            <a:br>
              <a:rPr lang="en" sz="1200">
                <a:solidFill>
                  <a:srgbClr val="202124"/>
                </a:solidFill>
                <a:highlight>
                  <a:srgbClr val="FFFFFF"/>
                </a:highlight>
                <a:latin typeface="Caveat SemiBold"/>
                <a:ea typeface="Caveat SemiBold"/>
                <a:cs typeface="Caveat SemiBold"/>
                <a:sym typeface="Caveat SemiBold"/>
              </a:rPr>
            </a:br>
            <a:r>
              <a:rPr lang="en" sz="1200">
                <a:solidFill>
                  <a:srgbClr val="202124"/>
                </a:solidFill>
                <a:highlight>
                  <a:srgbClr val="FFFFFF"/>
                </a:highlight>
                <a:latin typeface="Caveat SemiBold"/>
                <a:ea typeface="Caveat SemiBold"/>
                <a:cs typeface="Caveat SemiBold"/>
                <a:sym typeface="Caveat SemiBold"/>
              </a:rPr>
              <a:t>Police Siren Alarm  mode could be selected from App Settings.</a:t>
            </a:r>
            <a:endParaRPr sz="1200">
              <a:solidFill>
                <a:srgbClr val="202124"/>
              </a:solidFill>
              <a:highlight>
                <a:srgbClr val="FFFFFF"/>
              </a:highlight>
              <a:latin typeface="Caveat SemiBold"/>
              <a:ea typeface="Caveat SemiBold"/>
              <a:cs typeface="Caveat SemiBold"/>
              <a:sym typeface="Caveat SemiBold"/>
            </a:endParaRPr>
          </a:p>
          <a:p>
            <a:pPr indent="-304800" lvl="0" marL="457200" rtl="0" algn="l">
              <a:lnSpc>
                <a:spcPct val="125000"/>
              </a:lnSpc>
              <a:spcBef>
                <a:spcPts val="0"/>
              </a:spcBef>
              <a:spcAft>
                <a:spcPts val="0"/>
              </a:spcAft>
              <a:buClr>
                <a:srgbClr val="202124"/>
              </a:buClr>
              <a:buSzPts val="1200"/>
              <a:buFont typeface="Caveat SemiBold"/>
              <a:buChar char="❖"/>
            </a:pPr>
            <a:r>
              <a:rPr b="1" lang="en" sz="1200" u="sng">
                <a:solidFill>
                  <a:srgbClr val="202124"/>
                </a:solidFill>
                <a:highlight>
                  <a:srgbClr val="FFFFFF"/>
                </a:highlight>
                <a:latin typeface="Caveat"/>
                <a:ea typeface="Caveat"/>
                <a:cs typeface="Caveat"/>
                <a:sym typeface="Caveat"/>
              </a:rPr>
              <a:t>Where Are You :</a:t>
            </a:r>
            <a:r>
              <a:rPr lang="en" sz="1200">
                <a:solidFill>
                  <a:srgbClr val="202124"/>
                </a:solidFill>
                <a:highlight>
                  <a:srgbClr val="FFFFFF"/>
                </a:highlight>
                <a:latin typeface="Caveat SemiBold"/>
                <a:ea typeface="Caveat SemiBold"/>
                <a:cs typeface="Caveat SemiBold"/>
                <a:sym typeface="Caveat SemiBold"/>
              </a:rPr>
              <a:t> Your friend is out somewhere for a late night party. How could you check where that respective person is ?.Where are you feature allows the user to see the recent location of the friends and family when needed without disturbing the person being tracked. </a:t>
            </a:r>
            <a:endParaRPr sz="1200">
              <a:solidFill>
                <a:srgbClr val="202124"/>
              </a:solidFill>
              <a:highlight>
                <a:srgbClr val="FFFFFF"/>
              </a:highlight>
              <a:latin typeface="Caveat SemiBold"/>
              <a:ea typeface="Caveat SemiBold"/>
              <a:cs typeface="Caveat SemiBold"/>
              <a:sym typeface="Caveat SemiBold"/>
            </a:endParaRPr>
          </a:p>
          <a:p>
            <a:pPr indent="-304800" lvl="0" marL="457200" rtl="0" algn="l">
              <a:lnSpc>
                <a:spcPct val="125000"/>
              </a:lnSpc>
              <a:spcBef>
                <a:spcPts val="0"/>
              </a:spcBef>
              <a:spcAft>
                <a:spcPts val="0"/>
              </a:spcAft>
              <a:buClr>
                <a:srgbClr val="202124"/>
              </a:buClr>
              <a:buSzPts val="1200"/>
              <a:buFont typeface="Caveat SemiBold"/>
              <a:buChar char="❖"/>
            </a:pPr>
            <a:r>
              <a:rPr b="1" lang="en" sz="1200" u="sng">
                <a:solidFill>
                  <a:srgbClr val="202124"/>
                </a:solidFill>
                <a:highlight>
                  <a:srgbClr val="FFFFFF"/>
                </a:highlight>
                <a:latin typeface="Caveat"/>
                <a:ea typeface="Caveat"/>
                <a:cs typeface="Caveat"/>
                <a:sym typeface="Caveat"/>
              </a:rPr>
              <a:t>Track Me :</a:t>
            </a:r>
            <a:r>
              <a:rPr lang="en" sz="1200">
                <a:solidFill>
                  <a:srgbClr val="202124"/>
                </a:solidFill>
                <a:highlight>
                  <a:srgbClr val="FFFFFF"/>
                </a:highlight>
                <a:latin typeface="Caveat SemiBold"/>
                <a:ea typeface="Caveat SemiBold"/>
                <a:cs typeface="Caveat SemiBold"/>
                <a:sym typeface="Caveat SemiBold"/>
              </a:rPr>
              <a:t> The track me feature allows the user to view the exact dynamic location of the victim. It could be after the user shakes the mobile or taps the Power Button certain times irrespective of manually initiating the App.</a:t>
            </a:r>
            <a:endParaRPr sz="1200">
              <a:solidFill>
                <a:srgbClr val="202124"/>
              </a:solidFill>
              <a:highlight>
                <a:srgbClr val="FFFFFF"/>
              </a:highlight>
              <a:latin typeface="Caveat SemiBold"/>
              <a:ea typeface="Caveat SemiBold"/>
              <a:cs typeface="Caveat SemiBold"/>
              <a:sym typeface="Caveat SemiBold"/>
            </a:endParaRPr>
          </a:p>
          <a:p>
            <a:pPr indent="-304800" lvl="0" marL="457200" rtl="0" algn="l">
              <a:lnSpc>
                <a:spcPct val="125000"/>
              </a:lnSpc>
              <a:spcBef>
                <a:spcPts val="0"/>
              </a:spcBef>
              <a:spcAft>
                <a:spcPts val="0"/>
              </a:spcAft>
              <a:buClr>
                <a:srgbClr val="202124"/>
              </a:buClr>
              <a:buSzPts val="1200"/>
              <a:buFont typeface="Caveat SemiBold"/>
              <a:buChar char="❖"/>
            </a:pPr>
            <a:r>
              <a:rPr b="1" lang="en" sz="1200" u="sng">
                <a:solidFill>
                  <a:srgbClr val="202124"/>
                </a:solidFill>
                <a:highlight>
                  <a:srgbClr val="FFFFFF"/>
                </a:highlight>
                <a:latin typeface="Caveat"/>
                <a:ea typeface="Caveat"/>
                <a:cs typeface="Caveat"/>
                <a:sym typeface="Caveat"/>
              </a:rPr>
              <a:t>Emergency List :</a:t>
            </a:r>
            <a:r>
              <a:rPr b="1" lang="en" sz="1200">
                <a:solidFill>
                  <a:srgbClr val="202124"/>
                </a:solidFill>
                <a:highlight>
                  <a:srgbClr val="FFFFFF"/>
                </a:highlight>
                <a:latin typeface="Caveat"/>
                <a:ea typeface="Caveat"/>
                <a:cs typeface="Caveat"/>
                <a:sym typeface="Caveat"/>
              </a:rPr>
              <a:t> </a:t>
            </a:r>
            <a:r>
              <a:rPr lang="en" sz="1200">
                <a:solidFill>
                  <a:srgbClr val="202124"/>
                </a:solidFill>
                <a:highlight>
                  <a:srgbClr val="FFFFFF"/>
                </a:highlight>
                <a:latin typeface="Caveat SemiBold"/>
                <a:ea typeface="Caveat SemiBold"/>
                <a:cs typeface="Caveat SemiBold"/>
                <a:sym typeface="Caveat SemiBold"/>
              </a:rPr>
              <a:t>This list shows all the contact numbers of family and friends which are added by the user through contacts. </a:t>
            </a:r>
            <a:endParaRPr sz="1200">
              <a:solidFill>
                <a:srgbClr val="202124"/>
              </a:solidFill>
              <a:highlight>
                <a:srgbClr val="FFFFFF"/>
              </a:highlight>
              <a:latin typeface="Caveat SemiBold"/>
              <a:ea typeface="Caveat SemiBold"/>
              <a:cs typeface="Caveat SemiBold"/>
              <a:sym typeface="Caveat SemiBold"/>
            </a:endParaRPr>
          </a:p>
          <a:p>
            <a:pPr indent="-304800" lvl="0" marL="457200" rtl="0" algn="l">
              <a:lnSpc>
                <a:spcPct val="125000"/>
              </a:lnSpc>
              <a:spcBef>
                <a:spcPts val="0"/>
              </a:spcBef>
              <a:spcAft>
                <a:spcPts val="0"/>
              </a:spcAft>
              <a:buClr>
                <a:srgbClr val="202124"/>
              </a:buClr>
              <a:buSzPts val="1200"/>
              <a:buFont typeface="Caveat SemiBold"/>
              <a:buChar char="❖"/>
            </a:pPr>
            <a:r>
              <a:rPr b="1" lang="en" sz="1200" u="sng">
                <a:solidFill>
                  <a:srgbClr val="202124"/>
                </a:solidFill>
                <a:highlight>
                  <a:srgbClr val="FFFFFF"/>
                </a:highlight>
                <a:latin typeface="Caveat"/>
                <a:ea typeface="Caveat"/>
                <a:cs typeface="Caveat"/>
                <a:sym typeface="Caveat"/>
              </a:rPr>
              <a:t>Emergency Services :</a:t>
            </a:r>
            <a:r>
              <a:rPr lang="en" sz="1200">
                <a:solidFill>
                  <a:srgbClr val="202124"/>
                </a:solidFill>
                <a:highlight>
                  <a:srgbClr val="FFFFFF"/>
                </a:highlight>
                <a:latin typeface="Caveat SemiBold"/>
                <a:ea typeface="Caveat SemiBold"/>
                <a:cs typeface="Caveat SemiBold"/>
                <a:sym typeface="Caveat SemiBold"/>
              </a:rPr>
              <a:t> It allows the Stay Safe Application to send emergency notifications and SMS with the exact location to the emergency contacts.</a:t>
            </a:r>
            <a:endParaRPr sz="1200">
              <a:solidFill>
                <a:srgbClr val="202124"/>
              </a:solidFill>
              <a:highlight>
                <a:srgbClr val="FFFFFF"/>
              </a:highlight>
              <a:latin typeface="Caveat SemiBold"/>
              <a:ea typeface="Caveat SemiBold"/>
              <a:cs typeface="Caveat SemiBold"/>
              <a:sym typeface="Caveat SemiBold"/>
            </a:endParaRPr>
          </a:p>
          <a:p>
            <a:pPr indent="-304800" lvl="0" marL="457200" rtl="0" algn="l">
              <a:lnSpc>
                <a:spcPct val="125000"/>
              </a:lnSpc>
              <a:spcBef>
                <a:spcPts val="0"/>
              </a:spcBef>
              <a:spcAft>
                <a:spcPts val="0"/>
              </a:spcAft>
              <a:buClr>
                <a:srgbClr val="202124"/>
              </a:buClr>
              <a:buSzPts val="1200"/>
              <a:buFont typeface="Caveat SemiBold"/>
              <a:buChar char="❖"/>
            </a:pPr>
            <a:r>
              <a:rPr b="1" lang="en" sz="1200" u="sng">
                <a:solidFill>
                  <a:srgbClr val="202124"/>
                </a:solidFill>
                <a:highlight>
                  <a:srgbClr val="FFFFFF"/>
                </a:highlight>
                <a:latin typeface="Caveat"/>
                <a:ea typeface="Caveat"/>
                <a:cs typeface="Caveat"/>
                <a:sym typeface="Caveat"/>
              </a:rPr>
              <a:t>Low Battery Alert :</a:t>
            </a:r>
            <a:r>
              <a:rPr lang="en" sz="1200">
                <a:solidFill>
                  <a:srgbClr val="202124"/>
                </a:solidFill>
                <a:highlight>
                  <a:srgbClr val="FFFFFF"/>
                </a:highlight>
                <a:latin typeface="Caveat SemiBold"/>
                <a:ea typeface="Caveat SemiBold"/>
                <a:cs typeface="Caveat SemiBold"/>
                <a:sym typeface="Caveat SemiBold"/>
              </a:rPr>
              <a:t> The low battery alert feature allows the Stay Safe Application to send low battery alert and SMS to the emergency contacts. </a:t>
            </a:r>
            <a:endParaRPr sz="1200">
              <a:solidFill>
                <a:srgbClr val="202124"/>
              </a:solidFill>
              <a:highlight>
                <a:srgbClr val="FFFFFF"/>
              </a:highlight>
              <a:latin typeface="Caveat SemiBold"/>
              <a:ea typeface="Caveat SemiBold"/>
              <a:cs typeface="Caveat SemiBold"/>
              <a:sym typeface="Caveat SemiBold"/>
            </a:endParaRPr>
          </a:p>
          <a:p>
            <a:pPr indent="-304800" lvl="0" marL="457200" rtl="0" algn="l">
              <a:lnSpc>
                <a:spcPct val="125000"/>
              </a:lnSpc>
              <a:spcBef>
                <a:spcPts val="0"/>
              </a:spcBef>
              <a:spcAft>
                <a:spcPts val="0"/>
              </a:spcAft>
              <a:buClr>
                <a:srgbClr val="202124"/>
              </a:buClr>
              <a:buSzPts val="1200"/>
              <a:buFont typeface="Caveat SemiBold"/>
              <a:buChar char="❖"/>
            </a:pPr>
            <a:r>
              <a:rPr b="1" lang="en" sz="1200" u="sng">
                <a:solidFill>
                  <a:srgbClr val="202124"/>
                </a:solidFill>
                <a:highlight>
                  <a:srgbClr val="FFFFFF"/>
                </a:highlight>
                <a:latin typeface="Caveat"/>
                <a:ea typeface="Caveat"/>
                <a:cs typeface="Caveat"/>
                <a:sym typeface="Caveat"/>
              </a:rPr>
              <a:t>Set Scream Sound :</a:t>
            </a:r>
            <a:r>
              <a:rPr lang="en" sz="1200">
                <a:solidFill>
                  <a:srgbClr val="202124"/>
                </a:solidFill>
                <a:highlight>
                  <a:srgbClr val="FFFFFF"/>
                </a:highlight>
                <a:latin typeface="Caveat SemiBold"/>
                <a:ea typeface="Caveat SemiBold"/>
                <a:cs typeface="Caveat SemiBold"/>
                <a:sym typeface="Caveat SemiBold"/>
              </a:rPr>
              <a:t> The user could select any scream sound as per the requirement.</a:t>
            </a:r>
            <a:endParaRPr sz="1200">
              <a:solidFill>
                <a:srgbClr val="202124"/>
              </a:solidFill>
              <a:highlight>
                <a:srgbClr val="FFFFFF"/>
              </a:highlight>
              <a:latin typeface="Caveat SemiBold"/>
              <a:ea typeface="Caveat SemiBold"/>
              <a:cs typeface="Caveat SemiBold"/>
              <a:sym typeface="Caveat SemiBold"/>
            </a:endParaRPr>
          </a:p>
          <a:p>
            <a:pPr indent="-304800" lvl="0" marL="457200" rtl="0" algn="l">
              <a:lnSpc>
                <a:spcPct val="120000"/>
              </a:lnSpc>
              <a:spcBef>
                <a:spcPts val="0"/>
              </a:spcBef>
              <a:spcAft>
                <a:spcPts val="0"/>
              </a:spcAft>
              <a:buClr>
                <a:srgbClr val="202124"/>
              </a:buClr>
              <a:buSzPts val="1200"/>
              <a:buFont typeface="Caveat SemiBold"/>
              <a:buChar char="❖"/>
            </a:pPr>
            <a:r>
              <a:rPr b="1" lang="en" sz="1200" u="sng">
                <a:solidFill>
                  <a:srgbClr val="202124"/>
                </a:solidFill>
                <a:highlight>
                  <a:srgbClr val="FFFFFF"/>
                </a:highlight>
                <a:latin typeface="Caveat"/>
                <a:ea typeface="Caveat"/>
                <a:cs typeface="Caveat"/>
                <a:sym typeface="Caveat"/>
              </a:rPr>
              <a:t>Emergency Distress Signal (SOS) :</a:t>
            </a:r>
            <a:r>
              <a:rPr lang="en" sz="1200">
                <a:solidFill>
                  <a:srgbClr val="202124"/>
                </a:solidFill>
                <a:highlight>
                  <a:srgbClr val="FFFFFF"/>
                </a:highlight>
                <a:latin typeface="Caveat SemiBold"/>
                <a:ea typeface="Caveat SemiBold"/>
                <a:cs typeface="Caveat SemiBold"/>
                <a:sym typeface="Caveat SemiBold"/>
              </a:rPr>
              <a:t> The distress signal will be generated by the user in case of an emergency. In order to generate the distress signal the user have to shake up his/her phone, then a distress signal will appear at the user end with a default timer of 5 sec. In the end distress signal will be sent to the emergency contacts added by the user.</a:t>
            </a:r>
            <a:endParaRPr sz="1200">
              <a:solidFill>
                <a:srgbClr val="202124"/>
              </a:solidFill>
              <a:highlight>
                <a:srgbClr val="FFFFFF"/>
              </a:highlight>
              <a:latin typeface="Caveat SemiBold"/>
              <a:ea typeface="Caveat SemiBold"/>
              <a:cs typeface="Caveat SemiBold"/>
              <a:sym typeface="Cave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