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672" r:id="rId3"/>
    <p:sldId id="709" r:id="rId4"/>
    <p:sldId id="710" r:id="rId5"/>
    <p:sldId id="726" r:id="rId6"/>
    <p:sldId id="713" r:id="rId7"/>
    <p:sldId id="712" r:id="rId8"/>
    <p:sldId id="597" r:id="rId9"/>
    <p:sldId id="673" r:id="rId10"/>
    <p:sldId id="727" r:id="rId11"/>
    <p:sldId id="729" r:id="rId12"/>
    <p:sldId id="730" r:id="rId13"/>
    <p:sldId id="731" r:id="rId14"/>
    <p:sldId id="732" r:id="rId15"/>
    <p:sldId id="734" r:id="rId16"/>
    <p:sldId id="735" r:id="rId17"/>
    <p:sldId id="728" r:id="rId18"/>
    <p:sldId id="724" r:id="rId19"/>
    <p:sldId id="722" r:id="rId20"/>
    <p:sldId id="257" r:id="rId21"/>
    <p:sldId id="258" r:id="rId22"/>
    <p:sldId id="259" r:id="rId23"/>
    <p:sldId id="260" r:id="rId24"/>
    <p:sldId id="261" r:id="rId25"/>
    <p:sldId id="736" r:id="rId26"/>
    <p:sldId id="737" r:id="rId27"/>
    <p:sldId id="738" r:id="rId28"/>
    <p:sldId id="73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2923"/>
    <a:srgbClr val="32241E"/>
    <a:srgbClr val="493428"/>
    <a:srgbClr val="FE8E00"/>
    <a:srgbClr val="4DAD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07"/>
    <p:restoredTop sz="95206"/>
  </p:normalViewPr>
  <p:slideViewPr>
    <p:cSldViewPr snapToGrid="0" snapToObjects="1">
      <p:cViewPr varScale="1">
        <p:scale>
          <a:sx n="125" d="100"/>
          <a:sy n="125" d="100"/>
        </p:scale>
        <p:origin x="40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97ED9E-5BB4-9845-8F10-3CF69C408AD8}" type="datetimeFigureOut">
              <a:rPr lang="en-US" smtClean="0"/>
              <a:t>2/24/22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217824-C578-D347-9BB7-2D5EB29AF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57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217824-C578-D347-9BB7-2D5EB29AF5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555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demo: </a:t>
            </a:r>
          </a:p>
          <a:p>
            <a:endParaRPr lang="en-US" dirty="0"/>
          </a:p>
          <a:p>
            <a:pPr marL="228600" indent="-228600">
              <a:buAutoNum type="arabicParenR"/>
            </a:pPr>
            <a:r>
              <a:rPr lang="en-US" dirty="0"/>
              <a:t>launch network, how many AWS EC2 nodes </a:t>
            </a:r>
          </a:p>
          <a:p>
            <a:pPr marL="228600" indent="-228600">
              <a:buAutoNum type="arabicParenR"/>
            </a:pPr>
            <a:r>
              <a:rPr lang="en-US" dirty="0"/>
              <a:t>Show dashboard</a:t>
            </a:r>
          </a:p>
          <a:p>
            <a:pPr marL="228600" indent="-228600">
              <a:buAutoNum type="arabicParenR"/>
            </a:pPr>
            <a:r>
              <a:rPr lang="en-US" dirty="0"/>
              <a:t> Discuss plots: throughput, latency, forking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217824-C578-D347-9BB7-2D5EB29AF59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495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demo: </a:t>
            </a:r>
          </a:p>
          <a:p>
            <a:endParaRPr lang="en-US" dirty="0"/>
          </a:p>
          <a:p>
            <a:pPr marL="228600" indent="-228600">
              <a:buAutoNum type="arabicParenR"/>
            </a:pPr>
            <a:r>
              <a:rPr lang="en-US" dirty="0"/>
              <a:t>launch network, how many AWS EC2 nodes </a:t>
            </a:r>
          </a:p>
          <a:p>
            <a:pPr marL="228600" indent="-228600">
              <a:buAutoNum type="arabicParenR"/>
            </a:pPr>
            <a:r>
              <a:rPr lang="en-US" dirty="0"/>
              <a:t>Show dashboard</a:t>
            </a:r>
          </a:p>
          <a:p>
            <a:pPr marL="228600" indent="-228600">
              <a:buAutoNum type="arabicParenR"/>
            </a:pPr>
            <a:r>
              <a:rPr lang="en-US" dirty="0"/>
              <a:t> Discuss plots: throughput, latency, forking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217824-C578-D347-9BB7-2D5EB29AF59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25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02403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d99ba134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d99ba134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35314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99ba1349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d99ba1349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57918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d99ba1349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d99ba1349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44841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d99ba1349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d99ba1349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32988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d99ba134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d99ba134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52736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02403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d99ba134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d99ba134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3531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demo: </a:t>
            </a:r>
          </a:p>
          <a:p>
            <a:endParaRPr lang="en-US" dirty="0"/>
          </a:p>
          <a:p>
            <a:pPr marL="228600" indent="-228600">
              <a:buAutoNum type="arabicParenR"/>
            </a:pPr>
            <a:r>
              <a:rPr lang="en-US" dirty="0"/>
              <a:t>launch network, how many AWS EC2 nodes </a:t>
            </a:r>
          </a:p>
          <a:p>
            <a:pPr marL="228600" indent="-228600">
              <a:buAutoNum type="arabicParenR"/>
            </a:pPr>
            <a:r>
              <a:rPr lang="en-US" dirty="0"/>
              <a:t>Show dashboard</a:t>
            </a:r>
          </a:p>
          <a:p>
            <a:pPr marL="228600" indent="-228600">
              <a:buAutoNum type="arabicParenR"/>
            </a:pPr>
            <a:r>
              <a:rPr lang="en-US" dirty="0"/>
              <a:t> Discuss plots: throughput, latency, forking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217824-C578-D347-9BB7-2D5EB29AF5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178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d99ba1349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d99ba1349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32988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d99ba134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d99ba134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5273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demo: </a:t>
            </a:r>
          </a:p>
          <a:p>
            <a:endParaRPr lang="en-US" dirty="0"/>
          </a:p>
          <a:p>
            <a:pPr marL="228600" indent="-228600">
              <a:buAutoNum type="arabicParenR"/>
            </a:pPr>
            <a:r>
              <a:rPr lang="en-US" dirty="0"/>
              <a:t>launch network, how many AWS EC2 nodes </a:t>
            </a:r>
          </a:p>
          <a:p>
            <a:pPr marL="228600" indent="-228600">
              <a:buAutoNum type="arabicParenR"/>
            </a:pPr>
            <a:r>
              <a:rPr lang="en-US" dirty="0"/>
              <a:t>Show dashboard</a:t>
            </a:r>
          </a:p>
          <a:p>
            <a:pPr marL="228600" indent="-228600">
              <a:buAutoNum type="arabicParenR"/>
            </a:pPr>
            <a:r>
              <a:rPr lang="en-US" dirty="0"/>
              <a:t> Discuss plots: throughput, latency, forking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217824-C578-D347-9BB7-2D5EB29AF5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43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demo: </a:t>
            </a:r>
          </a:p>
          <a:p>
            <a:endParaRPr lang="en-US" dirty="0"/>
          </a:p>
          <a:p>
            <a:pPr marL="228600" indent="-228600">
              <a:buAutoNum type="arabicParenR"/>
            </a:pPr>
            <a:r>
              <a:rPr lang="en-US" dirty="0"/>
              <a:t>launch network, how many AWS EC2 nodes </a:t>
            </a:r>
          </a:p>
          <a:p>
            <a:pPr marL="228600" indent="-228600">
              <a:buAutoNum type="arabicParenR"/>
            </a:pPr>
            <a:r>
              <a:rPr lang="en-US" dirty="0"/>
              <a:t>Show dashboard</a:t>
            </a:r>
          </a:p>
          <a:p>
            <a:pPr marL="228600" indent="-228600">
              <a:buAutoNum type="arabicParenR"/>
            </a:pPr>
            <a:r>
              <a:rPr lang="en-US" dirty="0"/>
              <a:t> Discuss plots: throughput, latency, forking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217824-C578-D347-9BB7-2D5EB29AF5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168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end of Part 1.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217824-C578-D347-9BB7-2D5EB29AF5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23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demo: </a:t>
            </a:r>
          </a:p>
          <a:p>
            <a:endParaRPr lang="en-US" dirty="0"/>
          </a:p>
          <a:p>
            <a:pPr marL="228600" indent="-228600">
              <a:buAutoNum type="arabicParenR"/>
            </a:pPr>
            <a:r>
              <a:rPr lang="en-US" dirty="0"/>
              <a:t>launch network, how many AWS EC2 nodes </a:t>
            </a:r>
          </a:p>
          <a:p>
            <a:pPr marL="228600" indent="-228600">
              <a:buAutoNum type="arabicParenR"/>
            </a:pPr>
            <a:r>
              <a:rPr lang="en-US" dirty="0"/>
              <a:t>Show dashboard</a:t>
            </a:r>
          </a:p>
          <a:p>
            <a:pPr marL="228600" indent="-228600">
              <a:buAutoNum type="arabicParenR"/>
            </a:pPr>
            <a:r>
              <a:rPr lang="en-US" dirty="0"/>
              <a:t> Discuss plots: throughput, latency, forking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217824-C578-D347-9BB7-2D5EB29AF5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39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demo: </a:t>
            </a:r>
          </a:p>
          <a:p>
            <a:endParaRPr lang="en-US" dirty="0"/>
          </a:p>
          <a:p>
            <a:pPr marL="228600" indent="-228600">
              <a:buAutoNum type="arabicParenR"/>
            </a:pPr>
            <a:r>
              <a:rPr lang="en-US" dirty="0"/>
              <a:t>launch network, how many AWS EC2 nodes </a:t>
            </a:r>
          </a:p>
          <a:p>
            <a:pPr marL="228600" indent="-228600">
              <a:buAutoNum type="arabicParenR"/>
            </a:pPr>
            <a:r>
              <a:rPr lang="en-US" dirty="0"/>
              <a:t>Show dashboard</a:t>
            </a:r>
          </a:p>
          <a:p>
            <a:pPr marL="228600" indent="-228600">
              <a:buAutoNum type="arabicParenR"/>
            </a:pPr>
            <a:r>
              <a:rPr lang="en-US" dirty="0"/>
              <a:t> Discuss plots: throughput, latency, forking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217824-C578-D347-9BB7-2D5EB29AF5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6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6523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end of Part 2. </a:t>
            </a:r>
          </a:p>
          <a:p>
            <a:endParaRPr lang="en-US" dirty="0"/>
          </a:p>
          <a:p>
            <a:r>
              <a:rPr lang="en-US" dirty="0"/>
              <a:t>A platform for all platforms: gap -</a:t>
            </a:r>
            <a:r>
              <a:rPr lang="en-US" dirty="0">
                <a:sym typeface="Wingdings" pitchFamily="2" charset="2"/>
              </a:rPr>
              <a:t> big cross mark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Highlights gap.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758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DC14F-7DB2-7E44-93AF-076BD7695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22FEEA-5CA0-4F47-A36E-0D77A24C0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9EDCA-9901-8A4C-ACD7-73B0ED0A6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17787-CDB4-FC41-8D6E-6E83B0843AB0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88C05-33B0-D749-A14C-4476A2DF1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A64B0-F19A-F04C-9EE3-73BB1AF1D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096B6-B8DF-0C42-9CB4-52268210A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72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07172-4FD3-164C-9683-70164E953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E521B0-98AE-9D49-8638-2584B1FE5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FA8E3-95D1-5B49-93AD-E7E4981F2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17787-CDB4-FC41-8D6E-6E83B0843AB0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D8935-456F-C54B-A59E-9BD79F3E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BFBF0-7D7C-6943-8433-31D4178DA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096B6-B8DF-0C42-9CB4-52268210A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03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5C14EF-57F0-B943-B44D-84316B8DCD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7F7D3-6FE0-7F45-B475-27D99C56D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876D3-C532-3044-93C0-B5FDF0048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17787-CDB4-FC41-8D6E-6E83B0843AB0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7D8B2-B612-5E4B-BA13-80D25F4C0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36875-5142-1343-9492-6E30ACDBD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096B6-B8DF-0C42-9CB4-52268210A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95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926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E53F6-7369-0540-85C6-BCC7B533B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1C0C5-A1A6-F744-BCF3-B145D98AE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DC49B-BA5C-7D43-B18B-5C8B13745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17787-CDB4-FC41-8D6E-6E83B0843AB0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94F80-EFA8-594B-910E-EB69971DF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393DC-1356-E04D-80F6-814DE8AD7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096B6-B8DF-0C42-9CB4-52268210A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05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41EB0-7AD3-FF49-BC37-B086A30B0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63014-C4B6-7644-8CFC-91CA9A58A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C7AC3-98A7-7040-ABA7-800138239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17787-CDB4-FC41-8D6E-6E83B0843AB0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46080-3516-5F42-A2E4-3005F3B8B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2F01D-B807-0941-B5D9-5E75AF8F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096B6-B8DF-0C42-9CB4-52268210A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32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288C0-A888-EA4E-8C07-676AB2CD5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10B6A-D787-EE4C-AE09-0942DE0952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2A80AA-2A6E-9541-A536-B15CF46DF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2A1B4-1D1E-704A-8FAA-68345429F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17787-CDB4-FC41-8D6E-6E83B0843AB0}" type="datetimeFigureOut">
              <a:rPr lang="en-US" smtClean="0"/>
              <a:t>2/24/22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75CEFC-7749-E340-9A9E-2E3DB138B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0ACD9-1ADE-624F-AB44-2F4214F18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096B6-B8DF-0C42-9CB4-52268210A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568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1820B-4D53-AA4F-A8AE-CC3047542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E02C46-39AF-704A-A80C-21A0D32E2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ACFC38-2E01-E24C-A86D-B6B36FD11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BECD0A-25DB-2746-84B5-B553BAFD56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7B3E3F-6723-2D49-8B74-551E9C15FB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63E6BF-8382-7148-B029-43F292090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17787-CDB4-FC41-8D6E-6E83B0843AB0}" type="datetimeFigureOut">
              <a:rPr lang="en-US" smtClean="0"/>
              <a:t>2/24/22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E1DFA0-11C3-294D-BBDA-DF388B4DD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1E174A-D364-3A4E-A629-A4C854E33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096B6-B8DF-0C42-9CB4-52268210A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23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BF105-70F9-4740-B501-B1728E881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35FEFC-1C8C-1B40-BDBE-8B7EC0666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17787-CDB4-FC41-8D6E-6E83B0843AB0}" type="datetimeFigureOut">
              <a:rPr lang="en-US" smtClean="0"/>
              <a:t>2/24/22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8535D1-CA2C-F145-8103-3065C569C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099B2F-D86E-6D45-AFB8-F7E8A4DBA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096B6-B8DF-0C42-9CB4-52268210A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173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A8E2F8-84A9-D14C-8424-AF52147FF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17787-CDB4-FC41-8D6E-6E83B0843AB0}" type="datetimeFigureOut">
              <a:rPr lang="en-US" smtClean="0"/>
              <a:t>2/24/22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0536CB-D725-EA4F-832A-91219E574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AA6363-C907-3744-BBD9-82BDE8735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096B6-B8DF-0C42-9CB4-52268210A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560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1B87F-73AE-8D41-921A-74D2FF9EF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411A1-74C4-8943-A6CA-57E80E485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542A57-E06A-0E4C-B0A9-B6D993BF1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F730FC-2A55-FA43-BC1E-461F05773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17787-CDB4-FC41-8D6E-6E83B0843AB0}" type="datetimeFigureOut">
              <a:rPr lang="en-US" smtClean="0"/>
              <a:t>2/24/22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916CD-3CFE-3F4D-8CBE-3C5416BEE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871C9-6B11-4A41-826F-B7FF75317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096B6-B8DF-0C42-9CB4-52268210A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963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976DF-8B3D-5348-9835-7068CED55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5A1016-14EC-A744-8C0B-015537D2E4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1E4AE7-4494-1C42-9C40-D046FAB9D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43EA4-9289-6947-A410-CD949C38A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17787-CDB4-FC41-8D6E-6E83B0843AB0}" type="datetimeFigureOut">
              <a:rPr lang="en-US" smtClean="0"/>
              <a:t>2/24/22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35EBC0-081A-A54D-A41A-2545448C9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CB58DB-15F2-8845-B118-E727564AC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096B6-B8DF-0C42-9CB4-52268210A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78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A94FDC-8A62-A646-93FE-3BDBE92AB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E6A68-8BF6-0B40-95BD-B6DBE9269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55968-F810-0041-A45A-2B4B480391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fld id="{B9E17787-CDB4-FC41-8D6E-6E83B0843AB0}" type="datetimeFigureOut">
              <a:rPr lang="en-US" smtClean="0"/>
              <a:pPr/>
              <a:t>2/24/22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1984A-7893-204A-A5E4-AA1A271611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B9616-7A13-7B40-ADBB-5748FBACA1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fld id="{44F096B6-B8DF-0C42-9CB4-52268210AD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207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Franklin Gothic Demi" panose="020B0603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engr.illinois.edu/ece598pv/ece598pv-sp2020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7D721-A05C-FA49-B1D4-723BE47E0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65182" y="177372"/>
            <a:ext cx="12495197" cy="1423751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rgbClr val="002060"/>
                </a:solidFill>
              </a:rPr>
              <a:t>Principles of Blockchains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A4AF58-8B1A-144D-818D-1289AA5DE53F}"/>
              </a:ext>
            </a:extLst>
          </p:cNvPr>
          <p:cNvSpPr txBox="1"/>
          <p:nvPr/>
        </p:nvSpPr>
        <p:spPr>
          <a:xfrm>
            <a:off x="2152650" y="3771900"/>
            <a:ext cx="85153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r>
              <a:rPr lang="en-US" sz="2800" b="1" dirty="0"/>
              <a:t>Professor </a:t>
            </a:r>
            <a:r>
              <a:rPr lang="en-US" sz="2800" dirty="0"/>
              <a:t>Pramod Viswanath</a:t>
            </a:r>
          </a:p>
          <a:p>
            <a:endParaRPr lang="en-US" sz="2800" dirty="0"/>
          </a:p>
          <a:p>
            <a:r>
              <a:rPr lang="en-US" sz="2800" dirty="0"/>
              <a:t>Princeton University </a:t>
            </a:r>
          </a:p>
          <a:p>
            <a:r>
              <a:rPr lang="en-US" sz="2800" dirty="0"/>
              <a:t>University of Illinois at Urbana-Champaign</a:t>
            </a:r>
          </a:p>
        </p:txBody>
      </p:sp>
    </p:spTree>
    <p:extLst>
      <p:ext uri="{BB962C8B-B14F-4D97-AF65-F5344CB8AC3E}">
        <p14:creationId xmlns:p14="http://schemas.microsoft.com/office/powerpoint/2010/main" val="3294650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E86BD-4CED-9947-A193-DB5DC7B01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Block of Blockchains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37E55-AD7E-CC4F-9367-9E3970076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0128"/>
            <a:ext cx="10515600" cy="4927872"/>
          </a:xfrm>
        </p:spPr>
        <p:txBody>
          <a:bodyPr>
            <a:normAutofit/>
          </a:bodyPr>
          <a:lstStyle/>
          <a:p>
            <a:r>
              <a:rPr lang="en-US" dirty="0"/>
              <a:t>Platforms are applications built on networked computers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Basic building block:  </a:t>
            </a:r>
            <a:r>
              <a:rPr lang="en-US" b="1" dirty="0">
                <a:solidFill>
                  <a:srgbClr val="C00000"/>
                </a:solidFill>
              </a:rPr>
              <a:t>Decentralized Computer 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Multiple untrusted computers interacting with one another, forming </a:t>
            </a:r>
            <a:r>
              <a:rPr lang="en-US" b="1" dirty="0">
                <a:solidFill>
                  <a:srgbClr val="C00000"/>
                </a:solidFill>
              </a:rPr>
              <a:t>consensus</a:t>
            </a:r>
            <a:r>
              <a:rPr lang="en-US" dirty="0"/>
              <a:t> on an ordered list of instructions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virtual machine </a:t>
            </a:r>
            <a:r>
              <a:rPr lang="en-US" dirty="0"/>
              <a:t>interprets the instruction set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 programming language and a corresponding compiler provide a forum for  </a:t>
            </a:r>
            <a:r>
              <a:rPr lang="en-US" b="1" dirty="0">
                <a:solidFill>
                  <a:srgbClr val="C00000"/>
                </a:solidFill>
              </a:rPr>
              <a:t>decentralized applications (</a:t>
            </a:r>
            <a:r>
              <a:rPr lang="en-US" b="1" dirty="0" err="1">
                <a:solidFill>
                  <a:srgbClr val="C00000"/>
                </a:solidFill>
              </a:rPr>
              <a:t>dApps</a:t>
            </a:r>
            <a:r>
              <a:rPr lang="en-US" b="1" dirty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283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BB2FC-6D60-B542-945C-E222023A8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53722-7F60-1B4F-A5DA-C4C0ECE55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Decentralized Computer</a:t>
            </a:r>
          </a:p>
          <a:p>
            <a:pPr lvl="1"/>
            <a:r>
              <a:rPr lang="en-US" dirty="0"/>
              <a:t>Cryptographic data structures</a:t>
            </a:r>
          </a:p>
          <a:p>
            <a:pPr lvl="1"/>
            <a:r>
              <a:rPr lang="en-US" dirty="0"/>
              <a:t>Disk I/O and Database management</a:t>
            </a:r>
          </a:p>
          <a:p>
            <a:pPr lvl="1"/>
            <a:r>
              <a:rPr lang="en-US" dirty="0"/>
              <a:t>Memory management</a:t>
            </a:r>
          </a:p>
          <a:p>
            <a:pPr lvl="1"/>
            <a:r>
              <a:rPr lang="en-US" dirty="0"/>
              <a:t>Operating systems </a:t>
            </a:r>
          </a:p>
          <a:p>
            <a:pPr lvl="1"/>
            <a:r>
              <a:rPr lang="en-US" dirty="0"/>
              <a:t>Peer to peer networking </a:t>
            </a:r>
          </a:p>
          <a:p>
            <a:pPr lvl="1"/>
            <a:r>
              <a:rPr lang="en-US" dirty="0"/>
              <a:t>Consensus and distributed algorithms </a:t>
            </a:r>
          </a:p>
          <a:p>
            <a:r>
              <a:rPr lang="en-US" dirty="0"/>
              <a:t>Virtual Machine </a:t>
            </a:r>
          </a:p>
          <a:p>
            <a:pPr lvl="1"/>
            <a:r>
              <a:rPr lang="en-US" dirty="0"/>
              <a:t>Reduced instruction set, incentives</a:t>
            </a:r>
          </a:p>
          <a:p>
            <a:r>
              <a:rPr lang="en-US" dirty="0"/>
              <a:t>General purpose programming language </a:t>
            </a:r>
          </a:p>
          <a:p>
            <a:pPr lvl="1"/>
            <a:r>
              <a:rPr lang="en-US" dirty="0"/>
              <a:t>Turing complete, compatible with trust-free execution environments</a:t>
            </a:r>
          </a:p>
          <a:p>
            <a:pPr lvl="1"/>
            <a:endParaRPr lang="en-US" dirty="0"/>
          </a:p>
          <a:p>
            <a:pPr marL="457200" lvl="1" indent="0" algn="ctr">
              <a:buNone/>
            </a:pPr>
            <a:r>
              <a:rPr lang="en-US" b="1" dirty="0">
                <a:solidFill>
                  <a:srgbClr val="C00000"/>
                </a:solidFill>
              </a:rPr>
              <a:t>Nearly all aspects of Computer Science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B68DD0-4DAE-EF4B-97E5-441FAFD5E65E}"/>
              </a:ext>
            </a:extLst>
          </p:cNvPr>
          <p:cNvSpPr txBox="1"/>
          <p:nvPr/>
        </p:nvSpPr>
        <p:spPr>
          <a:xfrm>
            <a:off x="8556172" y="3879668"/>
            <a:ext cx="1826078" cy="646331"/>
          </a:xfrm>
          <a:prstGeom prst="rect">
            <a:avLst/>
          </a:prstGeom>
          <a:noFill/>
          <a:ln w="73025">
            <a:solidFill>
              <a:schemeClr val="accent1">
                <a:alpha val="97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Decentralized Consensus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860465-EF23-8C4E-8FAD-11B78365A43A}"/>
              </a:ext>
            </a:extLst>
          </p:cNvPr>
          <p:cNvSpPr txBox="1"/>
          <p:nvPr/>
        </p:nvSpPr>
        <p:spPr>
          <a:xfrm>
            <a:off x="8556172" y="2978332"/>
            <a:ext cx="1826078" cy="369332"/>
          </a:xfrm>
          <a:prstGeom prst="rect">
            <a:avLst/>
          </a:prstGeom>
          <a:noFill/>
          <a:ln w="73025">
            <a:solidFill>
              <a:schemeClr val="accent1">
                <a:alpha val="97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Virtual Machine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535815-C910-E447-B157-210CAAF20889}"/>
              </a:ext>
            </a:extLst>
          </p:cNvPr>
          <p:cNvSpPr txBox="1"/>
          <p:nvPr/>
        </p:nvSpPr>
        <p:spPr>
          <a:xfrm>
            <a:off x="8556172" y="1793222"/>
            <a:ext cx="1826078" cy="646331"/>
          </a:xfrm>
          <a:prstGeom prst="rect">
            <a:avLst/>
          </a:prstGeom>
          <a:noFill/>
          <a:ln w="73025">
            <a:solidFill>
              <a:schemeClr val="accent1">
                <a:alpha val="97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Smart Contract Prog. Language </a:t>
            </a:r>
          </a:p>
        </p:txBody>
      </p:sp>
    </p:spTree>
    <p:extLst>
      <p:ext uri="{BB962C8B-B14F-4D97-AF65-F5344CB8AC3E}">
        <p14:creationId xmlns:p14="http://schemas.microsoft.com/office/powerpoint/2010/main" val="203357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10DE6-F687-A640-AB15-BE7F73D29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 of Blockchains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E4598-56F6-4942-8995-8154FE405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383" y="2054224"/>
            <a:ext cx="11904617" cy="5032375"/>
          </a:xfrm>
        </p:spPr>
        <p:txBody>
          <a:bodyPr/>
          <a:lstStyle/>
          <a:p>
            <a:r>
              <a:rPr lang="en-US" dirty="0"/>
              <a:t>This course presents the </a:t>
            </a:r>
            <a:r>
              <a:rPr lang="en-US" b="1" dirty="0">
                <a:solidFill>
                  <a:srgbClr val="C00000"/>
                </a:solidFill>
              </a:rPr>
              <a:t>design space of blockchains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Principles</a:t>
            </a:r>
            <a:r>
              <a:rPr lang="en-US" b="1" dirty="0"/>
              <a:t> </a:t>
            </a:r>
            <a:r>
              <a:rPr lang="en-US" dirty="0"/>
              <a:t>of good blockchain design choices 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Full-stack view</a:t>
            </a:r>
          </a:p>
          <a:p>
            <a:pPr lvl="1"/>
            <a:endParaRPr lang="en-US" b="1" dirty="0">
              <a:solidFill>
                <a:srgbClr val="C00000"/>
              </a:solidFill>
            </a:endParaRPr>
          </a:p>
          <a:p>
            <a:endParaRPr lang="en-US" dirty="0"/>
          </a:p>
          <a:p>
            <a:r>
              <a:rPr lang="en-US" dirty="0"/>
              <a:t>Pre-requisite: maturity with nearly all aspects of computer science </a:t>
            </a:r>
          </a:p>
          <a:p>
            <a:endParaRPr lang="en-US" dirty="0"/>
          </a:p>
          <a:p>
            <a:r>
              <a:rPr lang="en-US" dirty="0"/>
              <a:t>Concretely: basic background in algorithms, systems programming </a:t>
            </a:r>
          </a:p>
        </p:txBody>
      </p:sp>
    </p:spTree>
    <p:extLst>
      <p:ext uri="{BB962C8B-B14F-4D97-AF65-F5344CB8AC3E}">
        <p14:creationId xmlns:p14="http://schemas.microsoft.com/office/powerpoint/2010/main" val="3481814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5D32C-73B6-EC45-AC2E-C45D21DBB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begins with Bitcoin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0CA94-F7DA-E24E-A4C6-95CD6F501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1825625"/>
            <a:ext cx="11944350" cy="4351338"/>
          </a:xfrm>
        </p:spPr>
        <p:txBody>
          <a:bodyPr>
            <a:normAutofit/>
          </a:bodyPr>
          <a:lstStyle/>
          <a:p>
            <a:r>
              <a:rPr lang="en-US" dirty="0"/>
              <a:t>We start with an in-depth view of the </a:t>
            </a:r>
            <a:r>
              <a:rPr lang="en-US" dirty="0">
                <a:solidFill>
                  <a:srgbClr val="C00000"/>
                </a:solidFill>
              </a:rPr>
              <a:t>Bitcoin design </a:t>
            </a:r>
          </a:p>
          <a:p>
            <a:pPr lvl="1"/>
            <a:r>
              <a:rPr lang="en-US" dirty="0"/>
              <a:t>The focus allows us to see the interacting components of the blockchain</a:t>
            </a:r>
          </a:p>
          <a:p>
            <a:pPr lvl="1"/>
            <a:r>
              <a:rPr lang="en-US" dirty="0"/>
              <a:t>Highlight the design constraints across the layers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Bitcoin design is very simple and yet </a:t>
            </a:r>
          </a:p>
          <a:p>
            <a:pPr lvl="1"/>
            <a:r>
              <a:rPr lang="en-US" dirty="0"/>
              <a:t>remarkably secure, elegant in an engineering sense </a:t>
            </a:r>
          </a:p>
          <a:p>
            <a:pPr lvl="1"/>
            <a:r>
              <a:rPr lang="en-US" dirty="0"/>
              <a:t>performance guarantees backed by  sophisticated mathematics</a:t>
            </a:r>
          </a:p>
          <a:p>
            <a:pPr lvl="1"/>
            <a:r>
              <a:rPr lang="en-US" dirty="0"/>
              <a:t>Outstanding case study for a deep understanding of blockchains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748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E7C8C-224E-1A4B-B366-A10FD941C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1. Bitcoin Blockchain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EF5A5-9352-E04E-8D35-24AF9CADE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Next four lectures</a:t>
            </a:r>
            <a:r>
              <a:rPr lang="en-US" dirty="0"/>
              <a:t>: Cryptographic data structures, Consensus, Peer to Peer Networking, Transaction structure, Ledger state management 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Two lectures</a:t>
            </a:r>
            <a:r>
              <a:rPr lang="en-US" dirty="0"/>
              <a:t>: mathematical security guarantees of Bitcoin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Implementation-intensive</a:t>
            </a:r>
            <a:r>
              <a:rPr lang="en-US" dirty="0"/>
              <a:t>: students implement a full-stack Bitcoin client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189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E7C8C-224E-1A4B-B366-A10FD941C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2. Scaling Blockchain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EF5A5-9352-E04E-8D35-24AF9CADE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Adapting the Bitcoin design to </a:t>
            </a:r>
            <a:r>
              <a:rPr lang="en-US" dirty="0">
                <a:solidFill>
                  <a:srgbClr val="C00000"/>
                </a:solidFill>
              </a:rPr>
              <a:t>scale its performance 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Scaling:  </a:t>
            </a:r>
          </a:p>
          <a:p>
            <a:pPr lvl="1"/>
            <a:r>
              <a:rPr lang="en-US" dirty="0"/>
              <a:t>Throughput</a:t>
            </a:r>
          </a:p>
          <a:p>
            <a:pPr lvl="1"/>
            <a:r>
              <a:rPr lang="en-US" dirty="0"/>
              <a:t>Latency</a:t>
            </a:r>
          </a:p>
          <a:p>
            <a:pPr lvl="1"/>
            <a:r>
              <a:rPr lang="en-US" dirty="0"/>
              <a:t>Computation, Storage </a:t>
            </a:r>
          </a:p>
          <a:p>
            <a:pPr lvl="1"/>
            <a:r>
              <a:rPr lang="en-US" dirty="0"/>
              <a:t>Energy </a:t>
            </a:r>
          </a:p>
          <a:p>
            <a:pPr lvl="1"/>
            <a:r>
              <a:rPr lang="en-US" dirty="0"/>
              <a:t>Layer 2 scaling via sidechains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2C3353-D62B-0B40-84BE-95C99E61546A}"/>
              </a:ext>
            </a:extLst>
          </p:cNvPr>
          <p:cNvSpPr txBox="1"/>
          <p:nvPr/>
        </p:nvSpPr>
        <p:spPr>
          <a:xfrm>
            <a:off x="6453050" y="3985036"/>
            <a:ext cx="36314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resulting blockchain designs are at the heart of many popular cryptocurrency platforms: Avalanche, </a:t>
            </a:r>
            <a:r>
              <a:rPr lang="en-US" sz="2400" dirty="0" err="1"/>
              <a:t>Cardano</a:t>
            </a:r>
            <a:r>
              <a:rPr lang="en-US" sz="2400" dirty="0"/>
              <a:t>, Solana, Polygon</a:t>
            </a:r>
          </a:p>
        </p:txBody>
      </p:sp>
    </p:spTree>
    <p:extLst>
      <p:ext uri="{BB962C8B-B14F-4D97-AF65-F5344CB8AC3E}">
        <p14:creationId xmlns:p14="http://schemas.microsoft.com/office/powerpoint/2010/main" val="1238123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E7C8C-224E-1A4B-B366-A10FD941C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3. Beyond Bitcoin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EF5A5-9352-E04E-8D35-24AF9CADE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Incorporating features absent in the Bitcoin design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Finality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Privacy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Connecting blockchains: Bridges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Importing data into blockchains: Oracles</a:t>
            </a:r>
          </a:p>
          <a:p>
            <a:endParaRPr lang="en-US" dirty="0"/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73638D-91CE-6743-9600-34F9CA77F108}"/>
              </a:ext>
            </a:extLst>
          </p:cNvPr>
          <p:cNvSpPr txBox="1"/>
          <p:nvPr/>
        </p:nvSpPr>
        <p:spPr>
          <a:xfrm>
            <a:off x="8582296" y="3553962"/>
            <a:ext cx="33310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resulting blockchain designs are at the heart of many popular cryptocurrency platforms: </a:t>
            </a:r>
            <a:r>
              <a:rPr lang="en-US" sz="2400" dirty="0" err="1"/>
              <a:t>Zcash</a:t>
            </a:r>
            <a:r>
              <a:rPr lang="en-US" sz="2400" dirty="0"/>
              <a:t>, </a:t>
            </a:r>
            <a:r>
              <a:rPr lang="en-US" sz="2400" dirty="0" err="1"/>
              <a:t>ChainLink</a:t>
            </a:r>
            <a:r>
              <a:rPr lang="en-US" sz="2400" dirty="0"/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313778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29603-7B0B-C14B-AD9D-4882F05A7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91" y="155597"/>
            <a:ext cx="11017218" cy="1325563"/>
          </a:xfrm>
        </p:spPr>
        <p:txBody>
          <a:bodyPr>
            <a:normAutofit/>
          </a:bodyPr>
          <a:lstStyle/>
          <a:p>
            <a:r>
              <a:rPr lang="en-US" dirty="0"/>
              <a:t>Module 4: Applications and </a:t>
            </a:r>
            <a:r>
              <a:rPr lang="en-US" dirty="0" err="1"/>
              <a:t>dApps</a:t>
            </a:r>
            <a:r>
              <a:rPr lang="en-US" dirty="0"/>
              <a:t> 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0A03BE04-641F-094C-BCAD-8AE9F56580BF}"/>
              </a:ext>
            </a:extLst>
          </p:cNvPr>
          <p:cNvSpPr txBox="1">
            <a:spLocks/>
          </p:cNvSpPr>
          <p:nvPr/>
        </p:nvSpPr>
        <p:spPr>
          <a:xfrm>
            <a:off x="3107402" y="361534"/>
            <a:ext cx="82463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Franklin Gothic Demi" panose="020B0603020102020204" pitchFamily="34" charset="0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857F5F-C3B7-6D4E-9C7C-E07378E10F0F}"/>
              </a:ext>
            </a:extLst>
          </p:cNvPr>
          <p:cNvSpPr txBox="1"/>
          <p:nvPr/>
        </p:nvSpPr>
        <p:spPr>
          <a:xfrm>
            <a:off x="1958991" y="3124723"/>
            <a:ext cx="646331" cy="907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ea typeface="Palatino"/>
              <a:cs typeface="Palatino"/>
              <a:sym typeface="Palatino"/>
            </a:endParaRPr>
          </a:p>
          <a:p>
            <a:pPr marL="457200" indent="-457200">
              <a:buFont typeface="+mj-lt"/>
              <a:buAutoNum type="arabicPeriod"/>
            </a:pPr>
            <a:endParaRPr lang="en-US" sz="500" dirty="0">
              <a:ea typeface="Palatino"/>
              <a:cs typeface="Palatino"/>
              <a:sym typeface="Palatino"/>
            </a:endParaRPr>
          </a:p>
          <a:p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A34560-A2A8-6940-9147-C5AB01AB0CF3}"/>
              </a:ext>
            </a:extLst>
          </p:cNvPr>
          <p:cNvSpPr txBox="1"/>
          <p:nvPr/>
        </p:nvSpPr>
        <p:spPr>
          <a:xfrm>
            <a:off x="822183" y="1595021"/>
            <a:ext cx="1078242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Smart Contract Ecosystem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Decentralized Finance (</a:t>
            </a:r>
            <a:r>
              <a:rPr lang="en-US" sz="2400" b="1" dirty="0" err="1"/>
              <a:t>DeFi</a:t>
            </a:r>
            <a:r>
              <a:rPr lang="en-US" sz="2400" b="1" dirty="0"/>
              <a:t>) 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Digital Collectibles (NFT)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/>
          </a:p>
          <a:p>
            <a:r>
              <a:rPr lang="en-US" sz="2400" b="1" dirty="0">
                <a:solidFill>
                  <a:srgbClr val="C00000"/>
                </a:solidFill>
              </a:rPr>
              <a:t>Focus: </a:t>
            </a:r>
          </a:p>
          <a:p>
            <a:endParaRPr lang="en-US" sz="2400" b="1" dirty="0"/>
          </a:p>
          <a:p>
            <a:r>
              <a:rPr lang="en-US" sz="2400" b="1" dirty="0"/>
              <a:t>1. </a:t>
            </a:r>
            <a:r>
              <a:rPr lang="en-US" sz="2400" b="1" dirty="0">
                <a:solidFill>
                  <a:srgbClr val="C00000"/>
                </a:solidFill>
              </a:rPr>
              <a:t>Principles</a:t>
            </a:r>
            <a:r>
              <a:rPr lang="en-US" sz="2400" b="1" dirty="0"/>
              <a:t>: </a:t>
            </a:r>
            <a:r>
              <a:rPr lang="en-US" sz="2400" dirty="0">
                <a:latin typeface="Helvetica" pitchFamily="2" charset="0"/>
              </a:rPr>
              <a:t>programmable, permissionless, friction-free revolution in the application arenas of finance and collectibles. </a:t>
            </a:r>
          </a:p>
          <a:p>
            <a:endParaRPr lang="en-US" sz="2400" b="1" dirty="0"/>
          </a:p>
          <a:p>
            <a:r>
              <a:rPr lang="en-US" sz="2400" b="1" dirty="0"/>
              <a:t>2. </a:t>
            </a:r>
            <a:r>
              <a:rPr lang="en-US" sz="2400" b="1" dirty="0">
                <a:solidFill>
                  <a:srgbClr val="C00000"/>
                </a:solidFill>
                <a:latin typeface="Helvetica" pitchFamily="2" charset="0"/>
              </a:rPr>
              <a:t>Hands-on instruction</a:t>
            </a:r>
            <a:r>
              <a:rPr lang="en-US" sz="2400" b="1" dirty="0">
                <a:latin typeface="Helvetica" pitchFamily="2" charset="0"/>
              </a:rPr>
              <a:t>: </a:t>
            </a:r>
            <a:r>
              <a:rPr lang="en-US" sz="2400" dirty="0">
                <a:latin typeface="Helvetica" pitchFamily="2" charset="0"/>
              </a:rPr>
              <a:t>students implement basic </a:t>
            </a:r>
            <a:r>
              <a:rPr lang="en-US" sz="2400" dirty="0" err="1">
                <a:latin typeface="Helvetica" pitchFamily="2" charset="0"/>
              </a:rPr>
              <a:t>dApps</a:t>
            </a:r>
            <a:r>
              <a:rPr lang="en-US" sz="2400" dirty="0">
                <a:latin typeface="Helvetica" pitchFamily="2" charset="0"/>
              </a:rPr>
              <a:t> for both </a:t>
            </a:r>
            <a:r>
              <a:rPr lang="en-US" sz="2400" dirty="0" err="1">
                <a:latin typeface="Helvetica" pitchFamily="2" charset="0"/>
              </a:rPr>
              <a:t>DeFi</a:t>
            </a:r>
            <a:r>
              <a:rPr lang="en-US" sz="2400" dirty="0">
                <a:latin typeface="Helvetica" pitchFamily="2" charset="0"/>
              </a:rPr>
              <a:t> and NFT applications in the Solidity programming language </a:t>
            </a:r>
          </a:p>
        </p:txBody>
      </p:sp>
    </p:spTree>
    <p:extLst>
      <p:ext uri="{BB962C8B-B14F-4D97-AF65-F5344CB8AC3E}">
        <p14:creationId xmlns:p14="http://schemas.microsoft.com/office/powerpoint/2010/main" val="2765497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29603-7B0B-C14B-AD9D-4882F05A7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91" y="155597"/>
            <a:ext cx="11017218" cy="1325563"/>
          </a:xfrm>
        </p:spPr>
        <p:txBody>
          <a:bodyPr>
            <a:normAutofit/>
          </a:bodyPr>
          <a:lstStyle/>
          <a:p>
            <a:r>
              <a:rPr lang="en-US" dirty="0"/>
              <a:t>Logistics: course content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0A03BE04-641F-094C-BCAD-8AE9F56580BF}"/>
              </a:ext>
            </a:extLst>
          </p:cNvPr>
          <p:cNvSpPr txBox="1">
            <a:spLocks/>
          </p:cNvSpPr>
          <p:nvPr/>
        </p:nvSpPr>
        <p:spPr>
          <a:xfrm>
            <a:off x="3107402" y="361534"/>
            <a:ext cx="82463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Franklin Gothic Demi" panose="020B0603020102020204" pitchFamily="34" charset="0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857F5F-C3B7-6D4E-9C7C-E07378E10F0F}"/>
              </a:ext>
            </a:extLst>
          </p:cNvPr>
          <p:cNvSpPr txBox="1"/>
          <p:nvPr/>
        </p:nvSpPr>
        <p:spPr>
          <a:xfrm>
            <a:off x="1958991" y="3124723"/>
            <a:ext cx="646331" cy="907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ea typeface="Palatino"/>
              <a:cs typeface="Palatino"/>
              <a:sym typeface="Palatino"/>
            </a:endParaRPr>
          </a:p>
          <a:p>
            <a:pPr marL="457200" indent="-457200">
              <a:buFont typeface="+mj-lt"/>
              <a:buAutoNum type="arabicPeriod"/>
            </a:pPr>
            <a:endParaRPr lang="en-US" sz="500" dirty="0">
              <a:ea typeface="Palatino"/>
              <a:cs typeface="Palatino"/>
              <a:sym typeface="Palatino"/>
            </a:endParaRPr>
          </a:p>
          <a:p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6317F-023F-6C44-85A6-A742709928CB}"/>
              </a:ext>
            </a:extLst>
          </p:cNvPr>
          <p:cNvSpPr txBox="1"/>
          <p:nvPr/>
        </p:nvSpPr>
        <p:spPr>
          <a:xfrm>
            <a:off x="765544" y="2126512"/>
            <a:ext cx="1092195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Website for the course</a:t>
            </a:r>
            <a:r>
              <a:rPr lang="en-US" sz="2400" dirty="0"/>
              <a:t>: https://</a:t>
            </a:r>
            <a:r>
              <a:rPr lang="en-US" sz="2400" dirty="0" err="1"/>
              <a:t>courses.grainger.illinois.edu</a:t>
            </a:r>
            <a:r>
              <a:rPr lang="en-US" sz="2400" dirty="0"/>
              <a:t>/ece598pv/sp2022/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C00000"/>
                </a:solidFill>
              </a:rPr>
              <a:t>Assignments and Projects on Gitlab</a:t>
            </a:r>
            <a:r>
              <a:rPr lang="en-US" sz="2400" dirty="0"/>
              <a:t>: </a:t>
            </a:r>
          </a:p>
          <a:p>
            <a:r>
              <a:rPr lang="en-US" sz="2400" u="sng" dirty="0">
                <a:hlinkClick r:id="rId3"/>
              </a:rPr>
              <a:t>https://gitlab.engr.illinois.edu/ece598pv/ece598pv-sp202</a:t>
            </a:r>
            <a:r>
              <a:rPr lang="en-US" sz="2400" u="sng" dirty="0"/>
              <a:t>2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C00000"/>
                </a:solidFill>
              </a:rPr>
              <a:t>Communication</a:t>
            </a:r>
            <a:r>
              <a:rPr lang="en-US" sz="2400" dirty="0"/>
              <a:t>: Instruction from staff via email</a:t>
            </a:r>
          </a:p>
          <a:p>
            <a:r>
              <a:rPr lang="en-US" sz="2400" dirty="0"/>
              <a:t>		  Students can post on Piazza, Discord and Gitlab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653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15600" y="630817"/>
            <a:ext cx="11360800" cy="133133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CN" sz="4400" dirty="0">
                <a:latin typeface="+mj-lt"/>
              </a:rPr>
              <a:t>Logistics: programming language</a:t>
            </a:r>
            <a:endParaRPr sz="4400" dirty="0"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39B74B-D2E4-A24A-9072-E5C091EFFBEB}"/>
              </a:ext>
            </a:extLst>
          </p:cNvPr>
          <p:cNvSpPr/>
          <p:nvPr/>
        </p:nvSpPr>
        <p:spPr>
          <a:xfrm>
            <a:off x="5695950" y="3581400"/>
            <a:ext cx="2514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</a:rPr>
              <a:t>Rust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377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29603-7B0B-C14B-AD9D-4882F05A7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91" y="155597"/>
            <a:ext cx="11017218" cy="1325563"/>
          </a:xfrm>
        </p:spPr>
        <p:txBody>
          <a:bodyPr>
            <a:normAutofit/>
          </a:bodyPr>
          <a:lstStyle/>
          <a:p>
            <a:r>
              <a:rPr lang="en-US" dirty="0"/>
              <a:t>What are Blockchains?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0A03BE04-641F-094C-BCAD-8AE9F56580BF}"/>
              </a:ext>
            </a:extLst>
          </p:cNvPr>
          <p:cNvSpPr txBox="1">
            <a:spLocks/>
          </p:cNvSpPr>
          <p:nvPr/>
        </p:nvSpPr>
        <p:spPr>
          <a:xfrm>
            <a:off x="3107402" y="361534"/>
            <a:ext cx="82463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Franklin Gothic Demi" panose="020B0603020102020204" pitchFamily="34" charset="0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BDB1D4-B729-1243-B70C-90F336777B60}"/>
              </a:ext>
            </a:extLst>
          </p:cNvPr>
          <p:cNvSpPr txBox="1"/>
          <p:nvPr/>
        </p:nvSpPr>
        <p:spPr>
          <a:xfrm>
            <a:off x="1958991" y="3124723"/>
            <a:ext cx="6929461" cy="907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Blockchains are decentralized digital trust platforms</a:t>
            </a:r>
            <a:endParaRPr lang="en-US" sz="2400" b="1" dirty="0">
              <a:solidFill>
                <a:srgbClr val="C00000"/>
              </a:solidFill>
              <a:ea typeface="Palatino"/>
              <a:cs typeface="Palatino"/>
              <a:sym typeface="Palatino"/>
            </a:endParaRPr>
          </a:p>
          <a:p>
            <a:pPr marL="457200" indent="-457200">
              <a:buFont typeface="+mj-lt"/>
              <a:buAutoNum type="arabicPeriod"/>
            </a:pPr>
            <a:endParaRPr lang="en-US" sz="500" dirty="0">
              <a:ea typeface="Palatino"/>
              <a:cs typeface="Palatino"/>
              <a:sym typeface="Palatino"/>
            </a:endParaRPr>
          </a:p>
          <a:p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CD310A-91B7-934D-941A-4D3DECE0106F}"/>
              </a:ext>
            </a:extLst>
          </p:cNvPr>
          <p:cNvSpPr txBox="1"/>
          <p:nvPr/>
        </p:nvSpPr>
        <p:spPr>
          <a:xfrm>
            <a:off x="2058839" y="5873178"/>
            <a:ext cx="5162311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endParaRPr lang="en-US" sz="500" dirty="0">
              <a:ea typeface="Palatino"/>
              <a:cs typeface="Palatino"/>
              <a:sym typeface="Palatino"/>
            </a:endParaRPr>
          </a:p>
          <a:p>
            <a:r>
              <a:rPr lang="en-US" sz="2400" dirty="0"/>
              <a:t>This is a mouthful, so let us unpack it. </a:t>
            </a:r>
          </a:p>
        </p:txBody>
      </p:sp>
    </p:spTree>
    <p:extLst>
      <p:ext uri="{BB962C8B-B14F-4D97-AF65-F5344CB8AC3E}">
        <p14:creationId xmlns:p14="http://schemas.microsoft.com/office/powerpoint/2010/main" val="206839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CN" dirty="0">
                <a:latin typeface="+mj-lt"/>
              </a:rPr>
              <a:t>What is Rust?</a:t>
            </a:r>
            <a:endParaRPr dirty="0">
              <a:latin typeface="+mj-lt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zh-CN" sz="2400" dirty="0">
                <a:latin typeface="+mn-lt"/>
              </a:rPr>
              <a:t>Rust is a compiled language just like C/C++. Rust code is compiled to executable binary.</a:t>
            </a:r>
            <a:endParaRPr sz="2400" dirty="0">
              <a:latin typeface="+mn-lt"/>
            </a:endParaRPr>
          </a:p>
          <a:p>
            <a:pPr marL="0" indent="0">
              <a:spcBef>
                <a:spcPts val="2133"/>
              </a:spcBef>
              <a:buNone/>
            </a:pPr>
            <a:r>
              <a:rPr lang="zh-CN" sz="2400" dirty="0">
                <a:latin typeface="+mn-lt"/>
              </a:rPr>
              <a:t>Rust program is highly reliable. Rust’s type system and ownership model guarantee memory-safety and thread-safety. </a:t>
            </a:r>
            <a:endParaRPr lang="en-US" altLang="zh-CN" sz="2400" dirty="0">
              <a:latin typeface="+mn-lt"/>
            </a:endParaRPr>
          </a:p>
          <a:p>
            <a:pPr marL="0" indent="0">
              <a:spcBef>
                <a:spcPts val="2133"/>
              </a:spcBef>
              <a:buNone/>
            </a:pPr>
            <a:r>
              <a:rPr lang="zh-CN" sz="2400" dirty="0">
                <a:latin typeface="+mn-lt"/>
              </a:rPr>
              <a:t>Programmers eliminate many classes of bugs at compile-time, where the compiler message is highly useful to eliminate bugs and make the program more reliable.</a:t>
            </a:r>
            <a:endParaRPr sz="2400" dirty="0">
              <a:latin typeface="+mn-lt"/>
            </a:endParaRPr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zh-CN" sz="2400" dirty="0">
                <a:latin typeface="+mn-lt"/>
              </a:rPr>
              <a:t>www.rust-lang.org</a:t>
            </a:r>
            <a:endParaRPr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08339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713333" y="843067"/>
            <a:ext cx="3236400" cy="13944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zh-CN" sz="3200"/>
              <a:t>Miner</a:t>
            </a:r>
            <a:endParaRPr sz="3200"/>
          </a:p>
        </p:txBody>
      </p:sp>
      <p:sp>
        <p:nvSpPr>
          <p:cNvPr id="67" name="Google Shape;67;p15"/>
          <p:cNvSpPr/>
          <p:nvPr/>
        </p:nvSpPr>
        <p:spPr>
          <a:xfrm>
            <a:off x="7918080" y="843067"/>
            <a:ext cx="3236400" cy="13944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zh-CN" sz="3200"/>
              <a:t>User Interface</a:t>
            </a:r>
            <a:endParaRPr sz="3200"/>
          </a:p>
        </p:txBody>
      </p:sp>
      <p:graphicFrame>
        <p:nvGraphicFramePr>
          <p:cNvPr id="68" name="Google Shape;68;p15"/>
          <p:cNvGraphicFramePr/>
          <p:nvPr/>
        </p:nvGraphicFramePr>
        <p:xfrm>
          <a:off x="4685567" y="3797567"/>
          <a:ext cx="2656200" cy="24382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65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2400"/>
                        <a:t>Memory Pool</a:t>
                      </a:r>
                      <a:endParaRPr sz="2400"/>
                    </a:p>
                  </a:txBody>
                  <a:tcPr marL="121900" marR="121900" marT="121900" marB="121900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2400"/>
                        <a:t>Transaction 1</a:t>
                      </a:r>
                      <a:endParaRPr sz="2400"/>
                    </a:p>
                  </a:txBody>
                  <a:tcPr marL="121900" marR="121900" marT="121900" marB="12190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2400">
                          <a:solidFill>
                            <a:schemeClr val="dk1"/>
                          </a:solidFill>
                        </a:rPr>
                        <a:t>Transaction 2</a:t>
                      </a:r>
                      <a:endParaRPr sz="2400"/>
                    </a:p>
                  </a:txBody>
                  <a:tcPr marL="121900" marR="121900" marT="121900" marB="12190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2400"/>
                        <a:t>...</a:t>
                      </a:r>
                      <a:endParaRPr sz="2400"/>
                    </a:p>
                  </a:txBody>
                  <a:tcPr marL="121900" marR="121900" marT="121900" marB="12190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69" name="Google Shape;69;p15"/>
          <p:cNvCxnSpPr/>
          <p:nvPr/>
        </p:nvCxnSpPr>
        <p:spPr>
          <a:xfrm flipH="1">
            <a:off x="6793133" y="2269800"/>
            <a:ext cx="2010400" cy="154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0" name="Google Shape;70;p15"/>
          <p:cNvSpPr txBox="1"/>
          <p:nvPr/>
        </p:nvSpPr>
        <p:spPr>
          <a:xfrm>
            <a:off x="7781033" y="2897767"/>
            <a:ext cx="2723600" cy="7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zh-CN" sz="2400"/>
              <a:t>Add new transactions</a:t>
            </a:r>
            <a:endParaRPr sz="2400"/>
          </a:p>
        </p:txBody>
      </p:sp>
      <p:cxnSp>
        <p:nvCxnSpPr>
          <p:cNvPr id="71" name="Google Shape;71;p15"/>
          <p:cNvCxnSpPr/>
          <p:nvPr/>
        </p:nvCxnSpPr>
        <p:spPr>
          <a:xfrm rot="10800000">
            <a:off x="3323733" y="2269767"/>
            <a:ext cx="1929200" cy="149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2" name="Google Shape;72;p15"/>
          <p:cNvSpPr txBox="1"/>
          <p:nvPr/>
        </p:nvSpPr>
        <p:spPr>
          <a:xfrm>
            <a:off x="2116300" y="2902800"/>
            <a:ext cx="2723600" cy="7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zh-CN" sz="2400"/>
              <a:t>Get transactions</a:t>
            </a:r>
            <a:endParaRPr sz="2400"/>
          </a:p>
        </p:txBody>
      </p:sp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713333" y="5830100"/>
            <a:ext cx="104412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CN" sz="2400" b="0" dirty="0">
                <a:latin typeface="+mn-lt"/>
              </a:rPr>
              <a:t>Rust compiler doesn’t allow more than one owner (Miner &amp; UI) of an object (Memory Pool).</a:t>
            </a:r>
            <a:endParaRPr sz="2400" b="0" dirty="0">
              <a:latin typeface="+mn-lt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4053667" y="2472717"/>
            <a:ext cx="3920000" cy="1089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altLang="zh-CN" sz="3200">
                <a:solidFill>
                  <a:srgbClr val="FF0000"/>
                </a:solidFill>
              </a:rPr>
              <a:t>NOT ALLOWED</a:t>
            </a:r>
            <a:endParaRPr sz="3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1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713333" y="843067"/>
            <a:ext cx="3236400" cy="13944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zh-CN" sz="3200"/>
              <a:t>Miner</a:t>
            </a:r>
            <a:endParaRPr sz="3200"/>
          </a:p>
        </p:txBody>
      </p:sp>
      <p:sp>
        <p:nvSpPr>
          <p:cNvPr id="80" name="Google Shape;80;p16"/>
          <p:cNvSpPr/>
          <p:nvPr/>
        </p:nvSpPr>
        <p:spPr>
          <a:xfrm>
            <a:off x="7918080" y="843067"/>
            <a:ext cx="3236400" cy="13944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zh-CN" sz="3200"/>
              <a:t>User Interface</a:t>
            </a:r>
            <a:endParaRPr sz="3200"/>
          </a:p>
        </p:txBody>
      </p:sp>
      <p:graphicFrame>
        <p:nvGraphicFramePr>
          <p:cNvPr id="81" name="Google Shape;81;p16"/>
          <p:cNvGraphicFramePr/>
          <p:nvPr/>
        </p:nvGraphicFramePr>
        <p:xfrm>
          <a:off x="4685567" y="3797567"/>
          <a:ext cx="2656200" cy="24382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65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2400" b="1"/>
                        <a:t>Thread-safe lock</a:t>
                      </a:r>
                      <a:endParaRPr sz="2400" b="1"/>
                    </a:p>
                  </a:txBody>
                  <a:tcPr marL="121900" marR="121900" marT="121900" marB="12190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2400"/>
                        <a:t>Memory Pool</a:t>
                      </a:r>
                      <a:endParaRPr sz="2400"/>
                    </a:p>
                  </a:txBody>
                  <a:tcPr marL="121900" marR="121900" marT="121900" marB="12190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2400"/>
                        <a:t>Transaction 1</a:t>
                      </a:r>
                      <a:endParaRPr sz="2400"/>
                    </a:p>
                  </a:txBody>
                  <a:tcPr marL="121900" marR="121900" marT="121900" marB="12190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2400"/>
                        <a:t>...</a:t>
                      </a:r>
                      <a:endParaRPr sz="2400"/>
                    </a:p>
                  </a:txBody>
                  <a:tcPr marL="121900" marR="121900" marT="121900" marB="121900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82" name="Google Shape;82;p16"/>
          <p:cNvCxnSpPr/>
          <p:nvPr/>
        </p:nvCxnSpPr>
        <p:spPr>
          <a:xfrm flipH="1">
            <a:off x="6793133" y="2269800"/>
            <a:ext cx="2010400" cy="154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3" name="Google Shape;83;p16"/>
          <p:cNvSpPr txBox="1"/>
          <p:nvPr/>
        </p:nvSpPr>
        <p:spPr>
          <a:xfrm>
            <a:off x="7781033" y="2897767"/>
            <a:ext cx="2723600" cy="7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zh-CN" sz="2400"/>
              <a:t>Add new transactions</a:t>
            </a:r>
            <a:endParaRPr sz="2400"/>
          </a:p>
        </p:txBody>
      </p:sp>
      <p:cxnSp>
        <p:nvCxnSpPr>
          <p:cNvPr id="84" name="Google Shape;84;p16"/>
          <p:cNvCxnSpPr/>
          <p:nvPr/>
        </p:nvCxnSpPr>
        <p:spPr>
          <a:xfrm rot="10800000">
            <a:off x="3323733" y="2269767"/>
            <a:ext cx="1929200" cy="149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5" name="Google Shape;85;p16"/>
          <p:cNvSpPr txBox="1"/>
          <p:nvPr/>
        </p:nvSpPr>
        <p:spPr>
          <a:xfrm>
            <a:off x="2116300" y="2902800"/>
            <a:ext cx="2723600" cy="7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zh-CN" sz="2400"/>
              <a:t>Get transactions</a:t>
            </a:r>
            <a:endParaRPr sz="2400"/>
          </a:p>
        </p:txBody>
      </p:sp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713333" y="5830100"/>
            <a:ext cx="104412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CN" sz="2400" b="0" dirty="0">
                <a:latin typeface="+mn-lt"/>
              </a:rPr>
              <a:t>If an object is wrapped by a thread-safe lock, Rust compiler allows more than one owner (Miner &amp; UI).</a:t>
            </a:r>
            <a:endParaRPr sz="2400" b="0" dirty="0">
              <a:latin typeface="+mn-lt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7918067" y="4175733"/>
            <a:ext cx="3920000" cy="1089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altLang="zh-CN" sz="3200"/>
              <a:t>Pass compiling</a:t>
            </a:r>
            <a:endParaRPr sz="3200"/>
          </a:p>
          <a:p>
            <a:pPr algn="ctr"/>
            <a:r>
              <a:rPr lang="en-US" altLang="zh-CN" sz="3200"/>
              <a:t>and safe</a:t>
            </a:r>
            <a:endParaRPr sz="3200"/>
          </a:p>
        </p:txBody>
      </p:sp>
    </p:spTree>
    <p:extLst>
      <p:ext uri="{BB962C8B-B14F-4D97-AF65-F5344CB8AC3E}">
        <p14:creationId xmlns:p14="http://schemas.microsoft.com/office/powerpoint/2010/main" val="1399167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CN" dirty="0"/>
              <a:t>Besides its reliability, Rust also provides good ...</a:t>
            </a:r>
            <a:endParaRPr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415600" y="2302800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zh-CN" sz="2400" dirty="0">
                <a:latin typeface="+mn-lt"/>
              </a:rPr>
              <a:t>efficiency as C/C++,</a:t>
            </a:r>
            <a:endParaRPr sz="2400" dirty="0">
              <a:latin typeface="+mn-lt"/>
            </a:endParaRPr>
          </a:p>
          <a:p>
            <a:pPr marL="0" indent="0">
              <a:spcBef>
                <a:spcPts val="2133"/>
              </a:spcBef>
              <a:buNone/>
            </a:pPr>
            <a:r>
              <a:rPr lang="zh-CN" sz="2400" dirty="0">
                <a:latin typeface="+mn-lt"/>
              </a:rPr>
              <a:t>network support as Go and Python,</a:t>
            </a:r>
            <a:endParaRPr sz="2400" dirty="0">
              <a:latin typeface="+mn-lt"/>
            </a:endParaRPr>
          </a:p>
          <a:p>
            <a:pPr marL="0" indent="0">
              <a:spcBef>
                <a:spcPts val="2133"/>
              </a:spcBef>
              <a:buNone/>
            </a:pPr>
            <a:r>
              <a:rPr lang="zh-CN" sz="2400" dirty="0">
                <a:latin typeface="+mn-lt"/>
              </a:rPr>
              <a:t>functional-style programming as Scala,</a:t>
            </a:r>
            <a:endParaRPr sz="2400" dirty="0">
              <a:latin typeface="+mn-lt"/>
            </a:endParaRPr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zh-CN" sz="2400" dirty="0">
                <a:latin typeface="+mn-lt"/>
              </a:rPr>
              <a:t>community support as many other popular lanuages.</a:t>
            </a:r>
            <a:endParaRPr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918316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CN"/>
              <a:t>Why is Rust chosen for blockchains?</a:t>
            </a:r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415600" y="1917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zh-CN" sz="2400" dirty="0">
                <a:latin typeface="+mn-lt"/>
              </a:rPr>
              <a:t>High reliability makes blockchains reliable and secure.</a:t>
            </a:r>
            <a:endParaRPr sz="2400" dirty="0">
              <a:latin typeface="+mn-lt"/>
            </a:endParaRPr>
          </a:p>
          <a:p>
            <a:pPr marL="0" indent="0">
              <a:spcBef>
                <a:spcPts val="2133"/>
              </a:spcBef>
              <a:buNone/>
            </a:pPr>
            <a:r>
              <a:rPr lang="zh-CN" sz="2400" dirty="0">
                <a:latin typeface="+mn-lt"/>
              </a:rPr>
              <a:t>Good efficiency makes blockchains scalable.</a:t>
            </a:r>
            <a:endParaRPr sz="2400" dirty="0">
              <a:latin typeface="+mn-lt"/>
            </a:endParaRPr>
          </a:p>
          <a:p>
            <a:pPr marL="0" indent="0">
              <a:spcBef>
                <a:spcPts val="2133"/>
              </a:spcBef>
              <a:buNone/>
            </a:pPr>
            <a:r>
              <a:rPr lang="zh-CN" sz="2400" dirty="0">
                <a:latin typeface="+mn-lt"/>
              </a:rPr>
              <a:t>Network support makes communication easy-to-code.</a:t>
            </a:r>
            <a:endParaRPr sz="2400" dirty="0">
              <a:latin typeface="+mn-lt"/>
            </a:endParaRPr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en-US" altLang="zh-CN" sz="2400" dirty="0">
                <a:latin typeface="+mn-lt"/>
              </a:rPr>
              <a:t>Influential blockchain </a:t>
            </a:r>
            <a:r>
              <a:rPr lang="zh-CN" sz="2400" dirty="0">
                <a:latin typeface="+mn-lt"/>
              </a:rPr>
              <a:t>projects are using Rust:</a:t>
            </a:r>
            <a:endParaRPr sz="2400" dirty="0">
              <a:latin typeface="+mn-lt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4834" y="5118888"/>
            <a:ext cx="2538133" cy="972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9200" y="5032141"/>
            <a:ext cx="2538149" cy="11464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35935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15600" y="630817"/>
            <a:ext cx="11360800" cy="133133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CN" sz="4400" dirty="0">
                <a:latin typeface="+mj-lt"/>
              </a:rPr>
              <a:t>Logistics: programming language</a:t>
            </a:r>
            <a:endParaRPr sz="4400" dirty="0"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39B74B-D2E4-A24A-9072-E5C091EFFBEB}"/>
              </a:ext>
            </a:extLst>
          </p:cNvPr>
          <p:cNvSpPr/>
          <p:nvPr/>
        </p:nvSpPr>
        <p:spPr>
          <a:xfrm>
            <a:off x="5149412" y="3182007"/>
            <a:ext cx="2514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</a:rPr>
              <a:t>Solidity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7558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CN" dirty="0">
                <a:latin typeface="+mj-lt"/>
              </a:rPr>
              <a:t>What is </a:t>
            </a:r>
            <a:r>
              <a:rPr lang="en-US" altLang="zh-CN" dirty="0">
                <a:latin typeface="+mj-lt"/>
              </a:rPr>
              <a:t>Solidity</a:t>
            </a:r>
            <a:r>
              <a:rPr lang="zh-CN" dirty="0">
                <a:latin typeface="+mj-lt"/>
              </a:rPr>
              <a:t>?</a:t>
            </a:r>
            <a:endParaRPr dirty="0">
              <a:latin typeface="+mj-lt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+mn-lt"/>
              </a:rPr>
              <a:t>Solidity is an object-oriented, high-level language for implementing </a:t>
            </a:r>
            <a:r>
              <a:rPr lang="en-US" altLang="zh-CN" sz="2400" i="1" dirty="0">
                <a:latin typeface="+mn-lt"/>
              </a:rPr>
              <a:t>smart contracts</a:t>
            </a:r>
            <a:r>
              <a:rPr lang="en-US" altLang="zh-CN" sz="2400" dirty="0">
                <a:latin typeface="+mn-lt"/>
              </a:rPr>
              <a:t>. </a:t>
            </a:r>
          </a:p>
          <a:p>
            <a:pPr marL="0" indent="0">
              <a:buNone/>
            </a:pPr>
            <a:endParaRPr lang="en-US" altLang="zh-CN" sz="2400" dirty="0">
              <a:latin typeface="+mn-lt"/>
            </a:endParaRPr>
          </a:p>
          <a:p>
            <a:pPr marL="0" indent="0">
              <a:buNone/>
            </a:pPr>
            <a:r>
              <a:rPr lang="en-US" altLang="zh-CN" sz="2400" i="1" dirty="0">
                <a:latin typeface="+mn-lt"/>
              </a:rPr>
              <a:t>Smart contracts</a:t>
            </a:r>
            <a:r>
              <a:rPr lang="en-US" altLang="zh-CN" sz="2400" dirty="0">
                <a:latin typeface="+mn-lt"/>
              </a:rPr>
              <a:t> are programs which govern the behavior of accounts within the Ethereum state.</a:t>
            </a:r>
          </a:p>
          <a:p>
            <a:pPr marL="0" indent="0">
              <a:buNone/>
            </a:pPr>
            <a:endParaRPr lang="en-US" sz="2400" dirty="0">
              <a:latin typeface="+mn-lt"/>
            </a:endParaRP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Solidity is designed to target the Ethereum Virtual Machine (EVM).</a:t>
            </a:r>
          </a:p>
          <a:p>
            <a:pPr marL="0" indent="0">
              <a:buNone/>
            </a:pPr>
            <a:endParaRPr lang="en-US" sz="2400" dirty="0">
              <a:latin typeface="+mn-lt"/>
            </a:endParaRP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Solidity is statically typed, like Java, C, Rust… unlike python or </a:t>
            </a:r>
            <a:r>
              <a:rPr lang="en-US" sz="2400" dirty="0" err="1">
                <a:latin typeface="+mn-lt"/>
              </a:rPr>
              <a:t>javascript</a:t>
            </a:r>
            <a:r>
              <a:rPr lang="en-US" sz="2400" dirty="0">
                <a:latin typeface="+mn-lt"/>
              </a:rPr>
              <a:t>.</a:t>
            </a:r>
            <a:endParaRPr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406140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A Simple Smart Contract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44296D-0A6A-4C47-A010-99DE8E771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60" y="1532291"/>
            <a:ext cx="10793680" cy="510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8824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altLang="zh-CN" dirty="0"/>
              <a:t>MPs using Solidity</a:t>
            </a:r>
            <a:endParaRPr dirty="0"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415600" y="1917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latin typeface="+mn-lt"/>
              </a:rPr>
              <a:t>Interact with </a:t>
            </a:r>
            <a:r>
              <a:rPr lang="en-US" sz="2400" dirty="0" err="1">
                <a:latin typeface="+mn-lt"/>
              </a:rPr>
              <a:t>Etheruem</a:t>
            </a:r>
            <a:r>
              <a:rPr lang="en-US" sz="2400" dirty="0">
                <a:latin typeface="+mn-lt"/>
              </a:rPr>
              <a:t> blockchain</a:t>
            </a:r>
          </a:p>
          <a:p>
            <a:pPr marL="342900" indent="-342900">
              <a:buFontTx/>
              <a:buChar char="-"/>
            </a:pPr>
            <a:endParaRPr lang="en-US" sz="2400" dirty="0">
              <a:latin typeface="+mn-lt"/>
            </a:endParaRPr>
          </a:p>
          <a:p>
            <a:pPr marL="342900" indent="-342900">
              <a:buFontTx/>
              <a:buChar char="-"/>
            </a:pPr>
            <a:endParaRPr lang="en-US" sz="2400" dirty="0">
              <a:latin typeface="+mn-lt"/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latin typeface="+mn-lt"/>
              </a:rPr>
              <a:t>Mint your own tokens (like ETH / </a:t>
            </a:r>
            <a:r>
              <a:rPr lang="en-US" sz="2400" dirty="0" err="1">
                <a:latin typeface="+mn-lt"/>
              </a:rPr>
              <a:t>CryptoKitties</a:t>
            </a:r>
            <a:r>
              <a:rPr lang="en-US" sz="2400" dirty="0">
                <a:latin typeface="+mn-lt"/>
              </a:rPr>
              <a:t>)</a:t>
            </a:r>
          </a:p>
          <a:p>
            <a:pPr marL="342900" indent="-342900">
              <a:buFontTx/>
              <a:buChar char="-"/>
            </a:pPr>
            <a:endParaRPr lang="en-US" sz="2400" dirty="0">
              <a:latin typeface="+mn-lt"/>
            </a:endParaRPr>
          </a:p>
          <a:p>
            <a:pPr marL="342900" indent="-342900">
              <a:buFontTx/>
              <a:buChar char="-"/>
            </a:pPr>
            <a:endParaRPr lang="en-US" sz="2400" dirty="0">
              <a:latin typeface="+mn-lt"/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latin typeface="+mn-lt"/>
              </a:rPr>
              <a:t>Create decentralized market maker (like </a:t>
            </a:r>
            <a:r>
              <a:rPr lang="en-US" sz="2400" dirty="0" err="1">
                <a:latin typeface="+mn-lt"/>
              </a:rPr>
              <a:t>Uniswap</a:t>
            </a:r>
            <a:r>
              <a:rPr lang="en-US" sz="2400" dirty="0">
                <a:latin typeface="+mn-lt"/>
              </a:rPr>
              <a:t>)</a:t>
            </a:r>
          </a:p>
          <a:p>
            <a:pPr marL="342900" indent="-342900">
              <a:buFontTx/>
              <a:buChar char="-"/>
            </a:pPr>
            <a:endParaRPr sz="2400" dirty="0">
              <a:latin typeface="+mn-lt"/>
            </a:endParaRPr>
          </a:p>
        </p:txBody>
      </p:sp>
      <p:pic>
        <p:nvPicPr>
          <p:cNvPr id="1026" name="Picture 2" descr="Ethereum - Wikipedia">
            <a:extLst>
              <a:ext uri="{FF2B5EF4-FFF2-40B4-BE49-F238E27FC236}">
                <a16:creationId xmlns:a16="http://schemas.microsoft.com/office/drawing/2014/main" id="{CDCB0085-6038-6F46-886A-9B163D787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591" y="1703687"/>
            <a:ext cx="1511128" cy="151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ryptoKitty: Why collectors spend thousands on cats - CNN Style">
            <a:extLst>
              <a:ext uri="{FF2B5EF4-FFF2-40B4-BE49-F238E27FC236}">
                <a16:creationId xmlns:a16="http://schemas.microsoft.com/office/drawing/2014/main" id="{2A008EED-8332-6446-B84F-54E8AB61A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9546" y="1802412"/>
            <a:ext cx="2335427" cy="1313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Understanding the value drivers of Uniswap | by Josh | Letters from the  Savannah | Medium">
            <a:extLst>
              <a:ext uri="{FF2B5EF4-FFF2-40B4-BE49-F238E27FC236}">
                <a16:creationId xmlns:a16="http://schemas.microsoft.com/office/drawing/2014/main" id="{87BE7B61-2C9C-EA44-813D-94076B9F7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762" y="3900964"/>
            <a:ext cx="2135540" cy="1601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3286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29603-7B0B-C14B-AD9D-4882F05A7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527" y="291089"/>
            <a:ext cx="11762509" cy="18425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Trust</a:t>
            </a:r>
            <a:b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400" b="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Human success is based on flexible cooperation in large numbers. This requires trust</a:t>
            </a:r>
            <a:endParaRPr lang="en-US" sz="4800" b="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EB1CA8-4F0B-1840-B790-82C08B050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607" y="2752910"/>
            <a:ext cx="10515599" cy="3207257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0A03BE04-641F-094C-BCAD-8AE9F56580BF}"/>
              </a:ext>
            </a:extLst>
          </p:cNvPr>
          <p:cNvSpPr txBox="1">
            <a:spLocks/>
          </p:cNvSpPr>
          <p:nvPr/>
        </p:nvSpPr>
        <p:spPr>
          <a:xfrm>
            <a:off x="3107402" y="361534"/>
            <a:ext cx="82463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Franklin Gothic Demi" panose="020B0603020102020204" pitchFamily="34" charset="0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F0D3170-1CB1-1747-BB78-98F18A50D1DF}"/>
              </a:ext>
            </a:extLst>
          </p:cNvPr>
          <p:cNvSpPr txBox="1">
            <a:spLocks/>
          </p:cNvSpPr>
          <p:nvPr/>
        </p:nvSpPr>
        <p:spPr>
          <a:xfrm>
            <a:off x="429491" y="6236470"/>
            <a:ext cx="11762509" cy="519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Franklin Gothic Demi" panose="020B06030201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400" b="0" dirty="0">
                <a:latin typeface="+mn-lt"/>
              </a:rPr>
              <a:t>Evolution of Trust over human history</a:t>
            </a:r>
            <a:endParaRPr lang="en-US" sz="4800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0216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29603-7B0B-C14B-AD9D-4882F05A7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91" y="155597"/>
            <a:ext cx="11017218" cy="1325563"/>
          </a:xfrm>
        </p:spPr>
        <p:txBody>
          <a:bodyPr>
            <a:normAutofit/>
          </a:bodyPr>
          <a:lstStyle/>
          <a:p>
            <a:r>
              <a:rPr lang="en-US" dirty="0"/>
              <a:t>Platform Economy 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0A03BE04-641F-094C-BCAD-8AE9F56580BF}"/>
              </a:ext>
            </a:extLst>
          </p:cNvPr>
          <p:cNvSpPr txBox="1">
            <a:spLocks/>
          </p:cNvSpPr>
          <p:nvPr/>
        </p:nvSpPr>
        <p:spPr>
          <a:xfrm>
            <a:off x="3107402" y="361534"/>
            <a:ext cx="82463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Franklin Gothic Demi" panose="020B0603020102020204" pitchFamily="34" charset="0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47E088-09FF-184A-BC6A-F4A9E1C1C592}"/>
              </a:ext>
            </a:extLst>
          </p:cNvPr>
          <p:cNvSpPr txBox="1"/>
          <p:nvPr/>
        </p:nvSpPr>
        <p:spPr>
          <a:xfrm>
            <a:off x="992661" y="1336957"/>
            <a:ext cx="5103339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2021 (year end)</a:t>
            </a:r>
          </a:p>
          <a:p>
            <a:r>
              <a:rPr lang="en-US" sz="2400" dirty="0"/>
              <a:t>Top US companies by market cap</a:t>
            </a:r>
          </a:p>
          <a:p>
            <a:endParaRPr lang="en-US" dirty="0"/>
          </a:p>
          <a:p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C00000"/>
                </a:solidFill>
              </a:rPr>
              <a:t>Apple</a:t>
            </a:r>
            <a:r>
              <a:rPr lang="en-US" sz="2400" dirty="0"/>
              <a:t> 		$2740 B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C00000"/>
                </a:solidFill>
              </a:rPr>
              <a:t>Microsoft</a:t>
            </a:r>
            <a:r>
              <a:rPr lang="en-US" sz="2400" dirty="0"/>
              <a:t>		$2280 B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FontTx/>
              <a:buAutoNum type="arabicPeriod"/>
            </a:pPr>
            <a:r>
              <a:rPr lang="en-US" sz="2400" dirty="0">
                <a:solidFill>
                  <a:srgbClr val="C00000"/>
                </a:solidFill>
              </a:rPr>
              <a:t>Alphabet </a:t>
            </a:r>
            <a:r>
              <a:rPr lang="en-US" sz="2400" dirty="0"/>
              <a:t>		$1826 B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C00000"/>
                </a:solidFill>
              </a:rPr>
              <a:t>Amazon </a:t>
            </a:r>
            <a:r>
              <a:rPr lang="en-US" sz="2400" dirty="0"/>
              <a:t>		$1612 B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/>
              <a:t>Tesla 		$1042 B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C00000"/>
                </a:solidFill>
              </a:rPr>
              <a:t>Facebook</a:t>
            </a:r>
            <a:r>
              <a:rPr lang="en-US" sz="2400" dirty="0"/>
              <a:t>  	$889 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EDE0D6-77E4-6B4D-9D18-FBFD296EA210}"/>
              </a:ext>
            </a:extLst>
          </p:cNvPr>
          <p:cNvSpPr txBox="1"/>
          <p:nvPr/>
        </p:nvSpPr>
        <p:spPr>
          <a:xfrm>
            <a:off x="6375865" y="1336957"/>
            <a:ext cx="5103339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2011</a:t>
            </a:r>
          </a:p>
          <a:p>
            <a:r>
              <a:rPr lang="en-US" sz="2400" dirty="0"/>
              <a:t>Top US companies by market cap</a:t>
            </a:r>
          </a:p>
          <a:p>
            <a:endParaRPr lang="en-US" dirty="0"/>
          </a:p>
          <a:p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/>
              <a:t>Exxon  		$417 B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C00000"/>
                </a:solidFill>
              </a:rPr>
              <a:t>Apple</a:t>
            </a:r>
            <a:r>
              <a:rPr lang="en-US" sz="2400" dirty="0"/>
              <a:t>		$321 B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/>
              <a:t>Chevron		$215 B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C00000"/>
                </a:solidFill>
              </a:rPr>
              <a:t>Microsoft</a:t>
            </a:r>
            <a:r>
              <a:rPr lang="en-US" sz="2400" dirty="0"/>
              <a:t>		$213 B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/>
              <a:t>IBM 		$207 B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/>
              <a:t>Walmart</a:t>
            </a:r>
            <a:r>
              <a:rPr lang="en-US" sz="2400" dirty="0">
                <a:solidFill>
                  <a:srgbClr val="C00000"/>
                </a:solidFill>
              </a:rPr>
              <a:t>	</a:t>
            </a:r>
            <a:r>
              <a:rPr lang="en-US" sz="2400" dirty="0"/>
              <a:t>  	$204 B</a:t>
            </a:r>
          </a:p>
        </p:txBody>
      </p:sp>
    </p:spTree>
    <p:extLst>
      <p:ext uri="{BB962C8B-B14F-4D97-AF65-F5344CB8AC3E}">
        <p14:creationId xmlns:p14="http://schemas.microsoft.com/office/powerpoint/2010/main" val="280703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B18FD-F24F-314E-B8E6-16EC9F945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Decentralized Platform?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3F06B-E258-6348-A5C4-6FC436C45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decentralized Dropbox, eBay, Instagram? </a:t>
            </a:r>
          </a:p>
          <a:p>
            <a:endParaRPr lang="en-US" dirty="0"/>
          </a:p>
          <a:p>
            <a:r>
              <a:rPr lang="en-US" dirty="0"/>
              <a:t>Incentives aligned with consumers and resource providers? </a:t>
            </a:r>
          </a:p>
          <a:p>
            <a:endParaRPr lang="en-US" dirty="0"/>
          </a:p>
          <a:p>
            <a:r>
              <a:rPr lang="en-US" dirty="0"/>
              <a:t>No need for a trusted middle party? 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>
                <a:solidFill>
                  <a:srgbClr val="C00000"/>
                </a:solidFill>
              </a:rPr>
              <a:t>	Such is the siren song of blockchains. </a:t>
            </a:r>
          </a:p>
        </p:txBody>
      </p:sp>
    </p:spTree>
    <p:extLst>
      <p:ext uri="{BB962C8B-B14F-4D97-AF65-F5344CB8AC3E}">
        <p14:creationId xmlns:p14="http://schemas.microsoft.com/office/powerpoint/2010/main" val="2809000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29603-7B0B-C14B-AD9D-4882F05A7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91" y="155597"/>
            <a:ext cx="11017218" cy="1325563"/>
          </a:xfrm>
        </p:spPr>
        <p:txBody>
          <a:bodyPr>
            <a:normAutofit/>
          </a:bodyPr>
          <a:lstStyle/>
          <a:p>
            <a:r>
              <a:rPr lang="en-US" dirty="0"/>
              <a:t>Bitcoin: the original blockchain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0A03BE04-641F-094C-BCAD-8AE9F56580BF}"/>
              </a:ext>
            </a:extLst>
          </p:cNvPr>
          <p:cNvSpPr txBox="1">
            <a:spLocks/>
          </p:cNvSpPr>
          <p:nvPr/>
        </p:nvSpPr>
        <p:spPr>
          <a:xfrm>
            <a:off x="3107402" y="361534"/>
            <a:ext cx="82463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Franklin Gothic Demi" panose="020B0603020102020204" pitchFamily="34" charset="0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857F5F-C3B7-6D4E-9C7C-E07378E10F0F}"/>
              </a:ext>
            </a:extLst>
          </p:cNvPr>
          <p:cNvSpPr txBox="1"/>
          <p:nvPr/>
        </p:nvSpPr>
        <p:spPr>
          <a:xfrm>
            <a:off x="1958991" y="3124723"/>
            <a:ext cx="646331" cy="907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ea typeface="Palatino"/>
              <a:cs typeface="Palatino"/>
              <a:sym typeface="Palatino"/>
            </a:endParaRPr>
          </a:p>
          <a:p>
            <a:pPr marL="457200" indent="-457200">
              <a:buFont typeface="+mj-lt"/>
              <a:buAutoNum type="arabicPeriod"/>
            </a:pPr>
            <a:endParaRPr lang="en-US" sz="500" dirty="0">
              <a:ea typeface="Palatino"/>
              <a:cs typeface="Palatino"/>
              <a:sym typeface="Palatino"/>
            </a:endParaRPr>
          </a:p>
          <a:p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6317F-023F-6C44-85A6-A742709928CB}"/>
              </a:ext>
            </a:extLst>
          </p:cNvPr>
          <p:cNvSpPr txBox="1"/>
          <p:nvPr/>
        </p:nvSpPr>
        <p:spPr>
          <a:xfrm>
            <a:off x="765544" y="2126512"/>
            <a:ext cx="7214647" cy="497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Cryptocurrency</a:t>
            </a:r>
          </a:p>
          <a:p>
            <a:r>
              <a:rPr lang="en-US" sz="2400" dirty="0">
                <a:ea typeface="Palatino"/>
                <a:cs typeface="Palatino"/>
                <a:sym typeface="Palatino"/>
              </a:rPr>
              <a:t>	medium of exchange and store of value</a:t>
            </a:r>
          </a:p>
          <a:p>
            <a:endParaRPr lang="en-US" sz="2400" dirty="0">
              <a:ea typeface="Palatino"/>
              <a:cs typeface="Palatino"/>
              <a:sym typeface="Palatino"/>
            </a:endParaRPr>
          </a:p>
          <a:p>
            <a:endParaRPr lang="en-US" sz="2400" dirty="0">
              <a:ea typeface="Palatino"/>
              <a:cs typeface="Palatino"/>
              <a:sym typeface="Palatino"/>
            </a:endParaRPr>
          </a:p>
          <a:p>
            <a:r>
              <a:rPr lang="en-US" sz="2400" dirty="0">
                <a:ea typeface="Palatino"/>
                <a:cs typeface="Palatino"/>
                <a:sym typeface="Palatino"/>
              </a:rPr>
              <a:t>Born during the </a:t>
            </a:r>
            <a:r>
              <a:rPr lang="en-US" sz="2400" b="1" dirty="0">
                <a:solidFill>
                  <a:srgbClr val="C00000"/>
                </a:solidFill>
                <a:ea typeface="Palatino"/>
                <a:cs typeface="Palatino"/>
                <a:sym typeface="Palatino"/>
              </a:rPr>
              <a:t>2008 Financial Crisis</a:t>
            </a:r>
          </a:p>
          <a:p>
            <a:endParaRPr lang="en-US" sz="2400" dirty="0">
              <a:ea typeface="Palatino"/>
              <a:cs typeface="Palatino"/>
              <a:sym typeface="Palatino"/>
            </a:endParaRPr>
          </a:p>
          <a:p>
            <a:endParaRPr lang="en-US" sz="2400" dirty="0">
              <a:ea typeface="Palatino"/>
              <a:cs typeface="Palatino"/>
              <a:sym typeface="Palatino"/>
            </a:endParaRPr>
          </a:p>
          <a:p>
            <a:r>
              <a:rPr lang="en-US" sz="2400" b="1" dirty="0">
                <a:solidFill>
                  <a:srgbClr val="C00000"/>
                </a:solidFill>
                <a:ea typeface="Palatino"/>
                <a:cs typeface="Palatino"/>
                <a:sym typeface="Palatino"/>
              </a:rPr>
              <a:t>Anonymous inventor</a:t>
            </a:r>
          </a:p>
          <a:p>
            <a:r>
              <a:rPr lang="en-US" sz="2400" dirty="0">
                <a:ea typeface="Palatino"/>
                <a:cs typeface="Palatino"/>
                <a:sym typeface="Palatino"/>
              </a:rPr>
              <a:t>	pseudonym: Satoshi Nakamoto</a:t>
            </a:r>
          </a:p>
          <a:p>
            <a:endParaRPr lang="en-US" sz="2400" dirty="0">
              <a:ea typeface="Palatino"/>
              <a:cs typeface="Palatino"/>
              <a:sym typeface="Palatino"/>
            </a:endParaRPr>
          </a:p>
          <a:p>
            <a:r>
              <a:rPr lang="en-US" sz="2400" b="1" dirty="0">
                <a:solidFill>
                  <a:srgbClr val="C00000"/>
                </a:solidFill>
                <a:ea typeface="Palatino"/>
                <a:cs typeface="Palatino"/>
                <a:sym typeface="Palatino"/>
              </a:rPr>
              <a:t>Very secure</a:t>
            </a:r>
          </a:p>
          <a:p>
            <a:r>
              <a:rPr lang="en-US" sz="2400" dirty="0">
                <a:ea typeface="Palatino"/>
                <a:cs typeface="Palatino"/>
                <a:sym typeface="Palatino"/>
              </a:rPr>
              <a:t>	no attacks, has been live continuously</a:t>
            </a:r>
          </a:p>
          <a:p>
            <a:pPr marL="457200" indent="-457200">
              <a:buFont typeface="+mj-lt"/>
              <a:buAutoNum type="arabicPeriod"/>
            </a:pPr>
            <a:endParaRPr lang="en-US" sz="500" dirty="0">
              <a:ea typeface="Palatino"/>
              <a:cs typeface="Palatino"/>
              <a:sym typeface="Palatino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99231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29603-7B0B-C14B-AD9D-4882F05A7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328" y="361535"/>
            <a:ext cx="9921344" cy="91021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Bitcoin and Bubbles 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0A03BE04-641F-094C-BCAD-8AE9F56580BF}"/>
              </a:ext>
            </a:extLst>
          </p:cNvPr>
          <p:cNvSpPr txBox="1">
            <a:spLocks/>
          </p:cNvSpPr>
          <p:nvPr/>
        </p:nvSpPr>
        <p:spPr>
          <a:xfrm>
            <a:off x="3107402" y="361534"/>
            <a:ext cx="82463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Franklin Gothic Demi" panose="020B0603020102020204" pitchFamily="34" charset="0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4AB347FF-DFA7-C741-AA0E-708FD3F42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602" y="1340164"/>
            <a:ext cx="6875068" cy="515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29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CA2068-BA33-5E4F-9153-F759DBC816E3}"/>
              </a:ext>
            </a:extLst>
          </p:cNvPr>
          <p:cNvSpPr txBox="1"/>
          <p:nvPr/>
        </p:nvSpPr>
        <p:spPr>
          <a:xfrm>
            <a:off x="838200" y="1960940"/>
            <a:ext cx="6065956" cy="907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Security 			</a:t>
            </a:r>
            <a:r>
              <a:rPr lang="en-US" sz="2400" dirty="0">
                <a:ea typeface="Palatino"/>
                <a:cs typeface="Palatino"/>
                <a:sym typeface="Palatino"/>
              </a:rPr>
              <a:t>–</a:t>
            </a:r>
            <a:r>
              <a:rPr lang="en-US" sz="2400" dirty="0"/>
              <a:t> </a:t>
            </a:r>
            <a:r>
              <a:rPr lang="en-US" sz="2400" dirty="0">
                <a:ea typeface="Palatino"/>
                <a:cs typeface="Palatino"/>
                <a:sym typeface="Palatino"/>
              </a:rPr>
              <a:t>50% adversary</a:t>
            </a:r>
          </a:p>
          <a:p>
            <a:pPr marL="457200" indent="-457200">
              <a:buFont typeface="+mj-lt"/>
              <a:buAutoNum type="arabicPeriod"/>
            </a:pPr>
            <a:endParaRPr lang="en-US" sz="500" dirty="0">
              <a:ea typeface="Palatino"/>
              <a:cs typeface="Palatino"/>
              <a:sym typeface="Palatino"/>
            </a:endParaRPr>
          </a:p>
          <a:p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D01A26-DCD2-8643-96DD-B23A8EDE585A}"/>
              </a:ext>
            </a:extLst>
          </p:cNvPr>
          <p:cNvSpPr/>
          <p:nvPr/>
        </p:nvSpPr>
        <p:spPr>
          <a:xfrm>
            <a:off x="838200" y="2783537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ea typeface="Palatino"/>
                <a:cs typeface="Palatino"/>
                <a:sym typeface="Palatino"/>
              </a:rPr>
              <a:t>2. Transaction throughput 	– 7 tx/s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F5EE86-9147-A64C-837A-476472A39A0D}"/>
              </a:ext>
            </a:extLst>
          </p:cNvPr>
          <p:cNvSpPr/>
          <p:nvPr/>
        </p:nvSpPr>
        <p:spPr>
          <a:xfrm>
            <a:off x="829034" y="3481847"/>
            <a:ext cx="48752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ea typeface="Palatino"/>
                <a:cs typeface="Palatino"/>
                <a:sym typeface="Palatino"/>
              </a:rPr>
              <a:t>3. Confirmation Latency 	– hours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3AFB6AF-2DB4-D749-9537-EA546BAAED3E}"/>
              </a:ext>
            </a:extLst>
          </p:cNvPr>
          <p:cNvSpPr txBox="1">
            <a:spLocks/>
          </p:cNvSpPr>
          <p:nvPr/>
        </p:nvSpPr>
        <p:spPr>
          <a:xfrm>
            <a:off x="829034" y="-19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Franklin Gothic Demi" panose="020B06030201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Bitcoin performance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070DE3-919F-3143-A472-B832462B55B8}"/>
              </a:ext>
            </a:extLst>
          </p:cNvPr>
          <p:cNvSpPr/>
          <p:nvPr/>
        </p:nvSpPr>
        <p:spPr>
          <a:xfrm>
            <a:off x="838200" y="4180158"/>
            <a:ext cx="68254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ea typeface="Palatino"/>
                <a:cs typeface="Palatino"/>
                <a:sym typeface="Palatino"/>
              </a:rPr>
              <a:t>4. Energy consumption	– medium size country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419BF6-1712-6347-B64C-1F794F8CBC8C}"/>
              </a:ext>
            </a:extLst>
          </p:cNvPr>
          <p:cNvSpPr/>
          <p:nvPr/>
        </p:nvSpPr>
        <p:spPr>
          <a:xfrm>
            <a:off x="838200" y="4774519"/>
            <a:ext cx="78241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ea typeface="Palatino"/>
                <a:cs typeface="Palatino"/>
                <a:sym typeface="Palatino"/>
              </a:rPr>
              <a:t>5. Compute			– specialized mining hardware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EC69B3-98FB-DC4C-AFE2-18C015C5A064}"/>
              </a:ext>
            </a:extLst>
          </p:cNvPr>
          <p:cNvSpPr/>
          <p:nvPr/>
        </p:nvSpPr>
        <p:spPr>
          <a:xfrm>
            <a:off x="838200" y="5323171"/>
            <a:ext cx="75924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ea typeface="Palatino"/>
                <a:cs typeface="Palatino"/>
                <a:sym typeface="Palatino"/>
              </a:rPr>
              <a:t>6. Storage 			– everyone stores everything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FF35C2-867F-F847-A0BC-05273523A3B2}"/>
              </a:ext>
            </a:extLst>
          </p:cNvPr>
          <p:cNvSpPr/>
          <p:nvPr/>
        </p:nvSpPr>
        <p:spPr>
          <a:xfrm>
            <a:off x="829034" y="5965210"/>
            <a:ext cx="73970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ea typeface="Palatino"/>
                <a:cs typeface="Palatino"/>
                <a:sym typeface="Palatino"/>
              </a:rPr>
              <a:t>7. Communication 		– everyone </a:t>
            </a:r>
            <a:r>
              <a:rPr lang="en-US" sz="2400" dirty="0" err="1">
                <a:ea typeface="Palatino"/>
                <a:cs typeface="Palatino"/>
                <a:sym typeface="Palatino"/>
              </a:rPr>
              <a:t>tx</a:t>
            </a:r>
            <a:r>
              <a:rPr lang="en-US" sz="2400" dirty="0">
                <a:ea typeface="Palatino"/>
                <a:cs typeface="Palatino"/>
                <a:sym typeface="Palatino"/>
              </a:rPr>
              <a:t>/</a:t>
            </a:r>
            <a:r>
              <a:rPr lang="en-US" sz="2400" dirty="0" err="1">
                <a:ea typeface="Palatino"/>
                <a:cs typeface="Palatino"/>
                <a:sym typeface="Palatino"/>
              </a:rPr>
              <a:t>rx</a:t>
            </a:r>
            <a:r>
              <a:rPr lang="en-US" sz="2400" dirty="0">
                <a:ea typeface="Palatino"/>
                <a:cs typeface="Palatino"/>
                <a:sym typeface="Palatino"/>
              </a:rPr>
              <a:t> everything</a:t>
            </a:r>
          </a:p>
        </p:txBody>
      </p:sp>
    </p:spTree>
    <p:extLst>
      <p:ext uri="{BB962C8B-B14F-4D97-AF65-F5344CB8AC3E}">
        <p14:creationId xmlns:p14="http://schemas.microsoft.com/office/powerpoint/2010/main" val="294657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D4005A3-A409-2B47-9D04-B748E7DEEBA7}"/>
              </a:ext>
            </a:extLst>
          </p:cNvPr>
          <p:cNvSpPr/>
          <p:nvPr/>
        </p:nvSpPr>
        <p:spPr>
          <a:xfrm>
            <a:off x="953311" y="5883411"/>
            <a:ext cx="10077855" cy="5372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Core Blockchain Infrastructure</a:t>
            </a:r>
          </a:p>
        </p:txBody>
      </p:sp>
      <p:sp>
        <p:nvSpPr>
          <p:cNvPr id="11" name="Up-Down Arrow 10">
            <a:extLst>
              <a:ext uri="{FF2B5EF4-FFF2-40B4-BE49-F238E27FC236}">
                <a16:creationId xmlns:a16="http://schemas.microsoft.com/office/drawing/2014/main" id="{02CBDC45-031E-F34B-BE24-0AD2E37BE440}"/>
              </a:ext>
            </a:extLst>
          </p:cNvPr>
          <p:cNvSpPr/>
          <p:nvPr/>
        </p:nvSpPr>
        <p:spPr>
          <a:xfrm>
            <a:off x="5461865" y="3201263"/>
            <a:ext cx="194505" cy="259955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DA54125-2536-2A41-B3D1-CD16361BFBC2}"/>
              </a:ext>
            </a:extLst>
          </p:cNvPr>
          <p:cNvSpPr/>
          <p:nvPr/>
        </p:nvSpPr>
        <p:spPr>
          <a:xfrm>
            <a:off x="1934338" y="2525734"/>
            <a:ext cx="1640732" cy="537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4CCF0E4-2501-0941-A38B-684462A64A34}"/>
              </a:ext>
            </a:extLst>
          </p:cNvPr>
          <p:cNvSpPr/>
          <p:nvPr/>
        </p:nvSpPr>
        <p:spPr>
          <a:xfrm>
            <a:off x="3710685" y="1386967"/>
            <a:ext cx="1958165" cy="5372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08B0DB8-25BA-1645-9DB6-A644A2F6D54B}"/>
              </a:ext>
            </a:extLst>
          </p:cNvPr>
          <p:cNvSpPr/>
          <p:nvPr/>
        </p:nvSpPr>
        <p:spPr>
          <a:xfrm>
            <a:off x="4576325" y="2518871"/>
            <a:ext cx="1640732" cy="537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Social Networks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4887F9E-2FC4-B94D-BB92-9FFFF6A66239}"/>
              </a:ext>
            </a:extLst>
          </p:cNvPr>
          <p:cNvSpPr/>
          <p:nvPr/>
        </p:nvSpPr>
        <p:spPr>
          <a:xfrm>
            <a:off x="6463352" y="2946613"/>
            <a:ext cx="1640732" cy="695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Prediction Market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5E67C1-4F5B-CE40-BFA0-F68D24DC5207}"/>
              </a:ext>
            </a:extLst>
          </p:cNvPr>
          <p:cNvSpPr/>
          <p:nvPr/>
        </p:nvSpPr>
        <p:spPr>
          <a:xfrm>
            <a:off x="3401958" y="2873264"/>
            <a:ext cx="1425452" cy="691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Gaming </a:t>
            </a:r>
          </a:p>
          <a:p>
            <a:pPr algn="ctr"/>
            <a:r>
              <a:rPr lang="en-US" dirty="0"/>
              <a:t>assets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007D3FA-2C8E-384A-BC75-05F66D7E3FF2}"/>
              </a:ext>
            </a:extLst>
          </p:cNvPr>
          <p:cNvSpPr/>
          <p:nvPr/>
        </p:nvSpPr>
        <p:spPr>
          <a:xfrm>
            <a:off x="6844969" y="1875078"/>
            <a:ext cx="1106507" cy="5082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B1FEA3-C857-E848-B30D-6B8DF2B30D40}"/>
              </a:ext>
            </a:extLst>
          </p:cNvPr>
          <p:cNvSpPr txBox="1"/>
          <p:nvPr/>
        </p:nvSpPr>
        <p:spPr>
          <a:xfrm>
            <a:off x="2092547" y="2171012"/>
            <a:ext cx="1437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10K Tx / Sec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518AA1-B38E-A24D-AAF2-AA4FEFF9292F}"/>
              </a:ext>
            </a:extLst>
          </p:cNvPr>
          <p:cNvSpPr txBox="1"/>
          <p:nvPr/>
        </p:nvSpPr>
        <p:spPr>
          <a:xfrm>
            <a:off x="3710685" y="1067094"/>
            <a:ext cx="1789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1M Trades / Sec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51A8AC-6FC5-094E-B309-470E1064FDDF}"/>
              </a:ext>
            </a:extLst>
          </p:cNvPr>
          <p:cNvSpPr txBox="1"/>
          <p:nvPr/>
        </p:nvSpPr>
        <p:spPr>
          <a:xfrm>
            <a:off x="4449009" y="2176935"/>
            <a:ext cx="1783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10K Tweet / Sec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420574-C464-234A-9229-EED98A40E999}"/>
              </a:ext>
            </a:extLst>
          </p:cNvPr>
          <p:cNvSpPr txBox="1"/>
          <p:nvPr/>
        </p:nvSpPr>
        <p:spPr>
          <a:xfrm>
            <a:off x="6523842" y="2585048"/>
            <a:ext cx="1519753" cy="363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1000 Tx / Sec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3BA359-33F8-1C42-904F-0E31C6C816EE}"/>
              </a:ext>
            </a:extLst>
          </p:cNvPr>
          <p:cNvSpPr txBox="1"/>
          <p:nvPr/>
        </p:nvSpPr>
        <p:spPr>
          <a:xfrm>
            <a:off x="3377407" y="3581241"/>
            <a:ext cx="1562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1000 Tx / Sec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5CCFBF-CEFF-8F4C-BAFE-FB1AE5A98839}"/>
              </a:ext>
            </a:extLst>
          </p:cNvPr>
          <p:cNvSpPr txBox="1"/>
          <p:nvPr/>
        </p:nvSpPr>
        <p:spPr>
          <a:xfrm>
            <a:off x="6681240" y="1536922"/>
            <a:ext cx="1529110" cy="363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100K Tx / Sec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4726C7-6501-8A48-9876-4B73992E0F6B}"/>
              </a:ext>
            </a:extLst>
          </p:cNvPr>
          <p:cNvSpPr txBox="1"/>
          <p:nvPr/>
        </p:nvSpPr>
        <p:spPr>
          <a:xfrm>
            <a:off x="8962397" y="5514079"/>
            <a:ext cx="2424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Ethereum:  20 Tx / Sec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3D8B1F-4155-1341-A846-0656A8E6388B}"/>
              </a:ext>
            </a:extLst>
          </p:cNvPr>
          <p:cNvCxnSpPr/>
          <p:nvPr/>
        </p:nvCxnSpPr>
        <p:spPr>
          <a:xfrm>
            <a:off x="11152413" y="6420629"/>
            <a:ext cx="794657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3C56220-0C59-0C44-9C55-2726712CAD85}"/>
              </a:ext>
            </a:extLst>
          </p:cNvPr>
          <p:cNvCxnSpPr/>
          <p:nvPr/>
        </p:nvCxnSpPr>
        <p:spPr>
          <a:xfrm flipV="1">
            <a:off x="11544299" y="326571"/>
            <a:ext cx="0" cy="609405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01CAB6E-2F0E-4F44-B43E-B09693147229}"/>
              </a:ext>
            </a:extLst>
          </p:cNvPr>
          <p:cNvSpPr txBox="1"/>
          <p:nvPr/>
        </p:nvSpPr>
        <p:spPr>
          <a:xfrm>
            <a:off x="10733660" y="6473440"/>
            <a:ext cx="1296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Throughput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433060F4-CD94-1142-970B-5D4BE032C70F}"/>
              </a:ext>
            </a:extLst>
          </p:cNvPr>
          <p:cNvSpPr txBox="1">
            <a:spLocks/>
          </p:cNvSpPr>
          <p:nvPr/>
        </p:nvSpPr>
        <p:spPr>
          <a:xfrm>
            <a:off x="250446" y="73660"/>
            <a:ext cx="9497441" cy="1142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Franklin Gothic Demi" panose="020B06030201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Bitcoin is far from a Platform</a:t>
            </a:r>
          </a:p>
        </p:txBody>
      </p:sp>
    </p:spTree>
    <p:extLst>
      <p:ext uri="{BB962C8B-B14F-4D97-AF65-F5344CB8AC3E}">
        <p14:creationId xmlns:p14="http://schemas.microsoft.com/office/powerpoint/2010/main" val="365862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0" grpId="0"/>
      <p:bldP spid="2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8" id="{1A085A53-2077-054D-9972-EE5C27611293}" vid="{FF66E2B3-201D-6240-A9AD-E21244D9A3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11119</TotalTime>
  <Words>1353</Words>
  <Application>Microsoft Macintosh PowerPoint</Application>
  <PresentationFormat>宽屏</PresentationFormat>
  <Paragraphs>298</Paragraphs>
  <Slides>28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Arial</vt:lpstr>
      <vt:lpstr>Calibri</vt:lpstr>
      <vt:lpstr>Franklin Gothic Book</vt:lpstr>
      <vt:lpstr>Franklin Gothic Demi</vt:lpstr>
      <vt:lpstr>Franklin Gothic Medium</vt:lpstr>
      <vt:lpstr>Helvetica</vt:lpstr>
      <vt:lpstr>Office Theme</vt:lpstr>
      <vt:lpstr>Principles of Blockchains</vt:lpstr>
      <vt:lpstr>What are Blockchains?</vt:lpstr>
      <vt:lpstr>Trust  Human success is based on flexible cooperation in large numbers. This requires trust</vt:lpstr>
      <vt:lpstr>Platform Economy </vt:lpstr>
      <vt:lpstr>A Decentralized Platform? </vt:lpstr>
      <vt:lpstr>Bitcoin: the original blockchain</vt:lpstr>
      <vt:lpstr>Bitcoin and Bubbles </vt:lpstr>
      <vt:lpstr>PowerPoint 演示文稿</vt:lpstr>
      <vt:lpstr>PowerPoint 演示文稿</vt:lpstr>
      <vt:lpstr>Building Block of Blockchains</vt:lpstr>
      <vt:lpstr>Technical Components</vt:lpstr>
      <vt:lpstr>Principles of Blockchains </vt:lpstr>
      <vt:lpstr>Course begins with Bitcoin</vt:lpstr>
      <vt:lpstr>Module 1. Bitcoin Blockchain </vt:lpstr>
      <vt:lpstr>Module 2. Scaling Blockchain </vt:lpstr>
      <vt:lpstr>Module 3. Beyond Bitcoin </vt:lpstr>
      <vt:lpstr>Module 4: Applications and dApps </vt:lpstr>
      <vt:lpstr>Logistics: course content</vt:lpstr>
      <vt:lpstr>Logistics: programming language</vt:lpstr>
      <vt:lpstr>What is Rust?</vt:lpstr>
      <vt:lpstr>Rust compiler doesn’t allow more than one owner (Miner &amp; UI) of an object (Memory Pool).</vt:lpstr>
      <vt:lpstr>If an object is wrapped by a thread-safe lock, Rust compiler allows more than one owner (Miner &amp; UI).</vt:lpstr>
      <vt:lpstr>Besides its reliability, Rust also provides good ...</vt:lpstr>
      <vt:lpstr>Why is Rust chosen for blockchains?</vt:lpstr>
      <vt:lpstr>Logistics: programming language</vt:lpstr>
      <vt:lpstr>What is Solidity?</vt:lpstr>
      <vt:lpstr>A Simple Smart Contract</vt:lpstr>
      <vt:lpstr>MPs using Solidity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Blockchains</dc:title>
  <dc:creator>Pramod Viswanath</dc:creator>
  <cp:lastModifiedBy>Xuechao Wang</cp:lastModifiedBy>
  <cp:revision>91</cp:revision>
  <dcterms:created xsi:type="dcterms:W3CDTF">2020-01-21T17:50:53Z</dcterms:created>
  <dcterms:modified xsi:type="dcterms:W3CDTF">2022-02-24T19:25:39Z</dcterms:modified>
</cp:coreProperties>
</file>