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Comfortaa SemiBold"/>
      <p:regular r:id="rId32"/>
      <p:bold r:id="rId33"/>
    </p:embeddedFont>
    <p:embeddedFont>
      <p:font typeface="Fira Sans Extra Condensed Medium"/>
      <p:regular r:id="rId34"/>
      <p:bold r:id="rId35"/>
      <p:italic r:id="rId36"/>
      <p:boldItalic r:id="rId37"/>
    </p:embeddedFont>
    <p:embeddedFont>
      <p:font typeface="EB Garamond"/>
      <p:regular r:id="rId38"/>
      <p:bold r:id="rId39"/>
      <p:italic r:id="rId40"/>
      <p:boldItalic r:id="rId41"/>
    </p:embeddedFont>
    <p:embeddedFont>
      <p:font typeface="Montserrat Light"/>
      <p:regular r:id="rId42"/>
      <p:bold r:id="rId43"/>
      <p:italic r:id="rId44"/>
      <p:boldItalic r:id="rId45"/>
    </p:embeddedFont>
    <p:embeddedFont>
      <p:font typeface="Proxima Nova Semibold"/>
      <p:regular r:id="rId46"/>
      <p:bold r:id="rId47"/>
      <p:boldItalic r:id="rId48"/>
    </p:embeddedFont>
    <p:embeddedFont>
      <p:font typeface="EB Garamond ExtraBold"/>
      <p:bold r:id="rId49"/>
      <p:boldItalic r:id="rId50"/>
    </p:embeddedFont>
    <p:embeddedFont>
      <p:font typeface="Share Tech"/>
      <p:regular r:id="rId51"/>
    </p:embeddedFont>
    <p:embeddedFont>
      <p:font typeface="Roboto"/>
      <p:regular r:id="rId52"/>
      <p:bold r:id="rId53"/>
      <p:italic r:id="rId54"/>
      <p:boldItalic r:id="rId55"/>
    </p:embeddedFont>
    <p:embeddedFont>
      <p:font typeface="Montserrat"/>
      <p:regular r:id="rId56"/>
      <p:bold r:id="rId57"/>
      <p:italic r:id="rId58"/>
      <p:boldItalic r:id="rId59"/>
    </p:embeddedFont>
    <p:embeddedFont>
      <p:font typeface="Montserrat Black"/>
      <p:bold r:id="rId60"/>
      <p:boldItalic r:id="rId61"/>
    </p:embeddedFont>
    <p:embeddedFont>
      <p:font typeface="EB Garamond Medium"/>
      <p:regular r:id="rId62"/>
      <p:bold r:id="rId63"/>
      <p:italic r:id="rId64"/>
      <p:boldItalic r:id="rId65"/>
    </p:embeddedFont>
    <p:embeddedFont>
      <p:font typeface="Montserrat Medium"/>
      <p:regular r:id="rId66"/>
      <p:bold r:id="rId67"/>
      <p:italic r:id="rId68"/>
      <p:boldItalic r:id="rId69"/>
    </p:embeddedFont>
    <p:embeddedFont>
      <p:font typeface="Squada One"/>
      <p:regular r:id="rId70"/>
    </p:embeddedFont>
    <p:embeddedFont>
      <p:font typeface="Montserrat ExtraBold"/>
      <p:bold r:id="rId71"/>
      <p:boldItalic r:id="rId72"/>
    </p:embeddedFont>
    <p:embeddedFont>
      <p:font typeface="Oswald"/>
      <p:regular r:id="rId73"/>
      <p:bold r:id="rId74"/>
    </p:embeddedFont>
    <p:embeddedFont>
      <p:font typeface="Barlow Light"/>
      <p:regular r:id="rId75"/>
      <p:bold r:id="rId76"/>
      <p:italic r:id="rId77"/>
      <p:boldItalic r:id="rId78"/>
    </p:embeddedFont>
    <p:embeddedFont>
      <p:font typeface="Comfortaa"/>
      <p:regular r:id="rId79"/>
      <p:bold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1" roundtripDataSignature="AMtx7mhsK1yvPhf+7iQPedzbTsO/ZCqu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01D06B-80E6-42F1-B739-2FB3836FB919}">
  <a:tblStyle styleId="{E101D06B-80E6-42F1-B739-2FB3836FB91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5597484-E6A3-4545-A2DF-9CC12F7F308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EBGaramond-italic.fntdata"/><Relationship Id="rId42" Type="http://schemas.openxmlformats.org/officeDocument/2006/relationships/font" Target="fonts/MontserratLight-regular.fntdata"/><Relationship Id="rId41" Type="http://schemas.openxmlformats.org/officeDocument/2006/relationships/font" Target="fonts/EBGaramond-boldItalic.fntdata"/><Relationship Id="rId44" Type="http://schemas.openxmlformats.org/officeDocument/2006/relationships/font" Target="fonts/MontserratLight-italic.fntdata"/><Relationship Id="rId43" Type="http://schemas.openxmlformats.org/officeDocument/2006/relationships/font" Target="fonts/MontserratLight-bold.fntdata"/><Relationship Id="rId46" Type="http://schemas.openxmlformats.org/officeDocument/2006/relationships/font" Target="fonts/ProximaNovaSemibold-regular.fntdata"/><Relationship Id="rId45" Type="http://schemas.openxmlformats.org/officeDocument/2006/relationships/font" Target="fonts/MontserratLight-boldItalic.fntdata"/><Relationship Id="rId80" Type="http://schemas.openxmlformats.org/officeDocument/2006/relationships/font" Target="fonts/Comfortaa-bold.fntdata"/><Relationship Id="rId81"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Semibold-boldItalic.fntdata"/><Relationship Id="rId47" Type="http://schemas.openxmlformats.org/officeDocument/2006/relationships/font" Target="fonts/ProximaNovaSemibold-bold.fntdata"/><Relationship Id="rId49" Type="http://schemas.openxmlformats.org/officeDocument/2006/relationships/font" Target="fonts/EBGaramond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swald-regular.fntdata"/><Relationship Id="rId72" Type="http://schemas.openxmlformats.org/officeDocument/2006/relationships/font" Target="fonts/MontserratExtraBold-boldItalic.fntdata"/><Relationship Id="rId31" Type="http://schemas.openxmlformats.org/officeDocument/2006/relationships/slide" Target="slides/slide26.xml"/><Relationship Id="rId75" Type="http://schemas.openxmlformats.org/officeDocument/2006/relationships/font" Target="fonts/BarlowLight-regular.fntdata"/><Relationship Id="rId30" Type="http://schemas.openxmlformats.org/officeDocument/2006/relationships/slide" Target="slides/slide25.xml"/><Relationship Id="rId74" Type="http://schemas.openxmlformats.org/officeDocument/2006/relationships/font" Target="fonts/Oswald-bold.fntdata"/><Relationship Id="rId33" Type="http://schemas.openxmlformats.org/officeDocument/2006/relationships/font" Target="fonts/ComfortaaSemiBold-bold.fntdata"/><Relationship Id="rId77" Type="http://schemas.openxmlformats.org/officeDocument/2006/relationships/font" Target="fonts/BarlowLight-italic.fntdata"/><Relationship Id="rId32" Type="http://schemas.openxmlformats.org/officeDocument/2006/relationships/font" Target="fonts/ComfortaaSemiBold-regular.fntdata"/><Relationship Id="rId76" Type="http://schemas.openxmlformats.org/officeDocument/2006/relationships/font" Target="fonts/BarlowLight-bold.fntdata"/><Relationship Id="rId35" Type="http://schemas.openxmlformats.org/officeDocument/2006/relationships/font" Target="fonts/FiraSansExtraCondensedMedium-bold.fntdata"/><Relationship Id="rId79" Type="http://schemas.openxmlformats.org/officeDocument/2006/relationships/font" Target="fonts/Comfortaa-regular.fntdata"/><Relationship Id="rId34" Type="http://schemas.openxmlformats.org/officeDocument/2006/relationships/font" Target="fonts/FiraSansExtraCondensedMedium-regular.fntdata"/><Relationship Id="rId78" Type="http://schemas.openxmlformats.org/officeDocument/2006/relationships/font" Target="fonts/BarlowLight-boldItalic.fntdata"/><Relationship Id="rId71" Type="http://schemas.openxmlformats.org/officeDocument/2006/relationships/font" Target="fonts/MontserratExtraBold-bold.fntdata"/><Relationship Id="rId70" Type="http://schemas.openxmlformats.org/officeDocument/2006/relationships/font" Target="fonts/SquadaOne-regular.fntdata"/><Relationship Id="rId37" Type="http://schemas.openxmlformats.org/officeDocument/2006/relationships/font" Target="fonts/FiraSansExtraCondensedMedium-boldItalic.fntdata"/><Relationship Id="rId36" Type="http://schemas.openxmlformats.org/officeDocument/2006/relationships/font" Target="fonts/FiraSansExtraCondensedMedium-italic.fntdata"/><Relationship Id="rId39" Type="http://schemas.openxmlformats.org/officeDocument/2006/relationships/font" Target="fonts/EBGaramond-bold.fntdata"/><Relationship Id="rId38" Type="http://schemas.openxmlformats.org/officeDocument/2006/relationships/font" Target="fonts/EBGaramond-regular.fntdata"/><Relationship Id="rId62" Type="http://schemas.openxmlformats.org/officeDocument/2006/relationships/font" Target="fonts/EBGaramondMedium-regular.fntdata"/><Relationship Id="rId61" Type="http://schemas.openxmlformats.org/officeDocument/2006/relationships/font" Target="fonts/MontserratBlack-boldItalic.fntdata"/><Relationship Id="rId20" Type="http://schemas.openxmlformats.org/officeDocument/2006/relationships/slide" Target="slides/slide15.xml"/><Relationship Id="rId64" Type="http://schemas.openxmlformats.org/officeDocument/2006/relationships/font" Target="fonts/EBGaramondMedium-italic.fntdata"/><Relationship Id="rId63" Type="http://schemas.openxmlformats.org/officeDocument/2006/relationships/font" Target="fonts/EBGaramondMedium-bold.fntdata"/><Relationship Id="rId22" Type="http://schemas.openxmlformats.org/officeDocument/2006/relationships/slide" Target="slides/slide17.xml"/><Relationship Id="rId66" Type="http://schemas.openxmlformats.org/officeDocument/2006/relationships/font" Target="fonts/MontserratMedium-regular.fntdata"/><Relationship Id="rId21" Type="http://schemas.openxmlformats.org/officeDocument/2006/relationships/slide" Target="slides/slide16.xml"/><Relationship Id="rId65" Type="http://schemas.openxmlformats.org/officeDocument/2006/relationships/font" Target="fonts/EBGaramondMedium-boldItalic.fntdata"/><Relationship Id="rId24" Type="http://schemas.openxmlformats.org/officeDocument/2006/relationships/slide" Target="slides/slide19.xml"/><Relationship Id="rId68" Type="http://schemas.openxmlformats.org/officeDocument/2006/relationships/font" Target="fonts/MontserratMedium-italic.fntdata"/><Relationship Id="rId23" Type="http://schemas.openxmlformats.org/officeDocument/2006/relationships/slide" Target="slides/slide18.xml"/><Relationship Id="rId67" Type="http://schemas.openxmlformats.org/officeDocument/2006/relationships/font" Target="fonts/MontserratMedium-bold.fntdata"/><Relationship Id="rId60" Type="http://schemas.openxmlformats.org/officeDocument/2006/relationships/font" Target="fonts/MontserratBlack-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Medium-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hareTech-regular.fntdata"/><Relationship Id="rId50" Type="http://schemas.openxmlformats.org/officeDocument/2006/relationships/font" Target="fonts/EBGaramondExtraBold-bold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Montserrat-bold.fntdata"/><Relationship Id="rId12" Type="http://schemas.openxmlformats.org/officeDocument/2006/relationships/slide" Target="slides/slide7.xml"/><Relationship Id="rId56" Type="http://schemas.openxmlformats.org/officeDocument/2006/relationships/font" Target="fonts/Montserrat-regular.fntdata"/><Relationship Id="rId15" Type="http://schemas.openxmlformats.org/officeDocument/2006/relationships/slide" Target="slides/slide10.xml"/><Relationship Id="rId59" Type="http://schemas.openxmlformats.org/officeDocument/2006/relationships/font" Target="fonts/Montserrat-boldItalic.fntdata"/><Relationship Id="rId14" Type="http://schemas.openxmlformats.org/officeDocument/2006/relationships/slide" Target="slides/slide9.xml"/><Relationship Id="rId58"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f9c600f77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1f9c600f770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f9c600f770_8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f9c600f770_8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f9c600f770_6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f9c600f770_6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f9c600f770_8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f9c600f770_8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f9c600f770_8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f9c600f770_8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f9c600f770_8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f9c600f770_8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f9c600f770_6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f9c600f770_6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9c600f770_6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f9c600f770_6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f9c600f770_1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f9c600f770_1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f9c600f7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1f9c600f7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f9c600f770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1f9c600f770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f9c600f770_1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f9c600f770_1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f9c600f770_1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1f9c600f770_1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f9c600f770_1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f9c600f770_1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f9c600f770_1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f9c600f770_1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3" name="Google Shape;77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9c600f7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f9c600f770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9c600f770_2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f9c600f770_2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9c600f770_22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f9c600f770_22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9c600f770_2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f9c600f770_22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f9c600f770_22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f9c600f770_22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f9c600f770_22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1f9c600f770_22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39"/>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9"/>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9"/>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2" name="Google Shape;12;p39"/>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Arial"/>
              <a:ea typeface="Arial"/>
              <a:cs typeface="Arial"/>
              <a:sym typeface="Arial"/>
            </a:endParaRPr>
          </a:p>
        </p:txBody>
      </p:sp>
      <p:sp>
        <p:nvSpPr>
          <p:cNvPr id="13" name="Google Shape;13;p39"/>
          <p:cNvSpPr txBox="1"/>
          <p:nvPr>
            <p:ph type="ctrTitle"/>
          </p:nvPr>
        </p:nvSpPr>
        <p:spPr>
          <a:xfrm flipH="1">
            <a:off x="623625" y="2236500"/>
            <a:ext cx="35769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39"/>
          <p:cNvSpPr txBox="1"/>
          <p:nvPr>
            <p:ph idx="1" type="subTitle"/>
          </p:nvPr>
        </p:nvSpPr>
        <p:spPr>
          <a:xfrm flipH="1">
            <a:off x="623500" y="3116767"/>
            <a:ext cx="3629100" cy="67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5" name="Google Shape;15;p39"/>
          <p:cNvSpPr/>
          <p:nvPr/>
        </p:nvSpPr>
        <p:spPr>
          <a:xfrm>
            <a:off x="4099510" y="-10302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0">
    <p:spTree>
      <p:nvGrpSpPr>
        <p:cNvPr id="80" name="Shape 80"/>
        <p:cNvGrpSpPr/>
        <p:nvPr/>
      </p:nvGrpSpPr>
      <p:grpSpPr>
        <a:xfrm>
          <a:off x="0" y="0"/>
          <a:ext cx="0" cy="0"/>
          <a:chOff x="0" y="0"/>
          <a:chExt cx="0" cy="0"/>
        </a:xfrm>
      </p:grpSpPr>
      <p:sp>
        <p:nvSpPr>
          <p:cNvPr id="81" name="Google Shape;81;p48"/>
          <p:cNvSpPr/>
          <p:nvPr/>
        </p:nvSpPr>
        <p:spPr>
          <a:xfrm rot="466977">
            <a:off x="4431599" y="-984378"/>
            <a:ext cx="5995900" cy="6457590"/>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529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8"/>
          <p:cNvSpPr txBox="1"/>
          <p:nvPr>
            <p:ph idx="1" type="body"/>
          </p:nvPr>
        </p:nvSpPr>
        <p:spPr>
          <a:xfrm>
            <a:off x="642050" y="1220400"/>
            <a:ext cx="5308200" cy="1476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000000"/>
              </a:buClr>
              <a:buSzPts val="1200"/>
              <a:buChar char="●"/>
              <a:defRPr>
                <a:solidFill>
                  <a:srgbClr val="000000"/>
                </a:solidFill>
              </a:defRPr>
            </a:lvl1pPr>
            <a:lvl2pPr indent="-304800" lvl="1" marL="914400" algn="l">
              <a:lnSpc>
                <a:spcPct val="115000"/>
              </a:lnSpc>
              <a:spcBef>
                <a:spcPts val="1600"/>
              </a:spcBef>
              <a:spcAft>
                <a:spcPts val="0"/>
              </a:spcAft>
              <a:buClr>
                <a:srgbClr val="000000"/>
              </a:buClr>
              <a:buSzPts val="1200"/>
              <a:buChar char="○"/>
              <a:defRPr>
                <a:solidFill>
                  <a:srgbClr val="000000"/>
                </a:solidFill>
              </a:defRPr>
            </a:lvl2pPr>
            <a:lvl3pPr indent="-304800" lvl="2" marL="1371600" algn="l">
              <a:lnSpc>
                <a:spcPct val="115000"/>
              </a:lnSpc>
              <a:spcBef>
                <a:spcPts val="1600"/>
              </a:spcBef>
              <a:spcAft>
                <a:spcPts val="0"/>
              </a:spcAft>
              <a:buClr>
                <a:srgbClr val="000000"/>
              </a:buClr>
              <a:buSzPts val="1200"/>
              <a:buChar char="■"/>
              <a:defRPr>
                <a:solidFill>
                  <a:srgbClr val="000000"/>
                </a:solidFill>
              </a:defRPr>
            </a:lvl3pPr>
            <a:lvl4pPr indent="-304800" lvl="3" marL="1828800" algn="l">
              <a:lnSpc>
                <a:spcPct val="115000"/>
              </a:lnSpc>
              <a:spcBef>
                <a:spcPts val="1600"/>
              </a:spcBef>
              <a:spcAft>
                <a:spcPts val="0"/>
              </a:spcAft>
              <a:buClr>
                <a:srgbClr val="000000"/>
              </a:buClr>
              <a:buSzPts val="1200"/>
              <a:buChar char="●"/>
              <a:defRPr>
                <a:solidFill>
                  <a:srgbClr val="000000"/>
                </a:solidFill>
              </a:defRPr>
            </a:lvl4pPr>
            <a:lvl5pPr indent="-304800" lvl="4" marL="2286000" algn="l">
              <a:lnSpc>
                <a:spcPct val="115000"/>
              </a:lnSpc>
              <a:spcBef>
                <a:spcPts val="1600"/>
              </a:spcBef>
              <a:spcAft>
                <a:spcPts val="0"/>
              </a:spcAft>
              <a:buClr>
                <a:srgbClr val="000000"/>
              </a:buClr>
              <a:buSzPts val="1200"/>
              <a:buChar char="○"/>
              <a:defRPr>
                <a:solidFill>
                  <a:srgbClr val="000000"/>
                </a:solidFill>
              </a:defRPr>
            </a:lvl5pPr>
            <a:lvl6pPr indent="-304800" lvl="5" marL="2743200" algn="l">
              <a:lnSpc>
                <a:spcPct val="115000"/>
              </a:lnSpc>
              <a:spcBef>
                <a:spcPts val="1600"/>
              </a:spcBef>
              <a:spcAft>
                <a:spcPts val="0"/>
              </a:spcAft>
              <a:buClr>
                <a:srgbClr val="000000"/>
              </a:buClr>
              <a:buSzPts val="1200"/>
              <a:buChar char="■"/>
              <a:defRPr>
                <a:solidFill>
                  <a:srgbClr val="000000"/>
                </a:solidFill>
              </a:defRPr>
            </a:lvl6pPr>
            <a:lvl7pPr indent="-304800" lvl="6" marL="3200400" algn="l">
              <a:lnSpc>
                <a:spcPct val="115000"/>
              </a:lnSpc>
              <a:spcBef>
                <a:spcPts val="1600"/>
              </a:spcBef>
              <a:spcAft>
                <a:spcPts val="0"/>
              </a:spcAft>
              <a:buClr>
                <a:srgbClr val="000000"/>
              </a:buClr>
              <a:buSzPts val="1200"/>
              <a:buChar char="●"/>
              <a:defRPr>
                <a:solidFill>
                  <a:srgbClr val="000000"/>
                </a:solidFill>
              </a:defRPr>
            </a:lvl7pPr>
            <a:lvl8pPr indent="-304800" lvl="7" marL="3657600" algn="l">
              <a:lnSpc>
                <a:spcPct val="115000"/>
              </a:lnSpc>
              <a:spcBef>
                <a:spcPts val="1600"/>
              </a:spcBef>
              <a:spcAft>
                <a:spcPts val="0"/>
              </a:spcAft>
              <a:buClr>
                <a:srgbClr val="000000"/>
              </a:buClr>
              <a:buSzPts val="1200"/>
              <a:buChar char="○"/>
              <a:defRPr>
                <a:solidFill>
                  <a:srgbClr val="000000"/>
                </a:solidFill>
              </a:defRPr>
            </a:lvl8pPr>
            <a:lvl9pPr indent="-304800" lvl="8" marL="4114800" algn="l">
              <a:lnSpc>
                <a:spcPct val="115000"/>
              </a:lnSpc>
              <a:spcBef>
                <a:spcPts val="1600"/>
              </a:spcBef>
              <a:spcAft>
                <a:spcPts val="1600"/>
              </a:spcAft>
              <a:buClr>
                <a:srgbClr val="000000"/>
              </a:buClr>
              <a:buSzPts val="1200"/>
              <a:buChar char="■"/>
              <a:defRPr>
                <a:solidFill>
                  <a:srgbClr val="000000"/>
                </a:solidFill>
              </a:defRPr>
            </a:lvl9pPr>
          </a:lstStyle>
          <a:p/>
        </p:txBody>
      </p:sp>
      <p:sp>
        <p:nvSpPr>
          <p:cNvPr id="83" name="Google Shape;83;p48"/>
          <p:cNvSpPr txBox="1"/>
          <p:nvPr>
            <p:ph type="title"/>
          </p:nvPr>
        </p:nvSpPr>
        <p:spPr>
          <a:xfrm>
            <a:off x="4722997" y="1262675"/>
            <a:ext cx="3808200" cy="89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Clr>
                <a:srgbClr val="000000"/>
              </a:buClr>
              <a:buSzPts val="2800"/>
              <a:buNone/>
              <a:defRPr>
                <a:solidFill>
                  <a:srgbClr val="000000"/>
                </a:solidFill>
              </a:defRPr>
            </a:lvl2pPr>
            <a:lvl3pPr lvl="2" algn="r">
              <a:lnSpc>
                <a:spcPct val="100000"/>
              </a:lnSpc>
              <a:spcBef>
                <a:spcPts val="0"/>
              </a:spcBef>
              <a:spcAft>
                <a:spcPts val="0"/>
              </a:spcAft>
              <a:buClr>
                <a:srgbClr val="000000"/>
              </a:buClr>
              <a:buSzPts val="2800"/>
              <a:buNone/>
              <a:defRPr>
                <a:solidFill>
                  <a:srgbClr val="000000"/>
                </a:solidFill>
              </a:defRPr>
            </a:lvl3pPr>
            <a:lvl4pPr lvl="3" algn="r">
              <a:lnSpc>
                <a:spcPct val="100000"/>
              </a:lnSpc>
              <a:spcBef>
                <a:spcPts val="0"/>
              </a:spcBef>
              <a:spcAft>
                <a:spcPts val="0"/>
              </a:spcAft>
              <a:buClr>
                <a:srgbClr val="000000"/>
              </a:buClr>
              <a:buSzPts val="2800"/>
              <a:buNone/>
              <a:defRPr>
                <a:solidFill>
                  <a:srgbClr val="000000"/>
                </a:solidFill>
              </a:defRPr>
            </a:lvl4pPr>
            <a:lvl5pPr lvl="4" algn="r">
              <a:lnSpc>
                <a:spcPct val="100000"/>
              </a:lnSpc>
              <a:spcBef>
                <a:spcPts val="0"/>
              </a:spcBef>
              <a:spcAft>
                <a:spcPts val="0"/>
              </a:spcAft>
              <a:buClr>
                <a:srgbClr val="000000"/>
              </a:buClr>
              <a:buSzPts val="2800"/>
              <a:buNone/>
              <a:defRPr>
                <a:solidFill>
                  <a:srgbClr val="000000"/>
                </a:solidFill>
              </a:defRPr>
            </a:lvl5pPr>
            <a:lvl6pPr lvl="5" algn="r">
              <a:lnSpc>
                <a:spcPct val="100000"/>
              </a:lnSpc>
              <a:spcBef>
                <a:spcPts val="0"/>
              </a:spcBef>
              <a:spcAft>
                <a:spcPts val="0"/>
              </a:spcAft>
              <a:buClr>
                <a:srgbClr val="000000"/>
              </a:buClr>
              <a:buSzPts val="2800"/>
              <a:buNone/>
              <a:defRPr>
                <a:solidFill>
                  <a:srgbClr val="000000"/>
                </a:solidFill>
              </a:defRPr>
            </a:lvl6pPr>
            <a:lvl7pPr lvl="6" algn="r">
              <a:lnSpc>
                <a:spcPct val="100000"/>
              </a:lnSpc>
              <a:spcBef>
                <a:spcPts val="0"/>
              </a:spcBef>
              <a:spcAft>
                <a:spcPts val="0"/>
              </a:spcAft>
              <a:buClr>
                <a:srgbClr val="000000"/>
              </a:buClr>
              <a:buSzPts val="2800"/>
              <a:buNone/>
              <a:defRPr>
                <a:solidFill>
                  <a:srgbClr val="000000"/>
                </a:solidFill>
              </a:defRPr>
            </a:lvl7pPr>
            <a:lvl8pPr lvl="7" algn="r">
              <a:lnSpc>
                <a:spcPct val="100000"/>
              </a:lnSpc>
              <a:spcBef>
                <a:spcPts val="0"/>
              </a:spcBef>
              <a:spcAft>
                <a:spcPts val="0"/>
              </a:spcAft>
              <a:buClr>
                <a:srgbClr val="000000"/>
              </a:buClr>
              <a:buSzPts val="2800"/>
              <a:buNone/>
              <a:defRPr>
                <a:solidFill>
                  <a:srgbClr val="000000"/>
                </a:solidFill>
              </a:defRPr>
            </a:lvl8pPr>
            <a:lvl9pPr lvl="8" algn="r">
              <a:lnSpc>
                <a:spcPct val="100000"/>
              </a:lnSpc>
              <a:spcBef>
                <a:spcPts val="0"/>
              </a:spcBef>
              <a:spcAft>
                <a:spcPts val="0"/>
              </a:spcAft>
              <a:buClr>
                <a:srgbClr val="000000"/>
              </a:buClr>
              <a:buSzPts val="2800"/>
              <a:buNone/>
              <a:defRPr>
                <a:solidFill>
                  <a:srgbClr val="000000"/>
                </a:solidFill>
              </a:defRPr>
            </a:lvl9pPr>
          </a:lstStyle>
          <a:p/>
        </p:txBody>
      </p:sp>
      <p:sp>
        <p:nvSpPr>
          <p:cNvPr id="84" name="Google Shape;84;p48"/>
          <p:cNvSpPr txBox="1"/>
          <p:nvPr>
            <p:ph idx="2" type="subTitle"/>
          </p:nvPr>
        </p:nvSpPr>
        <p:spPr>
          <a:xfrm>
            <a:off x="562250" y="914850"/>
            <a:ext cx="2843700" cy="39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a:latin typeface="Montserrat ExtraBold"/>
                <a:ea typeface="Montserrat ExtraBold"/>
                <a:cs typeface="Montserrat ExtraBold"/>
                <a:sym typeface="Montserrat ExtraBold"/>
              </a:defRPr>
            </a:lvl1pPr>
            <a:lvl2pPr lvl="1" algn="l">
              <a:lnSpc>
                <a:spcPct val="115000"/>
              </a:lnSpc>
              <a:spcBef>
                <a:spcPts val="1600"/>
              </a:spcBef>
              <a:spcAft>
                <a:spcPts val="0"/>
              </a:spcAft>
              <a:buSzPts val="1200"/>
              <a:buNone/>
              <a:defRPr b="1">
                <a:solidFill>
                  <a:srgbClr val="000000"/>
                </a:solidFill>
                <a:latin typeface="Oswald"/>
                <a:ea typeface="Oswald"/>
                <a:cs typeface="Oswald"/>
                <a:sym typeface="Oswald"/>
              </a:defRPr>
            </a:lvl2pPr>
            <a:lvl3pPr lvl="2" algn="l">
              <a:lnSpc>
                <a:spcPct val="115000"/>
              </a:lnSpc>
              <a:spcBef>
                <a:spcPts val="1600"/>
              </a:spcBef>
              <a:spcAft>
                <a:spcPts val="0"/>
              </a:spcAft>
              <a:buSzPts val="1200"/>
              <a:buNone/>
              <a:defRPr b="1">
                <a:solidFill>
                  <a:srgbClr val="000000"/>
                </a:solidFill>
                <a:latin typeface="Oswald"/>
                <a:ea typeface="Oswald"/>
                <a:cs typeface="Oswald"/>
                <a:sym typeface="Oswald"/>
              </a:defRPr>
            </a:lvl3pPr>
            <a:lvl4pPr lvl="3" algn="l">
              <a:lnSpc>
                <a:spcPct val="115000"/>
              </a:lnSpc>
              <a:spcBef>
                <a:spcPts val="1600"/>
              </a:spcBef>
              <a:spcAft>
                <a:spcPts val="0"/>
              </a:spcAft>
              <a:buSzPts val="1200"/>
              <a:buNone/>
              <a:defRPr b="1">
                <a:solidFill>
                  <a:srgbClr val="000000"/>
                </a:solidFill>
                <a:latin typeface="Oswald"/>
                <a:ea typeface="Oswald"/>
                <a:cs typeface="Oswald"/>
                <a:sym typeface="Oswald"/>
              </a:defRPr>
            </a:lvl4pPr>
            <a:lvl5pPr lvl="4" algn="l">
              <a:lnSpc>
                <a:spcPct val="115000"/>
              </a:lnSpc>
              <a:spcBef>
                <a:spcPts val="1600"/>
              </a:spcBef>
              <a:spcAft>
                <a:spcPts val="0"/>
              </a:spcAft>
              <a:buSzPts val="1200"/>
              <a:buNone/>
              <a:defRPr b="1">
                <a:solidFill>
                  <a:srgbClr val="000000"/>
                </a:solidFill>
                <a:latin typeface="Oswald"/>
                <a:ea typeface="Oswald"/>
                <a:cs typeface="Oswald"/>
                <a:sym typeface="Oswald"/>
              </a:defRPr>
            </a:lvl5pPr>
            <a:lvl6pPr lvl="5" algn="l">
              <a:lnSpc>
                <a:spcPct val="115000"/>
              </a:lnSpc>
              <a:spcBef>
                <a:spcPts val="1600"/>
              </a:spcBef>
              <a:spcAft>
                <a:spcPts val="0"/>
              </a:spcAft>
              <a:buSzPts val="1200"/>
              <a:buNone/>
              <a:defRPr b="1">
                <a:solidFill>
                  <a:srgbClr val="000000"/>
                </a:solidFill>
                <a:latin typeface="Oswald"/>
                <a:ea typeface="Oswald"/>
                <a:cs typeface="Oswald"/>
                <a:sym typeface="Oswald"/>
              </a:defRPr>
            </a:lvl6pPr>
            <a:lvl7pPr lvl="6" algn="l">
              <a:lnSpc>
                <a:spcPct val="115000"/>
              </a:lnSpc>
              <a:spcBef>
                <a:spcPts val="1600"/>
              </a:spcBef>
              <a:spcAft>
                <a:spcPts val="0"/>
              </a:spcAft>
              <a:buSzPts val="1200"/>
              <a:buNone/>
              <a:defRPr b="1">
                <a:solidFill>
                  <a:srgbClr val="000000"/>
                </a:solidFill>
                <a:latin typeface="Oswald"/>
                <a:ea typeface="Oswald"/>
                <a:cs typeface="Oswald"/>
                <a:sym typeface="Oswald"/>
              </a:defRPr>
            </a:lvl7pPr>
            <a:lvl8pPr lvl="7" algn="l">
              <a:lnSpc>
                <a:spcPct val="115000"/>
              </a:lnSpc>
              <a:spcBef>
                <a:spcPts val="1600"/>
              </a:spcBef>
              <a:spcAft>
                <a:spcPts val="0"/>
              </a:spcAft>
              <a:buSzPts val="1200"/>
              <a:buNone/>
              <a:defRPr b="1">
                <a:solidFill>
                  <a:srgbClr val="000000"/>
                </a:solidFill>
                <a:latin typeface="Oswald"/>
                <a:ea typeface="Oswald"/>
                <a:cs typeface="Oswald"/>
                <a:sym typeface="Oswald"/>
              </a:defRPr>
            </a:lvl8pPr>
            <a:lvl9pPr lvl="8" algn="l">
              <a:lnSpc>
                <a:spcPct val="115000"/>
              </a:lnSpc>
              <a:spcBef>
                <a:spcPts val="1600"/>
              </a:spcBef>
              <a:spcAft>
                <a:spcPts val="1600"/>
              </a:spcAft>
              <a:buSzPts val="1200"/>
              <a:buNone/>
              <a:defRPr b="1">
                <a:solidFill>
                  <a:srgbClr val="000000"/>
                </a:solidFill>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
    <p:bg>
      <p:bgPr>
        <a:solidFill>
          <a:srgbClr val="FFFFFF"/>
        </a:solidFill>
      </p:bgPr>
    </p:bg>
    <p:spTree>
      <p:nvGrpSpPr>
        <p:cNvPr id="16" name="Shape 16"/>
        <p:cNvGrpSpPr/>
        <p:nvPr/>
      </p:nvGrpSpPr>
      <p:grpSpPr>
        <a:xfrm>
          <a:off x="0" y="0"/>
          <a:ext cx="0" cy="0"/>
          <a:chOff x="0" y="0"/>
          <a:chExt cx="0" cy="0"/>
        </a:xfrm>
      </p:grpSpPr>
      <p:sp>
        <p:nvSpPr>
          <p:cNvPr id="17" name="Google Shape;17;p40"/>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0"/>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19" name="Google Shape;19;p40"/>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0"/>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_1">
    <p:bg>
      <p:bgPr>
        <a:solidFill>
          <a:srgbClr val="FFFFFF"/>
        </a:solidFill>
      </p:bgPr>
    </p:bg>
    <p:spTree>
      <p:nvGrpSpPr>
        <p:cNvPr id="21" name="Shape 21"/>
        <p:cNvGrpSpPr/>
        <p:nvPr/>
      </p:nvGrpSpPr>
      <p:grpSpPr>
        <a:xfrm>
          <a:off x="0" y="0"/>
          <a:ext cx="0" cy="0"/>
          <a:chOff x="0" y="0"/>
          <a:chExt cx="0" cy="0"/>
        </a:xfrm>
      </p:grpSpPr>
      <p:sp>
        <p:nvSpPr>
          <p:cNvPr id="22" name="Google Shape;22;p41"/>
          <p:cNvSpPr txBox="1"/>
          <p:nvPr>
            <p:ph type="ctrTitle"/>
          </p:nvPr>
        </p:nvSpPr>
        <p:spPr>
          <a:xfrm>
            <a:off x="3414640" y="1853313"/>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3" name="Google Shape;23;p41"/>
          <p:cNvSpPr txBox="1"/>
          <p:nvPr>
            <p:ph idx="1" type="subTitle"/>
          </p:nvPr>
        </p:nvSpPr>
        <p:spPr>
          <a:xfrm>
            <a:off x="3622740"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 name="Google Shape;24;p41"/>
          <p:cNvSpPr txBox="1"/>
          <p:nvPr>
            <p:ph idx="2" type="title"/>
          </p:nvPr>
        </p:nvSpPr>
        <p:spPr>
          <a:xfrm>
            <a:off x="3699102"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25" name="Google Shape;25;p41"/>
          <p:cNvSpPr txBox="1"/>
          <p:nvPr>
            <p:ph idx="3" type="ctrTitle"/>
          </p:nvPr>
        </p:nvSpPr>
        <p:spPr>
          <a:xfrm>
            <a:off x="3414853"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6" name="Google Shape;26;p41"/>
          <p:cNvSpPr txBox="1"/>
          <p:nvPr>
            <p:ph idx="4" type="subTitle"/>
          </p:nvPr>
        </p:nvSpPr>
        <p:spPr>
          <a:xfrm>
            <a:off x="3587640"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7" name="Google Shape;27;p41"/>
          <p:cNvSpPr txBox="1"/>
          <p:nvPr>
            <p:ph idx="5" type="title"/>
          </p:nvPr>
        </p:nvSpPr>
        <p:spPr>
          <a:xfrm>
            <a:off x="3699102"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28" name="Google Shape;28;p41"/>
          <p:cNvSpPr txBox="1"/>
          <p:nvPr>
            <p:ph idx="6" type="ctrTitle"/>
          </p:nvPr>
        </p:nvSpPr>
        <p:spPr>
          <a:xfrm>
            <a:off x="5582025" y="1853313"/>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9" name="Google Shape;29;p41"/>
          <p:cNvSpPr txBox="1"/>
          <p:nvPr>
            <p:ph idx="7" type="subTitle"/>
          </p:nvPr>
        </p:nvSpPr>
        <p:spPr>
          <a:xfrm>
            <a:off x="5789900"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 name="Google Shape;30;p41"/>
          <p:cNvSpPr txBox="1"/>
          <p:nvPr>
            <p:ph idx="8" type="title"/>
          </p:nvPr>
        </p:nvSpPr>
        <p:spPr>
          <a:xfrm>
            <a:off x="5866262"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31" name="Google Shape;31;p41"/>
          <p:cNvSpPr txBox="1"/>
          <p:nvPr>
            <p:ph idx="9" type="ctrTitle"/>
          </p:nvPr>
        </p:nvSpPr>
        <p:spPr>
          <a:xfrm>
            <a:off x="5581987"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2" name="Google Shape;32;p41"/>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1"/>
          <p:cNvSpPr txBox="1"/>
          <p:nvPr>
            <p:ph idx="13" type="subTitle"/>
          </p:nvPr>
        </p:nvSpPr>
        <p:spPr>
          <a:xfrm>
            <a:off x="5754800"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 name="Google Shape;34;p41"/>
          <p:cNvSpPr txBox="1"/>
          <p:nvPr>
            <p:ph idx="14" type="title"/>
          </p:nvPr>
        </p:nvSpPr>
        <p:spPr>
          <a:xfrm>
            <a:off x="5866262"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35" name="Google Shape;35;p41"/>
          <p:cNvSpPr txBox="1"/>
          <p:nvPr>
            <p:ph idx="15"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36" name="Google Shape;36;p41"/>
          <p:cNvSpPr txBox="1"/>
          <p:nvPr>
            <p:ph idx="16" type="ctrTitle"/>
          </p:nvPr>
        </p:nvSpPr>
        <p:spPr>
          <a:xfrm>
            <a:off x="1226125" y="1853313"/>
            <a:ext cx="23928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7" name="Google Shape;37;p41"/>
          <p:cNvSpPr txBox="1"/>
          <p:nvPr>
            <p:ph idx="17" type="subTitle"/>
          </p:nvPr>
        </p:nvSpPr>
        <p:spPr>
          <a:xfrm>
            <a:off x="1469325" y="2314760"/>
            <a:ext cx="19065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 name="Google Shape;38;p41"/>
          <p:cNvSpPr txBox="1"/>
          <p:nvPr>
            <p:ph idx="18" type="title"/>
          </p:nvPr>
        </p:nvSpPr>
        <p:spPr>
          <a:xfrm>
            <a:off x="1545687" y="1565141"/>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39" name="Google Shape;39;p41"/>
          <p:cNvSpPr txBox="1"/>
          <p:nvPr>
            <p:ph idx="19" type="ctrTitle"/>
          </p:nvPr>
        </p:nvSpPr>
        <p:spPr>
          <a:xfrm>
            <a:off x="1261437" y="3359411"/>
            <a:ext cx="2322300" cy="5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40" name="Google Shape;40;p41"/>
          <p:cNvSpPr txBox="1"/>
          <p:nvPr>
            <p:ph idx="20" type="subTitle"/>
          </p:nvPr>
        </p:nvSpPr>
        <p:spPr>
          <a:xfrm>
            <a:off x="1434225" y="3820858"/>
            <a:ext cx="1976700" cy="61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1" name="Google Shape;41;p41"/>
          <p:cNvSpPr txBox="1"/>
          <p:nvPr>
            <p:ph idx="21" type="title"/>
          </p:nvPr>
        </p:nvSpPr>
        <p:spPr>
          <a:xfrm>
            <a:off x="1545687" y="3091842"/>
            <a:ext cx="17538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p:txBody>
      </p:sp>
      <p:sp>
        <p:nvSpPr>
          <p:cNvPr id="42" name="Google Shape;42;p41"/>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1"/>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7">
    <p:spTree>
      <p:nvGrpSpPr>
        <p:cNvPr id="44" name="Shape 44"/>
        <p:cNvGrpSpPr/>
        <p:nvPr/>
      </p:nvGrpSpPr>
      <p:grpSpPr>
        <a:xfrm>
          <a:off x="0" y="0"/>
          <a:ext cx="0" cy="0"/>
          <a:chOff x="0" y="0"/>
          <a:chExt cx="0" cy="0"/>
        </a:xfrm>
      </p:grpSpPr>
      <p:sp>
        <p:nvSpPr>
          <p:cNvPr id="45" name="Google Shape;45;p42"/>
          <p:cNvSpPr/>
          <p:nvPr/>
        </p:nvSpPr>
        <p:spPr>
          <a:xfrm rot="-5400000">
            <a:off x="-101015" y="-226845"/>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176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2"/>
          <p:cNvSpPr txBox="1"/>
          <p:nvPr>
            <p:ph type="ctrTitle"/>
          </p:nvPr>
        </p:nvSpPr>
        <p:spPr>
          <a:xfrm>
            <a:off x="831200" y="376498"/>
            <a:ext cx="3867300" cy="205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7" name="Google Shape;47;p42"/>
          <p:cNvSpPr txBox="1"/>
          <p:nvPr>
            <p:ph idx="1" type="subTitle"/>
          </p:nvPr>
        </p:nvSpPr>
        <p:spPr>
          <a:xfrm>
            <a:off x="831200" y="2314225"/>
            <a:ext cx="4224900" cy="178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12">
    <p:spTree>
      <p:nvGrpSpPr>
        <p:cNvPr id="48" name="Shape 48"/>
        <p:cNvGrpSpPr/>
        <p:nvPr/>
      </p:nvGrpSpPr>
      <p:grpSpPr>
        <a:xfrm>
          <a:off x="0" y="0"/>
          <a:ext cx="0" cy="0"/>
          <a:chOff x="0" y="0"/>
          <a:chExt cx="0" cy="0"/>
        </a:xfrm>
      </p:grpSpPr>
      <p:sp>
        <p:nvSpPr>
          <p:cNvPr id="49" name="Google Shape;49;p43"/>
          <p:cNvSpPr txBox="1"/>
          <p:nvPr>
            <p:ph type="ctrTitle"/>
          </p:nvPr>
        </p:nvSpPr>
        <p:spPr>
          <a:xfrm>
            <a:off x="858475" y="273495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0" name="Google Shape;50;p43"/>
          <p:cNvSpPr txBox="1"/>
          <p:nvPr>
            <p:ph idx="1" type="subTitle"/>
          </p:nvPr>
        </p:nvSpPr>
        <p:spPr>
          <a:xfrm>
            <a:off x="1019574" y="295510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51" name="Google Shape;51;p43"/>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3"/>
          <p:cNvSpPr txBox="1"/>
          <p:nvPr>
            <p:ph idx="2"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53" name="Google Shape;53;p43"/>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3"/>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3"/>
          <p:cNvSpPr txBox="1"/>
          <p:nvPr>
            <p:ph idx="3" type="subTitle"/>
          </p:nvPr>
        </p:nvSpPr>
        <p:spPr>
          <a:xfrm>
            <a:off x="5934474" y="295510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56" name="Google Shape;56;p43"/>
          <p:cNvSpPr txBox="1"/>
          <p:nvPr>
            <p:ph idx="4" type="ctrTitle"/>
          </p:nvPr>
        </p:nvSpPr>
        <p:spPr>
          <a:xfrm>
            <a:off x="5773375" y="273495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 name="Google Shape;57;p43"/>
          <p:cNvSpPr txBox="1"/>
          <p:nvPr>
            <p:ph idx="5" type="subTitle"/>
          </p:nvPr>
        </p:nvSpPr>
        <p:spPr>
          <a:xfrm>
            <a:off x="3452999" y="2052750"/>
            <a:ext cx="2238000" cy="98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58" name="Google Shape;58;p43"/>
          <p:cNvSpPr txBox="1"/>
          <p:nvPr>
            <p:ph idx="6" type="ctrTitle"/>
          </p:nvPr>
        </p:nvSpPr>
        <p:spPr>
          <a:xfrm>
            <a:off x="3291900" y="1832600"/>
            <a:ext cx="25602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59" name="Shape 59"/>
        <p:cNvGrpSpPr/>
        <p:nvPr/>
      </p:nvGrpSpPr>
      <p:grpSpPr>
        <a:xfrm>
          <a:off x="0" y="0"/>
          <a:ext cx="0" cy="0"/>
          <a:chOff x="0" y="0"/>
          <a:chExt cx="0" cy="0"/>
        </a:xfrm>
      </p:grpSpPr>
      <p:sp>
        <p:nvSpPr>
          <p:cNvPr id="60" name="Google Shape;60;p44"/>
          <p:cNvSpPr/>
          <p:nvPr/>
        </p:nvSpPr>
        <p:spPr>
          <a:xfrm>
            <a:off x="3356560" y="-23637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4"/>
          <p:cNvSpPr txBox="1"/>
          <p:nvPr>
            <p:ph idx="1" type="subTitle"/>
          </p:nvPr>
        </p:nvSpPr>
        <p:spPr>
          <a:xfrm>
            <a:off x="2286775" y="1780575"/>
            <a:ext cx="4717500" cy="631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200"/>
              <a:buNone/>
              <a:defRPr sz="14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62" name="Google Shape;62;p44"/>
          <p:cNvSpPr txBox="1"/>
          <p:nvPr>
            <p:ph type="ctrTitle"/>
          </p:nvPr>
        </p:nvSpPr>
        <p:spPr>
          <a:xfrm>
            <a:off x="3099175" y="2412374"/>
            <a:ext cx="3092700" cy="54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None/>
              <a:defRPr sz="1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6_2">
    <p:bg>
      <p:bgPr>
        <a:solidFill>
          <a:srgbClr val="FFFFFF"/>
        </a:solidFill>
      </p:bgPr>
    </p:bg>
    <p:spTree>
      <p:nvGrpSpPr>
        <p:cNvPr id="63" name="Shape 63"/>
        <p:cNvGrpSpPr/>
        <p:nvPr/>
      </p:nvGrpSpPr>
      <p:grpSpPr>
        <a:xfrm>
          <a:off x="0" y="0"/>
          <a:ext cx="0" cy="0"/>
          <a:chOff x="0" y="0"/>
          <a:chExt cx="0" cy="0"/>
        </a:xfrm>
      </p:grpSpPr>
      <p:sp>
        <p:nvSpPr>
          <p:cNvPr id="64" name="Google Shape;64;p45"/>
          <p:cNvSpPr/>
          <p:nvPr/>
        </p:nvSpPr>
        <p:spPr>
          <a:xfrm>
            <a:off x="2618169" y="-31835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5"/>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5"/>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67" name="Google Shape;67;p45"/>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5"/>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6_2_1">
    <p:bg>
      <p:bgPr>
        <a:solidFill>
          <a:srgbClr val="FFFFFF"/>
        </a:solidFill>
      </p:bgPr>
    </p:bg>
    <p:spTree>
      <p:nvGrpSpPr>
        <p:cNvPr id="69" name="Shape 69"/>
        <p:cNvGrpSpPr/>
        <p:nvPr/>
      </p:nvGrpSpPr>
      <p:grpSpPr>
        <a:xfrm>
          <a:off x="0" y="0"/>
          <a:ext cx="0" cy="0"/>
          <a:chOff x="0" y="0"/>
          <a:chExt cx="0" cy="0"/>
        </a:xfrm>
      </p:grpSpPr>
      <p:sp>
        <p:nvSpPr>
          <p:cNvPr id="70" name="Google Shape;70;p46"/>
          <p:cNvSpPr/>
          <p:nvPr/>
        </p:nvSpPr>
        <p:spPr>
          <a:xfrm rot="5400000">
            <a:off x="3902197" y="260906"/>
            <a:ext cx="5602683" cy="6035175"/>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6"/>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6"/>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None/>
              <a:defRPr sz="1200">
                <a:solidFill>
                  <a:srgbClr val="FFFFFF"/>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73" name="Google Shape;73;p46"/>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6"/>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_1">
    <p:bg>
      <p:bgPr>
        <a:solidFill>
          <a:srgbClr val="FFFFFF"/>
        </a:solidFill>
      </p:bgPr>
    </p:bg>
    <p:spTree>
      <p:nvGrpSpPr>
        <p:cNvPr id="75" name="Shape 75"/>
        <p:cNvGrpSpPr/>
        <p:nvPr/>
      </p:nvGrpSpPr>
      <p:grpSpPr>
        <a:xfrm>
          <a:off x="0" y="0"/>
          <a:ext cx="0" cy="0"/>
          <a:chOff x="0" y="0"/>
          <a:chExt cx="0" cy="0"/>
        </a:xfrm>
      </p:grpSpPr>
      <p:sp>
        <p:nvSpPr>
          <p:cNvPr id="76" name="Google Shape;76;p47"/>
          <p:cNvSpPr/>
          <p:nvPr/>
        </p:nvSpPr>
        <p:spPr>
          <a:xfrm rot="-5400000">
            <a:off x="126769" y="-37550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39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7"/>
          <p:cNvSpPr txBox="1"/>
          <p:nvPr>
            <p:ph type="ctrTitle"/>
          </p:nvPr>
        </p:nvSpPr>
        <p:spPr>
          <a:xfrm>
            <a:off x="477026" y="1557850"/>
            <a:ext cx="4209300" cy="85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CB64"/>
              </a:buClr>
              <a:buSzPts val="4800"/>
              <a:buNone/>
              <a:defRPr sz="4800">
                <a:solidFill>
                  <a:srgbClr val="FFCB64"/>
                </a:solidFill>
              </a:defRPr>
            </a:lvl1pPr>
            <a:lvl2pPr lvl="1" algn="ctr">
              <a:lnSpc>
                <a:spcPct val="100000"/>
              </a:lnSpc>
              <a:spcBef>
                <a:spcPts val="0"/>
              </a:spcBef>
              <a:spcAft>
                <a:spcPts val="0"/>
              </a:spcAft>
              <a:buClr>
                <a:srgbClr val="000000"/>
              </a:buClr>
              <a:buSzPts val="4800"/>
              <a:buNone/>
              <a:defRPr sz="4800">
                <a:solidFill>
                  <a:srgbClr val="000000"/>
                </a:solidFill>
              </a:defRPr>
            </a:lvl2pPr>
            <a:lvl3pPr lvl="2" algn="ctr">
              <a:lnSpc>
                <a:spcPct val="100000"/>
              </a:lnSpc>
              <a:spcBef>
                <a:spcPts val="0"/>
              </a:spcBef>
              <a:spcAft>
                <a:spcPts val="0"/>
              </a:spcAft>
              <a:buClr>
                <a:srgbClr val="000000"/>
              </a:buClr>
              <a:buSzPts val="4800"/>
              <a:buNone/>
              <a:defRPr sz="4800">
                <a:solidFill>
                  <a:srgbClr val="000000"/>
                </a:solidFill>
              </a:defRPr>
            </a:lvl3pPr>
            <a:lvl4pPr lvl="3" algn="ctr">
              <a:lnSpc>
                <a:spcPct val="100000"/>
              </a:lnSpc>
              <a:spcBef>
                <a:spcPts val="0"/>
              </a:spcBef>
              <a:spcAft>
                <a:spcPts val="0"/>
              </a:spcAft>
              <a:buClr>
                <a:srgbClr val="000000"/>
              </a:buClr>
              <a:buSzPts val="4800"/>
              <a:buNone/>
              <a:defRPr sz="4800">
                <a:solidFill>
                  <a:srgbClr val="000000"/>
                </a:solidFill>
              </a:defRPr>
            </a:lvl4pPr>
            <a:lvl5pPr lvl="4" algn="ctr">
              <a:lnSpc>
                <a:spcPct val="100000"/>
              </a:lnSpc>
              <a:spcBef>
                <a:spcPts val="0"/>
              </a:spcBef>
              <a:spcAft>
                <a:spcPts val="0"/>
              </a:spcAft>
              <a:buClr>
                <a:srgbClr val="000000"/>
              </a:buClr>
              <a:buSzPts val="4800"/>
              <a:buNone/>
              <a:defRPr sz="4800">
                <a:solidFill>
                  <a:srgbClr val="000000"/>
                </a:solidFill>
              </a:defRPr>
            </a:lvl5pPr>
            <a:lvl6pPr lvl="5" algn="ctr">
              <a:lnSpc>
                <a:spcPct val="100000"/>
              </a:lnSpc>
              <a:spcBef>
                <a:spcPts val="0"/>
              </a:spcBef>
              <a:spcAft>
                <a:spcPts val="0"/>
              </a:spcAft>
              <a:buClr>
                <a:srgbClr val="000000"/>
              </a:buClr>
              <a:buSzPts val="4800"/>
              <a:buNone/>
              <a:defRPr sz="4800">
                <a:solidFill>
                  <a:srgbClr val="000000"/>
                </a:solidFill>
              </a:defRPr>
            </a:lvl6pPr>
            <a:lvl7pPr lvl="6" algn="ctr">
              <a:lnSpc>
                <a:spcPct val="100000"/>
              </a:lnSpc>
              <a:spcBef>
                <a:spcPts val="0"/>
              </a:spcBef>
              <a:spcAft>
                <a:spcPts val="0"/>
              </a:spcAft>
              <a:buClr>
                <a:srgbClr val="000000"/>
              </a:buClr>
              <a:buSzPts val="4800"/>
              <a:buNone/>
              <a:defRPr sz="4800">
                <a:solidFill>
                  <a:srgbClr val="000000"/>
                </a:solidFill>
              </a:defRPr>
            </a:lvl7pPr>
            <a:lvl8pPr lvl="7" algn="ctr">
              <a:lnSpc>
                <a:spcPct val="100000"/>
              </a:lnSpc>
              <a:spcBef>
                <a:spcPts val="0"/>
              </a:spcBef>
              <a:spcAft>
                <a:spcPts val="0"/>
              </a:spcAft>
              <a:buClr>
                <a:srgbClr val="000000"/>
              </a:buClr>
              <a:buSzPts val="4800"/>
              <a:buNone/>
              <a:defRPr sz="4800">
                <a:solidFill>
                  <a:srgbClr val="000000"/>
                </a:solidFill>
              </a:defRPr>
            </a:lvl8pPr>
            <a:lvl9pPr lvl="8" algn="ctr">
              <a:lnSpc>
                <a:spcPct val="100000"/>
              </a:lnSpc>
              <a:spcBef>
                <a:spcPts val="0"/>
              </a:spcBef>
              <a:spcAft>
                <a:spcPts val="0"/>
              </a:spcAft>
              <a:buClr>
                <a:srgbClr val="000000"/>
              </a:buClr>
              <a:buSzPts val="4800"/>
              <a:buNone/>
              <a:defRPr sz="4800">
                <a:solidFill>
                  <a:srgbClr val="000000"/>
                </a:solidFill>
              </a:defRPr>
            </a:lvl9pPr>
          </a:lstStyle>
          <a:p/>
        </p:txBody>
      </p:sp>
      <p:sp>
        <p:nvSpPr>
          <p:cNvPr id="78" name="Google Shape;78;p47"/>
          <p:cNvSpPr txBox="1"/>
          <p:nvPr>
            <p:ph idx="1" type="subTitle"/>
          </p:nvPr>
        </p:nvSpPr>
        <p:spPr>
          <a:xfrm flipH="1">
            <a:off x="1674026" y="2409550"/>
            <a:ext cx="3012300" cy="1671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Clr>
                <a:srgbClr val="000000"/>
              </a:buClr>
              <a:buSzPts val="1200"/>
              <a:buNone/>
              <a:defRPr>
                <a:solidFill>
                  <a:srgbClr val="000000"/>
                </a:solidFill>
              </a:defRPr>
            </a:lvl2pPr>
            <a:lvl3pPr lvl="2" algn="r">
              <a:lnSpc>
                <a:spcPct val="100000"/>
              </a:lnSpc>
              <a:spcBef>
                <a:spcPts val="0"/>
              </a:spcBef>
              <a:spcAft>
                <a:spcPts val="0"/>
              </a:spcAft>
              <a:buClr>
                <a:srgbClr val="000000"/>
              </a:buClr>
              <a:buSzPts val="1200"/>
              <a:buNone/>
              <a:defRPr>
                <a:solidFill>
                  <a:srgbClr val="000000"/>
                </a:solidFill>
              </a:defRPr>
            </a:lvl3pPr>
            <a:lvl4pPr lvl="3" algn="r">
              <a:lnSpc>
                <a:spcPct val="100000"/>
              </a:lnSpc>
              <a:spcBef>
                <a:spcPts val="0"/>
              </a:spcBef>
              <a:spcAft>
                <a:spcPts val="0"/>
              </a:spcAft>
              <a:buClr>
                <a:srgbClr val="000000"/>
              </a:buClr>
              <a:buSzPts val="1200"/>
              <a:buNone/>
              <a:defRPr>
                <a:solidFill>
                  <a:srgbClr val="000000"/>
                </a:solidFill>
              </a:defRPr>
            </a:lvl4pPr>
            <a:lvl5pPr lvl="4" algn="r">
              <a:lnSpc>
                <a:spcPct val="100000"/>
              </a:lnSpc>
              <a:spcBef>
                <a:spcPts val="0"/>
              </a:spcBef>
              <a:spcAft>
                <a:spcPts val="0"/>
              </a:spcAft>
              <a:buClr>
                <a:srgbClr val="000000"/>
              </a:buClr>
              <a:buSzPts val="1200"/>
              <a:buNone/>
              <a:defRPr>
                <a:solidFill>
                  <a:srgbClr val="000000"/>
                </a:solidFill>
              </a:defRPr>
            </a:lvl5pPr>
            <a:lvl6pPr lvl="5" algn="r">
              <a:lnSpc>
                <a:spcPct val="100000"/>
              </a:lnSpc>
              <a:spcBef>
                <a:spcPts val="0"/>
              </a:spcBef>
              <a:spcAft>
                <a:spcPts val="0"/>
              </a:spcAft>
              <a:buClr>
                <a:srgbClr val="000000"/>
              </a:buClr>
              <a:buSzPts val="1200"/>
              <a:buNone/>
              <a:defRPr>
                <a:solidFill>
                  <a:srgbClr val="000000"/>
                </a:solidFill>
              </a:defRPr>
            </a:lvl6pPr>
            <a:lvl7pPr lvl="6" algn="r">
              <a:lnSpc>
                <a:spcPct val="100000"/>
              </a:lnSpc>
              <a:spcBef>
                <a:spcPts val="0"/>
              </a:spcBef>
              <a:spcAft>
                <a:spcPts val="0"/>
              </a:spcAft>
              <a:buClr>
                <a:srgbClr val="000000"/>
              </a:buClr>
              <a:buSzPts val="1200"/>
              <a:buNone/>
              <a:defRPr>
                <a:solidFill>
                  <a:srgbClr val="000000"/>
                </a:solidFill>
              </a:defRPr>
            </a:lvl7pPr>
            <a:lvl8pPr lvl="7" algn="r">
              <a:lnSpc>
                <a:spcPct val="100000"/>
              </a:lnSpc>
              <a:spcBef>
                <a:spcPts val="0"/>
              </a:spcBef>
              <a:spcAft>
                <a:spcPts val="0"/>
              </a:spcAft>
              <a:buClr>
                <a:srgbClr val="000000"/>
              </a:buClr>
              <a:buSzPts val="1200"/>
              <a:buNone/>
              <a:defRPr>
                <a:solidFill>
                  <a:srgbClr val="000000"/>
                </a:solidFill>
              </a:defRPr>
            </a:lvl8pPr>
            <a:lvl9pPr lvl="8" algn="r">
              <a:lnSpc>
                <a:spcPct val="100000"/>
              </a:lnSpc>
              <a:spcBef>
                <a:spcPts val="0"/>
              </a:spcBef>
              <a:spcAft>
                <a:spcPts val="0"/>
              </a:spcAft>
              <a:buClr>
                <a:srgbClr val="000000"/>
              </a:buClr>
              <a:buSzPts val="1200"/>
              <a:buNone/>
              <a:defRPr>
                <a:solidFill>
                  <a:srgbClr val="000000"/>
                </a:solidFill>
              </a:defRPr>
            </a:lvl9pPr>
          </a:lstStyle>
          <a:p/>
        </p:txBody>
      </p:sp>
      <p:sp>
        <p:nvSpPr>
          <p:cNvPr id="79" name="Google Shape;79;p47"/>
          <p:cNvSpPr txBox="1"/>
          <p:nvPr/>
        </p:nvSpPr>
        <p:spPr>
          <a:xfrm>
            <a:off x="1263550" y="3683250"/>
            <a:ext cx="3398100" cy="178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300"/>
              </a:spcBef>
              <a:spcAft>
                <a:spcPts val="0"/>
              </a:spcAft>
              <a:buClr>
                <a:srgbClr val="000000"/>
              </a:buClr>
              <a:buSzPts val="900"/>
              <a:buFont typeface="Arial"/>
              <a:buNone/>
            </a:pPr>
            <a:r>
              <a:rPr b="0" i="0" lang="en" sz="900" u="none" cap="none" strike="noStrike">
                <a:solidFill>
                  <a:srgbClr val="434343"/>
                </a:solidFill>
                <a:latin typeface="EB Garamond"/>
                <a:ea typeface="EB Garamond"/>
                <a:cs typeface="EB Garamond"/>
                <a:sym typeface="EB Garamond"/>
              </a:rPr>
              <a:t>CREDITS: This presentation template was created by </a:t>
            </a:r>
            <a:r>
              <a:rPr b="1" i="0" lang="en" sz="900" u="none" cap="none" strike="noStrike">
                <a:solidFill>
                  <a:srgbClr val="434343"/>
                </a:solidFill>
                <a:uFill>
                  <a:noFill/>
                </a:uFill>
                <a:latin typeface="EB Garamond"/>
                <a:ea typeface="EB Garamond"/>
                <a:cs typeface="EB Garamond"/>
                <a:sym typeface="EB Garamond"/>
                <a:hlinkClick r:id="rId2">
                  <a:extLst>
                    <a:ext uri="{A12FA001-AC4F-418D-AE19-62706E023703}">
                      <ahyp:hlinkClr val="tx"/>
                    </a:ext>
                  </a:extLst>
                </a:hlinkClick>
              </a:rPr>
              <a:t>Slidesgo</a:t>
            </a:r>
            <a:r>
              <a:rPr b="0" i="0" lang="en" sz="900" u="none" cap="none" strike="noStrike">
                <a:solidFill>
                  <a:srgbClr val="434343"/>
                </a:solidFill>
                <a:latin typeface="EB Garamond"/>
                <a:ea typeface="EB Garamond"/>
                <a:cs typeface="EB Garamond"/>
                <a:sym typeface="EB Garamond"/>
              </a:rPr>
              <a:t>, including icons by </a:t>
            </a:r>
            <a:r>
              <a:rPr b="1" i="0" lang="en" sz="900" u="none" cap="none" strike="noStrike">
                <a:solidFill>
                  <a:srgbClr val="434343"/>
                </a:solidFill>
                <a:uFill>
                  <a:noFill/>
                </a:uFill>
                <a:latin typeface="EB Garamond"/>
                <a:ea typeface="EB Garamond"/>
                <a:cs typeface="EB Garamond"/>
                <a:sym typeface="EB Garamond"/>
                <a:hlinkClick r:id="rId3">
                  <a:extLst>
                    <a:ext uri="{A12FA001-AC4F-418D-AE19-62706E023703}">
                      <ahyp:hlinkClr val="tx"/>
                    </a:ext>
                  </a:extLst>
                </a:hlinkClick>
              </a:rPr>
              <a:t>Flaticon</a:t>
            </a:r>
            <a:r>
              <a:rPr b="0" i="0" lang="en" sz="900" u="none" cap="none" strike="noStrike">
                <a:solidFill>
                  <a:srgbClr val="434343"/>
                </a:solidFill>
                <a:latin typeface="EB Garamond"/>
                <a:ea typeface="EB Garamond"/>
                <a:cs typeface="EB Garamond"/>
                <a:sym typeface="EB Garamond"/>
              </a:rPr>
              <a:t>, and infographics &amp; images by </a:t>
            </a:r>
            <a:r>
              <a:rPr b="1" i="0" lang="en" sz="900" u="none" cap="none" strike="noStrike">
                <a:solidFill>
                  <a:srgbClr val="434343"/>
                </a:solidFill>
                <a:uFill>
                  <a:noFill/>
                </a:uFill>
                <a:latin typeface="EB Garamond"/>
                <a:ea typeface="EB Garamond"/>
                <a:cs typeface="EB Garamond"/>
                <a:sym typeface="EB Garamond"/>
                <a:hlinkClick r:id="rId4">
                  <a:extLst>
                    <a:ext uri="{A12FA001-AC4F-418D-AE19-62706E023703}">
                      <ahyp:hlinkClr val="tx"/>
                    </a:ext>
                  </a:extLst>
                </a:hlinkClick>
              </a:rPr>
              <a:t>Freepik</a:t>
            </a:r>
            <a:r>
              <a:rPr b="0" i="0" lang="en" sz="900" u="none" cap="none" strike="noStrike">
                <a:solidFill>
                  <a:srgbClr val="434343"/>
                </a:solidFill>
                <a:latin typeface="EB Garamond"/>
                <a:ea typeface="EB Garamond"/>
                <a:cs typeface="EB Garamond"/>
                <a:sym typeface="EB Garamond"/>
              </a:rPr>
              <a:t>. </a:t>
            </a:r>
            <a:endParaRPr b="0" i="0" sz="900" u="none" cap="none" strike="noStrike">
              <a:solidFill>
                <a:srgbClr val="434343"/>
              </a:solidFill>
              <a:latin typeface="EB Garamond"/>
              <a:ea typeface="EB Garamond"/>
              <a:cs typeface="EB Garamond"/>
              <a:sym typeface="EB Garamond"/>
            </a:endParaRPr>
          </a:p>
          <a:p>
            <a:pPr indent="0" lvl="0" marL="0" marR="0" rtl="0" algn="r">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EB Garamond"/>
                <a:ea typeface="EB Garamond"/>
                <a:cs typeface="EB Garamond"/>
                <a:sym typeface="EB Garamond"/>
              </a:rPr>
              <a:t>Please keep this slide for attribution.</a:t>
            </a:r>
            <a:endParaRPr b="1" i="0" sz="900" u="none" cap="none" strike="noStrike">
              <a:solidFill>
                <a:srgbClr val="434343"/>
              </a:solidFill>
              <a:latin typeface="EB Garamond"/>
              <a:ea typeface="EB Garamond"/>
              <a:cs typeface="EB Garamond"/>
              <a:sym typeface="EB Garamond"/>
            </a:endParaRPr>
          </a:p>
          <a:p>
            <a:pPr indent="0" lvl="0" marL="0" marR="0" rtl="0" algn="r">
              <a:lnSpc>
                <a:spcPct val="115000"/>
              </a:lnSpc>
              <a:spcBef>
                <a:spcPts val="300"/>
              </a:spcBef>
              <a:spcAft>
                <a:spcPts val="0"/>
              </a:spcAft>
              <a:buClr>
                <a:srgbClr val="000000"/>
              </a:buClr>
              <a:buSzPts val="1400"/>
              <a:buFont typeface="Arial"/>
              <a:buNone/>
            </a:pPr>
            <a:r>
              <a:t/>
            </a:r>
            <a:endParaRPr b="0" i="0" sz="1400" u="none" cap="none" strike="noStrike">
              <a:solidFill>
                <a:srgbClr val="000000"/>
              </a:solidFill>
              <a:latin typeface="Barlow Light"/>
              <a:ea typeface="Barlow Light"/>
              <a:cs typeface="Barlow Light"/>
              <a:sym typeface="Barlow Light"/>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800"/>
              <a:buFont typeface="Montserrat ExtraBold"/>
              <a:buNone/>
              <a:defRPr b="0" i="0" sz="2800" u="none" cap="none" strike="noStrike">
                <a:solidFill>
                  <a:srgbClr val="434343"/>
                </a:solidFill>
                <a:latin typeface="Montserrat ExtraBold"/>
                <a:ea typeface="Montserrat ExtraBold"/>
                <a:cs typeface="Montserrat ExtraBold"/>
                <a:sym typeface="Montserrat ExtraBold"/>
              </a:defRPr>
            </a:lvl1pPr>
            <a:lvl2pPr lvl="1"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2pPr>
            <a:lvl3pPr lvl="2"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3pPr>
            <a:lvl4pPr lvl="3"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4pPr>
            <a:lvl5pPr lvl="4"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5pPr>
            <a:lvl6pPr lvl="5"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6pPr>
            <a:lvl7pPr lvl="6"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7pPr>
            <a:lvl8pPr lvl="7"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8pPr>
            <a:lvl9pPr lvl="8" marR="0" rtl="0" algn="l">
              <a:lnSpc>
                <a:spcPct val="100000"/>
              </a:lnSpc>
              <a:spcBef>
                <a:spcPts val="0"/>
              </a:spcBef>
              <a:spcAft>
                <a:spcPts val="0"/>
              </a:spcAft>
              <a:buClr>
                <a:srgbClr val="434343"/>
              </a:buClr>
              <a:buSzPts val="2800"/>
              <a:buFont typeface="Squada One"/>
              <a:buNone/>
              <a:defRPr b="0" i="0" sz="2800" u="none" cap="none" strike="noStrike">
                <a:solidFill>
                  <a:srgbClr val="434343"/>
                </a:solidFill>
                <a:latin typeface="Squada One"/>
                <a:ea typeface="Squada One"/>
                <a:cs typeface="Squada One"/>
                <a:sym typeface="Squada One"/>
              </a:defRPr>
            </a:lvl9pPr>
          </a:lstStyle>
          <a:p/>
        </p:txBody>
      </p:sp>
      <p:sp>
        <p:nvSpPr>
          <p:cNvPr id="7" name="Google Shape;7;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1pPr>
            <a:lvl2pPr indent="-304800" lvl="1" marL="9144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2pPr>
            <a:lvl3pPr indent="-304800" lvl="2" marL="13716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3pPr>
            <a:lvl4pPr indent="-304800" lvl="3" marL="18288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4pPr>
            <a:lvl5pPr indent="-304800" lvl="4" marL="22860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5pPr>
            <a:lvl6pPr indent="-304800" lvl="5" marL="27432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6pPr>
            <a:lvl7pPr indent="-304800" lvl="6" marL="32004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7pPr>
            <a:lvl8pPr indent="-304800" lvl="7" marL="3657600" marR="0" rtl="0" algn="l">
              <a:lnSpc>
                <a:spcPct val="115000"/>
              </a:lnSpc>
              <a:spcBef>
                <a:spcPts val="1600"/>
              </a:spcBef>
              <a:spcAft>
                <a:spcPts val="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8pPr>
            <a:lvl9pPr indent="-304800" lvl="8" marL="4114800" marR="0" rtl="0" algn="l">
              <a:lnSpc>
                <a:spcPct val="115000"/>
              </a:lnSpc>
              <a:spcBef>
                <a:spcPts val="1600"/>
              </a:spcBef>
              <a:spcAft>
                <a:spcPts val="1600"/>
              </a:spcAft>
              <a:buClr>
                <a:srgbClr val="434343"/>
              </a:buClr>
              <a:buSzPts val="1200"/>
              <a:buFont typeface="EB Garamond"/>
              <a:buChar char="■"/>
              <a:defRPr b="0" i="0" sz="1200" u="none" cap="none" strike="noStrike">
                <a:solidFill>
                  <a:srgbClr val="434343"/>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flipH="1">
            <a:off x="743025" y="2221200"/>
            <a:ext cx="3571800" cy="67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434343"/>
                </a:solidFill>
              </a:rPr>
              <a:t>TEAM 88</a:t>
            </a:r>
            <a:endParaRPr sz="2800">
              <a:solidFill>
                <a:srgbClr val="434343"/>
              </a:solidFill>
              <a:latin typeface="Montserrat Light"/>
              <a:ea typeface="Montserrat Light"/>
              <a:cs typeface="Montserrat Light"/>
              <a:sym typeface="Montserrat Light"/>
            </a:endParaRPr>
          </a:p>
        </p:txBody>
      </p:sp>
      <p:sp>
        <p:nvSpPr>
          <p:cNvPr id="90" name="Google Shape;90;p1"/>
          <p:cNvSpPr/>
          <p:nvPr/>
        </p:nvSpPr>
        <p:spPr>
          <a:xfrm>
            <a:off x="5543397" y="11541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7549238" y="1582862"/>
            <a:ext cx="1933583" cy="1150365"/>
          </a:xfrm>
          <a:custGeom>
            <a:rect b="b" l="l" r="r" t="t"/>
            <a:pathLst>
              <a:path extrusionOk="0" h="38658" w="64978">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4105800" y="1878775"/>
            <a:ext cx="5253835" cy="2215912"/>
          </a:xfrm>
          <a:custGeom>
            <a:rect b="b" l="l" r="r" t="t"/>
            <a:pathLst>
              <a:path extrusionOk="0" h="70244" w="176555">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7323230" y="1878175"/>
            <a:ext cx="687696" cy="405505"/>
          </a:xfrm>
          <a:custGeom>
            <a:rect b="b" l="l" r="r" t="t"/>
            <a:pathLst>
              <a:path extrusionOk="0" h="13627" w="2311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5457613" y="1877074"/>
            <a:ext cx="701087" cy="421961"/>
          </a:xfrm>
          <a:custGeom>
            <a:rect b="b" l="l" r="r" t="t"/>
            <a:pathLst>
              <a:path extrusionOk="0" h="14180" w="2356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3600418" y="3969026"/>
            <a:ext cx="6231905" cy="731707"/>
          </a:xfrm>
          <a:custGeom>
            <a:rect b="b" l="l" r="r" t="t"/>
            <a:pathLst>
              <a:path extrusionOk="0" h="24589" w="209423">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7762956" y="3001580"/>
            <a:ext cx="958013" cy="1241572"/>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8058418" y="3481539"/>
            <a:ext cx="384705" cy="1168904"/>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8340014" y="2352718"/>
            <a:ext cx="1157894" cy="150073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8685290" y="2926800"/>
            <a:ext cx="455587" cy="1724893"/>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9008843" y="3349386"/>
            <a:ext cx="755602" cy="979230"/>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9243927" y="3724807"/>
            <a:ext cx="308466" cy="924387"/>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4232764" y="3146589"/>
            <a:ext cx="859962" cy="1112901"/>
          </a:xfrm>
          <a:custGeom>
            <a:rect b="b" l="l" r="r" t="t"/>
            <a:pathLst>
              <a:path extrusionOk="0" h="37399" w="28899">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4473443" y="3572359"/>
            <a:ext cx="352745" cy="1054517"/>
          </a:xfrm>
          <a:custGeom>
            <a:rect b="b" l="l" r="r" t="t"/>
            <a:pathLst>
              <a:path extrusionOk="0" h="35437" w="11854">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4838746" y="2563044"/>
            <a:ext cx="1038447" cy="1346943"/>
          </a:xfrm>
          <a:custGeom>
            <a:rect b="b" l="l" r="r" t="t"/>
            <a:pathLst>
              <a:path extrusionOk="0" h="45264" w="34897">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5148522" y="3078920"/>
            <a:ext cx="409344" cy="1546378"/>
          </a:xfrm>
          <a:custGeom>
            <a:rect b="b" l="l" r="r" t="t"/>
            <a:pathLst>
              <a:path extrusionOk="0" h="51966" w="13756">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5360484" y="2865202"/>
            <a:ext cx="1982593" cy="667610"/>
          </a:xfrm>
          <a:custGeom>
            <a:rect b="b" l="l" r="r" t="t"/>
            <a:pathLst>
              <a:path extrusionOk="0" h="22435" w="66625">
                <a:moveTo>
                  <a:pt x="21462" y="0"/>
                </a:moveTo>
                <a:lnTo>
                  <a:pt x="0" y="22434"/>
                </a:lnTo>
                <a:lnTo>
                  <a:pt x="44825" y="22434"/>
                </a:lnTo>
                <a:lnTo>
                  <a:pt x="6662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6694364" y="2862672"/>
            <a:ext cx="1361554" cy="784527"/>
          </a:xfrm>
          <a:custGeom>
            <a:rect b="b" l="l" r="r" t="t"/>
            <a:pathLst>
              <a:path extrusionOk="0" h="26364" w="45755">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5345397" y="3532782"/>
            <a:ext cx="1463385" cy="114418"/>
          </a:xfrm>
          <a:custGeom>
            <a:rect b="b" l="l" r="r" t="t"/>
            <a:pathLst>
              <a:path extrusionOk="0" h="3845" w="49177">
                <a:moveTo>
                  <a:pt x="0" y="0"/>
                </a:moveTo>
                <a:lnTo>
                  <a:pt x="3338" y="3845"/>
                </a:lnTo>
                <a:lnTo>
                  <a:pt x="49177" y="3845"/>
                </a:lnTo>
                <a:lnTo>
                  <a:pt x="4533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6801224" y="3078920"/>
            <a:ext cx="1142807" cy="1469693"/>
          </a:xfrm>
          <a:custGeom>
            <a:rect b="b" l="l" r="r" t="t"/>
            <a:pathLst>
              <a:path extrusionOk="0" h="49389" w="38404">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7145696" y="3824435"/>
            <a:ext cx="261509" cy="163458"/>
          </a:xfrm>
          <a:custGeom>
            <a:rect b="b" l="l" r="r" t="t"/>
            <a:pathLst>
              <a:path extrusionOk="0" h="5493" w="8788">
                <a:moveTo>
                  <a:pt x="803" y="1"/>
                </a:moveTo>
                <a:cubicBezTo>
                  <a:pt x="338" y="1"/>
                  <a:pt x="0" y="339"/>
                  <a:pt x="0" y="803"/>
                </a:cubicBezTo>
                <a:lnTo>
                  <a:pt x="0" y="5493"/>
                </a:lnTo>
                <a:lnTo>
                  <a:pt x="8788" y="549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7145696" y="4053240"/>
            <a:ext cx="261509" cy="174796"/>
          </a:xfrm>
          <a:custGeom>
            <a:rect b="b" l="l" r="r" t="t"/>
            <a:pathLst>
              <a:path extrusionOk="0" h="5874" w="8788">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7472553" y="3824435"/>
            <a:ext cx="241423" cy="163458"/>
          </a:xfrm>
          <a:custGeom>
            <a:rect b="b" l="l" r="r" t="t"/>
            <a:pathLst>
              <a:path extrusionOk="0" h="5493" w="8113">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7472553" y="4053240"/>
            <a:ext cx="241423" cy="173546"/>
          </a:xfrm>
          <a:custGeom>
            <a:rect b="b" l="l" r="r" t="t"/>
            <a:pathLst>
              <a:path extrusionOk="0" h="5832" w="8113">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5452257" y="3639641"/>
            <a:ext cx="1348997" cy="908973"/>
          </a:xfrm>
          <a:custGeom>
            <a:rect b="b" l="l" r="r" t="t"/>
            <a:pathLst>
              <a:path extrusionOk="0" h="30546" w="45333">
                <a:moveTo>
                  <a:pt x="0" y="0"/>
                </a:moveTo>
                <a:lnTo>
                  <a:pt x="0" y="30546"/>
                </a:lnTo>
                <a:lnTo>
                  <a:pt x="45332" y="30546"/>
                </a:lnTo>
                <a:lnTo>
                  <a:pt x="4533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5978994" y="3972776"/>
            <a:ext cx="270347" cy="568309"/>
          </a:xfrm>
          <a:custGeom>
            <a:rect b="b" l="l" r="r" t="t"/>
            <a:pathLst>
              <a:path extrusionOk="0" h="19098" w="9085">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6519599" y="3976555"/>
            <a:ext cx="114447" cy="94331"/>
          </a:xfrm>
          <a:custGeom>
            <a:rect b="b" l="l" r="r" t="t"/>
            <a:pathLst>
              <a:path extrusionOk="0" h="3170" w="3846">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6378786" y="3976555"/>
            <a:ext cx="115697" cy="93081"/>
          </a:xfrm>
          <a:custGeom>
            <a:rect b="b" l="l" r="r" t="t"/>
            <a:pathLst>
              <a:path extrusionOk="0" h="3128" w="3888">
                <a:moveTo>
                  <a:pt x="381" y="1"/>
                </a:moveTo>
                <a:cubicBezTo>
                  <a:pt x="170" y="1"/>
                  <a:pt x="1" y="170"/>
                  <a:pt x="1" y="339"/>
                </a:cubicBezTo>
                <a:lnTo>
                  <a:pt x="1" y="3127"/>
                </a:lnTo>
                <a:lnTo>
                  <a:pt x="3888" y="3127"/>
                </a:lnTo>
                <a:lnTo>
                  <a:pt x="3888"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6378786" y="4094752"/>
            <a:ext cx="115697" cy="94302"/>
          </a:xfrm>
          <a:custGeom>
            <a:rect b="b" l="l" r="r" t="t"/>
            <a:pathLst>
              <a:path extrusionOk="0" h="3169" w="3888">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6519599" y="4096002"/>
            <a:ext cx="114447" cy="93052"/>
          </a:xfrm>
          <a:custGeom>
            <a:rect b="b" l="l" r="r" t="t"/>
            <a:pathLst>
              <a:path extrusionOk="0" h="3127" w="3846">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732602" y="3976555"/>
            <a:ext cx="115697" cy="94331"/>
          </a:xfrm>
          <a:custGeom>
            <a:rect b="b" l="l" r="r" t="t"/>
            <a:pathLst>
              <a:path extrusionOk="0" h="3170" w="3888">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732602" y="4096002"/>
            <a:ext cx="114418" cy="93052"/>
          </a:xfrm>
          <a:custGeom>
            <a:rect b="b" l="l" r="r" t="t"/>
            <a:pathLst>
              <a:path extrusionOk="0" h="3127" w="3845">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5591790" y="3976555"/>
            <a:ext cx="114447" cy="93081"/>
          </a:xfrm>
          <a:custGeom>
            <a:rect b="b" l="l" r="r" t="t"/>
            <a:pathLst>
              <a:path extrusionOk="0" h="3128" w="3846">
                <a:moveTo>
                  <a:pt x="381" y="1"/>
                </a:moveTo>
                <a:cubicBezTo>
                  <a:pt x="170" y="1"/>
                  <a:pt x="1" y="170"/>
                  <a:pt x="1" y="339"/>
                </a:cubicBezTo>
                <a:lnTo>
                  <a:pt x="1" y="3127"/>
                </a:lnTo>
                <a:lnTo>
                  <a:pt x="3845" y="3127"/>
                </a:lnTo>
                <a:lnTo>
                  <a:pt x="3845"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591790" y="4094752"/>
            <a:ext cx="114447" cy="94302"/>
          </a:xfrm>
          <a:custGeom>
            <a:rect b="b" l="l" r="r" t="t"/>
            <a:pathLst>
              <a:path extrusionOk="0" h="3169" w="3846">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4281800" y="4546074"/>
            <a:ext cx="4972210" cy="667574"/>
          </a:xfrm>
          <a:custGeom>
            <a:rect b="b" l="l" r="r" t="t"/>
            <a:pathLst>
              <a:path extrusionOk="0" h="20111" w="167091">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4945605" y="4939567"/>
            <a:ext cx="3542779" cy="426217"/>
          </a:xfrm>
          <a:custGeom>
            <a:rect b="b" l="l" r="r" t="t"/>
            <a:pathLst>
              <a:path extrusionOk="0" h="14323" w="119055">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7706387" y="4205539"/>
            <a:ext cx="668859" cy="867342"/>
          </a:xfrm>
          <a:custGeom>
            <a:rect b="b" l="l" r="r" t="t"/>
            <a:pathLst>
              <a:path extrusionOk="0" h="29147" w="22477">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7896091" y="4537276"/>
            <a:ext cx="272966" cy="820027"/>
          </a:xfrm>
          <a:custGeom>
            <a:rect b="b" l="l" r="r" t="t"/>
            <a:pathLst>
              <a:path extrusionOk="0" h="27557" w="9173">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290258" y="4556886"/>
            <a:ext cx="465199" cy="602738"/>
          </a:xfrm>
          <a:custGeom>
            <a:rect b="b" l="l" r="r" t="t"/>
            <a:pathLst>
              <a:path extrusionOk="0" h="20255" w="15633">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7433570" y="4788697"/>
            <a:ext cx="190627" cy="569559"/>
          </a:xfrm>
          <a:custGeom>
            <a:rect b="b" l="l" r="r" t="t"/>
            <a:pathLst>
              <a:path extrusionOk="0" h="19140" w="6406">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8" name="Shape 298"/>
        <p:cNvGrpSpPr/>
        <p:nvPr/>
      </p:nvGrpSpPr>
      <p:grpSpPr>
        <a:xfrm>
          <a:off x="0" y="0"/>
          <a:ext cx="0" cy="0"/>
          <a:chOff x="0" y="0"/>
          <a:chExt cx="0" cy="0"/>
        </a:xfrm>
      </p:grpSpPr>
      <p:sp>
        <p:nvSpPr>
          <p:cNvPr id="299" name="Google Shape;299;g1f9c600f770_3_0"/>
          <p:cNvSpPr txBox="1"/>
          <p:nvPr>
            <p:ph idx="15"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1300">
                <a:latin typeface="EB Garamond ExtraBold"/>
                <a:ea typeface="EB Garamond ExtraBold"/>
                <a:cs typeface="EB Garamond ExtraBold"/>
                <a:sym typeface="EB Garamond ExtraBold"/>
              </a:rPr>
              <a:t>REVENUE  GROWTH  STRATEGY  FOR  RENTAL  MARKETS</a:t>
            </a:r>
            <a:endParaRPr sz="1300">
              <a:latin typeface="EB Garamond ExtraBold"/>
              <a:ea typeface="EB Garamond ExtraBold"/>
              <a:cs typeface="EB Garamond ExtraBold"/>
              <a:sym typeface="EB Garamond ExtraBold"/>
            </a:endParaRPr>
          </a:p>
        </p:txBody>
      </p:sp>
      <p:sp>
        <p:nvSpPr>
          <p:cNvPr id="300" name="Google Shape;300;g1f9c600f770_3_0"/>
          <p:cNvSpPr/>
          <p:nvPr/>
        </p:nvSpPr>
        <p:spPr>
          <a:xfrm>
            <a:off x="6392488" y="1678200"/>
            <a:ext cx="657300" cy="6573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EB Garamond"/>
              <a:ea typeface="EB Garamond"/>
              <a:cs typeface="EB Garamond"/>
              <a:sym typeface="EB Garamond"/>
            </a:endParaRPr>
          </a:p>
        </p:txBody>
      </p:sp>
      <p:sp>
        <p:nvSpPr>
          <p:cNvPr id="301" name="Google Shape;301;g1f9c600f770_3_0"/>
          <p:cNvSpPr/>
          <p:nvPr/>
        </p:nvSpPr>
        <p:spPr>
          <a:xfrm>
            <a:off x="1026588" y="1638650"/>
            <a:ext cx="657300" cy="6573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EB Garamond"/>
              <a:ea typeface="EB Garamond"/>
              <a:cs typeface="EB Garamond"/>
              <a:sym typeface="EB Garamond"/>
            </a:endParaRPr>
          </a:p>
        </p:txBody>
      </p:sp>
      <p:sp>
        <p:nvSpPr>
          <p:cNvPr id="302" name="Google Shape;302;g1f9c600f770_3_0"/>
          <p:cNvSpPr txBox="1"/>
          <p:nvPr>
            <p:ph idx="2" type="title"/>
          </p:nvPr>
        </p:nvSpPr>
        <p:spPr>
          <a:xfrm>
            <a:off x="3011115" y="1724666"/>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02</a:t>
            </a:r>
            <a:endParaRPr>
              <a:solidFill>
                <a:srgbClr val="FFFFFF"/>
              </a:solidFill>
              <a:latin typeface="EB Garamond ExtraBold"/>
              <a:ea typeface="EB Garamond ExtraBold"/>
              <a:cs typeface="EB Garamond ExtraBold"/>
              <a:sym typeface="EB Garamond ExtraBold"/>
            </a:endParaRPr>
          </a:p>
        </p:txBody>
      </p:sp>
      <p:sp>
        <p:nvSpPr>
          <p:cNvPr id="303" name="Google Shape;303;g1f9c600f770_3_0"/>
          <p:cNvSpPr/>
          <p:nvPr/>
        </p:nvSpPr>
        <p:spPr>
          <a:xfrm>
            <a:off x="3537119" y="3128300"/>
            <a:ext cx="657300" cy="657300"/>
          </a:xfrm>
          <a:prstGeom prst="ellipse">
            <a:avLst/>
          </a:pr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EB Garamond"/>
              <a:ea typeface="EB Garamond"/>
              <a:cs typeface="EB Garamond"/>
              <a:sym typeface="EB Garamond"/>
            </a:endParaRPr>
          </a:p>
        </p:txBody>
      </p:sp>
      <p:sp>
        <p:nvSpPr>
          <p:cNvPr id="304" name="Google Shape;304;g1f9c600f770_3_0"/>
          <p:cNvSpPr txBox="1"/>
          <p:nvPr>
            <p:ph idx="5" type="title"/>
          </p:nvPr>
        </p:nvSpPr>
        <p:spPr>
          <a:xfrm>
            <a:off x="2988865" y="3168042"/>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5</a:t>
            </a:r>
            <a:endParaRPr>
              <a:solidFill>
                <a:srgbClr val="FFFFFF"/>
              </a:solidFill>
              <a:latin typeface="EB Garamond ExtraBold"/>
              <a:ea typeface="EB Garamond ExtraBold"/>
              <a:cs typeface="EB Garamond ExtraBold"/>
              <a:sym typeface="EB Garamond ExtraBold"/>
            </a:endParaRPr>
          </a:p>
        </p:txBody>
      </p:sp>
      <p:sp>
        <p:nvSpPr>
          <p:cNvPr id="305" name="Google Shape;305;g1f9c600f770_3_0"/>
          <p:cNvSpPr txBox="1"/>
          <p:nvPr>
            <p:ph idx="6" type="ctrTitle"/>
          </p:nvPr>
        </p:nvSpPr>
        <p:spPr>
          <a:xfrm>
            <a:off x="5339638" y="2232988"/>
            <a:ext cx="30069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latin typeface="EB Garamond ExtraBold"/>
                <a:ea typeface="EB Garamond ExtraBold"/>
                <a:cs typeface="EB Garamond ExtraBold"/>
                <a:sym typeface="EB Garamond ExtraBold"/>
              </a:rPr>
              <a:t>EASY USER INTERFACE</a:t>
            </a:r>
            <a:endParaRPr>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SzPts val="1200"/>
              <a:buNone/>
            </a:pPr>
            <a:r>
              <a:t/>
            </a:r>
            <a:endParaRPr>
              <a:latin typeface="EB Garamond ExtraBold"/>
              <a:ea typeface="EB Garamond ExtraBold"/>
              <a:cs typeface="EB Garamond ExtraBold"/>
              <a:sym typeface="EB Garamond ExtraBold"/>
            </a:endParaRPr>
          </a:p>
        </p:txBody>
      </p:sp>
      <p:sp>
        <p:nvSpPr>
          <p:cNvPr id="306" name="Google Shape;306;g1f9c600f770_3_0"/>
          <p:cNvSpPr txBox="1"/>
          <p:nvPr>
            <p:ph idx="18" type="title"/>
          </p:nvPr>
        </p:nvSpPr>
        <p:spPr>
          <a:xfrm>
            <a:off x="478338" y="1678391"/>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1</a:t>
            </a:r>
            <a:endParaRPr>
              <a:latin typeface="EB Garamond ExtraBold"/>
              <a:ea typeface="EB Garamond ExtraBold"/>
              <a:cs typeface="EB Garamond ExtraBold"/>
              <a:sym typeface="EB Garamond ExtraBold"/>
            </a:endParaRPr>
          </a:p>
        </p:txBody>
      </p:sp>
      <p:sp>
        <p:nvSpPr>
          <p:cNvPr id="307" name="Google Shape;307;g1f9c600f770_3_0"/>
          <p:cNvSpPr txBox="1"/>
          <p:nvPr>
            <p:ph idx="19" type="ctrTitle"/>
          </p:nvPr>
        </p:nvSpPr>
        <p:spPr>
          <a:xfrm>
            <a:off x="100900" y="3472225"/>
            <a:ext cx="2322300" cy="757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SzPts val="1200"/>
              <a:buNone/>
            </a:pPr>
            <a:r>
              <a:t/>
            </a:r>
            <a:endParaRPr>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SzPts val="1200"/>
              <a:buNone/>
            </a:pPr>
            <a:r>
              <a:rPr lang="en">
                <a:latin typeface="EB Garamond ExtraBold"/>
                <a:ea typeface="EB Garamond ExtraBold"/>
                <a:cs typeface="EB Garamond ExtraBold"/>
                <a:sym typeface="EB Garamond ExtraBold"/>
              </a:rPr>
              <a:t>CHANNELIZING PEOPLE TO HOME SERVICES</a:t>
            </a:r>
            <a:endParaRPr>
              <a:latin typeface="EB Garamond ExtraBold"/>
              <a:ea typeface="EB Garamond ExtraBold"/>
              <a:cs typeface="EB Garamond ExtraBold"/>
              <a:sym typeface="EB Garamond ExtraBold"/>
            </a:endParaRPr>
          </a:p>
        </p:txBody>
      </p:sp>
      <p:sp>
        <p:nvSpPr>
          <p:cNvPr id="308" name="Google Shape;308;g1f9c600f770_3_0"/>
          <p:cNvSpPr txBox="1"/>
          <p:nvPr>
            <p:ph type="ctrTitle"/>
          </p:nvPr>
        </p:nvSpPr>
        <p:spPr>
          <a:xfrm>
            <a:off x="2758378" y="2022338"/>
            <a:ext cx="23223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latin typeface="EB Garamond ExtraBold"/>
                <a:ea typeface="EB Garamond ExtraBold"/>
                <a:cs typeface="EB Garamond ExtraBold"/>
                <a:sym typeface="EB Garamond ExtraBold"/>
              </a:rPr>
              <a:t>NEW MARKET ENTRY</a:t>
            </a:r>
            <a:endParaRPr>
              <a:latin typeface="EB Garamond ExtraBold"/>
              <a:ea typeface="EB Garamond ExtraBold"/>
              <a:cs typeface="EB Garamond ExtraBold"/>
              <a:sym typeface="EB Garamond ExtraBold"/>
            </a:endParaRPr>
          </a:p>
        </p:txBody>
      </p:sp>
      <p:sp>
        <p:nvSpPr>
          <p:cNvPr id="309" name="Google Shape;309;g1f9c600f770_3_0"/>
          <p:cNvSpPr txBox="1"/>
          <p:nvPr>
            <p:ph idx="3" type="ctrTitle"/>
          </p:nvPr>
        </p:nvSpPr>
        <p:spPr>
          <a:xfrm>
            <a:off x="2750578" y="3472236"/>
            <a:ext cx="2322300" cy="57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200"/>
              <a:buFont typeface="Arial"/>
              <a:buNone/>
            </a:pPr>
            <a:r>
              <a:rPr lang="en">
                <a:latin typeface="EB Garamond ExtraBold"/>
                <a:ea typeface="EB Garamond ExtraBold"/>
                <a:cs typeface="EB Garamond ExtraBold"/>
                <a:sym typeface="EB Garamond ExtraBold"/>
              </a:rPr>
              <a:t>BUILDING PARTNERSHIP</a:t>
            </a:r>
            <a:endParaRPr>
              <a:latin typeface="EB Garamond ExtraBold"/>
              <a:ea typeface="EB Garamond ExtraBold"/>
              <a:cs typeface="EB Garamond ExtraBold"/>
              <a:sym typeface="EB Garamond ExtraBold"/>
            </a:endParaRPr>
          </a:p>
        </p:txBody>
      </p:sp>
      <p:grpSp>
        <p:nvGrpSpPr>
          <p:cNvPr id="310" name="Google Shape;310;g1f9c600f770_3_0"/>
          <p:cNvGrpSpPr/>
          <p:nvPr/>
        </p:nvGrpSpPr>
        <p:grpSpPr>
          <a:xfrm>
            <a:off x="8077247" y="2878794"/>
            <a:ext cx="1038447" cy="2176554"/>
            <a:chOff x="2106350" y="2477950"/>
            <a:chExt cx="872425" cy="1828576"/>
          </a:xfrm>
        </p:grpSpPr>
        <p:sp>
          <p:nvSpPr>
            <p:cNvPr id="311" name="Google Shape;311;g1f9c600f770_3_0"/>
            <p:cNvSpPr/>
            <p:nvPr/>
          </p:nvSpPr>
          <p:spPr>
            <a:xfrm>
              <a:off x="2106350" y="2477950"/>
              <a:ext cx="872425" cy="1131600"/>
            </a:xfrm>
            <a:custGeom>
              <a:rect b="b" l="l" r="r" t="t"/>
              <a:pathLst>
                <a:path extrusionOk="0" h="45264" w="34897">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EB Garamond"/>
                <a:ea typeface="EB Garamond"/>
                <a:cs typeface="EB Garamond"/>
                <a:sym typeface="EB Garamond"/>
              </a:endParaRPr>
            </a:p>
          </p:txBody>
        </p:sp>
        <p:sp>
          <p:nvSpPr>
            <p:cNvPr id="312" name="Google Shape;312;g1f9c600f770_3_0"/>
            <p:cNvSpPr/>
            <p:nvPr/>
          </p:nvSpPr>
          <p:spPr>
            <a:xfrm>
              <a:off x="2366600" y="3007376"/>
              <a:ext cx="343900" cy="1299150"/>
            </a:xfrm>
            <a:custGeom>
              <a:rect b="b" l="l" r="r" t="t"/>
              <a:pathLst>
                <a:path extrusionOk="0" h="51966" w="13756">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EB Garamond"/>
                <a:ea typeface="EB Garamond"/>
                <a:cs typeface="EB Garamond"/>
                <a:sym typeface="EB Garamond"/>
              </a:endParaRPr>
            </a:p>
          </p:txBody>
        </p:sp>
      </p:grpSp>
      <p:grpSp>
        <p:nvGrpSpPr>
          <p:cNvPr id="313" name="Google Shape;313;g1f9c600f770_3_0"/>
          <p:cNvGrpSpPr/>
          <p:nvPr/>
        </p:nvGrpSpPr>
        <p:grpSpPr>
          <a:xfrm>
            <a:off x="7703922" y="3834010"/>
            <a:ext cx="755602" cy="1299808"/>
            <a:chOff x="5609750" y="3138575"/>
            <a:chExt cx="634800" cy="1092000"/>
          </a:xfrm>
        </p:grpSpPr>
        <p:sp>
          <p:nvSpPr>
            <p:cNvPr id="314" name="Google Shape;314;g1f9c600f770_3_0"/>
            <p:cNvSpPr/>
            <p:nvPr/>
          </p:nvSpPr>
          <p:spPr>
            <a:xfrm>
              <a:off x="5609750" y="3138575"/>
              <a:ext cx="634800" cy="822675"/>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EB Garamond"/>
                <a:ea typeface="EB Garamond"/>
                <a:cs typeface="EB Garamond"/>
                <a:sym typeface="EB Garamond"/>
              </a:endParaRPr>
            </a:p>
          </p:txBody>
        </p:sp>
        <p:sp>
          <p:nvSpPr>
            <p:cNvPr id="315" name="Google Shape;315;g1f9c600f770_3_0"/>
            <p:cNvSpPr/>
            <p:nvPr/>
          </p:nvSpPr>
          <p:spPr>
            <a:xfrm>
              <a:off x="5807250" y="3453975"/>
              <a:ext cx="259150" cy="776600"/>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EB Garamond"/>
                <a:ea typeface="EB Garamond"/>
                <a:cs typeface="EB Garamond"/>
                <a:sym typeface="EB Garamond"/>
              </a:endParaRPr>
            </a:p>
          </p:txBody>
        </p:sp>
      </p:grpSp>
      <p:sp>
        <p:nvSpPr>
          <p:cNvPr id="316" name="Google Shape;316;g1f9c600f770_3_0"/>
          <p:cNvSpPr txBox="1"/>
          <p:nvPr>
            <p:ph type="ctrTitle"/>
          </p:nvPr>
        </p:nvSpPr>
        <p:spPr>
          <a:xfrm>
            <a:off x="255727" y="1985701"/>
            <a:ext cx="23223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latin typeface="EB Garamond ExtraBold"/>
                <a:ea typeface="EB Garamond ExtraBold"/>
                <a:cs typeface="EB Garamond ExtraBold"/>
                <a:sym typeface="EB Garamond ExtraBold"/>
              </a:rPr>
              <a:t>REFER AND EARN</a:t>
            </a:r>
            <a:endParaRPr>
              <a:latin typeface="EB Garamond ExtraBold"/>
              <a:ea typeface="EB Garamond ExtraBold"/>
              <a:cs typeface="EB Garamond ExtraBold"/>
              <a:sym typeface="EB Garamond ExtraBold"/>
            </a:endParaRPr>
          </a:p>
        </p:txBody>
      </p:sp>
      <p:sp>
        <p:nvSpPr>
          <p:cNvPr id="317" name="Google Shape;317;g1f9c600f770_3_0"/>
          <p:cNvSpPr/>
          <p:nvPr/>
        </p:nvSpPr>
        <p:spPr>
          <a:xfrm>
            <a:off x="3559369" y="1678188"/>
            <a:ext cx="657300" cy="657300"/>
          </a:xfrm>
          <a:prstGeom prst="ellipse">
            <a:avLst/>
          </a:pr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EB Garamond"/>
              <a:ea typeface="EB Garamond"/>
              <a:cs typeface="EB Garamond"/>
              <a:sym typeface="EB Garamond"/>
            </a:endParaRPr>
          </a:p>
        </p:txBody>
      </p:sp>
      <p:sp>
        <p:nvSpPr>
          <p:cNvPr id="318" name="Google Shape;318;g1f9c600f770_3_0"/>
          <p:cNvSpPr txBox="1"/>
          <p:nvPr>
            <p:ph idx="5" type="title"/>
          </p:nvPr>
        </p:nvSpPr>
        <p:spPr>
          <a:xfrm>
            <a:off x="3011115" y="1717942"/>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2</a:t>
            </a:r>
            <a:endParaRPr>
              <a:solidFill>
                <a:srgbClr val="FFFFFF"/>
              </a:solidFill>
              <a:latin typeface="EB Garamond ExtraBold"/>
              <a:ea typeface="EB Garamond ExtraBold"/>
              <a:cs typeface="EB Garamond ExtraBold"/>
              <a:sym typeface="EB Garamond ExtraBold"/>
            </a:endParaRPr>
          </a:p>
        </p:txBody>
      </p:sp>
      <p:sp>
        <p:nvSpPr>
          <p:cNvPr id="319" name="Google Shape;319;g1f9c600f770_3_0"/>
          <p:cNvSpPr/>
          <p:nvPr/>
        </p:nvSpPr>
        <p:spPr>
          <a:xfrm>
            <a:off x="933400" y="3128300"/>
            <a:ext cx="657300" cy="6573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EB Garamond"/>
              <a:ea typeface="EB Garamond"/>
              <a:cs typeface="EB Garamond"/>
              <a:sym typeface="EB Garamond"/>
            </a:endParaRPr>
          </a:p>
        </p:txBody>
      </p:sp>
      <p:sp>
        <p:nvSpPr>
          <p:cNvPr id="320" name="Google Shape;320;g1f9c600f770_3_0"/>
          <p:cNvSpPr txBox="1"/>
          <p:nvPr>
            <p:ph idx="8" type="title"/>
          </p:nvPr>
        </p:nvSpPr>
        <p:spPr>
          <a:xfrm>
            <a:off x="385150" y="3168050"/>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4</a:t>
            </a:r>
            <a:endParaRPr>
              <a:latin typeface="EB Garamond ExtraBold"/>
              <a:ea typeface="EB Garamond ExtraBold"/>
              <a:cs typeface="EB Garamond ExtraBold"/>
              <a:sym typeface="EB Garamond ExtraBold"/>
            </a:endParaRPr>
          </a:p>
        </p:txBody>
      </p:sp>
      <p:sp>
        <p:nvSpPr>
          <p:cNvPr id="321" name="Google Shape;321;g1f9c600f770_3_0"/>
          <p:cNvSpPr/>
          <p:nvPr/>
        </p:nvSpPr>
        <p:spPr>
          <a:xfrm>
            <a:off x="6418775" y="3149075"/>
            <a:ext cx="581100" cy="6132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500" u="none" cap="none" strike="noStrike">
              <a:solidFill>
                <a:srgbClr val="000000"/>
              </a:solidFill>
              <a:latin typeface="EB Garamond"/>
              <a:ea typeface="EB Garamond"/>
              <a:cs typeface="EB Garamond"/>
              <a:sym typeface="EB Garamond"/>
            </a:endParaRPr>
          </a:p>
        </p:txBody>
      </p:sp>
      <p:sp>
        <p:nvSpPr>
          <p:cNvPr id="322" name="Google Shape;322;g1f9c600f770_3_0"/>
          <p:cNvSpPr txBox="1"/>
          <p:nvPr>
            <p:ph idx="14" type="title"/>
          </p:nvPr>
        </p:nvSpPr>
        <p:spPr>
          <a:xfrm>
            <a:off x="5844244" y="1717942"/>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3</a:t>
            </a:r>
            <a:endParaRPr>
              <a:latin typeface="EB Garamond ExtraBold"/>
              <a:ea typeface="EB Garamond ExtraBold"/>
              <a:cs typeface="EB Garamond ExtraBold"/>
              <a:sym typeface="EB Garamond ExtraBold"/>
            </a:endParaRPr>
          </a:p>
        </p:txBody>
      </p:sp>
      <p:sp>
        <p:nvSpPr>
          <p:cNvPr id="323" name="Google Shape;323;g1f9c600f770_3_0"/>
          <p:cNvSpPr txBox="1"/>
          <p:nvPr>
            <p:ph idx="14" type="title"/>
          </p:nvPr>
        </p:nvSpPr>
        <p:spPr>
          <a:xfrm>
            <a:off x="5784256" y="3138330"/>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6</a:t>
            </a:r>
            <a:endParaRPr>
              <a:latin typeface="EB Garamond ExtraBold"/>
              <a:ea typeface="EB Garamond ExtraBold"/>
              <a:cs typeface="EB Garamond ExtraBold"/>
              <a:sym typeface="EB Garamond ExtraBold"/>
            </a:endParaRPr>
          </a:p>
        </p:txBody>
      </p:sp>
      <p:sp>
        <p:nvSpPr>
          <p:cNvPr id="324" name="Google Shape;324;g1f9c600f770_3_0"/>
          <p:cNvSpPr txBox="1"/>
          <p:nvPr>
            <p:ph idx="19" type="ctrTitle"/>
          </p:nvPr>
        </p:nvSpPr>
        <p:spPr>
          <a:xfrm>
            <a:off x="5498537" y="3447311"/>
            <a:ext cx="2322300" cy="5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latin typeface="EB Garamond ExtraBold"/>
                <a:ea typeface="EB Garamond ExtraBold"/>
                <a:cs typeface="EB Garamond ExtraBold"/>
                <a:sym typeface="EB Garamond ExtraBold"/>
              </a:rPr>
              <a:t>MARKETING</a:t>
            </a:r>
            <a:endParaRPr>
              <a:latin typeface="EB Garamond ExtraBold"/>
              <a:ea typeface="EB Garamond ExtraBold"/>
              <a:cs typeface="EB Garamond ExtraBold"/>
              <a:sym typeface="EB Garamond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f9c600f770_8_112"/>
          <p:cNvSpPr txBox="1"/>
          <p:nvPr/>
        </p:nvSpPr>
        <p:spPr>
          <a:xfrm>
            <a:off x="6297450" y="1841399"/>
            <a:ext cx="2376600" cy="939300"/>
          </a:xfrm>
          <a:prstGeom prst="rect">
            <a:avLst/>
          </a:prstGeom>
          <a:noFill/>
          <a:ln>
            <a:noFill/>
          </a:ln>
        </p:spPr>
        <p:txBody>
          <a:bodyPr anchorCtr="0" anchor="t" bIns="0" lIns="0" spcFirstLastPara="1" rIns="0" wrap="square" tIns="6350">
            <a:noAutofit/>
          </a:bodyPr>
          <a:lstStyle/>
          <a:p>
            <a:pPr indent="0" lvl="0" marL="0" rtl="0" algn="l">
              <a:lnSpc>
                <a:spcPct val="115000"/>
              </a:lnSpc>
              <a:spcBef>
                <a:spcPts val="0"/>
              </a:spcBef>
              <a:spcAft>
                <a:spcPts val="0"/>
              </a:spcAft>
              <a:buNone/>
            </a:pPr>
            <a:r>
              <a:rPr lang="en">
                <a:solidFill>
                  <a:srgbClr val="0E101A"/>
                </a:solidFill>
                <a:latin typeface="Comfortaa SemiBold"/>
                <a:ea typeface="Comfortaa SemiBold"/>
                <a:cs typeface="Comfortaa SemiBold"/>
                <a:sym typeface="Comfortaa SemiBold"/>
              </a:rPr>
              <a:t>Incentives such as discounts on rent or cash rewards</a:t>
            </a:r>
            <a:endParaRPr>
              <a:solidFill>
                <a:srgbClr val="0E101A"/>
              </a:solidFill>
              <a:latin typeface="Comfortaa SemiBold"/>
              <a:ea typeface="Comfortaa SemiBold"/>
              <a:cs typeface="Comfortaa SemiBold"/>
              <a:sym typeface="Comfortaa SemiBold"/>
            </a:endParaRPr>
          </a:p>
          <a:p>
            <a:pPr indent="0" lvl="0" marL="0" marR="0" rtl="0" algn="l">
              <a:lnSpc>
                <a:spcPct val="100000"/>
              </a:lnSpc>
              <a:spcBef>
                <a:spcPts val="0"/>
              </a:spcBef>
              <a:spcAft>
                <a:spcPts val="0"/>
              </a:spcAft>
              <a:buClr>
                <a:srgbClr val="000000"/>
              </a:buClr>
              <a:buSzPts val="1100"/>
              <a:buFont typeface="Arial"/>
              <a:buNone/>
            </a:pPr>
            <a:r>
              <a:t/>
            </a:r>
            <a:endParaRPr sz="1200">
              <a:solidFill>
                <a:srgbClr val="434343"/>
              </a:solidFill>
              <a:latin typeface="EB Garamond ExtraBold"/>
              <a:ea typeface="EB Garamond ExtraBold"/>
              <a:cs typeface="EB Garamond ExtraBold"/>
              <a:sym typeface="EB Garamond ExtraBold"/>
            </a:endParaRPr>
          </a:p>
        </p:txBody>
      </p:sp>
      <p:sp>
        <p:nvSpPr>
          <p:cNvPr id="330" name="Google Shape;330;g1f9c600f770_8_112"/>
          <p:cNvSpPr txBox="1"/>
          <p:nvPr/>
        </p:nvSpPr>
        <p:spPr>
          <a:xfrm>
            <a:off x="6479154" y="3265825"/>
            <a:ext cx="2305800" cy="489300"/>
          </a:xfrm>
          <a:prstGeom prst="rect">
            <a:avLst/>
          </a:prstGeom>
          <a:noFill/>
          <a:ln>
            <a:noFill/>
          </a:ln>
        </p:spPr>
        <p:txBody>
          <a:bodyPr anchorCtr="0" anchor="t" bIns="0" lIns="0" spcFirstLastPara="1" rIns="0" wrap="square" tIns="6350">
            <a:noAutofit/>
          </a:bodyPr>
          <a:lstStyle/>
          <a:p>
            <a:pPr indent="0" lvl="0" marL="0" rtl="0" algn="ctr">
              <a:lnSpc>
                <a:spcPct val="115000"/>
              </a:lnSpc>
              <a:spcBef>
                <a:spcPts val="0"/>
              </a:spcBef>
              <a:spcAft>
                <a:spcPts val="0"/>
              </a:spcAft>
              <a:buNone/>
            </a:pPr>
            <a:r>
              <a:t/>
            </a:r>
            <a:endParaRPr b="1" sz="1100">
              <a:solidFill>
                <a:srgbClr val="0E101A"/>
              </a:solidFill>
              <a:latin typeface="EB Garamond"/>
              <a:ea typeface="EB Garamond"/>
              <a:cs typeface="EB Garamond"/>
              <a:sym typeface="EB Garamond"/>
            </a:endParaRPr>
          </a:p>
          <a:p>
            <a:pPr indent="0" lvl="0" marL="0" rtl="0" algn="ctr">
              <a:lnSpc>
                <a:spcPct val="115000"/>
              </a:lnSpc>
              <a:spcBef>
                <a:spcPts val="0"/>
              </a:spcBef>
              <a:spcAft>
                <a:spcPts val="0"/>
              </a:spcAft>
              <a:buNone/>
            </a:pPr>
            <a:r>
              <a:rPr b="1" lang="en">
                <a:solidFill>
                  <a:srgbClr val="0E101A"/>
                </a:solidFill>
                <a:latin typeface="Comfortaa"/>
                <a:ea typeface="Comfortaa"/>
                <a:cs typeface="Comfortaa"/>
                <a:sym typeface="Comfortaa"/>
              </a:rPr>
              <a:t>Extra listing visibility for both the referee and the referre</a:t>
            </a:r>
            <a:r>
              <a:rPr b="1" lang="en">
                <a:solidFill>
                  <a:srgbClr val="0E101A"/>
                </a:solidFill>
                <a:latin typeface="EB Garamond"/>
                <a:ea typeface="EB Garamond"/>
                <a:cs typeface="EB Garamond"/>
                <a:sym typeface="EB Garamond"/>
              </a:rPr>
              <a:t>r</a:t>
            </a:r>
            <a:endParaRPr b="1">
              <a:solidFill>
                <a:srgbClr val="0E101A"/>
              </a:solidFill>
              <a:latin typeface="EB Garamond"/>
              <a:ea typeface="EB Garamond"/>
              <a:cs typeface="EB Garamond"/>
              <a:sym typeface="EB Garamond"/>
            </a:endParaRPr>
          </a:p>
          <a:p>
            <a:pPr indent="0" lvl="0" marL="0" marR="0" rtl="0" algn="l">
              <a:lnSpc>
                <a:spcPct val="100000"/>
              </a:lnSpc>
              <a:spcBef>
                <a:spcPts val="0"/>
              </a:spcBef>
              <a:spcAft>
                <a:spcPts val="0"/>
              </a:spcAft>
              <a:buClr>
                <a:srgbClr val="000000"/>
              </a:buClr>
              <a:buSzPts val="1100"/>
              <a:buFont typeface="Arial"/>
              <a:buNone/>
            </a:pPr>
            <a:r>
              <a:t/>
            </a:r>
            <a:endParaRPr sz="1200">
              <a:solidFill>
                <a:srgbClr val="434343"/>
              </a:solidFill>
              <a:latin typeface="EB Garamond ExtraBold"/>
              <a:ea typeface="EB Garamond ExtraBold"/>
              <a:cs typeface="EB Garamond ExtraBold"/>
              <a:sym typeface="EB Garamond ExtraBold"/>
            </a:endParaRPr>
          </a:p>
        </p:txBody>
      </p:sp>
      <p:sp>
        <p:nvSpPr>
          <p:cNvPr id="331" name="Google Shape;331;g1f9c600f770_8_112"/>
          <p:cNvSpPr txBox="1"/>
          <p:nvPr/>
        </p:nvSpPr>
        <p:spPr>
          <a:xfrm>
            <a:off x="-53100" y="2130750"/>
            <a:ext cx="2797200" cy="728100"/>
          </a:xfrm>
          <a:prstGeom prst="rect">
            <a:avLst/>
          </a:prstGeom>
          <a:noFill/>
          <a:ln>
            <a:noFill/>
          </a:ln>
        </p:spPr>
        <p:txBody>
          <a:bodyPr anchorCtr="0" anchor="t" bIns="0" lIns="0" spcFirstLastPara="1" rIns="0" wrap="square" tIns="6350">
            <a:noAutofit/>
          </a:bodyPr>
          <a:lstStyle/>
          <a:p>
            <a:pPr indent="0" lvl="0" marL="457200" rtl="0" algn="l">
              <a:lnSpc>
                <a:spcPct val="115000"/>
              </a:lnSpc>
              <a:spcBef>
                <a:spcPts val="0"/>
              </a:spcBef>
              <a:spcAft>
                <a:spcPts val="0"/>
              </a:spcAft>
              <a:buNone/>
            </a:pPr>
            <a:r>
              <a:rPr lang="en">
                <a:solidFill>
                  <a:srgbClr val="0E101A"/>
                </a:solidFill>
                <a:latin typeface="Comfortaa SemiBold"/>
                <a:ea typeface="Comfortaa SemiBold"/>
                <a:cs typeface="Comfortaa SemiBold"/>
                <a:sym typeface="Comfortaa SemiBold"/>
              </a:rPr>
              <a:t>Encourages existing customers to refer friends and family to the rental growth market.</a:t>
            </a:r>
            <a:endParaRPr>
              <a:solidFill>
                <a:srgbClr val="0E101A"/>
              </a:solidFill>
              <a:latin typeface="Comfortaa SemiBold"/>
              <a:ea typeface="Comfortaa SemiBold"/>
              <a:cs typeface="Comfortaa SemiBold"/>
              <a:sym typeface="Comfortaa SemiBold"/>
            </a:endParaRPr>
          </a:p>
          <a:p>
            <a:pPr indent="0" lvl="0" marL="0" marR="0" rtl="0" algn="r">
              <a:lnSpc>
                <a:spcPct val="100000"/>
              </a:lnSpc>
              <a:spcBef>
                <a:spcPts val="0"/>
              </a:spcBef>
              <a:spcAft>
                <a:spcPts val="0"/>
              </a:spcAft>
              <a:buClr>
                <a:srgbClr val="000000"/>
              </a:buClr>
              <a:buSzPts val="1100"/>
              <a:buFont typeface="Arial"/>
              <a:buNone/>
            </a:pPr>
            <a:r>
              <a:t/>
            </a:r>
            <a:endParaRPr i="0" sz="1100" u="none" cap="none" strike="noStrike">
              <a:solidFill>
                <a:srgbClr val="434343"/>
              </a:solidFill>
              <a:latin typeface="EB Garamond"/>
              <a:ea typeface="EB Garamond"/>
              <a:cs typeface="EB Garamond"/>
              <a:sym typeface="EB Garamond"/>
            </a:endParaRPr>
          </a:p>
        </p:txBody>
      </p:sp>
      <p:sp>
        <p:nvSpPr>
          <p:cNvPr id="332" name="Google Shape;332;g1f9c600f770_8_112"/>
          <p:cNvSpPr txBox="1"/>
          <p:nvPr/>
        </p:nvSpPr>
        <p:spPr>
          <a:xfrm>
            <a:off x="461850" y="3577225"/>
            <a:ext cx="2376600" cy="1283100"/>
          </a:xfrm>
          <a:prstGeom prst="rect">
            <a:avLst/>
          </a:prstGeom>
          <a:noFill/>
          <a:ln>
            <a:noFill/>
          </a:ln>
        </p:spPr>
        <p:txBody>
          <a:bodyPr anchorCtr="0" anchor="t" bIns="0" lIns="0" spcFirstLastPara="1" rIns="0" wrap="square" tIns="6350">
            <a:noAutofit/>
          </a:bodyPr>
          <a:lstStyle/>
          <a:p>
            <a:pPr indent="0" lvl="0" marL="0" rtl="0" algn="l">
              <a:lnSpc>
                <a:spcPct val="115000"/>
              </a:lnSpc>
              <a:spcBef>
                <a:spcPts val="0"/>
              </a:spcBef>
              <a:spcAft>
                <a:spcPts val="0"/>
              </a:spcAft>
              <a:buNone/>
            </a:pPr>
            <a:r>
              <a:t/>
            </a:r>
            <a:endParaRPr b="1" sz="1100">
              <a:solidFill>
                <a:srgbClr val="0E101A"/>
              </a:solidFill>
              <a:latin typeface="EB Garamond"/>
              <a:ea typeface="EB Garamond"/>
              <a:cs typeface="EB Garamond"/>
              <a:sym typeface="EB Garamond"/>
            </a:endParaRPr>
          </a:p>
          <a:p>
            <a:pPr indent="0" lvl="0" marL="0" rtl="0" algn="l">
              <a:lnSpc>
                <a:spcPct val="115000"/>
              </a:lnSpc>
              <a:spcBef>
                <a:spcPts val="0"/>
              </a:spcBef>
              <a:spcAft>
                <a:spcPts val="0"/>
              </a:spcAft>
              <a:buNone/>
            </a:pPr>
            <a:r>
              <a:rPr lang="en" sz="1500">
                <a:solidFill>
                  <a:srgbClr val="0E101A"/>
                </a:solidFill>
                <a:latin typeface="Comfortaa SemiBold"/>
                <a:ea typeface="Comfortaa SemiBold"/>
                <a:cs typeface="Comfortaa SemiBold"/>
                <a:sym typeface="Comfortaa SemiBold"/>
              </a:rPr>
              <a:t>Provides valuable data about customer referral behaviour to improve marketi</a:t>
            </a:r>
            <a:r>
              <a:rPr b="1" lang="en" sz="1200">
                <a:solidFill>
                  <a:srgbClr val="0E101A"/>
                </a:solidFill>
                <a:latin typeface="Comfortaa"/>
                <a:ea typeface="Comfortaa"/>
                <a:cs typeface="Comfortaa"/>
                <a:sym typeface="Comfortaa"/>
              </a:rPr>
              <a:t>ng</a:t>
            </a:r>
            <a:endParaRPr b="1" sz="1200">
              <a:solidFill>
                <a:srgbClr val="0E101A"/>
              </a:solidFill>
              <a:latin typeface="Comfortaa"/>
              <a:ea typeface="Comfortaa"/>
              <a:cs typeface="Comfortaa"/>
              <a:sym typeface="Comfortaa"/>
            </a:endParaRPr>
          </a:p>
          <a:p>
            <a:pPr indent="0" lvl="0" marL="0" marR="0" rtl="0" algn="r">
              <a:lnSpc>
                <a:spcPct val="100000"/>
              </a:lnSpc>
              <a:spcBef>
                <a:spcPts val="0"/>
              </a:spcBef>
              <a:spcAft>
                <a:spcPts val="0"/>
              </a:spcAft>
              <a:buClr>
                <a:srgbClr val="000000"/>
              </a:buClr>
              <a:buSzPts val="1100"/>
              <a:buFont typeface="Arial"/>
              <a:buNone/>
            </a:pPr>
            <a:r>
              <a:t/>
            </a:r>
            <a:endParaRPr sz="1200">
              <a:solidFill>
                <a:srgbClr val="434343"/>
              </a:solidFill>
              <a:latin typeface="EB Garamond ExtraBold"/>
              <a:ea typeface="EB Garamond ExtraBold"/>
              <a:cs typeface="EB Garamond ExtraBold"/>
              <a:sym typeface="EB Garamond ExtraBold"/>
            </a:endParaRPr>
          </a:p>
        </p:txBody>
      </p:sp>
      <p:sp>
        <p:nvSpPr>
          <p:cNvPr id="333" name="Google Shape;333;g1f9c600f770_8_112"/>
          <p:cNvSpPr txBox="1"/>
          <p:nvPr/>
        </p:nvSpPr>
        <p:spPr>
          <a:xfrm>
            <a:off x="1050684" y="2090263"/>
            <a:ext cx="1716000" cy="2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Montserrat ExtraBold"/>
              <a:ea typeface="Montserrat ExtraBold"/>
              <a:cs typeface="Montserrat ExtraBold"/>
              <a:sym typeface="Montserrat ExtraBold"/>
            </a:endParaRPr>
          </a:p>
        </p:txBody>
      </p:sp>
      <p:grpSp>
        <p:nvGrpSpPr>
          <p:cNvPr id="334" name="Google Shape;334;g1f9c600f770_8_112"/>
          <p:cNvGrpSpPr/>
          <p:nvPr/>
        </p:nvGrpSpPr>
        <p:grpSpPr>
          <a:xfrm>
            <a:off x="3110627" y="1577151"/>
            <a:ext cx="2914636" cy="2986376"/>
            <a:chOff x="1190500" y="238125"/>
            <a:chExt cx="5236500" cy="5236500"/>
          </a:xfrm>
        </p:grpSpPr>
        <p:sp>
          <p:nvSpPr>
            <p:cNvPr id="335" name="Google Shape;335;g1f9c600f770_8_112"/>
            <p:cNvSpPr/>
            <p:nvPr/>
          </p:nvSpPr>
          <p:spPr>
            <a:xfrm>
              <a:off x="1190500" y="238125"/>
              <a:ext cx="5236500" cy="5236500"/>
            </a:xfrm>
            <a:custGeom>
              <a:rect b="b" l="l" r="r" t="t"/>
              <a:pathLst>
                <a:path extrusionOk="0" h="209460" w="209460">
                  <a:moveTo>
                    <a:pt x="104728" y="0"/>
                  </a:moveTo>
                  <a:cubicBezTo>
                    <a:pt x="76954" y="0"/>
                    <a:pt x="50314" y="11034"/>
                    <a:pt x="30674" y="30674"/>
                  </a:cubicBezTo>
                  <a:cubicBezTo>
                    <a:pt x="11034" y="50314"/>
                    <a:pt x="0" y="76954"/>
                    <a:pt x="0" y="104731"/>
                  </a:cubicBezTo>
                  <a:cubicBezTo>
                    <a:pt x="0" y="132505"/>
                    <a:pt x="11034" y="159146"/>
                    <a:pt x="30674" y="178786"/>
                  </a:cubicBezTo>
                  <a:cubicBezTo>
                    <a:pt x="50314" y="198426"/>
                    <a:pt x="76954" y="209459"/>
                    <a:pt x="104731" y="209459"/>
                  </a:cubicBezTo>
                  <a:cubicBezTo>
                    <a:pt x="132505" y="209459"/>
                    <a:pt x="159146" y="198426"/>
                    <a:pt x="178786" y="178786"/>
                  </a:cubicBezTo>
                  <a:cubicBezTo>
                    <a:pt x="198426" y="159146"/>
                    <a:pt x="209459" y="132505"/>
                    <a:pt x="209459" y="104731"/>
                  </a:cubicBezTo>
                  <a:lnTo>
                    <a:pt x="209459" y="104728"/>
                  </a:lnTo>
                  <a:cubicBezTo>
                    <a:pt x="209459" y="76954"/>
                    <a:pt x="198426" y="50314"/>
                    <a:pt x="178786" y="30674"/>
                  </a:cubicBezTo>
                  <a:cubicBezTo>
                    <a:pt x="159146" y="11034"/>
                    <a:pt x="132505" y="0"/>
                    <a:pt x="1047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336" name="Google Shape;336;g1f9c600f770_8_112"/>
            <p:cNvSpPr/>
            <p:nvPr/>
          </p:nvSpPr>
          <p:spPr>
            <a:xfrm>
              <a:off x="2004175" y="1051800"/>
              <a:ext cx="3609125" cy="3609125"/>
            </a:xfrm>
            <a:custGeom>
              <a:rect b="b" l="l" r="r" t="t"/>
              <a:pathLst>
                <a:path extrusionOk="0" h="144365" w="144365">
                  <a:moveTo>
                    <a:pt x="72181" y="1"/>
                  </a:moveTo>
                  <a:cubicBezTo>
                    <a:pt x="53041" y="1"/>
                    <a:pt x="34681" y="7608"/>
                    <a:pt x="21143" y="21143"/>
                  </a:cubicBezTo>
                  <a:cubicBezTo>
                    <a:pt x="7608" y="34681"/>
                    <a:pt x="1" y="53041"/>
                    <a:pt x="1" y="72184"/>
                  </a:cubicBezTo>
                  <a:cubicBezTo>
                    <a:pt x="1" y="91325"/>
                    <a:pt x="7608" y="109684"/>
                    <a:pt x="21143" y="123222"/>
                  </a:cubicBezTo>
                  <a:cubicBezTo>
                    <a:pt x="34681" y="136757"/>
                    <a:pt x="53041" y="144365"/>
                    <a:pt x="72184" y="144365"/>
                  </a:cubicBezTo>
                  <a:cubicBezTo>
                    <a:pt x="91325" y="144365"/>
                    <a:pt x="109684" y="136757"/>
                    <a:pt x="123222" y="123222"/>
                  </a:cubicBezTo>
                  <a:cubicBezTo>
                    <a:pt x="136757" y="109684"/>
                    <a:pt x="144364" y="91325"/>
                    <a:pt x="144364" y="72184"/>
                  </a:cubicBezTo>
                  <a:lnTo>
                    <a:pt x="144364" y="72181"/>
                  </a:lnTo>
                  <a:cubicBezTo>
                    <a:pt x="144364" y="53041"/>
                    <a:pt x="136757" y="34681"/>
                    <a:pt x="123222" y="21143"/>
                  </a:cubicBezTo>
                  <a:cubicBezTo>
                    <a:pt x="109684" y="7608"/>
                    <a:pt x="91325" y="1"/>
                    <a:pt x="7218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337" name="Google Shape;337;g1f9c600f770_8_112"/>
            <p:cNvSpPr/>
            <p:nvPr/>
          </p:nvSpPr>
          <p:spPr>
            <a:xfrm>
              <a:off x="2771525" y="1819150"/>
              <a:ext cx="2074425" cy="2074425"/>
            </a:xfrm>
            <a:custGeom>
              <a:rect b="b" l="l" r="r" t="t"/>
              <a:pathLst>
                <a:path extrusionOk="0" h="82977" w="82977">
                  <a:moveTo>
                    <a:pt x="41490" y="1"/>
                  </a:moveTo>
                  <a:cubicBezTo>
                    <a:pt x="30487" y="1"/>
                    <a:pt x="19933" y="4373"/>
                    <a:pt x="12154" y="12154"/>
                  </a:cubicBezTo>
                  <a:cubicBezTo>
                    <a:pt x="4373" y="19933"/>
                    <a:pt x="1" y="30487"/>
                    <a:pt x="1" y="41490"/>
                  </a:cubicBezTo>
                  <a:cubicBezTo>
                    <a:pt x="1" y="52491"/>
                    <a:pt x="4373" y="63045"/>
                    <a:pt x="12154" y="70823"/>
                  </a:cubicBezTo>
                  <a:cubicBezTo>
                    <a:pt x="19933" y="78605"/>
                    <a:pt x="30487" y="82977"/>
                    <a:pt x="41490" y="82977"/>
                  </a:cubicBezTo>
                  <a:cubicBezTo>
                    <a:pt x="52491" y="82977"/>
                    <a:pt x="63045" y="78605"/>
                    <a:pt x="70823" y="70823"/>
                  </a:cubicBezTo>
                  <a:cubicBezTo>
                    <a:pt x="78605" y="63045"/>
                    <a:pt x="82977" y="52491"/>
                    <a:pt x="82977" y="41490"/>
                  </a:cubicBezTo>
                  <a:lnTo>
                    <a:pt x="82977" y="41487"/>
                  </a:lnTo>
                  <a:cubicBezTo>
                    <a:pt x="82977" y="30487"/>
                    <a:pt x="78605" y="19933"/>
                    <a:pt x="70823" y="12154"/>
                  </a:cubicBezTo>
                  <a:cubicBezTo>
                    <a:pt x="63045" y="4373"/>
                    <a:pt x="52491" y="1"/>
                    <a:pt x="414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latin typeface="EB Garamond"/>
                  <a:ea typeface="EB Garamond"/>
                  <a:cs typeface="EB Garamond"/>
                  <a:sym typeface="EB Garamond"/>
                </a:rPr>
                <a:t>REFER AND EARN</a:t>
              </a:r>
              <a:endParaRPr b="1" i="0" u="none" cap="none" strike="noStrike">
                <a:solidFill>
                  <a:srgbClr val="000000"/>
                </a:solidFill>
                <a:latin typeface="EB Garamond"/>
                <a:ea typeface="EB Garamond"/>
                <a:cs typeface="EB Garamond"/>
                <a:sym typeface="EB Garamond"/>
              </a:endParaRPr>
            </a:p>
          </p:txBody>
        </p:sp>
        <p:sp>
          <p:nvSpPr>
            <p:cNvPr id="338" name="Google Shape;338;g1f9c600f770_8_112"/>
            <p:cNvSpPr/>
            <p:nvPr/>
          </p:nvSpPr>
          <p:spPr>
            <a:xfrm>
              <a:off x="1190500" y="240800"/>
              <a:ext cx="2500200" cy="5231150"/>
            </a:xfrm>
            <a:custGeom>
              <a:rect b="b" l="l" r="r" t="t"/>
              <a:pathLst>
                <a:path extrusionOk="0" h="209246" w="100008">
                  <a:moveTo>
                    <a:pt x="100007" y="0"/>
                  </a:moveTo>
                  <a:cubicBezTo>
                    <a:pt x="44359" y="2468"/>
                    <a:pt x="0" y="48363"/>
                    <a:pt x="0" y="104624"/>
                  </a:cubicBezTo>
                  <a:cubicBezTo>
                    <a:pt x="0" y="160883"/>
                    <a:pt x="44359" y="206778"/>
                    <a:pt x="100007" y="209245"/>
                  </a:cubicBezTo>
                  <a:lnTo>
                    <a:pt x="100007" y="145842"/>
                  </a:lnTo>
                  <a:cubicBezTo>
                    <a:pt x="79318" y="143496"/>
                    <a:pt x="63242" y="125937"/>
                    <a:pt x="63242" y="104624"/>
                  </a:cubicBezTo>
                  <a:cubicBezTo>
                    <a:pt x="63242" y="83308"/>
                    <a:pt x="79318" y="65750"/>
                    <a:pt x="100007" y="63406"/>
                  </a:cubicBezTo>
                  <a:lnTo>
                    <a:pt x="1000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339" name="Google Shape;339;g1f9c600f770_8_112"/>
            <p:cNvSpPr/>
            <p:nvPr/>
          </p:nvSpPr>
          <p:spPr>
            <a:xfrm>
              <a:off x="2004175" y="1055644"/>
              <a:ext cx="1686525" cy="3601400"/>
            </a:xfrm>
            <a:custGeom>
              <a:rect b="b" l="l" r="r" t="t"/>
              <a:pathLst>
                <a:path extrusionOk="0" h="144056" w="67461">
                  <a:moveTo>
                    <a:pt x="67460" y="0"/>
                  </a:moveTo>
                  <a:cubicBezTo>
                    <a:pt x="29796" y="2431"/>
                    <a:pt x="1" y="33752"/>
                    <a:pt x="1" y="72029"/>
                  </a:cubicBezTo>
                  <a:cubicBezTo>
                    <a:pt x="1" y="110307"/>
                    <a:pt x="29800" y="141625"/>
                    <a:pt x="67460" y="144055"/>
                  </a:cubicBezTo>
                  <a:lnTo>
                    <a:pt x="67460" y="113247"/>
                  </a:lnTo>
                  <a:cubicBezTo>
                    <a:pt x="46771" y="110901"/>
                    <a:pt x="30695" y="93342"/>
                    <a:pt x="30695" y="72029"/>
                  </a:cubicBezTo>
                  <a:cubicBezTo>
                    <a:pt x="30695" y="50713"/>
                    <a:pt x="46771" y="33155"/>
                    <a:pt x="67460" y="30811"/>
                  </a:cubicBezTo>
                  <a:lnTo>
                    <a:pt x="674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grpSp>
      <p:sp>
        <p:nvSpPr>
          <p:cNvPr id="340" name="Google Shape;340;g1f9c600f770_8_112"/>
          <p:cNvSpPr txBox="1"/>
          <p:nvPr/>
        </p:nvSpPr>
        <p:spPr>
          <a:xfrm>
            <a:off x="6369459" y="2090263"/>
            <a:ext cx="1716000" cy="2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Montserrat ExtraBold"/>
              <a:ea typeface="Montserrat ExtraBold"/>
              <a:cs typeface="Montserrat ExtraBold"/>
              <a:sym typeface="Montserrat ExtraBold"/>
            </a:endParaRPr>
          </a:p>
        </p:txBody>
      </p:sp>
      <p:cxnSp>
        <p:nvCxnSpPr>
          <p:cNvPr id="341" name="Google Shape;341;g1f9c600f770_8_112"/>
          <p:cNvCxnSpPr/>
          <p:nvPr/>
        </p:nvCxnSpPr>
        <p:spPr>
          <a:xfrm>
            <a:off x="2838450" y="2886075"/>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342" name="Google Shape;342;g1f9c600f770_8_112"/>
          <p:cNvCxnSpPr/>
          <p:nvPr/>
        </p:nvCxnSpPr>
        <p:spPr>
          <a:xfrm>
            <a:off x="2838450" y="3932100"/>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343" name="Google Shape;343;g1f9c600f770_8_112"/>
          <p:cNvCxnSpPr/>
          <p:nvPr/>
        </p:nvCxnSpPr>
        <p:spPr>
          <a:xfrm>
            <a:off x="5048500" y="2494800"/>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344" name="Google Shape;344;g1f9c600f770_8_112"/>
          <p:cNvCxnSpPr/>
          <p:nvPr/>
        </p:nvCxnSpPr>
        <p:spPr>
          <a:xfrm>
            <a:off x="5125950" y="3510475"/>
            <a:ext cx="1171500" cy="0"/>
          </a:xfrm>
          <a:prstGeom prst="straightConnector1">
            <a:avLst/>
          </a:prstGeom>
          <a:noFill/>
          <a:ln cap="flat" cmpd="sng" w="19050">
            <a:solidFill>
              <a:srgbClr val="434343"/>
            </a:solidFill>
            <a:prstDash val="solid"/>
            <a:round/>
            <a:headEnd len="med" w="med" type="oval"/>
            <a:tailEnd len="med" w="med" type="oval"/>
          </a:ln>
        </p:spPr>
      </p:cxnSp>
      <p:sp>
        <p:nvSpPr>
          <p:cNvPr id="345" name="Google Shape;345;g1f9c600f770_8_112"/>
          <p:cNvSpPr/>
          <p:nvPr/>
        </p:nvSpPr>
        <p:spPr>
          <a:xfrm>
            <a:off x="1711675" y="996450"/>
            <a:ext cx="657300" cy="6573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1f9c600f770_8_112"/>
          <p:cNvSpPr txBox="1"/>
          <p:nvPr>
            <p:ph idx="4294967295" type="title"/>
          </p:nvPr>
        </p:nvSpPr>
        <p:spPr>
          <a:xfrm>
            <a:off x="1138500" y="999341"/>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        1</a:t>
            </a:r>
            <a:endParaRPr>
              <a:latin typeface="EB Garamond ExtraBold"/>
              <a:ea typeface="EB Garamond ExtraBold"/>
              <a:cs typeface="EB Garamond ExtraBold"/>
              <a:sym typeface="EB Garamond ExtraBold"/>
            </a:endParaRPr>
          </a:p>
        </p:txBody>
      </p:sp>
      <p:sp>
        <p:nvSpPr>
          <p:cNvPr id="347" name="Google Shape;347;g1f9c600f770_8_112"/>
          <p:cNvSpPr txBox="1"/>
          <p:nvPr>
            <p:ph idx="4294967295" type="ctrTitle"/>
          </p:nvPr>
        </p:nvSpPr>
        <p:spPr>
          <a:xfrm>
            <a:off x="2963350" y="849050"/>
            <a:ext cx="5652300" cy="72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500">
                <a:latin typeface="EB Garamond ExtraBold"/>
                <a:ea typeface="EB Garamond ExtraBold"/>
                <a:cs typeface="EB Garamond ExtraBold"/>
                <a:sym typeface="EB Garamond ExtraBold"/>
              </a:rPr>
              <a:t>REFER AND EARN</a:t>
            </a:r>
            <a:endParaRPr sz="2500">
              <a:latin typeface="EB Garamond ExtraBold"/>
              <a:ea typeface="EB Garamond ExtraBold"/>
              <a:cs typeface="EB Garamond ExtraBold"/>
              <a:sym typeface="EB Garamond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1" name="Shape 351"/>
        <p:cNvGrpSpPr/>
        <p:nvPr/>
      </p:nvGrpSpPr>
      <p:grpSpPr>
        <a:xfrm>
          <a:off x="0" y="0"/>
          <a:ext cx="0" cy="0"/>
          <a:chOff x="0" y="0"/>
          <a:chExt cx="0" cy="0"/>
        </a:xfrm>
      </p:grpSpPr>
      <p:sp>
        <p:nvSpPr>
          <p:cNvPr id="352" name="Google Shape;352;g1f9c600f770_6_119"/>
          <p:cNvSpPr/>
          <p:nvPr/>
        </p:nvSpPr>
        <p:spPr>
          <a:xfrm>
            <a:off x="1761600" y="1040950"/>
            <a:ext cx="657300" cy="6573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f9c600f770_6_119"/>
          <p:cNvSpPr txBox="1"/>
          <p:nvPr>
            <p:ph idx="18" type="title"/>
          </p:nvPr>
        </p:nvSpPr>
        <p:spPr>
          <a:xfrm>
            <a:off x="1188425" y="1043841"/>
            <a:ext cx="17538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2</a:t>
            </a:r>
            <a:endParaRPr>
              <a:latin typeface="EB Garamond ExtraBold"/>
              <a:ea typeface="EB Garamond ExtraBold"/>
              <a:cs typeface="EB Garamond ExtraBold"/>
              <a:sym typeface="EB Garamond ExtraBold"/>
            </a:endParaRPr>
          </a:p>
        </p:txBody>
      </p:sp>
      <p:sp>
        <p:nvSpPr>
          <p:cNvPr id="354" name="Google Shape;354;g1f9c600f770_6_119"/>
          <p:cNvSpPr txBox="1"/>
          <p:nvPr>
            <p:ph idx="16" type="ctrTitle"/>
          </p:nvPr>
        </p:nvSpPr>
        <p:spPr>
          <a:xfrm>
            <a:off x="2479875" y="893550"/>
            <a:ext cx="5652300" cy="72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500">
                <a:latin typeface="EB Garamond ExtraBold"/>
                <a:ea typeface="EB Garamond ExtraBold"/>
                <a:cs typeface="EB Garamond ExtraBold"/>
                <a:sym typeface="EB Garamond ExtraBold"/>
              </a:rPr>
              <a:t>NEW MARKET ENTRY</a:t>
            </a:r>
            <a:endParaRPr sz="2500">
              <a:latin typeface="EB Garamond ExtraBold"/>
              <a:ea typeface="EB Garamond ExtraBold"/>
              <a:cs typeface="EB Garamond ExtraBold"/>
              <a:sym typeface="EB Garamond ExtraBold"/>
            </a:endParaRPr>
          </a:p>
        </p:txBody>
      </p:sp>
      <p:sp>
        <p:nvSpPr>
          <p:cNvPr id="355" name="Google Shape;355;g1f9c600f770_6_119"/>
          <p:cNvSpPr txBox="1"/>
          <p:nvPr>
            <p:ph idx="17" type="subTitle"/>
          </p:nvPr>
        </p:nvSpPr>
        <p:spPr>
          <a:xfrm>
            <a:off x="2183400" y="1996650"/>
            <a:ext cx="6645600" cy="26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E101A"/>
                </a:solidFill>
              </a:rPr>
              <a:t>Partner </a:t>
            </a:r>
            <a:r>
              <a:rPr lang="en" sz="1800">
                <a:solidFill>
                  <a:srgbClr val="0E101A"/>
                </a:solidFill>
              </a:rPr>
              <a:t>w</a:t>
            </a:r>
            <a:r>
              <a:rPr lang="en" sz="1800">
                <a:solidFill>
                  <a:srgbClr val="0E101A"/>
                </a:solidFill>
              </a:rPr>
              <a:t>ith local real estate agents to gain credibility and understand the local market.</a:t>
            </a:r>
            <a:endParaRPr sz="1800">
              <a:solidFill>
                <a:srgbClr val="0E101A"/>
              </a:solidFill>
            </a:endParaRPr>
          </a:p>
          <a:p>
            <a:pPr indent="0" lvl="0" marL="0" rtl="0" algn="l">
              <a:lnSpc>
                <a:spcPct val="115000"/>
              </a:lnSpc>
              <a:spcBef>
                <a:spcPts val="0"/>
              </a:spcBef>
              <a:spcAft>
                <a:spcPts val="0"/>
              </a:spcAft>
              <a:buNone/>
            </a:pPr>
            <a:r>
              <a:rPr lang="en" sz="1800">
                <a:solidFill>
                  <a:srgbClr val="0E101A"/>
                </a:solidFill>
              </a:rPr>
              <a:t>Customer communication in local language</a:t>
            </a:r>
            <a:endParaRPr sz="1800">
              <a:solidFill>
                <a:srgbClr val="0E101A"/>
              </a:solidFill>
            </a:endParaRPr>
          </a:p>
          <a:p>
            <a:pPr indent="0" lvl="0" marL="0" rtl="0" algn="l">
              <a:lnSpc>
                <a:spcPct val="115000"/>
              </a:lnSpc>
              <a:spcBef>
                <a:spcPts val="0"/>
              </a:spcBef>
              <a:spcAft>
                <a:spcPts val="0"/>
              </a:spcAft>
              <a:buNone/>
            </a:pPr>
            <a:r>
              <a:rPr lang="en" sz="1800">
                <a:solidFill>
                  <a:srgbClr val="0E101A"/>
                </a:solidFill>
              </a:rPr>
              <a:t>Build trust and credibility by providing transparency in pricing and services.</a:t>
            </a:r>
            <a:endParaRPr sz="1800">
              <a:solidFill>
                <a:srgbClr val="0E101A"/>
              </a:solidFill>
            </a:endParaRPr>
          </a:p>
          <a:p>
            <a:pPr indent="0" lvl="0" marL="0" rtl="0" algn="l">
              <a:lnSpc>
                <a:spcPct val="115000"/>
              </a:lnSpc>
              <a:spcBef>
                <a:spcPts val="0"/>
              </a:spcBef>
              <a:spcAft>
                <a:spcPts val="0"/>
              </a:spcAft>
              <a:buNone/>
            </a:pPr>
            <a:r>
              <a:rPr lang="en" sz="1800">
                <a:solidFill>
                  <a:srgbClr val="0E101A"/>
                </a:solidFill>
              </a:rPr>
              <a:t>Market research to understand the local rental market and tailor services</a:t>
            </a:r>
            <a:endParaRPr sz="1800">
              <a:solidFill>
                <a:srgbClr val="0E101A"/>
              </a:solidFill>
            </a:endParaRPr>
          </a:p>
          <a:p>
            <a:pPr indent="0" lvl="0" marL="0" rtl="0" algn="l">
              <a:lnSpc>
                <a:spcPct val="115000"/>
              </a:lnSpc>
              <a:spcBef>
                <a:spcPts val="0"/>
              </a:spcBef>
              <a:spcAft>
                <a:spcPts val="0"/>
              </a:spcAft>
              <a:buNone/>
            </a:pPr>
            <a:r>
              <a:rPr lang="en" sz="1800">
                <a:solidFill>
                  <a:srgbClr val="0E101A"/>
                </a:solidFill>
              </a:rPr>
              <a:t>Robust online presence</a:t>
            </a:r>
            <a:endParaRPr sz="2300"/>
          </a:p>
        </p:txBody>
      </p:sp>
      <p:grpSp>
        <p:nvGrpSpPr>
          <p:cNvPr id="356" name="Google Shape;356;g1f9c600f770_6_119"/>
          <p:cNvGrpSpPr/>
          <p:nvPr/>
        </p:nvGrpSpPr>
        <p:grpSpPr>
          <a:xfrm>
            <a:off x="149972" y="2912494"/>
            <a:ext cx="1038447" cy="2176554"/>
            <a:chOff x="2106350" y="2477950"/>
            <a:chExt cx="872425" cy="1828576"/>
          </a:xfrm>
        </p:grpSpPr>
        <p:sp>
          <p:nvSpPr>
            <p:cNvPr id="357" name="Google Shape;357;g1f9c600f770_6_119"/>
            <p:cNvSpPr/>
            <p:nvPr/>
          </p:nvSpPr>
          <p:spPr>
            <a:xfrm>
              <a:off x="2106350" y="2477950"/>
              <a:ext cx="872425" cy="1131600"/>
            </a:xfrm>
            <a:custGeom>
              <a:rect b="b" l="l" r="r" t="t"/>
              <a:pathLst>
                <a:path extrusionOk="0" h="45264" w="34897">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1f9c600f770_6_119"/>
            <p:cNvSpPr/>
            <p:nvPr/>
          </p:nvSpPr>
          <p:spPr>
            <a:xfrm>
              <a:off x="2366600" y="3007376"/>
              <a:ext cx="343900" cy="1299150"/>
            </a:xfrm>
            <a:custGeom>
              <a:rect b="b" l="l" r="r" t="t"/>
              <a:pathLst>
                <a:path extrusionOk="0" h="51966" w="13756">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9" name="Google Shape;359;g1f9c600f770_6_119"/>
          <p:cNvGrpSpPr/>
          <p:nvPr/>
        </p:nvGrpSpPr>
        <p:grpSpPr>
          <a:xfrm>
            <a:off x="956072" y="3789235"/>
            <a:ext cx="755602" cy="1299808"/>
            <a:chOff x="5609750" y="3138575"/>
            <a:chExt cx="634800" cy="1092000"/>
          </a:xfrm>
        </p:grpSpPr>
        <p:sp>
          <p:nvSpPr>
            <p:cNvPr id="360" name="Google Shape;360;g1f9c600f770_6_119"/>
            <p:cNvSpPr/>
            <p:nvPr/>
          </p:nvSpPr>
          <p:spPr>
            <a:xfrm>
              <a:off x="5609750" y="3138575"/>
              <a:ext cx="634800" cy="822675"/>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f9c600f770_6_119"/>
            <p:cNvSpPr/>
            <p:nvPr/>
          </p:nvSpPr>
          <p:spPr>
            <a:xfrm>
              <a:off x="5807250" y="3453975"/>
              <a:ext cx="259150" cy="776600"/>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2" name="Google Shape;362;g1f9c600f770_6_119"/>
          <p:cNvSpPr/>
          <p:nvPr/>
        </p:nvSpPr>
        <p:spPr>
          <a:xfrm>
            <a:off x="1914375" y="2751647"/>
            <a:ext cx="261600" cy="22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000000"/>
              </a:solidFill>
              <a:latin typeface="Arial"/>
              <a:ea typeface="Arial"/>
              <a:cs typeface="Arial"/>
              <a:sym typeface="Arial"/>
            </a:endParaRPr>
          </a:p>
        </p:txBody>
      </p:sp>
      <p:sp>
        <p:nvSpPr>
          <p:cNvPr id="363" name="Google Shape;363;g1f9c600f770_6_119"/>
          <p:cNvSpPr/>
          <p:nvPr/>
        </p:nvSpPr>
        <p:spPr>
          <a:xfrm>
            <a:off x="1914375" y="3071249"/>
            <a:ext cx="261600" cy="22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000000"/>
              </a:solidFill>
              <a:latin typeface="Arial"/>
              <a:ea typeface="Arial"/>
              <a:cs typeface="Arial"/>
              <a:sym typeface="Arial"/>
            </a:endParaRPr>
          </a:p>
        </p:txBody>
      </p:sp>
      <p:sp>
        <p:nvSpPr>
          <p:cNvPr id="364" name="Google Shape;364;g1f9c600f770_6_119"/>
          <p:cNvSpPr/>
          <p:nvPr/>
        </p:nvSpPr>
        <p:spPr>
          <a:xfrm>
            <a:off x="1926800" y="2112460"/>
            <a:ext cx="261600" cy="22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000000"/>
              </a:solidFill>
              <a:latin typeface="Arial"/>
              <a:ea typeface="Arial"/>
              <a:cs typeface="Arial"/>
              <a:sym typeface="Arial"/>
            </a:endParaRPr>
          </a:p>
        </p:txBody>
      </p:sp>
      <p:sp>
        <p:nvSpPr>
          <p:cNvPr id="365" name="Google Shape;365;g1f9c600f770_6_119"/>
          <p:cNvSpPr/>
          <p:nvPr/>
        </p:nvSpPr>
        <p:spPr>
          <a:xfrm>
            <a:off x="1939300" y="3700559"/>
            <a:ext cx="261600" cy="22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000000"/>
              </a:solidFill>
              <a:latin typeface="Arial"/>
              <a:ea typeface="Arial"/>
              <a:cs typeface="Arial"/>
              <a:sym typeface="Arial"/>
            </a:endParaRPr>
          </a:p>
        </p:txBody>
      </p:sp>
      <p:sp>
        <p:nvSpPr>
          <p:cNvPr id="366" name="Google Shape;366;g1f9c600f770_6_119"/>
          <p:cNvSpPr/>
          <p:nvPr/>
        </p:nvSpPr>
        <p:spPr>
          <a:xfrm flipH="1" rot="10800000">
            <a:off x="1939300" y="4030040"/>
            <a:ext cx="261600" cy="22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f9c600f770_8_285"/>
          <p:cNvSpPr txBox="1"/>
          <p:nvPr/>
        </p:nvSpPr>
        <p:spPr>
          <a:xfrm>
            <a:off x="6297450" y="1863500"/>
            <a:ext cx="2786100" cy="1348800"/>
          </a:xfrm>
          <a:prstGeom prst="rect">
            <a:avLst/>
          </a:prstGeom>
          <a:noFill/>
          <a:ln>
            <a:noFill/>
          </a:ln>
        </p:spPr>
        <p:txBody>
          <a:bodyPr anchorCtr="0" anchor="t" bIns="0" lIns="0" spcFirstLastPara="1" rIns="0" wrap="square" tIns="6350">
            <a:noAutofit/>
          </a:bodyPr>
          <a:lstStyle/>
          <a:p>
            <a:pPr indent="0" lvl="0" marL="0" rtl="0" algn="l">
              <a:lnSpc>
                <a:spcPct val="115000"/>
              </a:lnSpc>
              <a:spcBef>
                <a:spcPts val="0"/>
              </a:spcBef>
              <a:spcAft>
                <a:spcPts val="0"/>
              </a:spcAft>
              <a:buNone/>
            </a:pPr>
            <a:r>
              <a:rPr lang="en" sz="1200">
                <a:solidFill>
                  <a:srgbClr val="0E101A"/>
                </a:solidFill>
                <a:latin typeface="Comfortaa SemiBold"/>
                <a:ea typeface="Comfortaa SemiBold"/>
                <a:cs typeface="Comfortaa SemiBold"/>
                <a:sym typeface="Comfortaa SemiBold"/>
              </a:rPr>
              <a:t>Adding ratings/reviews for properties, using a recommendation system, adding a compare feature, providing cost estimation for first-time sellers, and including a Rent-o-meter.</a:t>
            </a:r>
            <a:endParaRPr sz="1200">
              <a:solidFill>
                <a:srgbClr val="0E101A"/>
              </a:solidFill>
              <a:latin typeface="Comfortaa SemiBold"/>
              <a:ea typeface="Comfortaa SemiBold"/>
              <a:cs typeface="Comfortaa SemiBold"/>
              <a:sym typeface="Comfortaa SemiBold"/>
            </a:endParaRPr>
          </a:p>
          <a:p>
            <a:pPr indent="0" lvl="0" marL="0" rtl="0" algn="l">
              <a:lnSpc>
                <a:spcPct val="115000"/>
              </a:lnSpc>
              <a:spcBef>
                <a:spcPts val="0"/>
              </a:spcBef>
              <a:spcAft>
                <a:spcPts val="0"/>
              </a:spcAft>
              <a:buNone/>
            </a:pPr>
            <a:r>
              <a:t/>
            </a:r>
            <a:endParaRPr>
              <a:solidFill>
                <a:srgbClr val="0E101A"/>
              </a:solidFill>
              <a:latin typeface="Comfortaa SemiBold"/>
              <a:ea typeface="Comfortaa SemiBold"/>
              <a:cs typeface="Comfortaa SemiBold"/>
              <a:sym typeface="Comfortaa SemiBold"/>
            </a:endParaRPr>
          </a:p>
          <a:p>
            <a:pPr indent="0" lvl="0" marL="0" marR="0" rtl="0" algn="l">
              <a:lnSpc>
                <a:spcPct val="100000"/>
              </a:lnSpc>
              <a:spcBef>
                <a:spcPts val="0"/>
              </a:spcBef>
              <a:spcAft>
                <a:spcPts val="0"/>
              </a:spcAft>
              <a:buClr>
                <a:srgbClr val="000000"/>
              </a:buClr>
              <a:buSzPts val="1100"/>
              <a:buFont typeface="Arial"/>
              <a:buNone/>
            </a:pPr>
            <a:r>
              <a:t/>
            </a:r>
            <a:endParaRPr sz="1200">
              <a:solidFill>
                <a:srgbClr val="434343"/>
              </a:solidFill>
              <a:latin typeface="EB Garamond ExtraBold"/>
              <a:ea typeface="EB Garamond ExtraBold"/>
              <a:cs typeface="EB Garamond ExtraBold"/>
              <a:sym typeface="EB Garamond ExtraBold"/>
            </a:endParaRPr>
          </a:p>
        </p:txBody>
      </p:sp>
      <p:sp>
        <p:nvSpPr>
          <p:cNvPr id="372" name="Google Shape;372;g1f9c600f770_8_285"/>
          <p:cNvSpPr txBox="1"/>
          <p:nvPr/>
        </p:nvSpPr>
        <p:spPr>
          <a:xfrm>
            <a:off x="6479154" y="3265825"/>
            <a:ext cx="2305800" cy="489300"/>
          </a:xfrm>
          <a:prstGeom prst="rect">
            <a:avLst/>
          </a:prstGeom>
          <a:noFill/>
          <a:ln>
            <a:noFill/>
          </a:ln>
        </p:spPr>
        <p:txBody>
          <a:bodyPr anchorCtr="0" anchor="t" bIns="0" lIns="0" spcFirstLastPara="1" rIns="0" wrap="square" tIns="6350">
            <a:noAutofit/>
          </a:bodyPr>
          <a:lstStyle/>
          <a:p>
            <a:pPr indent="0" lvl="0" marL="0" rtl="0" algn="l">
              <a:lnSpc>
                <a:spcPct val="115000"/>
              </a:lnSpc>
              <a:spcBef>
                <a:spcPts val="0"/>
              </a:spcBef>
              <a:spcAft>
                <a:spcPts val="0"/>
              </a:spcAft>
              <a:buNone/>
            </a:pPr>
            <a:r>
              <a:t/>
            </a:r>
            <a:endParaRPr b="1" sz="1100">
              <a:solidFill>
                <a:srgbClr val="0E101A"/>
              </a:solidFill>
              <a:latin typeface="EB Garamond"/>
              <a:ea typeface="EB Garamond"/>
              <a:cs typeface="EB Garamond"/>
              <a:sym typeface="EB Garamond"/>
            </a:endParaRPr>
          </a:p>
          <a:p>
            <a:pPr indent="0" lvl="0" marL="0" rtl="0" algn="l">
              <a:lnSpc>
                <a:spcPct val="115000"/>
              </a:lnSpc>
              <a:spcBef>
                <a:spcPts val="0"/>
              </a:spcBef>
              <a:spcAft>
                <a:spcPts val="0"/>
              </a:spcAft>
              <a:buNone/>
            </a:pPr>
            <a:r>
              <a:rPr lang="en" sz="1200">
                <a:solidFill>
                  <a:srgbClr val="0E101A"/>
                </a:solidFill>
                <a:latin typeface="Comfortaa SemiBold"/>
                <a:ea typeface="Comfortaa SemiBold"/>
                <a:cs typeface="Comfortaa SemiBold"/>
                <a:sym typeface="Comfortaa SemiBold"/>
              </a:rPr>
              <a:t>Real estate blogs/guides, videos to help buyers/sellers, and analysis of Indian markets.</a:t>
            </a:r>
            <a:endParaRPr sz="1200">
              <a:solidFill>
                <a:srgbClr val="0E101A"/>
              </a:solidFill>
              <a:latin typeface="Comfortaa SemiBold"/>
              <a:ea typeface="Comfortaa SemiBold"/>
              <a:cs typeface="Comfortaa SemiBold"/>
              <a:sym typeface="Comfortaa SemiBold"/>
            </a:endParaRPr>
          </a:p>
          <a:p>
            <a:pPr indent="0" lvl="0" marL="0" rtl="0" algn="ctr">
              <a:lnSpc>
                <a:spcPct val="115000"/>
              </a:lnSpc>
              <a:spcBef>
                <a:spcPts val="0"/>
              </a:spcBef>
              <a:spcAft>
                <a:spcPts val="0"/>
              </a:spcAft>
              <a:buNone/>
            </a:pPr>
            <a:r>
              <a:t/>
            </a:r>
            <a:endParaRPr b="1">
              <a:solidFill>
                <a:srgbClr val="0E101A"/>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100"/>
              <a:buFont typeface="Arial"/>
              <a:buNone/>
            </a:pPr>
            <a:r>
              <a:t/>
            </a:r>
            <a:endParaRPr sz="1200">
              <a:solidFill>
                <a:srgbClr val="434343"/>
              </a:solidFill>
              <a:latin typeface="EB Garamond ExtraBold"/>
              <a:ea typeface="EB Garamond ExtraBold"/>
              <a:cs typeface="EB Garamond ExtraBold"/>
              <a:sym typeface="EB Garamond ExtraBold"/>
            </a:endParaRPr>
          </a:p>
        </p:txBody>
      </p:sp>
      <p:sp>
        <p:nvSpPr>
          <p:cNvPr id="373" name="Google Shape;373;g1f9c600f770_8_285"/>
          <p:cNvSpPr txBox="1"/>
          <p:nvPr/>
        </p:nvSpPr>
        <p:spPr>
          <a:xfrm>
            <a:off x="-52950" y="2090275"/>
            <a:ext cx="2891400" cy="1081500"/>
          </a:xfrm>
          <a:prstGeom prst="rect">
            <a:avLst/>
          </a:prstGeom>
          <a:noFill/>
          <a:ln>
            <a:noFill/>
          </a:ln>
        </p:spPr>
        <p:txBody>
          <a:bodyPr anchorCtr="0" anchor="t" bIns="0" lIns="0" spcFirstLastPara="1" rIns="0" wrap="square" tIns="6350">
            <a:noAutofit/>
          </a:bodyPr>
          <a:lstStyle/>
          <a:p>
            <a:pPr indent="0" lvl="0" marL="457200" rtl="0" algn="l">
              <a:lnSpc>
                <a:spcPct val="115000"/>
              </a:lnSpc>
              <a:spcBef>
                <a:spcPts val="0"/>
              </a:spcBef>
              <a:spcAft>
                <a:spcPts val="0"/>
              </a:spcAft>
              <a:buNone/>
            </a:pPr>
            <a:r>
              <a:rPr lang="en" sz="1200">
                <a:solidFill>
                  <a:srgbClr val="0E101A"/>
                </a:solidFill>
                <a:latin typeface="Comfortaa SemiBold"/>
                <a:ea typeface="Comfortaa SemiBold"/>
                <a:cs typeface="Comfortaa SemiBold"/>
                <a:sym typeface="Comfortaa SemiBold"/>
              </a:rPr>
              <a:t>NoBroker's website has good features such as NoBroker Ranking, livability score, and transit score, but some improvements can be made</a:t>
            </a:r>
            <a:r>
              <a:rPr lang="en" sz="1200">
                <a:solidFill>
                  <a:srgbClr val="0E101A"/>
                </a:solidFill>
                <a:latin typeface="Comfortaa"/>
                <a:ea typeface="Comfortaa"/>
                <a:cs typeface="Comfortaa"/>
                <a:sym typeface="Comfortaa"/>
              </a:rPr>
              <a:t>.</a:t>
            </a:r>
            <a:endParaRPr sz="1200">
              <a:solidFill>
                <a:srgbClr val="0E101A"/>
              </a:solidFill>
              <a:latin typeface="Comfortaa"/>
              <a:ea typeface="Comfortaa"/>
              <a:cs typeface="Comfortaa"/>
              <a:sym typeface="Comfortaa"/>
            </a:endParaRPr>
          </a:p>
          <a:p>
            <a:pPr indent="0" lvl="0" marL="457200" rtl="0" algn="l">
              <a:lnSpc>
                <a:spcPct val="115000"/>
              </a:lnSpc>
              <a:spcBef>
                <a:spcPts val="0"/>
              </a:spcBef>
              <a:spcAft>
                <a:spcPts val="0"/>
              </a:spcAft>
              <a:buNone/>
            </a:pPr>
            <a:r>
              <a:t/>
            </a:r>
            <a:endParaRPr>
              <a:solidFill>
                <a:srgbClr val="0E101A"/>
              </a:solidFill>
              <a:latin typeface="Comfortaa SemiBold"/>
              <a:ea typeface="Comfortaa SemiBold"/>
              <a:cs typeface="Comfortaa SemiBold"/>
              <a:sym typeface="Comfortaa SemiBold"/>
            </a:endParaRPr>
          </a:p>
          <a:p>
            <a:pPr indent="0" lvl="0" marL="0" marR="0" rtl="0" algn="r">
              <a:lnSpc>
                <a:spcPct val="100000"/>
              </a:lnSpc>
              <a:spcBef>
                <a:spcPts val="0"/>
              </a:spcBef>
              <a:spcAft>
                <a:spcPts val="0"/>
              </a:spcAft>
              <a:buClr>
                <a:srgbClr val="000000"/>
              </a:buClr>
              <a:buSzPts val="1100"/>
              <a:buFont typeface="Arial"/>
              <a:buNone/>
            </a:pPr>
            <a:r>
              <a:t/>
            </a:r>
            <a:endParaRPr i="0" sz="1100" u="none" cap="none" strike="noStrike">
              <a:solidFill>
                <a:srgbClr val="434343"/>
              </a:solidFill>
              <a:latin typeface="EB Garamond"/>
              <a:ea typeface="EB Garamond"/>
              <a:cs typeface="EB Garamond"/>
              <a:sym typeface="EB Garamond"/>
            </a:endParaRPr>
          </a:p>
        </p:txBody>
      </p:sp>
      <p:sp>
        <p:nvSpPr>
          <p:cNvPr id="374" name="Google Shape;374;g1f9c600f770_8_285"/>
          <p:cNvSpPr txBox="1"/>
          <p:nvPr/>
        </p:nvSpPr>
        <p:spPr>
          <a:xfrm>
            <a:off x="461850" y="3335850"/>
            <a:ext cx="2376600" cy="1192500"/>
          </a:xfrm>
          <a:prstGeom prst="rect">
            <a:avLst/>
          </a:prstGeom>
          <a:noFill/>
          <a:ln>
            <a:noFill/>
          </a:ln>
        </p:spPr>
        <p:txBody>
          <a:bodyPr anchorCtr="0" anchor="t" bIns="0" lIns="0" spcFirstLastPara="1" rIns="0" wrap="square" tIns="6350">
            <a:noAutofit/>
          </a:bodyPr>
          <a:lstStyle/>
          <a:p>
            <a:pPr indent="0" lvl="0" marL="0" rtl="0" algn="l">
              <a:lnSpc>
                <a:spcPct val="115000"/>
              </a:lnSpc>
              <a:spcBef>
                <a:spcPts val="0"/>
              </a:spcBef>
              <a:spcAft>
                <a:spcPts val="0"/>
              </a:spcAft>
              <a:buNone/>
            </a:pPr>
            <a:r>
              <a:t/>
            </a:r>
            <a:endParaRPr b="1" sz="1100">
              <a:solidFill>
                <a:srgbClr val="0E101A"/>
              </a:solidFill>
              <a:latin typeface="EB Garamond"/>
              <a:ea typeface="EB Garamond"/>
              <a:cs typeface="EB Garamond"/>
              <a:sym typeface="EB Garamond"/>
            </a:endParaRPr>
          </a:p>
          <a:p>
            <a:pPr indent="0" lvl="0" marL="0" rtl="0" algn="l">
              <a:lnSpc>
                <a:spcPct val="115000"/>
              </a:lnSpc>
              <a:spcBef>
                <a:spcPts val="0"/>
              </a:spcBef>
              <a:spcAft>
                <a:spcPts val="0"/>
              </a:spcAft>
              <a:buNone/>
            </a:pPr>
            <a:r>
              <a:rPr lang="en" sz="1100">
                <a:solidFill>
                  <a:srgbClr val="0E101A"/>
                </a:solidFill>
              </a:rPr>
              <a:t>I</a:t>
            </a:r>
            <a:r>
              <a:rPr lang="en" sz="1200">
                <a:solidFill>
                  <a:srgbClr val="0E101A"/>
                </a:solidFill>
                <a:latin typeface="Comfortaa SemiBold"/>
                <a:ea typeface="Comfortaa SemiBold"/>
                <a:cs typeface="Comfortaa SemiBold"/>
                <a:sym typeface="Comfortaa SemiBold"/>
              </a:rPr>
              <a:t>nclude adding budget as a filter, providing an overview of the person listing/selling/renting out the property, and showing the seller a preview of the listing.</a:t>
            </a:r>
            <a:endParaRPr sz="1200">
              <a:solidFill>
                <a:srgbClr val="0E101A"/>
              </a:solidFill>
              <a:latin typeface="Comfortaa SemiBold"/>
              <a:ea typeface="Comfortaa SemiBold"/>
              <a:cs typeface="Comfortaa SemiBold"/>
              <a:sym typeface="Comfortaa SemiBold"/>
            </a:endParaRPr>
          </a:p>
          <a:p>
            <a:pPr indent="0" lvl="0" marL="0" rtl="0" algn="l">
              <a:lnSpc>
                <a:spcPct val="115000"/>
              </a:lnSpc>
              <a:spcBef>
                <a:spcPts val="0"/>
              </a:spcBef>
              <a:spcAft>
                <a:spcPts val="0"/>
              </a:spcAft>
              <a:buNone/>
            </a:pPr>
            <a:r>
              <a:t/>
            </a:r>
            <a:endParaRPr sz="1500">
              <a:solidFill>
                <a:srgbClr val="0E101A"/>
              </a:solidFill>
              <a:latin typeface="Comfortaa SemiBold"/>
              <a:ea typeface="Comfortaa SemiBold"/>
              <a:cs typeface="Comfortaa SemiBold"/>
              <a:sym typeface="Comfortaa SemiBold"/>
            </a:endParaRPr>
          </a:p>
          <a:p>
            <a:pPr indent="0" lvl="0" marL="0" marR="0" rtl="0" algn="r">
              <a:lnSpc>
                <a:spcPct val="100000"/>
              </a:lnSpc>
              <a:spcBef>
                <a:spcPts val="0"/>
              </a:spcBef>
              <a:spcAft>
                <a:spcPts val="0"/>
              </a:spcAft>
              <a:buClr>
                <a:srgbClr val="000000"/>
              </a:buClr>
              <a:buSzPts val="1100"/>
              <a:buFont typeface="Arial"/>
              <a:buNone/>
            </a:pPr>
            <a:r>
              <a:t/>
            </a:r>
            <a:endParaRPr sz="1200">
              <a:solidFill>
                <a:srgbClr val="434343"/>
              </a:solidFill>
              <a:latin typeface="EB Garamond ExtraBold"/>
              <a:ea typeface="EB Garamond ExtraBold"/>
              <a:cs typeface="EB Garamond ExtraBold"/>
              <a:sym typeface="EB Garamond ExtraBold"/>
            </a:endParaRPr>
          </a:p>
        </p:txBody>
      </p:sp>
      <p:sp>
        <p:nvSpPr>
          <p:cNvPr id="375" name="Google Shape;375;g1f9c600f770_8_285"/>
          <p:cNvSpPr txBox="1"/>
          <p:nvPr/>
        </p:nvSpPr>
        <p:spPr>
          <a:xfrm>
            <a:off x="1050459" y="2034963"/>
            <a:ext cx="1716000" cy="2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Montserrat ExtraBold"/>
              <a:ea typeface="Montserrat ExtraBold"/>
              <a:cs typeface="Montserrat ExtraBold"/>
              <a:sym typeface="Montserrat ExtraBold"/>
            </a:endParaRPr>
          </a:p>
        </p:txBody>
      </p:sp>
      <p:grpSp>
        <p:nvGrpSpPr>
          <p:cNvPr id="376" name="Google Shape;376;g1f9c600f770_8_285"/>
          <p:cNvGrpSpPr/>
          <p:nvPr/>
        </p:nvGrpSpPr>
        <p:grpSpPr>
          <a:xfrm>
            <a:off x="3110627" y="1577151"/>
            <a:ext cx="2914636" cy="2986376"/>
            <a:chOff x="1190500" y="238125"/>
            <a:chExt cx="5236500" cy="5236500"/>
          </a:xfrm>
        </p:grpSpPr>
        <p:sp>
          <p:nvSpPr>
            <p:cNvPr id="377" name="Google Shape;377;g1f9c600f770_8_285"/>
            <p:cNvSpPr/>
            <p:nvPr/>
          </p:nvSpPr>
          <p:spPr>
            <a:xfrm>
              <a:off x="1190500" y="238125"/>
              <a:ext cx="5236500" cy="5236500"/>
            </a:xfrm>
            <a:custGeom>
              <a:rect b="b" l="l" r="r" t="t"/>
              <a:pathLst>
                <a:path extrusionOk="0" h="209460" w="209460">
                  <a:moveTo>
                    <a:pt x="104728" y="0"/>
                  </a:moveTo>
                  <a:cubicBezTo>
                    <a:pt x="76954" y="0"/>
                    <a:pt x="50314" y="11034"/>
                    <a:pt x="30674" y="30674"/>
                  </a:cubicBezTo>
                  <a:cubicBezTo>
                    <a:pt x="11034" y="50314"/>
                    <a:pt x="0" y="76954"/>
                    <a:pt x="0" y="104731"/>
                  </a:cubicBezTo>
                  <a:cubicBezTo>
                    <a:pt x="0" y="132505"/>
                    <a:pt x="11034" y="159146"/>
                    <a:pt x="30674" y="178786"/>
                  </a:cubicBezTo>
                  <a:cubicBezTo>
                    <a:pt x="50314" y="198426"/>
                    <a:pt x="76954" y="209459"/>
                    <a:pt x="104731" y="209459"/>
                  </a:cubicBezTo>
                  <a:cubicBezTo>
                    <a:pt x="132505" y="209459"/>
                    <a:pt x="159146" y="198426"/>
                    <a:pt x="178786" y="178786"/>
                  </a:cubicBezTo>
                  <a:cubicBezTo>
                    <a:pt x="198426" y="159146"/>
                    <a:pt x="209459" y="132505"/>
                    <a:pt x="209459" y="104731"/>
                  </a:cubicBezTo>
                  <a:lnTo>
                    <a:pt x="209459" y="104728"/>
                  </a:lnTo>
                  <a:cubicBezTo>
                    <a:pt x="209459" y="76954"/>
                    <a:pt x="198426" y="50314"/>
                    <a:pt x="178786" y="30674"/>
                  </a:cubicBezTo>
                  <a:cubicBezTo>
                    <a:pt x="159146" y="11034"/>
                    <a:pt x="132505" y="0"/>
                    <a:pt x="1047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378" name="Google Shape;378;g1f9c600f770_8_285"/>
            <p:cNvSpPr/>
            <p:nvPr/>
          </p:nvSpPr>
          <p:spPr>
            <a:xfrm>
              <a:off x="2004175" y="1051800"/>
              <a:ext cx="3609125" cy="3609125"/>
            </a:xfrm>
            <a:custGeom>
              <a:rect b="b" l="l" r="r" t="t"/>
              <a:pathLst>
                <a:path extrusionOk="0" h="144365" w="144365">
                  <a:moveTo>
                    <a:pt x="72181" y="1"/>
                  </a:moveTo>
                  <a:cubicBezTo>
                    <a:pt x="53041" y="1"/>
                    <a:pt x="34681" y="7608"/>
                    <a:pt x="21143" y="21143"/>
                  </a:cubicBezTo>
                  <a:cubicBezTo>
                    <a:pt x="7608" y="34681"/>
                    <a:pt x="1" y="53041"/>
                    <a:pt x="1" y="72184"/>
                  </a:cubicBezTo>
                  <a:cubicBezTo>
                    <a:pt x="1" y="91325"/>
                    <a:pt x="7608" y="109684"/>
                    <a:pt x="21143" y="123222"/>
                  </a:cubicBezTo>
                  <a:cubicBezTo>
                    <a:pt x="34681" y="136757"/>
                    <a:pt x="53041" y="144365"/>
                    <a:pt x="72184" y="144365"/>
                  </a:cubicBezTo>
                  <a:cubicBezTo>
                    <a:pt x="91325" y="144365"/>
                    <a:pt x="109684" y="136757"/>
                    <a:pt x="123222" y="123222"/>
                  </a:cubicBezTo>
                  <a:cubicBezTo>
                    <a:pt x="136757" y="109684"/>
                    <a:pt x="144364" y="91325"/>
                    <a:pt x="144364" y="72184"/>
                  </a:cubicBezTo>
                  <a:lnTo>
                    <a:pt x="144364" y="72181"/>
                  </a:lnTo>
                  <a:cubicBezTo>
                    <a:pt x="144364" y="53041"/>
                    <a:pt x="136757" y="34681"/>
                    <a:pt x="123222" y="21143"/>
                  </a:cubicBezTo>
                  <a:cubicBezTo>
                    <a:pt x="109684" y="7608"/>
                    <a:pt x="91325" y="1"/>
                    <a:pt x="7218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379" name="Google Shape;379;g1f9c600f770_8_285"/>
            <p:cNvSpPr/>
            <p:nvPr/>
          </p:nvSpPr>
          <p:spPr>
            <a:xfrm>
              <a:off x="2771525" y="1819150"/>
              <a:ext cx="2074425" cy="2074425"/>
            </a:xfrm>
            <a:custGeom>
              <a:rect b="b" l="l" r="r" t="t"/>
              <a:pathLst>
                <a:path extrusionOk="0" h="82977" w="82977">
                  <a:moveTo>
                    <a:pt x="41490" y="1"/>
                  </a:moveTo>
                  <a:cubicBezTo>
                    <a:pt x="30487" y="1"/>
                    <a:pt x="19933" y="4373"/>
                    <a:pt x="12154" y="12154"/>
                  </a:cubicBezTo>
                  <a:cubicBezTo>
                    <a:pt x="4373" y="19933"/>
                    <a:pt x="1" y="30487"/>
                    <a:pt x="1" y="41490"/>
                  </a:cubicBezTo>
                  <a:cubicBezTo>
                    <a:pt x="1" y="52491"/>
                    <a:pt x="4373" y="63045"/>
                    <a:pt x="12154" y="70823"/>
                  </a:cubicBezTo>
                  <a:cubicBezTo>
                    <a:pt x="19933" y="78605"/>
                    <a:pt x="30487" y="82977"/>
                    <a:pt x="41490" y="82977"/>
                  </a:cubicBezTo>
                  <a:cubicBezTo>
                    <a:pt x="52491" y="82977"/>
                    <a:pt x="63045" y="78605"/>
                    <a:pt x="70823" y="70823"/>
                  </a:cubicBezTo>
                  <a:cubicBezTo>
                    <a:pt x="78605" y="63045"/>
                    <a:pt x="82977" y="52491"/>
                    <a:pt x="82977" y="41490"/>
                  </a:cubicBezTo>
                  <a:lnTo>
                    <a:pt x="82977" y="41487"/>
                  </a:lnTo>
                  <a:cubicBezTo>
                    <a:pt x="82977" y="30487"/>
                    <a:pt x="78605" y="19933"/>
                    <a:pt x="70823" y="12154"/>
                  </a:cubicBezTo>
                  <a:cubicBezTo>
                    <a:pt x="63045" y="4373"/>
                    <a:pt x="52491" y="1"/>
                    <a:pt x="414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1300">
                  <a:latin typeface="EB Garamond"/>
                  <a:ea typeface="EB Garamond"/>
                  <a:cs typeface="EB Garamond"/>
                  <a:sym typeface="EB Garamond"/>
                </a:rPr>
                <a:t>EASY USER INTERFACE</a:t>
              </a:r>
              <a:endParaRPr b="1" i="0" sz="1300" u="none" cap="none" strike="noStrike">
                <a:solidFill>
                  <a:srgbClr val="000000"/>
                </a:solidFill>
                <a:latin typeface="EB Garamond"/>
                <a:ea typeface="EB Garamond"/>
                <a:cs typeface="EB Garamond"/>
                <a:sym typeface="EB Garamond"/>
              </a:endParaRPr>
            </a:p>
          </p:txBody>
        </p:sp>
        <p:sp>
          <p:nvSpPr>
            <p:cNvPr id="380" name="Google Shape;380;g1f9c600f770_8_285"/>
            <p:cNvSpPr/>
            <p:nvPr/>
          </p:nvSpPr>
          <p:spPr>
            <a:xfrm>
              <a:off x="1190500" y="240800"/>
              <a:ext cx="2500200" cy="5231150"/>
            </a:xfrm>
            <a:custGeom>
              <a:rect b="b" l="l" r="r" t="t"/>
              <a:pathLst>
                <a:path extrusionOk="0" h="209246" w="100008">
                  <a:moveTo>
                    <a:pt x="100007" y="0"/>
                  </a:moveTo>
                  <a:cubicBezTo>
                    <a:pt x="44359" y="2468"/>
                    <a:pt x="0" y="48363"/>
                    <a:pt x="0" y="104624"/>
                  </a:cubicBezTo>
                  <a:cubicBezTo>
                    <a:pt x="0" y="160883"/>
                    <a:pt x="44359" y="206778"/>
                    <a:pt x="100007" y="209245"/>
                  </a:cubicBezTo>
                  <a:lnTo>
                    <a:pt x="100007" y="145842"/>
                  </a:lnTo>
                  <a:cubicBezTo>
                    <a:pt x="79318" y="143496"/>
                    <a:pt x="63242" y="125937"/>
                    <a:pt x="63242" y="104624"/>
                  </a:cubicBezTo>
                  <a:cubicBezTo>
                    <a:pt x="63242" y="83308"/>
                    <a:pt x="79318" y="65750"/>
                    <a:pt x="100007" y="63406"/>
                  </a:cubicBezTo>
                  <a:lnTo>
                    <a:pt x="1000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381" name="Google Shape;381;g1f9c600f770_8_285"/>
            <p:cNvSpPr/>
            <p:nvPr/>
          </p:nvSpPr>
          <p:spPr>
            <a:xfrm>
              <a:off x="2004175" y="1055644"/>
              <a:ext cx="1686525" cy="3601400"/>
            </a:xfrm>
            <a:custGeom>
              <a:rect b="b" l="l" r="r" t="t"/>
              <a:pathLst>
                <a:path extrusionOk="0" h="144056" w="67461">
                  <a:moveTo>
                    <a:pt x="67460" y="0"/>
                  </a:moveTo>
                  <a:cubicBezTo>
                    <a:pt x="29796" y="2431"/>
                    <a:pt x="1" y="33752"/>
                    <a:pt x="1" y="72029"/>
                  </a:cubicBezTo>
                  <a:cubicBezTo>
                    <a:pt x="1" y="110307"/>
                    <a:pt x="29800" y="141625"/>
                    <a:pt x="67460" y="144055"/>
                  </a:cubicBezTo>
                  <a:lnTo>
                    <a:pt x="67460" y="113247"/>
                  </a:lnTo>
                  <a:cubicBezTo>
                    <a:pt x="46771" y="110901"/>
                    <a:pt x="30695" y="93342"/>
                    <a:pt x="30695" y="72029"/>
                  </a:cubicBezTo>
                  <a:cubicBezTo>
                    <a:pt x="30695" y="50713"/>
                    <a:pt x="46771" y="33155"/>
                    <a:pt x="67460" y="30811"/>
                  </a:cubicBezTo>
                  <a:lnTo>
                    <a:pt x="674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grpSp>
      <p:sp>
        <p:nvSpPr>
          <p:cNvPr id="382" name="Google Shape;382;g1f9c600f770_8_285"/>
          <p:cNvSpPr txBox="1"/>
          <p:nvPr/>
        </p:nvSpPr>
        <p:spPr>
          <a:xfrm>
            <a:off x="6369459" y="2090263"/>
            <a:ext cx="1716000" cy="2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Montserrat ExtraBold"/>
              <a:ea typeface="Montserrat ExtraBold"/>
              <a:cs typeface="Montserrat ExtraBold"/>
              <a:sym typeface="Montserrat ExtraBold"/>
            </a:endParaRPr>
          </a:p>
        </p:txBody>
      </p:sp>
      <p:cxnSp>
        <p:nvCxnSpPr>
          <p:cNvPr id="383" name="Google Shape;383;g1f9c600f770_8_285"/>
          <p:cNvCxnSpPr/>
          <p:nvPr/>
        </p:nvCxnSpPr>
        <p:spPr>
          <a:xfrm>
            <a:off x="2838450" y="2886075"/>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384" name="Google Shape;384;g1f9c600f770_8_285"/>
          <p:cNvCxnSpPr/>
          <p:nvPr/>
        </p:nvCxnSpPr>
        <p:spPr>
          <a:xfrm>
            <a:off x="3004375" y="4019300"/>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385" name="Google Shape;385;g1f9c600f770_8_285"/>
          <p:cNvCxnSpPr/>
          <p:nvPr/>
        </p:nvCxnSpPr>
        <p:spPr>
          <a:xfrm>
            <a:off x="5026400" y="2420850"/>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386" name="Google Shape;386;g1f9c600f770_8_285"/>
          <p:cNvCxnSpPr/>
          <p:nvPr/>
        </p:nvCxnSpPr>
        <p:spPr>
          <a:xfrm>
            <a:off x="5125950" y="3598975"/>
            <a:ext cx="1171500" cy="0"/>
          </a:xfrm>
          <a:prstGeom prst="straightConnector1">
            <a:avLst/>
          </a:prstGeom>
          <a:noFill/>
          <a:ln cap="flat" cmpd="sng" w="19050">
            <a:solidFill>
              <a:srgbClr val="434343"/>
            </a:solidFill>
            <a:prstDash val="solid"/>
            <a:round/>
            <a:headEnd len="med" w="med" type="oval"/>
            <a:tailEnd len="med" w="med" type="oval"/>
          </a:ln>
        </p:spPr>
      </p:cxnSp>
      <p:sp>
        <p:nvSpPr>
          <p:cNvPr id="387" name="Google Shape;387;g1f9c600f770_8_285"/>
          <p:cNvSpPr/>
          <p:nvPr/>
        </p:nvSpPr>
        <p:spPr>
          <a:xfrm>
            <a:off x="1711675" y="996450"/>
            <a:ext cx="657300" cy="6573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1f9c600f770_8_285"/>
          <p:cNvSpPr txBox="1"/>
          <p:nvPr>
            <p:ph idx="4294967295" type="title"/>
          </p:nvPr>
        </p:nvSpPr>
        <p:spPr>
          <a:xfrm>
            <a:off x="1138500" y="999341"/>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        3</a:t>
            </a:r>
            <a:endParaRPr>
              <a:latin typeface="EB Garamond ExtraBold"/>
              <a:ea typeface="EB Garamond ExtraBold"/>
              <a:cs typeface="EB Garamond ExtraBold"/>
              <a:sym typeface="EB Garamond ExtraBold"/>
            </a:endParaRPr>
          </a:p>
        </p:txBody>
      </p:sp>
      <p:sp>
        <p:nvSpPr>
          <p:cNvPr id="389" name="Google Shape;389;g1f9c600f770_8_285"/>
          <p:cNvSpPr txBox="1"/>
          <p:nvPr>
            <p:ph idx="4294967295" type="ctrTitle"/>
          </p:nvPr>
        </p:nvSpPr>
        <p:spPr>
          <a:xfrm>
            <a:off x="2429950" y="849050"/>
            <a:ext cx="5652300" cy="72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500">
                <a:latin typeface="EB Garamond ExtraBold"/>
                <a:ea typeface="EB Garamond ExtraBold"/>
                <a:cs typeface="EB Garamond ExtraBold"/>
                <a:sym typeface="EB Garamond ExtraBold"/>
              </a:rPr>
              <a:t>EASY USER INTERFACE</a:t>
            </a:r>
            <a:endParaRPr sz="2500">
              <a:latin typeface="EB Garamond ExtraBold"/>
              <a:ea typeface="EB Garamond ExtraBold"/>
              <a:cs typeface="EB Garamond ExtraBold"/>
              <a:sym typeface="EB Garamond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3" name="Shape 393"/>
        <p:cNvGrpSpPr/>
        <p:nvPr/>
      </p:nvGrpSpPr>
      <p:grpSpPr>
        <a:xfrm>
          <a:off x="0" y="0"/>
          <a:ext cx="0" cy="0"/>
          <a:chOff x="0" y="0"/>
          <a:chExt cx="0" cy="0"/>
        </a:xfrm>
      </p:grpSpPr>
      <p:sp>
        <p:nvSpPr>
          <p:cNvPr id="394" name="Google Shape;394;g1f9c600f770_8_264"/>
          <p:cNvSpPr/>
          <p:nvPr/>
        </p:nvSpPr>
        <p:spPr>
          <a:xfrm>
            <a:off x="521675" y="1054075"/>
            <a:ext cx="657300" cy="6573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1f9c600f770_8_264"/>
          <p:cNvSpPr txBox="1"/>
          <p:nvPr>
            <p:ph idx="18" type="title"/>
          </p:nvPr>
        </p:nvSpPr>
        <p:spPr>
          <a:xfrm>
            <a:off x="149975" y="1148250"/>
            <a:ext cx="1400700" cy="40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    4</a:t>
            </a:r>
            <a:endParaRPr>
              <a:latin typeface="EB Garamond ExtraBold"/>
              <a:ea typeface="EB Garamond ExtraBold"/>
              <a:cs typeface="EB Garamond ExtraBold"/>
              <a:sym typeface="EB Garamond ExtraBold"/>
            </a:endParaRPr>
          </a:p>
        </p:txBody>
      </p:sp>
      <p:sp>
        <p:nvSpPr>
          <p:cNvPr id="396" name="Google Shape;396;g1f9c600f770_8_264"/>
          <p:cNvSpPr txBox="1"/>
          <p:nvPr>
            <p:ph idx="16" type="ctrTitle"/>
          </p:nvPr>
        </p:nvSpPr>
        <p:spPr>
          <a:xfrm>
            <a:off x="1188425" y="1054075"/>
            <a:ext cx="77514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500">
                <a:latin typeface="EB Garamond ExtraBold"/>
                <a:ea typeface="EB Garamond ExtraBold"/>
                <a:cs typeface="EB Garamond ExtraBold"/>
                <a:sym typeface="EB Garamond ExtraBold"/>
              </a:rPr>
              <a:t>CHANNELIZING PEOPLE TO HOME SERVICES</a:t>
            </a:r>
            <a:endParaRPr sz="2500">
              <a:latin typeface="EB Garamond ExtraBold"/>
              <a:ea typeface="EB Garamond ExtraBold"/>
              <a:cs typeface="EB Garamond ExtraBold"/>
              <a:sym typeface="EB Garamond ExtraBold"/>
            </a:endParaRPr>
          </a:p>
        </p:txBody>
      </p:sp>
      <p:sp>
        <p:nvSpPr>
          <p:cNvPr id="397" name="Google Shape;397;g1f9c600f770_8_264"/>
          <p:cNvSpPr txBox="1"/>
          <p:nvPr>
            <p:ph idx="17" type="subTitle"/>
          </p:nvPr>
        </p:nvSpPr>
        <p:spPr>
          <a:xfrm>
            <a:off x="2153625" y="1653750"/>
            <a:ext cx="6960600" cy="26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E101A"/>
                </a:solidFill>
              </a:rPr>
              <a:t>Chatbot to answer inquiries from new tenants</a:t>
            </a:r>
            <a:endParaRPr sz="1800">
              <a:solidFill>
                <a:srgbClr val="0E101A"/>
              </a:solidFill>
            </a:endParaRPr>
          </a:p>
          <a:p>
            <a:pPr indent="0" lvl="0" marL="0" rtl="0" algn="l">
              <a:lnSpc>
                <a:spcPct val="115000"/>
              </a:lnSpc>
              <a:spcBef>
                <a:spcPts val="0"/>
              </a:spcBef>
              <a:spcAft>
                <a:spcPts val="0"/>
              </a:spcAft>
              <a:buNone/>
            </a:pPr>
            <a:r>
              <a:rPr lang="en" sz="1800">
                <a:solidFill>
                  <a:srgbClr val="0E101A"/>
                </a:solidFill>
              </a:rPr>
              <a:t>Notify users about home services post-purchase</a:t>
            </a:r>
            <a:endParaRPr sz="1800">
              <a:solidFill>
                <a:srgbClr val="0E101A"/>
              </a:solidFill>
            </a:endParaRPr>
          </a:p>
          <a:p>
            <a:pPr indent="0" lvl="0" marL="0" rtl="0" algn="l">
              <a:lnSpc>
                <a:spcPct val="115000"/>
              </a:lnSpc>
              <a:spcBef>
                <a:spcPts val="0"/>
              </a:spcBef>
              <a:spcAft>
                <a:spcPts val="0"/>
              </a:spcAft>
              <a:buNone/>
            </a:pPr>
            <a:r>
              <a:rPr lang="en" sz="1800">
                <a:solidFill>
                  <a:srgbClr val="0E101A"/>
                </a:solidFill>
              </a:rPr>
              <a:t>Discounts on purchasing a home service plan.</a:t>
            </a:r>
            <a:endParaRPr sz="1800">
              <a:solidFill>
                <a:srgbClr val="0E101A"/>
              </a:solidFill>
            </a:endParaRPr>
          </a:p>
          <a:p>
            <a:pPr indent="0" lvl="0" marL="0" rtl="0" algn="l">
              <a:lnSpc>
                <a:spcPct val="115000"/>
              </a:lnSpc>
              <a:spcBef>
                <a:spcPts val="0"/>
              </a:spcBef>
              <a:spcAft>
                <a:spcPts val="0"/>
              </a:spcAft>
              <a:buNone/>
            </a:pPr>
            <a:r>
              <a:rPr lang="en" sz="1800">
                <a:solidFill>
                  <a:srgbClr val="0E101A"/>
                </a:solidFill>
              </a:rPr>
              <a:t>Convert the plan amount into NB cash, if unable to acquire a property which can then be used to purchase home services.</a:t>
            </a:r>
            <a:endParaRPr sz="1800">
              <a:solidFill>
                <a:srgbClr val="0E101A"/>
              </a:solidFill>
            </a:endParaRPr>
          </a:p>
          <a:p>
            <a:pPr indent="0" lvl="0" marL="0" rtl="0" algn="l">
              <a:lnSpc>
                <a:spcPct val="115000"/>
              </a:lnSpc>
              <a:spcBef>
                <a:spcPts val="0"/>
              </a:spcBef>
              <a:spcAft>
                <a:spcPts val="0"/>
              </a:spcAft>
              <a:buNone/>
            </a:pPr>
            <a:r>
              <a:rPr lang="en" sz="1800">
                <a:solidFill>
                  <a:srgbClr val="0E101A"/>
                </a:solidFill>
              </a:rPr>
              <a:t>Encourage customers to avail home services who enter a listing without any plan.</a:t>
            </a:r>
            <a:endParaRPr sz="18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E101A"/>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E101A"/>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E101A"/>
              </a:solidFill>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E101A"/>
              </a:solidFill>
              <a:latin typeface="Arial"/>
              <a:ea typeface="Arial"/>
              <a:cs typeface="Arial"/>
              <a:sym typeface="Arial"/>
            </a:endParaRPr>
          </a:p>
          <a:p>
            <a:pPr indent="0" lvl="0" marL="0" rtl="0" algn="l">
              <a:lnSpc>
                <a:spcPct val="115000"/>
              </a:lnSpc>
              <a:spcBef>
                <a:spcPts val="0"/>
              </a:spcBef>
              <a:spcAft>
                <a:spcPts val="0"/>
              </a:spcAft>
              <a:buNone/>
            </a:pPr>
            <a:r>
              <a:t/>
            </a:r>
            <a:endParaRPr sz="1800">
              <a:solidFill>
                <a:srgbClr val="0E101A"/>
              </a:solidFill>
            </a:endParaRPr>
          </a:p>
          <a:p>
            <a:pPr indent="0" lvl="0" marL="0" rtl="0" algn="l">
              <a:lnSpc>
                <a:spcPct val="115000"/>
              </a:lnSpc>
              <a:spcBef>
                <a:spcPts val="0"/>
              </a:spcBef>
              <a:spcAft>
                <a:spcPts val="0"/>
              </a:spcAft>
              <a:buNone/>
            </a:pPr>
            <a:r>
              <a:t/>
            </a:r>
            <a:endParaRPr sz="1600">
              <a:solidFill>
                <a:srgbClr val="0E101A"/>
              </a:solidFill>
            </a:endParaRPr>
          </a:p>
          <a:p>
            <a:pPr indent="0" lvl="0" marL="0" rtl="0" algn="just">
              <a:lnSpc>
                <a:spcPct val="115000"/>
              </a:lnSpc>
              <a:spcBef>
                <a:spcPts val="0"/>
              </a:spcBef>
              <a:spcAft>
                <a:spcPts val="0"/>
              </a:spcAft>
              <a:buNone/>
            </a:pPr>
            <a:r>
              <a:t/>
            </a:r>
            <a:endParaRPr sz="2300"/>
          </a:p>
        </p:txBody>
      </p:sp>
      <p:grpSp>
        <p:nvGrpSpPr>
          <p:cNvPr id="398" name="Google Shape;398;g1f9c600f770_8_264"/>
          <p:cNvGrpSpPr/>
          <p:nvPr/>
        </p:nvGrpSpPr>
        <p:grpSpPr>
          <a:xfrm>
            <a:off x="149972" y="2912494"/>
            <a:ext cx="1038447" cy="2176554"/>
            <a:chOff x="2106350" y="2477950"/>
            <a:chExt cx="872425" cy="1828576"/>
          </a:xfrm>
        </p:grpSpPr>
        <p:sp>
          <p:nvSpPr>
            <p:cNvPr id="399" name="Google Shape;399;g1f9c600f770_8_264"/>
            <p:cNvSpPr/>
            <p:nvPr/>
          </p:nvSpPr>
          <p:spPr>
            <a:xfrm>
              <a:off x="2106350" y="2477950"/>
              <a:ext cx="872425" cy="1131600"/>
            </a:xfrm>
            <a:custGeom>
              <a:rect b="b" l="l" r="r" t="t"/>
              <a:pathLst>
                <a:path extrusionOk="0" h="45264" w="34897">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f9c600f770_8_264"/>
            <p:cNvSpPr/>
            <p:nvPr/>
          </p:nvSpPr>
          <p:spPr>
            <a:xfrm>
              <a:off x="2366600" y="3007376"/>
              <a:ext cx="343900" cy="1299150"/>
            </a:xfrm>
            <a:custGeom>
              <a:rect b="b" l="l" r="r" t="t"/>
              <a:pathLst>
                <a:path extrusionOk="0" h="51966" w="13756">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1" name="Google Shape;401;g1f9c600f770_8_264"/>
          <p:cNvGrpSpPr/>
          <p:nvPr/>
        </p:nvGrpSpPr>
        <p:grpSpPr>
          <a:xfrm>
            <a:off x="956072" y="3789235"/>
            <a:ext cx="755602" cy="1299808"/>
            <a:chOff x="5609750" y="3138575"/>
            <a:chExt cx="634800" cy="1092000"/>
          </a:xfrm>
        </p:grpSpPr>
        <p:sp>
          <p:nvSpPr>
            <p:cNvPr id="402" name="Google Shape;402;g1f9c600f770_8_264"/>
            <p:cNvSpPr/>
            <p:nvPr/>
          </p:nvSpPr>
          <p:spPr>
            <a:xfrm>
              <a:off x="5609750" y="3138575"/>
              <a:ext cx="634800" cy="822675"/>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1f9c600f770_8_264"/>
            <p:cNvSpPr/>
            <p:nvPr/>
          </p:nvSpPr>
          <p:spPr>
            <a:xfrm>
              <a:off x="5807250" y="3453975"/>
              <a:ext cx="259150" cy="776600"/>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4" name="Google Shape;404;g1f9c600f770_8_264"/>
          <p:cNvSpPr/>
          <p:nvPr/>
        </p:nvSpPr>
        <p:spPr>
          <a:xfrm>
            <a:off x="1897025" y="2132222"/>
            <a:ext cx="261600" cy="22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000000"/>
              </a:solidFill>
              <a:latin typeface="Arial"/>
              <a:ea typeface="Arial"/>
              <a:cs typeface="Arial"/>
              <a:sym typeface="Arial"/>
            </a:endParaRPr>
          </a:p>
        </p:txBody>
      </p:sp>
      <p:sp>
        <p:nvSpPr>
          <p:cNvPr id="405" name="Google Shape;405;g1f9c600f770_8_264"/>
          <p:cNvSpPr/>
          <p:nvPr/>
        </p:nvSpPr>
        <p:spPr>
          <a:xfrm>
            <a:off x="1897025" y="2429224"/>
            <a:ext cx="261600" cy="22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000000"/>
              </a:solidFill>
              <a:latin typeface="Arial"/>
              <a:ea typeface="Arial"/>
              <a:cs typeface="Arial"/>
              <a:sym typeface="Arial"/>
            </a:endParaRPr>
          </a:p>
        </p:txBody>
      </p:sp>
      <p:sp>
        <p:nvSpPr>
          <p:cNvPr id="406" name="Google Shape;406;g1f9c600f770_8_264"/>
          <p:cNvSpPr/>
          <p:nvPr/>
        </p:nvSpPr>
        <p:spPr>
          <a:xfrm>
            <a:off x="1897025" y="2726234"/>
            <a:ext cx="261600" cy="22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000000"/>
              </a:solidFill>
              <a:latin typeface="Arial"/>
              <a:ea typeface="Arial"/>
              <a:cs typeface="Arial"/>
              <a:sym typeface="Arial"/>
            </a:endParaRPr>
          </a:p>
        </p:txBody>
      </p:sp>
      <p:sp>
        <p:nvSpPr>
          <p:cNvPr id="407" name="Google Shape;407;g1f9c600f770_8_264"/>
          <p:cNvSpPr/>
          <p:nvPr/>
        </p:nvSpPr>
        <p:spPr>
          <a:xfrm>
            <a:off x="1897025" y="1769560"/>
            <a:ext cx="261600" cy="22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000000"/>
              </a:solidFill>
              <a:latin typeface="Arial"/>
              <a:ea typeface="Arial"/>
              <a:cs typeface="Arial"/>
              <a:sym typeface="Arial"/>
            </a:endParaRPr>
          </a:p>
        </p:txBody>
      </p:sp>
      <p:sp>
        <p:nvSpPr>
          <p:cNvPr id="408" name="Google Shape;408;g1f9c600f770_8_264"/>
          <p:cNvSpPr/>
          <p:nvPr/>
        </p:nvSpPr>
        <p:spPr>
          <a:xfrm>
            <a:off x="1897025" y="3320234"/>
            <a:ext cx="261600" cy="2250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1f9c600f770_8_363"/>
          <p:cNvSpPr txBox="1"/>
          <p:nvPr>
            <p:ph idx="1" type="subTitle"/>
          </p:nvPr>
        </p:nvSpPr>
        <p:spPr>
          <a:xfrm>
            <a:off x="521663" y="2449125"/>
            <a:ext cx="2238000" cy="1771800"/>
          </a:xfrm>
          <a:prstGeom prst="rect">
            <a:avLst/>
          </a:prstGeom>
          <a:solidFill>
            <a:schemeClr val="accent1"/>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E101A"/>
                </a:solidFill>
                <a:latin typeface="Comfortaa SemiBold"/>
                <a:ea typeface="Comfortaa SemiBold"/>
                <a:cs typeface="Comfortaa SemiBold"/>
                <a:sym typeface="Comfortaa SemiBold"/>
              </a:rPr>
              <a:t>Building strong partnerships reduces customer acquisition costs and provides access to new markets and resources.</a:t>
            </a:r>
            <a:endParaRPr sz="1200">
              <a:solidFill>
                <a:srgbClr val="0E101A"/>
              </a:solidFill>
              <a:latin typeface="Comfortaa SemiBold"/>
              <a:ea typeface="Comfortaa SemiBold"/>
              <a:cs typeface="Comfortaa SemiBold"/>
              <a:sym typeface="Comfortaa SemiBold"/>
            </a:endParaRPr>
          </a:p>
          <a:p>
            <a:pPr indent="0" lvl="0" marL="0" rtl="0" algn="ctr">
              <a:lnSpc>
                <a:spcPct val="115000"/>
              </a:lnSpc>
              <a:spcBef>
                <a:spcPts val="0"/>
              </a:spcBef>
              <a:spcAft>
                <a:spcPts val="0"/>
              </a:spcAft>
              <a:buNone/>
            </a:pPr>
            <a:r>
              <a:t/>
            </a:r>
            <a:endParaRPr sz="1200">
              <a:solidFill>
                <a:schemeClr val="dk1"/>
              </a:solidFill>
              <a:latin typeface="Comfortaa SemiBold"/>
              <a:ea typeface="Comfortaa SemiBold"/>
              <a:cs typeface="Comfortaa SemiBold"/>
              <a:sym typeface="Comfortaa SemiBold"/>
            </a:endParaRPr>
          </a:p>
          <a:p>
            <a:pPr indent="0" lvl="0" marL="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0" lvl="0" marL="0" rtl="0" algn="l">
              <a:lnSpc>
                <a:spcPct val="175000"/>
              </a:lnSpc>
              <a:spcBef>
                <a:spcPts val="0"/>
              </a:spcBef>
              <a:spcAft>
                <a:spcPts val="0"/>
              </a:spcAft>
              <a:buNone/>
            </a:pPr>
            <a:r>
              <a:t/>
            </a:r>
            <a:endParaRPr sz="105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p:txBody>
      </p:sp>
      <p:sp>
        <p:nvSpPr>
          <p:cNvPr id="414" name="Google Shape;414;g1f9c600f770_8_363"/>
          <p:cNvSpPr txBox="1"/>
          <p:nvPr>
            <p:ph idx="3" type="subTitle"/>
          </p:nvPr>
        </p:nvSpPr>
        <p:spPr>
          <a:xfrm>
            <a:off x="6530338" y="2288625"/>
            <a:ext cx="2238000" cy="2092800"/>
          </a:xfrm>
          <a:prstGeom prst="rect">
            <a:avLst/>
          </a:prstGeom>
          <a:solidFill>
            <a:schemeClr val="accent3"/>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E101A"/>
                </a:solidFill>
                <a:latin typeface="Comfortaa SemiBold"/>
                <a:ea typeface="Comfortaa SemiBold"/>
                <a:cs typeface="Comfortaa SemiBold"/>
                <a:sym typeface="Comfortaa SemiBold"/>
              </a:rPr>
              <a:t>Associate with banks and financial institutions to offer home loans and refer customers to them for loan processing in exchange for a commission on successful loan disbursals.</a:t>
            </a:r>
            <a:endParaRPr sz="1200">
              <a:solidFill>
                <a:srgbClr val="0E101A"/>
              </a:solidFill>
              <a:latin typeface="Comfortaa SemiBold"/>
              <a:ea typeface="Comfortaa SemiBold"/>
              <a:cs typeface="Comfortaa SemiBold"/>
              <a:sym typeface="Comfortaa SemiBold"/>
            </a:endParaRPr>
          </a:p>
          <a:p>
            <a:pPr indent="0" lvl="0" marL="0" rtl="0" algn="ctr">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
        <p:nvSpPr>
          <p:cNvPr id="415" name="Google Shape;415;g1f9c600f770_8_363"/>
          <p:cNvSpPr txBox="1"/>
          <p:nvPr>
            <p:ph idx="5" type="subTitle"/>
          </p:nvPr>
        </p:nvSpPr>
        <p:spPr>
          <a:xfrm>
            <a:off x="3570250" y="2288625"/>
            <a:ext cx="2238000" cy="2092800"/>
          </a:xfrm>
          <a:prstGeom prst="rect">
            <a:avLst/>
          </a:prstGeom>
          <a:solidFill>
            <a:schemeClr val="accent4"/>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E101A"/>
                </a:solidFill>
                <a:latin typeface="Comfortaa SemiBold"/>
                <a:ea typeface="Comfortaa SemiBold"/>
                <a:cs typeface="Comfortaa SemiBold"/>
                <a:sym typeface="Comfortaa SemiBold"/>
              </a:rPr>
              <a:t>Partner with property developers to sell their properties and offer virtual tours to potential customers in exchange for exclusive access to their properties and a commission on each sale.</a:t>
            </a:r>
            <a:endParaRPr sz="1200">
              <a:solidFill>
                <a:srgbClr val="0E101A"/>
              </a:solidFill>
              <a:latin typeface="Comfortaa SemiBold"/>
              <a:ea typeface="Comfortaa SemiBold"/>
              <a:cs typeface="Comfortaa SemiBold"/>
              <a:sym typeface="Comfortaa SemiBold"/>
            </a:endParaRPr>
          </a:p>
          <a:p>
            <a:pPr indent="0" lvl="0" marL="0" rtl="0" algn="ctr">
              <a:spcBef>
                <a:spcPts val="0"/>
              </a:spcBef>
              <a:spcAft>
                <a:spcPts val="0"/>
              </a:spcAft>
              <a:buNone/>
            </a:pPr>
            <a:r>
              <a:t/>
            </a:r>
            <a:endParaRPr sz="1200">
              <a:solidFill>
                <a:schemeClr val="dk1"/>
              </a:solidFill>
              <a:latin typeface="Comfortaa SemiBold"/>
              <a:ea typeface="Comfortaa SemiBold"/>
              <a:cs typeface="Comfortaa SemiBold"/>
              <a:sym typeface="Comfortaa SemiBold"/>
            </a:endParaRPr>
          </a:p>
        </p:txBody>
      </p:sp>
      <p:cxnSp>
        <p:nvCxnSpPr>
          <p:cNvPr id="416" name="Google Shape;416;g1f9c600f770_8_363"/>
          <p:cNvCxnSpPr>
            <a:stCxn id="413" idx="3"/>
            <a:endCxn id="415" idx="1"/>
          </p:cNvCxnSpPr>
          <p:nvPr/>
        </p:nvCxnSpPr>
        <p:spPr>
          <a:xfrm>
            <a:off x="2759663" y="3335025"/>
            <a:ext cx="810600" cy="0"/>
          </a:xfrm>
          <a:prstGeom prst="straightConnector1">
            <a:avLst/>
          </a:prstGeom>
          <a:noFill/>
          <a:ln cap="flat" cmpd="sng" w="9525">
            <a:solidFill>
              <a:schemeClr val="dk2"/>
            </a:solidFill>
            <a:prstDash val="solid"/>
            <a:round/>
            <a:headEnd len="med" w="med" type="none"/>
            <a:tailEnd len="med" w="med" type="triangle"/>
          </a:ln>
        </p:spPr>
      </p:cxnSp>
      <p:cxnSp>
        <p:nvCxnSpPr>
          <p:cNvPr id="417" name="Google Shape;417;g1f9c600f770_8_363"/>
          <p:cNvCxnSpPr>
            <a:stCxn id="415" idx="3"/>
            <a:endCxn id="414" idx="1"/>
          </p:cNvCxnSpPr>
          <p:nvPr/>
        </p:nvCxnSpPr>
        <p:spPr>
          <a:xfrm>
            <a:off x="5808250" y="3335025"/>
            <a:ext cx="722100" cy="0"/>
          </a:xfrm>
          <a:prstGeom prst="straightConnector1">
            <a:avLst/>
          </a:prstGeom>
          <a:noFill/>
          <a:ln cap="flat" cmpd="sng" w="9525">
            <a:solidFill>
              <a:schemeClr val="dk2"/>
            </a:solidFill>
            <a:prstDash val="solid"/>
            <a:round/>
            <a:headEnd len="med" w="med" type="none"/>
            <a:tailEnd len="med" w="med" type="triangle"/>
          </a:ln>
        </p:spPr>
      </p:cxnSp>
      <p:sp>
        <p:nvSpPr>
          <p:cNvPr id="418" name="Google Shape;418;g1f9c600f770_8_363"/>
          <p:cNvSpPr txBox="1"/>
          <p:nvPr/>
        </p:nvSpPr>
        <p:spPr>
          <a:xfrm>
            <a:off x="521675" y="1045575"/>
            <a:ext cx="8241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434343"/>
                </a:solidFill>
                <a:latin typeface="EB Garamond ExtraBold"/>
                <a:ea typeface="EB Garamond ExtraBold"/>
                <a:cs typeface="EB Garamond ExtraBold"/>
                <a:sym typeface="EB Garamond ExtraBold"/>
              </a:rPr>
              <a:t>          BUILDING PARTNERSHIPS</a:t>
            </a:r>
            <a:endParaRPr sz="2500">
              <a:solidFill>
                <a:srgbClr val="434343"/>
              </a:solidFill>
              <a:latin typeface="EB Garamond ExtraBold"/>
              <a:ea typeface="EB Garamond ExtraBold"/>
              <a:cs typeface="EB Garamond ExtraBold"/>
              <a:sym typeface="EB Garamond ExtraBold"/>
            </a:endParaRPr>
          </a:p>
        </p:txBody>
      </p:sp>
      <p:sp>
        <p:nvSpPr>
          <p:cNvPr id="419" name="Google Shape;419;g1f9c600f770_8_363"/>
          <p:cNvSpPr/>
          <p:nvPr/>
        </p:nvSpPr>
        <p:spPr>
          <a:xfrm>
            <a:off x="521675" y="1092350"/>
            <a:ext cx="657300" cy="6573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2800" u="none" cap="none" strike="noStrike">
              <a:solidFill>
                <a:srgbClr val="000000"/>
              </a:solidFill>
              <a:latin typeface="EB Garamond"/>
              <a:ea typeface="EB Garamond"/>
              <a:cs typeface="EB Garamond"/>
              <a:sym typeface="EB Garamond"/>
            </a:endParaRPr>
          </a:p>
        </p:txBody>
      </p:sp>
      <p:sp>
        <p:nvSpPr>
          <p:cNvPr id="420" name="Google Shape;420;g1f9c600f770_8_363"/>
          <p:cNvSpPr txBox="1"/>
          <p:nvPr>
            <p:ph idx="4294967295" type="title"/>
          </p:nvPr>
        </p:nvSpPr>
        <p:spPr>
          <a:xfrm>
            <a:off x="223450" y="1065450"/>
            <a:ext cx="1183500" cy="65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EB Garamond ExtraBold"/>
                <a:ea typeface="EB Garamond ExtraBold"/>
                <a:cs typeface="EB Garamond ExtraBold"/>
                <a:sym typeface="EB Garamond ExtraBold"/>
              </a:rPr>
              <a:t>     5</a:t>
            </a:r>
            <a:endParaRPr>
              <a:latin typeface="EB Garamond ExtraBold"/>
              <a:ea typeface="EB Garamond ExtraBold"/>
              <a:cs typeface="EB Garamond ExtraBold"/>
              <a:sym typeface="EB Garamond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4" name="Shape 424"/>
        <p:cNvGrpSpPr/>
        <p:nvPr/>
      </p:nvGrpSpPr>
      <p:grpSpPr>
        <a:xfrm>
          <a:off x="0" y="0"/>
          <a:ext cx="0" cy="0"/>
          <a:chOff x="0" y="0"/>
          <a:chExt cx="0" cy="0"/>
        </a:xfrm>
      </p:grpSpPr>
      <p:sp>
        <p:nvSpPr>
          <p:cNvPr id="425" name="Google Shape;425;g1f9c600f770_6_185"/>
          <p:cNvSpPr/>
          <p:nvPr/>
        </p:nvSpPr>
        <p:spPr>
          <a:xfrm>
            <a:off x="1046388" y="996450"/>
            <a:ext cx="612300" cy="5697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1f9c600f770_6_185"/>
          <p:cNvSpPr txBox="1"/>
          <p:nvPr>
            <p:ph idx="18" type="title"/>
          </p:nvPr>
        </p:nvSpPr>
        <p:spPr>
          <a:xfrm>
            <a:off x="512400" y="998955"/>
            <a:ext cx="1633800" cy="50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6</a:t>
            </a:r>
            <a:endParaRPr/>
          </a:p>
        </p:txBody>
      </p:sp>
      <p:sp>
        <p:nvSpPr>
          <p:cNvPr id="427" name="Google Shape;427;g1f9c600f770_6_185"/>
          <p:cNvSpPr txBox="1"/>
          <p:nvPr>
            <p:ph idx="16" type="ctrTitle"/>
          </p:nvPr>
        </p:nvSpPr>
        <p:spPr>
          <a:xfrm>
            <a:off x="2854925" y="804025"/>
            <a:ext cx="5652300" cy="728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sz="2500">
                <a:latin typeface="EB Garamond ExtraBold"/>
                <a:ea typeface="EB Garamond ExtraBold"/>
                <a:cs typeface="EB Garamond ExtraBold"/>
                <a:sym typeface="EB Garamond ExtraBold"/>
              </a:rPr>
              <a:t>MARKETING</a:t>
            </a:r>
            <a:endParaRPr sz="2500">
              <a:latin typeface="EB Garamond ExtraBold"/>
              <a:ea typeface="EB Garamond ExtraBold"/>
              <a:cs typeface="EB Garamond ExtraBold"/>
              <a:sym typeface="EB Garamond ExtraBold"/>
            </a:endParaRPr>
          </a:p>
        </p:txBody>
      </p:sp>
      <p:sp>
        <p:nvSpPr>
          <p:cNvPr id="428" name="Google Shape;428;g1f9c600f770_6_185"/>
          <p:cNvSpPr txBox="1"/>
          <p:nvPr>
            <p:ph idx="17" type="subTitle"/>
          </p:nvPr>
        </p:nvSpPr>
        <p:spPr>
          <a:xfrm>
            <a:off x="1630725" y="1608325"/>
            <a:ext cx="7586100" cy="274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0E101A"/>
                </a:solidFill>
                <a:latin typeface="Comfortaa SemiBold"/>
                <a:ea typeface="Comfortaa SemiBold"/>
                <a:cs typeface="Comfortaa SemiBold"/>
                <a:sym typeface="Comfortaa SemiBold"/>
              </a:rPr>
              <a:t>Effective marketing is crucial for attracting new customers to the rental growth market. Various marketing channels, such as social media, email marketing, SEO, and paid advertising, can be used.</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rPr lang="en" sz="1100">
                <a:solidFill>
                  <a:srgbClr val="0E101A"/>
                </a:solidFill>
                <a:latin typeface="Comfortaa SemiBold"/>
                <a:ea typeface="Comfortaa SemiBold"/>
                <a:cs typeface="Comfortaa SemiBold"/>
                <a:sym typeface="Comfortaa SemiBold"/>
              </a:rPr>
              <a:t>Social media platforms are powerful tools for reaching potential tenants and owners. Paid Advertisement will help.</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rPr lang="en" sz="1100">
                <a:solidFill>
                  <a:srgbClr val="0E101A"/>
                </a:solidFill>
                <a:latin typeface="Comfortaa SemiBold"/>
                <a:ea typeface="Comfortaa SemiBold"/>
                <a:cs typeface="Comfortaa SemiBold"/>
                <a:sym typeface="Comfortaa SemiBold"/>
              </a:rPr>
              <a:t>Regular and engaging social media content can help achieve higher occupancy, even during slower seasons.</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rPr lang="en" sz="1100">
                <a:solidFill>
                  <a:srgbClr val="0E101A"/>
                </a:solidFill>
                <a:latin typeface="Comfortaa SemiBold"/>
                <a:ea typeface="Comfortaa SemiBold"/>
                <a:cs typeface="Comfortaa SemiBold"/>
                <a:sym typeface="Comfortaa SemiBold"/>
              </a:rPr>
              <a:t>Search Engine Optimization (SEO) can improve website ranking in search results.</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rPr lang="en" sz="1100">
                <a:solidFill>
                  <a:srgbClr val="0E101A"/>
                </a:solidFill>
                <a:latin typeface="Comfortaa SemiBold"/>
                <a:ea typeface="Comfortaa SemiBold"/>
                <a:cs typeface="Comfortaa SemiBold"/>
                <a:sym typeface="Comfortaa SemiBold"/>
              </a:rPr>
              <a:t>Promoting unique features, such as competitive pricing, convenient location, or exceptional customer service, can attract more customers.</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rPr lang="en" sz="1100">
                <a:solidFill>
                  <a:srgbClr val="0E101A"/>
                </a:solidFill>
                <a:latin typeface="Comfortaa SemiBold"/>
                <a:ea typeface="Comfortaa SemiBold"/>
                <a:cs typeface="Comfortaa SemiBold"/>
                <a:sym typeface="Comfortaa SemiBold"/>
              </a:rPr>
              <a:t>Competitive pricing helps prevent market share losses and track margins.</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t/>
            </a:r>
            <a:endParaRPr sz="1100">
              <a:solidFill>
                <a:srgbClr val="0E101A"/>
              </a:solidFill>
              <a:latin typeface="Comfortaa SemiBold"/>
              <a:ea typeface="Comfortaa SemiBold"/>
              <a:cs typeface="Comfortaa SemiBold"/>
              <a:sym typeface="Comfortaa SemiBold"/>
            </a:endParaRPr>
          </a:p>
          <a:p>
            <a:pPr indent="0" lvl="0" marL="0" rtl="0" algn="l">
              <a:lnSpc>
                <a:spcPct val="100000"/>
              </a:lnSpc>
              <a:spcBef>
                <a:spcPts val="0"/>
              </a:spcBef>
              <a:spcAft>
                <a:spcPts val="0"/>
              </a:spcAft>
              <a:buNone/>
            </a:pPr>
            <a:r>
              <a:rPr lang="en" sz="1100">
                <a:solidFill>
                  <a:srgbClr val="0E101A"/>
                </a:solidFill>
                <a:latin typeface="Comfortaa SemiBold"/>
                <a:ea typeface="Comfortaa SemiBold"/>
                <a:cs typeface="Comfortaa SemiBold"/>
                <a:sym typeface="Comfortaa SemiBold"/>
              </a:rPr>
              <a:t>Expanding to newer geographical locations, like Tier-II cities, can expand the customer base and increase revenue growth </a:t>
            </a:r>
            <a:endParaRPr sz="2300">
              <a:latin typeface="Comfortaa SemiBold"/>
              <a:ea typeface="Comfortaa SemiBold"/>
              <a:cs typeface="Comfortaa SemiBold"/>
              <a:sym typeface="Comfortaa SemiBold"/>
            </a:endParaRPr>
          </a:p>
        </p:txBody>
      </p:sp>
      <p:grpSp>
        <p:nvGrpSpPr>
          <p:cNvPr id="429" name="Google Shape;429;g1f9c600f770_6_185"/>
          <p:cNvGrpSpPr/>
          <p:nvPr/>
        </p:nvGrpSpPr>
        <p:grpSpPr>
          <a:xfrm>
            <a:off x="-105473" y="3930581"/>
            <a:ext cx="730132" cy="1245260"/>
            <a:chOff x="2106350" y="2477950"/>
            <a:chExt cx="872425" cy="1828576"/>
          </a:xfrm>
        </p:grpSpPr>
        <p:sp>
          <p:nvSpPr>
            <p:cNvPr id="430" name="Google Shape;430;g1f9c600f770_6_185"/>
            <p:cNvSpPr/>
            <p:nvPr/>
          </p:nvSpPr>
          <p:spPr>
            <a:xfrm>
              <a:off x="2106350" y="2477950"/>
              <a:ext cx="872425" cy="1131600"/>
            </a:xfrm>
            <a:custGeom>
              <a:rect b="b" l="l" r="r" t="t"/>
              <a:pathLst>
                <a:path extrusionOk="0" h="45264" w="34897">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1f9c600f770_6_185"/>
            <p:cNvSpPr/>
            <p:nvPr/>
          </p:nvSpPr>
          <p:spPr>
            <a:xfrm>
              <a:off x="2366600" y="3007376"/>
              <a:ext cx="343900" cy="1299150"/>
            </a:xfrm>
            <a:custGeom>
              <a:rect b="b" l="l" r="r" t="t"/>
              <a:pathLst>
                <a:path extrusionOk="0" h="51966" w="13756">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g1f9c600f770_6_185"/>
          <p:cNvGrpSpPr/>
          <p:nvPr/>
        </p:nvGrpSpPr>
        <p:grpSpPr>
          <a:xfrm>
            <a:off x="461367" y="4432183"/>
            <a:ext cx="531264" cy="743652"/>
            <a:chOff x="5609750" y="3138575"/>
            <a:chExt cx="634800" cy="1092000"/>
          </a:xfrm>
        </p:grpSpPr>
        <p:sp>
          <p:nvSpPr>
            <p:cNvPr id="433" name="Google Shape;433;g1f9c600f770_6_185"/>
            <p:cNvSpPr/>
            <p:nvPr/>
          </p:nvSpPr>
          <p:spPr>
            <a:xfrm>
              <a:off x="5609750" y="3138575"/>
              <a:ext cx="634800" cy="822675"/>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1f9c600f770_6_185"/>
            <p:cNvSpPr/>
            <p:nvPr/>
          </p:nvSpPr>
          <p:spPr>
            <a:xfrm>
              <a:off x="5807250" y="3453975"/>
              <a:ext cx="259150" cy="776600"/>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g1f9c600f770_6_185"/>
          <p:cNvSpPr/>
          <p:nvPr/>
        </p:nvSpPr>
        <p:spPr>
          <a:xfrm>
            <a:off x="1246044" y="2253390"/>
            <a:ext cx="259200" cy="234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436" name="Google Shape;436;g1f9c600f770_6_185"/>
          <p:cNvSpPr/>
          <p:nvPr/>
        </p:nvSpPr>
        <p:spPr>
          <a:xfrm>
            <a:off x="1246050" y="2710211"/>
            <a:ext cx="259200" cy="234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437" name="Google Shape;437;g1f9c600f770_6_185"/>
          <p:cNvSpPr/>
          <p:nvPr/>
        </p:nvSpPr>
        <p:spPr>
          <a:xfrm>
            <a:off x="1246044" y="3193324"/>
            <a:ext cx="259200" cy="234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438" name="Google Shape;438;g1f9c600f770_6_185"/>
          <p:cNvSpPr/>
          <p:nvPr/>
        </p:nvSpPr>
        <p:spPr>
          <a:xfrm>
            <a:off x="1246044" y="1729950"/>
            <a:ext cx="259200" cy="234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700" u="none" cap="none" strike="noStrike">
              <a:solidFill>
                <a:srgbClr val="000000"/>
              </a:solidFill>
              <a:latin typeface="Arial"/>
              <a:ea typeface="Arial"/>
              <a:cs typeface="Arial"/>
              <a:sym typeface="Arial"/>
            </a:endParaRPr>
          </a:p>
        </p:txBody>
      </p:sp>
      <p:sp>
        <p:nvSpPr>
          <p:cNvPr id="439" name="Google Shape;439;g1f9c600f770_6_185"/>
          <p:cNvSpPr/>
          <p:nvPr/>
        </p:nvSpPr>
        <p:spPr>
          <a:xfrm>
            <a:off x="1246044" y="3559258"/>
            <a:ext cx="259200" cy="234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440" name="Google Shape;440;g1f9c600f770_6_185"/>
          <p:cNvSpPr/>
          <p:nvPr/>
        </p:nvSpPr>
        <p:spPr>
          <a:xfrm>
            <a:off x="1246044" y="4020645"/>
            <a:ext cx="259200" cy="234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441" name="Google Shape;441;g1f9c600f770_6_185"/>
          <p:cNvSpPr/>
          <p:nvPr/>
        </p:nvSpPr>
        <p:spPr>
          <a:xfrm>
            <a:off x="1246044" y="4382050"/>
            <a:ext cx="259200" cy="2343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7"/>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BETTER MONETIZATION OF THE LOW RENTAL SEGMENT</a:t>
            </a:r>
            <a:endParaRPr/>
          </a:p>
        </p:txBody>
      </p:sp>
      <p:sp>
        <p:nvSpPr>
          <p:cNvPr id="447" name="Google Shape;447;p17"/>
          <p:cNvSpPr/>
          <p:nvPr/>
        </p:nvSpPr>
        <p:spPr>
          <a:xfrm>
            <a:off x="-6767089" y="740625"/>
            <a:ext cx="70075" cy="17525"/>
          </a:xfrm>
          <a:custGeom>
            <a:rect b="b" l="l" r="r" t="t"/>
            <a:pathLst>
              <a:path extrusionOk="0" h="701" w="2803">
                <a:moveTo>
                  <a:pt x="367" y="1"/>
                </a:moveTo>
                <a:cubicBezTo>
                  <a:pt x="167" y="1"/>
                  <a:pt x="0" y="134"/>
                  <a:pt x="0" y="334"/>
                </a:cubicBezTo>
                <a:cubicBezTo>
                  <a:pt x="0" y="534"/>
                  <a:pt x="167" y="701"/>
                  <a:pt x="367" y="701"/>
                </a:cubicBezTo>
                <a:lnTo>
                  <a:pt x="2435" y="701"/>
                </a:lnTo>
                <a:cubicBezTo>
                  <a:pt x="2636" y="701"/>
                  <a:pt x="2769" y="534"/>
                  <a:pt x="2802" y="334"/>
                </a:cubicBezTo>
                <a:cubicBezTo>
                  <a:pt x="2802" y="134"/>
                  <a:pt x="2636" y="1"/>
                  <a:pt x="2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7"/>
          <p:cNvSpPr/>
          <p:nvPr/>
        </p:nvSpPr>
        <p:spPr>
          <a:xfrm>
            <a:off x="-6753739" y="773150"/>
            <a:ext cx="43375" cy="17525"/>
          </a:xfrm>
          <a:custGeom>
            <a:rect b="b" l="l" r="r" t="t"/>
            <a:pathLst>
              <a:path extrusionOk="0" h="701" w="1735">
                <a:moveTo>
                  <a:pt x="334" y="0"/>
                </a:moveTo>
                <a:cubicBezTo>
                  <a:pt x="134" y="0"/>
                  <a:pt x="0" y="167"/>
                  <a:pt x="0" y="367"/>
                </a:cubicBezTo>
                <a:cubicBezTo>
                  <a:pt x="0" y="568"/>
                  <a:pt x="134" y="701"/>
                  <a:pt x="334" y="701"/>
                </a:cubicBezTo>
                <a:lnTo>
                  <a:pt x="1401" y="701"/>
                </a:lnTo>
                <a:cubicBezTo>
                  <a:pt x="1601" y="701"/>
                  <a:pt x="1735" y="568"/>
                  <a:pt x="1735" y="367"/>
                </a:cubicBezTo>
                <a:cubicBezTo>
                  <a:pt x="1735" y="167"/>
                  <a:pt x="1601" y="0"/>
                  <a:pt x="14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7"/>
          <p:cNvSpPr/>
          <p:nvPr/>
        </p:nvSpPr>
        <p:spPr>
          <a:xfrm>
            <a:off x="687425" y="2004159"/>
            <a:ext cx="2178300" cy="2037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7"/>
          <p:cNvSpPr txBox="1"/>
          <p:nvPr/>
        </p:nvSpPr>
        <p:spPr>
          <a:xfrm>
            <a:off x="933886" y="2683513"/>
            <a:ext cx="1685100" cy="6378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1100"/>
              <a:buFont typeface="Arial"/>
              <a:buNone/>
            </a:pPr>
            <a:r>
              <a:rPr lang="en" sz="1100">
                <a:solidFill>
                  <a:schemeClr val="lt1"/>
                </a:solidFill>
                <a:latin typeface="Montserrat ExtraBold"/>
                <a:ea typeface="Montserrat ExtraBold"/>
                <a:cs typeface="Montserrat ExtraBold"/>
                <a:sym typeface="Montserrat ExtraBold"/>
              </a:rPr>
              <a:t>  </a:t>
            </a:r>
            <a:r>
              <a:rPr b="1" lang="en" sz="1200">
                <a:solidFill>
                  <a:schemeClr val="lt1"/>
                </a:solidFill>
                <a:latin typeface="Times New Roman"/>
                <a:ea typeface="Times New Roman"/>
                <a:cs typeface="Times New Roman"/>
                <a:sym typeface="Times New Roman"/>
              </a:rPr>
              <a:t>             </a:t>
            </a:r>
            <a:r>
              <a:rPr b="1" i="0" lang="en" u="none" cap="none" strike="noStrike">
                <a:solidFill>
                  <a:schemeClr val="lt1"/>
                </a:solidFill>
                <a:latin typeface="Times New Roman"/>
                <a:ea typeface="Times New Roman"/>
                <a:cs typeface="Times New Roman"/>
                <a:sym typeface="Times New Roman"/>
              </a:rPr>
              <a:t>GOAL</a:t>
            </a:r>
            <a:endParaRPr b="1" i="0" u="none" cap="none" strike="noStrike">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1300">
                <a:solidFill>
                  <a:schemeClr val="dk1"/>
                </a:solidFill>
                <a:latin typeface="Montserrat"/>
                <a:ea typeface="Montserrat"/>
                <a:cs typeface="Montserrat"/>
                <a:sym typeface="Montserrat"/>
              </a:rPr>
              <a:t>STRATEGIES TO MONITISE THE LOW RENTAL SEGMENT</a:t>
            </a:r>
            <a:endParaRPr i="0" sz="1300" u="none" cap="none" strike="noStrike">
              <a:solidFill>
                <a:srgbClr val="434343"/>
              </a:solidFill>
              <a:latin typeface="Montserrat"/>
              <a:ea typeface="Montserrat"/>
              <a:cs typeface="Montserrat"/>
              <a:sym typeface="Montserrat"/>
            </a:endParaRPr>
          </a:p>
        </p:txBody>
      </p:sp>
      <p:sp>
        <p:nvSpPr>
          <p:cNvPr id="451" name="Google Shape;451;p17"/>
          <p:cNvSpPr/>
          <p:nvPr/>
        </p:nvSpPr>
        <p:spPr>
          <a:xfrm>
            <a:off x="2330930" y="3706350"/>
            <a:ext cx="1406100" cy="1285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omfortaa"/>
                <a:ea typeface="Comfortaa"/>
                <a:cs typeface="Comfortaa"/>
                <a:sym typeface="Comfortaa"/>
              </a:rPr>
              <a:t>Improve customer Trust</a:t>
            </a:r>
            <a:endParaRPr i="0" sz="1500" u="none" cap="none" strike="noStrike">
              <a:solidFill>
                <a:srgbClr val="000000"/>
              </a:solidFill>
              <a:latin typeface="Comfortaa"/>
              <a:ea typeface="Comfortaa"/>
              <a:cs typeface="Comfortaa"/>
              <a:sym typeface="Comfortaa"/>
            </a:endParaRPr>
          </a:p>
        </p:txBody>
      </p:sp>
      <p:sp>
        <p:nvSpPr>
          <p:cNvPr id="452" name="Google Shape;452;p17"/>
          <p:cNvSpPr/>
          <p:nvPr/>
        </p:nvSpPr>
        <p:spPr>
          <a:xfrm>
            <a:off x="2383943" y="1034100"/>
            <a:ext cx="1477800" cy="13665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solidFill>
                  <a:schemeClr val="dk1"/>
                </a:solidFill>
                <a:latin typeface="Comfortaa"/>
                <a:ea typeface="Comfortaa"/>
                <a:cs typeface="Comfortaa"/>
                <a:sym typeface="Comfortaa"/>
              </a:rPr>
              <a:t>New Product for the low rental </a:t>
            </a:r>
            <a:r>
              <a:rPr lang="en" sz="1200">
                <a:solidFill>
                  <a:schemeClr val="dk1"/>
                </a:solidFill>
                <a:latin typeface="Comfortaa"/>
                <a:ea typeface="Comfortaa"/>
                <a:cs typeface="Comfortaa"/>
                <a:sym typeface="Comfortaa"/>
              </a:rPr>
              <a:t>s</a:t>
            </a:r>
            <a:r>
              <a:rPr lang="en" sz="1200">
                <a:solidFill>
                  <a:schemeClr val="dk1"/>
                </a:solidFill>
                <a:latin typeface="Comfortaa"/>
                <a:ea typeface="Comfortaa"/>
                <a:cs typeface="Comfortaa"/>
                <a:sym typeface="Comfortaa"/>
              </a:rPr>
              <a:t>egment</a:t>
            </a:r>
            <a:r>
              <a:rPr lang="en" sz="1500">
                <a:latin typeface="Comfortaa"/>
                <a:ea typeface="Comfortaa"/>
                <a:cs typeface="Comfortaa"/>
                <a:sym typeface="Comfortaa"/>
              </a:rPr>
              <a:t> </a:t>
            </a:r>
            <a:endParaRPr i="0" sz="1500" u="none" cap="none" strike="noStrike">
              <a:solidFill>
                <a:srgbClr val="000000"/>
              </a:solidFill>
              <a:latin typeface="Comfortaa"/>
              <a:ea typeface="Comfortaa"/>
              <a:cs typeface="Comfortaa"/>
              <a:sym typeface="Comfortaa"/>
            </a:endParaRPr>
          </a:p>
        </p:txBody>
      </p:sp>
      <p:pic>
        <p:nvPicPr>
          <p:cNvPr id="453" name="Google Shape;453;p17"/>
          <p:cNvPicPr preferRelativeResize="0"/>
          <p:nvPr/>
        </p:nvPicPr>
        <p:blipFill rotWithShape="1">
          <a:blip r:embed="rId3">
            <a:alphaModFix/>
          </a:blip>
          <a:srcRect b="0" l="0" r="0" t="0"/>
          <a:stretch/>
        </p:blipFill>
        <p:spPr>
          <a:xfrm>
            <a:off x="1551551" y="2262180"/>
            <a:ext cx="449928" cy="424242"/>
          </a:xfrm>
          <a:prstGeom prst="rect">
            <a:avLst/>
          </a:prstGeom>
          <a:noFill/>
          <a:ln>
            <a:noFill/>
          </a:ln>
        </p:spPr>
      </p:pic>
      <p:sp>
        <p:nvSpPr>
          <p:cNvPr id="454" name="Google Shape;454;p17"/>
          <p:cNvSpPr/>
          <p:nvPr/>
        </p:nvSpPr>
        <p:spPr>
          <a:xfrm>
            <a:off x="3067662" y="2339850"/>
            <a:ext cx="1528800" cy="1366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mfortaa"/>
                <a:ea typeface="Comfortaa"/>
                <a:cs typeface="Comfortaa"/>
                <a:sym typeface="Comfortaa"/>
              </a:rPr>
              <a:t>Improve User Interface and User Experience</a:t>
            </a:r>
            <a:endParaRPr i="0" sz="1100" u="none" cap="none" strike="noStrike">
              <a:solidFill>
                <a:srgbClr val="000000"/>
              </a:solidFill>
              <a:latin typeface="Comfortaa"/>
              <a:ea typeface="Comfortaa"/>
              <a:cs typeface="Comfortaa"/>
              <a:sym typeface="Comfortaa"/>
            </a:endParaRPr>
          </a:p>
        </p:txBody>
      </p:sp>
      <p:pic>
        <p:nvPicPr>
          <p:cNvPr id="455" name="Google Shape;455;p17"/>
          <p:cNvPicPr preferRelativeResize="0"/>
          <p:nvPr/>
        </p:nvPicPr>
        <p:blipFill>
          <a:blip r:embed="rId4">
            <a:alphaModFix/>
          </a:blip>
          <a:stretch>
            <a:fillRect/>
          </a:stretch>
        </p:blipFill>
        <p:spPr>
          <a:xfrm>
            <a:off x="4900863" y="1616675"/>
            <a:ext cx="3337762" cy="26263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1f9c600f770_6_139"/>
          <p:cNvSpPr txBox="1"/>
          <p:nvPr>
            <p:ph idx="1" type="subTitle"/>
          </p:nvPr>
        </p:nvSpPr>
        <p:spPr>
          <a:xfrm>
            <a:off x="742725" y="2273958"/>
            <a:ext cx="2238000" cy="1769400"/>
          </a:xfrm>
          <a:prstGeom prst="rect">
            <a:avLst/>
          </a:prstGeom>
          <a:solidFill>
            <a:schemeClr val="accent1"/>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Owner listings make up around 45% of the low-rent market, although the owners must pay between Rs. 2,000 and Rs. 3,000 for entry-level plans for both residential and commercial listings</a:t>
            </a:r>
            <a:endParaRPr sz="105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p:txBody>
      </p:sp>
      <p:sp>
        <p:nvSpPr>
          <p:cNvPr id="461" name="Google Shape;461;g1f9c600f770_6_139"/>
          <p:cNvSpPr txBox="1"/>
          <p:nvPr>
            <p:ph idx="2" type="ctrTitle"/>
          </p:nvPr>
        </p:nvSpPr>
        <p:spPr>
          <a:xfrm>
            <a:off x="742725" y="731475"/>
            <a:ext cx="5012400" cy="314100"/>
          </a:xfrm>
          <a:prstGeom prst="rect">
            <a:avLst/>
          </a:prstGeom>
        </p:spPr>
        <p:txBody>
          <a:bodyPr anchorCtr="0" anchor="b"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AutoNum type="arabicPeriod"/>
            </a:pPr>
            <a:r>
              <a:rPr b="1" lang="en" sz="1400">
                <a:solidFill>
                  <a:schemeClr val="lt1"/>
                </a:solidFill>
                <a:latin typeface="Montserrat"/>
                <a:ea typeface="Montserrat"/>
                <a:cs typeface="Montserrat"/>
                <a:sym typeface="Montserrat"/>
              </a:rPr>
              <a:t>NEW PLAN FOR THE LOW RENTAL SEGMENT</a:t>
            </a:r>
            <a:endParaRPr b="1" sz="1400">
              <a:solidFill>
                <a:schemeClr val="lt1"/>
              </a:solidFill>
              <a:latin typeface="Montserrat"/>
              <a:ea typeface="Montserrat"/>
              <a:cs typeface="Montserrat"/>
              <a:sym typeface="Montserrat"/>
            </a:endParaRPr>
          </a:p>
        </p:txBody>
      </p:sp>
      <p:sp>
        <p:nvSpPr>
          <p:cNvPr id="462" name="Google Shape;462;g1f9c600f770_6_139"/>
          <p:cNvSpPr txBox="1"/>
          <p:nvPr>
            <p:ph idx="3" type="subTitle"/>
          </p:nvPr>
        </p:nvSpPr>
        <p:spPr>
          <a:xfrm>
            <a:off x="6751400" y="2462406"/>
            <a:ext cx="2238000" cy="1580700"/>
          </a:xfrm>
          <a:prstGeom prst="rect">
            <a:avLst/>
          </a:prstGeom>
          <a:solidFill>
            <a:schemeClr val="accent3"/>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Montserrat"/>
                <a:ea typeface="Montserrat"/>
                <a:cs typeface="Montserrat"/>
                <a:sym typeface="Montserrat"/>
              </a:rPr>
              <a:t>The company limits the number of listings accessible to consumers with the cheap rental plan to prevent misuse.</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
        <p:nvSpPr>
          <p:cNvPr id="463" name="Google Shape;463;g1f9c600f770_6_139"/>
          <p:cNvSpPr txBox="1"/>
          <p:nvPr>
            <p:ph idx="5" type="subTitle"/>
          </p:nvPr>
        </p:nvSpPr>
        <p:spPr>
          <a:xfrm>
            <a:off x="3717800" y="1625475"/>
            <a:ext cx="2238000" cy="1627500"/>
          </a:xfrm>
          <a:prstGeom prst="rect">
            <a:avLst/>
          </a:prstGeom>
          <a:solidFill>
            <a:schemeClr val="accent4"/>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 new plan that may involve personalized rental assistance, rental agreement negotiation support, and exclusive ad access for registered users needs to be introduced.</a:t>
            </a:r>
            <a:endParaRPr sz="1200">
              <a:latin typeface="Montserrat"/>
              <a:ea typeface="Montserrat"/>
              <a:cs typeface="Montserrat"/>
              <a:sym typeface="Montserrat"/>
            </a:endParaRPr>
          </a:p>
        </p:txBody>
      </p:sp>
      <p:cxnSp>
        <p:nvCxnSpPr>
          <p:cNvPr id="464" name="Google Shape;464;g1f9c600f770_6_139"/>
          <p:cNvCxnSpPr>
            <a:stCxn id="460" idx="3"/>
            <a:endCxn id="463" idx="1"/>
          </p:cNvCxnSpPr>
          <p:nvPr/>
        </p:nvCxnSpPr>
        <p:spPr>
          <a:xfrm flipH="1" rot="10800000">
            <a:off x="2980725" y="2439258"/>
            <a:ext cx="737100" cy="719400"/>
          </a:xfrm>
          <a:prstGeom prst="straightConnector1">
            <a:avLst/>
          </a:prstGeom>
          <a:noFill/>
          <a:ln cap="flat" cmpd="sng" w="9525">
            <a:solidFill>
              <a:schemeClr val="dk2"/>
            </a:solidFill>
            <a:prstDash val="solid"/>
            <a:round/>
            <a:headEnd len="med" w="med" type="none"/>
            <a:tailEnd len="med" w="med" type="triangle"/>
          </a:ln>
        </p:spPr>
      </p:cxnSp>
      <p:cxnSp>
        <p:nvCxnSpPr>
          <p:cNvPr id="465" name="Google Shape;465;g1f9c600f770_6_139"/>
          <p:cNvCxnSpPr>
            <a:stCxn id="463" idx="3"/>
            <a:endCxn id="462" idx="1"/>
          </p:cNvCxnSpPr>
          <p:nvPr/>
        </p:nvCxnSpPr>
        <p:spPr>
          <a:xfrm>
            <a:off x="5955800" y="2439225"/>
            <a:ext cx="795600" cy="81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f9c600f770_19_13"/>
          <p:cNvSpPr txBox="1"/>
          <p:nvPr>
            <p:ph idx="1" type="subTitle"/>
          </p:nvPr>
        </p:nvSpPr>
        <p:spPr>
          <a:xfrm>
            <a:off x="669875" y="2637952"/>
            <a:ext cx="2238000" cy="1840200"/>
          </a:xfrm>
          <a:prstGeom prst="rect">
            <a:avLst/>
          </a:prstGeom>
          <a:solidFill>
            <a:schemeClr val="accent1"/>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latin typeface="Montserrat"/>
                <a:ea typeface="Montserrat"/>
                <a:cs typeface="Montserrat"/>
                <a:sym typeface="Montserrat"/>
              </a:rPr>
              <a:t> Tech unsavvy customers typically don't trust the companies enough to choose a plan that will be advantageous to them</a:t>
            </a:r>
            <a:endParaRPr sz="1350">
              <a:solidFill>
                <a:schemeClr val="dk1"/>
              </a:solidFill>
              <a:latin typeface="Montserrat"/>
              <a:ea typeface="Montserrat"/>
              <a:cs typeface="Montserrat"/>
              <a:sym typeface="Montserrat"/>
            </a:endParaRPr>
          </a:p>
          <a:p>
            <a:pPr indent="0" lvl="0" marL="0" rtl="0" algn="l">
              <a:lnSpc>
                <a:spcPct val="175000"/>
              </a:lnSpc>
              <a:spcBef>
                <a:spcPts val="0"/>
              </a:spcBef>
              <a:spcAft>
                <a:spcPts val="0"/>
              </a:spcAft>
              <a:buClr>
                <a:schemeClr val="dk1"/>
              </a:buClr>
              <a:buSzPts val="1100"/>
              <a:buFont typeface="Arial"/>
              <a:buNone/>
            </a:pPr>
            <a:r>
              <a:t/>
            </a:r>
            <a:endParaRPr sz="1400">
              <a:solidFill>
                <a:schemeClr val="dk1"/>
              </a:solidFill>
              <a:latin typeface="Roboto"/>
              <a:ea typeface="Roboto"/>
              <a:cs typeface="Roboto"/>
              <a:sym typeface="Roboto"/>
            </a:endParaRPr>
          </a:p>
          <a:p>
            <a:pPr indent="0" lvl="0" marL="0" rtl="0" algn="ctr">
              <a:spcBef>
                <a:spcPts val="0"/>
              </a:spcBef>
              <a:spcAft>
                <a:spcPts val="0"/>
              </a:spcAft>
              <a:buNone/>
            </a:pPr>
            <a:r>
              <a:t/>
            </a:r>
            <a:endParaRPr/>
          </a:p>
        </p:txBody>
      </p:sp>
      <p:sp>
        <p:nvSpPr>
          <p:cNvPr id="471" name="Google Shape;471;g1f9c600f770_19_13"/>
          <p:cNvSpPr txBox="1"/>
          <p:nvPr>
            <p:ph idx="2"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2.  IMPROVE CUSTOMER TRUST</a:t>
            </a:r>
            <a:endParaRPr sz="1400"/>
          </a:p>
        </p:txBody>
      </p:sp>
      <p:sp>
        <p:nvSpPr>
          <p:cNvPr id="472" name="Google Shape;472;g1f9c600f770_19_13"/>
          <p:cNvSpPr txBox="1"/>
          <p:nvPr>
            <p:ph idx="3" type="subTitle"/>
          </p:nvPr>
        </p:nvSpPr>
        <p:spPr>
          <a:xfrm>
            <a:off x="6517300" y="2739776"/>
            <a:ext cx="2238000" cy="1738500"/>
          </a:xfrm>
          <a:prstGeom prst="rect">
            <a:avLst/>
          </a:prstGeom>
          <a:solidFill>
            <a:srgbClr val="FDDF7B"/>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latin typeface="Montserrat"/>
                <a:ea typeface="Montserrat"/>
                <a:cs typeface="Montserrat"/>
                <a:sym typeface="Montserrat"/>
              </a:rPr>
              <a:t>Customers' trust will grow as a result, and they'll be more likely to buy plans</a:t>
            </a:r>
            <a:endParaRPr sz="135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473" name="Google Shape;473;g1f9c600f770_19_13"/>
          <p:cNvSpPr txBox="1"/>
          <p:nvPr>
            <p:ph idx="5" type="subTitle"/>
          </p:nvPr>
        </p:nvSpPr>
        <p:spPr>
          <a:xfrm>
            <a:off x="3548575" y="1710325"/>
            <a:ext cx="2383200" cy="2044200"/>
          </a:xfrm>
          <a:prstGeom prst="rect">
            <a:avLst/>
          </a:prstGeom>
          <a:solidFill>
            <a:schemeClr val="accent4"/>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latin typeface="Arial"/>
                <a:ea typeface="Arial"/>
                <a:cs typeface="Arial"/>
                <a:sym typeface="Arial"/>
              </a:rPr>
              <a:t> </a:t>
            </a:r>
            <a:r>
              <a:rPr lang="en" sz="1350">
                <a:solidFill>
                  <a:schemeClr val="dk1"/>
                </a:solidFill>
                <a:latin typeface="Montserrat"/>
                <a:ea typeface="Montserrat"/>
                <a:cs typeface="Montserrat"/>
                <a:sym typeface="Montserrat"/>
              </a:rPr>
              <a:t>The company's salesperson can more convincingly and transparently pitch their plans to potential customers, demonstrating their legitimacy</a:t>
            </a:r>
            <a:endParaRPr sz="1350">
              <a:latin typeface="Montserrat"/>
              <a:ea typeface="Montserrat"/>
              <a:cs typeface="Montserrat"/>
              <a:sym typeface="Montserrat"/>
            </a:endParaRPr>
          </a:p>
        </p:txBody>
      </p:sp>
      <p:cxnSp>
        <p:nvCxnSpPr>
          <p:cNvPr id="474" name="Google Shape;474;g1f9c600f770_19_13"/>
          <p:cNvCxnSpPr>
            <a:stCxn id="470" idx="3"/>
            <a:endCxn id="473" idx="1"/>
          </p:cNvCxnSpPr>
          <p:nvPr/>
        </p:nvCxnSpPr>
        <p:spPr>
          <a:xfrm flipH="1" rot="10800000">
            <a:off x="2907875" y="2732452"/>
            <a:ext cx="640800" cy="825600"/>
          </a:xfrm>
          <a:prstGeom prst="straightConnector1">
            <a:avLst/>
          </a:prstGeom>
          <a:noFill/>
          <a:ln cap="flat" cmpd="sng" w="9525">
            <a:solidFill>
              <a:schemeClr val="dk2"/>
            </a:solidFill>
            <a:prstDash val="solid"/>
            <a:round/>
            <a:headEnd len="med" w="med" type="none"/>
            <a:tailEnd len="med" w="med" type="triangle"/>
          </a:ln>
        </p:spPr>
      </p:cxnSp>
      <p:cxnSp>
        <p:nvCxnSpPr>
          <p:cNvPr id="475" name="Google Shape;475;g1f9c600f770_19_13"/>
          <p:cNvCxnSpPr>
            <a:stCxn id="473" idx="3"/>
            <a:endCxn id="472" idx="1"/>
          </p:cNvCxnSpPr>
          <p:nvPr/>
        </p:nvCxnSpPr>
        <p:spPr>
          <a:xfrm>
            <a:off x="5931775" y="2732425"/>
            <a:ext cx="585600" cy="87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ctrTitle"/>
          </p:nvPr>
        </p:nvSpPr>
        <p:spPr>
          <a:xfrm>
            <a:off x="541425" y="157074"/>
            <a:ext cx="3867300" cy="82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a:t>
            </a:r>
            <a:endParaRPr>
              <a:solidFill>
                <a:srgbClr val="434343"/>
              </a:solidFill>
            </a:endParaRPr>
          </a:p>
        </p:txBody>
      </p:sp>
      <p:sp>
        <p:nvSpPr>
          <p:cNvPr id="135" name="Google Shape;135;p4"/>
          <p:cNvSpPr txBox="1"/>
          <p:nvPr>
            <p:ph idx="1" type="subTitle"/>
          </p:nvPr>
        </p:nvSpPr>
        <p:spPr>
          <a:xfrm>
            <a:off x="445425" y="914925"/>
            <a:ext cx="4963200" cy="4207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Comfortaa"/>
              <a:buChar char="❏"/>
            </a:pPr>
            <a:r>
              <a:rPr lang="en">
                <a:latin typeface="Comfortaa"/>
                <a:ea typeface="Comfortaa"/>
                <a:cs typeface="Comfortaa"/>
                <a:sym typeface="Comfortaa"/>
              </a:rPr>
              <a:t>The real estate industry is subject to various market forces, such as economic conditions, government regulations, and interest rates, which can significantly impact property values and the profitability of real estate transactions. The industry faces challenges like affordability issues, regulatory challenges, environmental concerns, and technological disruption.</a:t>
            </a:r>
            <a:endParaRPr sz="1100">
              <a:latin typeface="Comfortaa"/>
              <a:ea typeface="Comfortaa"/>
              <a:cs typeface="Comfortaa"/>
              <a:sym typeface="Comfortaa"/>
            </a:endParaRPr>
          </a:p>
          <a:p>
            <a:pPr indent="-304800" lvl="0" marL="457200" rtl="0" algn="l">
              <a:lnSpc>
                <a:spcPct val="100000"/>
              </a:lnSpc>
              <a:spcBef>
                <a:spcPts val="0"/>
              </a:spcBef>
              <a:spcAft>
                <a:spcPts val="0"/>
              </a:spcAft>
              <a:buSzPts val="1200"/>
              <a:buFont typeface="Comfortaa"/>
              <a:buChar char="❏"/>
            </a:pPr>
            <a:r>
              <a:rPr lang="en">
                <a:latin typeface="Comfortaa"/>
                <a:ea typeface="Comfortaa"/>
                <a:cs typeface="Comfortaa"/>
                <a:sym typeface="Comfortaa"/>
              </a:rPr>
              <a:t>The Proptech industry is rapidly growing and encompasses various technological innovations that enhance different aspects of real estate, making it more accessible, efficient, and cost-effective. </a:t>
            </a:r>
            <a:endParaRPr>
              <a:latin typeface="Comfortaa"/>
              <a:ea typeface="Comfortaa"/>
              <a:cs typeface="Comfortaa"/>
              <a:sym typeface="Comfortaa"/>
            </a:endParaRPr>
          </a:p>
          <a:p>
            <a:pPr indent="-304800" lvl="0" marL="457200" rtl="0" algn="l">
              <a:lnSpc>
                <a:spcPct val="100000"/>
              </a:lnSpc>
              <a:spcBef>
                <a:spcPts val="0"/>
              </a:spcBef>
              <a:spcAft>
                <a:spcPts val="0"/>
              </a:spcAft>
              <a:buSzPts val="1200"/>
              <a:buFont typeface="Comfortaa"/>
              <a:buChar char="❏"/>
            </a:pPr>
            <a:r>
              <a:rPr lang="en">
                <a:latin typeface="Comfortaa"/>
                <a:ea typeface="Comfortaa"/>
                <a:cs typeface="Comfortaa"/>
                <a:sym typeface="Comfortaa"/>
              </a:rPr>
              <a:t>NoBroker is an Indian Proptech company that offers a platform to buy, sell, and rent properties without involving any brokers. The company uses cutting-edge technologies like AI and machine learning to provide a seamless experience to its users.</a:t>
            </a:r>
            <a:endParaRPr>
              <a:latin typeface="Comfortaa"/>
              <a:ea typeface="Comfortaa"/>
              <a:cs typeface="Comfortaa"/>
              <a:sym typeface="Comfortaa"/>
            </a:endParaRPr>
          </a:p>
          <a:p>
            <a:pPr indent="-304800" lvl="0" marL="457200" rtl="0" algn="l">
              <a:lnSpc>
                <a:spcPct val="100000"/>
              </a:lnSpc>
              <a:spcBef>
                <a:spcPts val="0"/>
              </a:spcBef>
              <a:spcAft>
                <a:spcPts val="0"/>
              </a:spcAft>
              <a:buSzPts val="1200"/>
              <a:buFont typeface="Comfortaa"/>
              <a:buChar char="❏"/>
            </a:pPr>
            <a:r>
              <a:rPr lang="en">
                <a:latin typeface="Comfortaa"/>
                <a:ea typeface="Comfortaa"/>
                <a:cs typeface="Comfortaa"/>
                <a:sym typeface="Comfortaa"/>
              </a:rPr>
              <a:t>In India, several companies like NoBroker, Square Yards, Housing.com, 99acres, and Magicbricks are leveraging technology to disrupt and innovate the real estate sector. </a:t>
            </a:r>
            <a:endParaRPr>
              <a:latin typeface="Comfortaa"/>
              <a:ea typeface="Comfortaa"/>
              <a:cs typeface="Comfortaa"/>
              <a:sym typeface="Comfortaa"/>
            </a:endParaRPr>
          </a:p>
        </p:txBody>
      </p:sp>
      <p:grpSp>
        <p:nvGrpSpPr>
          <p:cNvPr id="136" name="Google Shape;136;p4"/>
          <p:cNvGrpSpPr/>
          <p:nvPr/>
        </p:nvGrpSpPr>
        <p:grpSpPr>
          <a:xfrm>
            <a:off x="5811131" y="1111432"/>
            <a:ext cx="1980215" cy="1907859"/>
            <a:chOff x="1029600" y="238175"/>
            <a:chExt cx="5360625" cy="5164750"/>
          </a:xfrm>
        </p:grpSpPr>
        <p:sp>
          <p:nvSpPr>
            <p:cNvPr id="137" name="Google Shape;137;p4"/>
            <p:cNvSpPr/>
            <p:nvPr/>
          </p:nvSpPr>
          <p:spPr>
            <a:xfrm>
              <a:off x="1029600" y="238175"/>
              <a:ext cx="5317100" cy="4055200"/>
            </a:xfrm>
            <a:custGeom>
              <a:rect b="b" l="l" r="r" t="t"/>
              <a:pathLst>
                <a:path extrusionOk="0" h="162208" w="212684">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
            <p:cNvSpPr/>
            <p:nvPr/>
          </p:nvSpPr>
          <p:spPr>
            <a:xfrm>
              <a:off x="1643125" y="2170000"/>
              <a:ext cx="4242350" cy="3232925"/>
            </a:xfrm>
            <a:custGeom>
              <a:rect b="b" l="l" r="r" t="t"/>
              <a:pathLst>
                <a:path extrusionOk="0" h="129317" w="169694">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1138400" y="1978550"/>
              <a:ext cx="5251825" cy="2817375"/>
            </a:xfrm>
            <a:custGeom>
              <a:rect b="b" l="l" r="r" t="t"/>
              <a:pathLst>
                <a:path extrusionOk="0" h="112695" w="210073">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a:off x="3357450" y="3714650"/>
              <a:ext cx="813700" cy="813700"/>
            </a:xfrm>
            <a:custGeom>
              <a:rect b="b" l="l" r="r" t="t"/>
              <a:pathLst>
                <a:path extrusionOk="0" h="32548" w="32548">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a:off x="3115975" y="3635175"/>
              <a:ext cx="1133500" cy="971500"/>
            </a:xfrm>
            <a:custGeom>
              <a:rect b="b" l="l" r="r" t="t"/>
              <a:pathLst>
                <a:path extrusionOk="0" h="38860" w="4534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3775175" y="3686375"/>
              <a:ext cx="25" cy="815850"/>
            </a:xfrm>
            <a:custGeom>
              <a:rect b="b" l="l" r="r" t="t"/>
              <a:pathLst>
                <a:path extrusionOk="0" h="32634" w="1">
                  <a:moveTo>
                    <a:pt x="0" y="1"/>
                  </a:moveTo>
                  <a:lnTo>
                    <a:pt x="0" y="32634"/>
                  </a:lnTo>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p:nvPr/>
          </p:nvSpPr>
          <p:spPr>
            <a:xfrm>
              <a:off x="3694675" y="3686375"/>
              <a:ext cx="163175" cy="815850"/>
            </a:xfrm>
            <a:custGeom>
              <a:rect b="b" l="l" r="r" t="t"/>
              <a:pathLst>
                <a:path extrusionOk="0" h="32634" w="6527">
                  <a:moveTo>
                    <a:pt x="0" y="1"/>
                  </a:moveTo>
                  <a:lnTo>
                    <a:pt x="0" y="32634"/>
                  </a:lnTo>
                  <a:lnTo>
                    <a:pt x="6527" y="32634"/>
                  </a:lnTo>
                  <a:lnTo>
                    <a:pt x="6527"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
            <p:cNvSpPr/>
            <p:nvPr/>
          </p:nvSpPr>
          <p:spPr>
            <a:xfrm>
              <a:off x="3340050" y="4121500"/>
              <a:ext cx="844150" cy="25"/>
            </a:xfrm>
            <a:custGeom>
              <a:rect b="b" l="l" r="r" t="t"/>
              <a:pathLst>
                <a:path extrusionOk="0" h="1" w="33766">
                  <a:moveTo>
                    <a:pt x="1" y="0"/>
                  </a:moveTo>
                  <a:lnTo>
                    <a:pt x="33765" y="0"/>
                  </a:lnTo>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3340050" y="4038825"/>
              <a:ext cx="844150" cy="163175"/>
            </a:xfrm>
            <a:custGeom>
              <a:rect b="b" l="l" r="r" t="t"/>
              <a:pathLst>
                <a:path extrusionOk="0" h="6527" w="33766">
                  <a:moveTo>
                    <a:pt x="1" y="0"/>
                  </a:moveTo>
                  <a:lnTo>
                    <a:pt x="1" y="6527"/>
                  </a:lnTo>
                  <a:lnTo>
                    <a:pt x="33765" y="6527"/>
                  </a:lnTo>
                  <a:lnTo>
                    <a:pt x="3376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4"/>
          <p:cNvSpPr txBox="1"/>
          <p:nvPr/>
        </p:nvSpPr>
        <p:spPr>
          <a:xfrm>
            <a:off x="5408613" y="3128475"/>
            <a:ext cx="29670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lang="en" sz="3000">
                <a:solidFill>
                  <a:srgbClr val="74C1B9"/>
                </a:solidFill>
                <a:latin typeface="Montserrat Light"/>
                <a:ea typeface="Montserrat Light"/>
                <a:cs typeface="Montserrat Light"/>
                <a:sym typeface="Montserrat Light"/>
              </a:rPr>
              <a:t>REAL ESTATE </a:t>
            </a:r>
            <a:r>
              <a:rPr b="1" lang="en" sz="3000">
                <a:solidFill>
                  <a:srgbClr val="74C1B9"/>
                </a:solidFill>
                <a:latin typeface="Montserrat"/>
                <a:ea typeface="Montserrat"/>
                <a:cs typeface="Montserrat"/>
                <a:sym typeface="Montserrat"/>
              </a:rPr>
              <a:t>INDUSTRY</a:t>
            </a:r>
            <a:endParaRPr b="0" i="0" sz="3000" u="none" cap="none" strike="noStrike">
              <a:solidFill>
                <a:srgbClr val="74C1B9"/>
              </a:solidFill>
              <a:latin typeface="Montserrat Black"/>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1f9c600f770_0_0"/>
          <p:cNvSpPr/>
          <p:nvPr/>
        </p:nvSpPr>
        <p:spPr>
          <a:xfrm>
            <a:off x="-6767089" y="740625"/>
            <a:ext cx="70075" cy="17525"/>
          </a:xfrm>
          <a:custGeom>
            <a:rect b="b" l="l" r="r" t="t"/>
            <a:pathLst>
              <a:path extrusionOk="0" h="701" w="2803">
                <a:moveTo>
                  <a:pt x="367" y="1"/>
                </a:moveTo>
                <a:cubicBezTo>
                  <a:pt x="167" y="1"/>
                  <a:pt x="0" y="134"/>
                  <a:pt x="0" y="334"/>
                </a:cubicBezTo>
                <a:cubicBezTo>
                  <a:pt x="0" y="534"/>
                  <a:pt x="167" y="701"/>
                  <a:pt x="367" y="701"/>
                </a:cubicBezTo>
                <a:lnTo>
                  <a:pt x="2435" y="701"/>
                </a:lnTo>
                <a:cubicBezTo>
                  <a:pt x="2636" y="701"/>
                  <a:pt x="2769" y="534"/>
                  <a:pt x="2802" y="334"/>
                </a:cubicBezTo>
                <a:cubicBezTo>
                  <a:pt x="2802" y="134"/>
                  <a:pt x="2636" y="1"/>
                  <a:pt x="2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1f9c600f770_0_0"/>
          <p:cNvSpPr/>
          <p:nvPr/>
        </p:nvSpPr>
        <p:spPr>
          <a:xfrm>
            <a:off x="-6753739" y="773150"/>
            <a:ext cx="43375" cy="17525"/>
          </a:xfrm>
          <a:custGeom>
            <a:rect b="b" l="l" r="r" t="t"/>
            <a:pathLst>
              <a:path extrusionOk="0" h="701" w="1735">
                <a:moveTo>
                  <a:pt x="334" y="0"/>
                </a:moveTo>
                <a:cubicBezTo>
                  <a:pt x="134" y="0"/>
                  <a:pt x="0" y="167"/>
                  <a:pt x="0" y="367"/>
                </a:cubicBezTo>
                <a:cubicBezTo>
                  <a:pt x="0" y="568"/>
                  <a:pt x="134" y="701"/>
                  <a:pt x="334" y="701"/>
                </a:cubicBezTo>
                <a:lnTo>
                  <a:pt x="1401" y="701"/>
                </a:lnTo>
                <a:cubicBezTo>
                  <a:pt x="1601" y="701"/>
                  <a:pt x="1735" y="568"/>
                  <a:pt x="1735" y="367"/>
                </a:cubicBezTo>
                <a:cubicBezTo>
                  <a:pt x="1735" y="167"/>
                  <a:pt x="1601" y="0"/>
                  <a:pt x="14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1f9c600f770_0_0"/>
          <p:cNvSpPr txBox="1"/>
          <p:nvPr/>
        </p:nvSpPr>
        <p:spPr>
          <a:xfrm>
            <a:off x="680075" y="3076625"/>
            <a:ext cx="1624200" cy="1015800"/>
          </a:xfrm>
          <a:prstGeom prst="rect">
            <a:avLst/>
          </a:prstGeom>
          <a:noFill/>
          <a:ln>
            <a:noFill/>
          </a:ln>
        </p:spPr>
        <p:txBody>
          <a:bodyPr anchorCtr="0" anchor="t" bIns="0" lIns="0" spcFirstLastPara="1" rIns="0" wrap="square" tIns="6350">
            <a:noAutofit/>
          </a:bodyPr>
          <a:lstStyle/>
          <a:p>
            <a:pPr indent="0" lvl="0" marL="0" rtl="0" algn="l">
              <a:lnSpc>
                <a:spcPct val="115000"/>
              </a:lnSpc>
              <a:spcBef>
                <a:spcPts val="1200"/>
              </a:spcBef>
              <a:spcAft>
                <a:spcPts val="0"/>
              </a:spcAft>
              <a:buClr>
                <a:schemeClr val="dk1"/>
              </a:buClr>
              <a:buSzPts val="1100"/>
              <a:buFont typeface="Arial"/>
              <a:buNone/>
            </a:pPr>
            <a:r>
              <a:rPr b="1" lang="en" sz="1700">
                <a:solidFill>
                  <a:srgbClr val="374151"/>
                </a:solidFill>
                <a:highlight>
                  <a:srgbClr val="F7F7F8"/>
                </a:highlight>
                <a:latin typeface="Roboto"/>
                <a:ea typeface="Roboto"/>
                <a:cs typeface="Roboto"/>
                <a:sym typeface="Roboto"/>
              </a:rPr>
              <a:t> </a:t>
            </a:r>
            <a:endParaRPr b="1" sz="31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2200">
              <a:solidFill>
                <a:schemeClr val="dk1"/>
              </a:solidFill>
            </a:endParaRPr>
          </a:p>
          <a:p>
            <a:pPr indent="0" lvl="0" marL="0" marR="0" rtl="0" algn="ctr">
              <a:lnSpc>
                <a:spcPct val="100000"/>
              </a:lnSpc>
              <a:spcBef>
                <a:spcPts val="1200"/>
              </a:spcBef>
              <a:spcAft>
                <a:spcPts val="0"/>
              </a:spcAft>
              <a:buClr>
                <a:srgbClr val="000000"/>
              </a:buClr>
              <a:buSzPts val="1100"/>
              <a:buFont typeface="Arial"/>
              <a:buNone/>
            </a:pPr>
            <a:r>
              <a:t/>
            </a:r>
            <a:endParaRPr sz="11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434343"/>
              </a:solidFill>
              <a:latin typeface="EB Garamond"/>
              <a:ea typeface="EB Garamond"/>
              <a:cs typeface="EB Garamond"/>
              <a:sym typeface="EB Garamond"/>
            </a:endParaRPr>
          </a:p>
        </p:txBody>
      </p:sp>
      <p:sp>
        <p:nvSpPr>
          <p:cNvPr id="483" name="Google Shape;483;g1f9c600f770_0_0"/>
          <p:cNvSpPr/>
          <p:nvPr/>
        </p:nvSpPr>
        <p:spPr>
          <a:xfrm>
            <a:off x="3480638" y="1339250"/>
            <a:ext cx="1510200" cy="1344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300"/>
              <a:t>Installation</a:t>
            </a:r>
            <a:endParaRPr b="1" sz="1300"/>
          </a:p>
          <a:p>
            <a:pPr indent="0" lvl="0" marL="0" marR="0" rtl="0" algn="l">
              <a:lnSpc>
                <a:spcPct val="100000"/>
              </a:lnSpc>
              <a:spcBef>
                <a:spcPts val="0"/>
              </a:spcBef>
              <a:spcAft>
                <a:spcPts val="0"/>
              </a:spcAft>
              <a:buClr>
                <a:srgbClr val="000000"/>
              </a:buClr>
              <a:buSzPts val="1400"/>
              <a:buFont typeface="Arial"/>
              <a:buNone/>
            </a:pPr>
            <a:r>
              <a:rPr b="1" lang="en" sz="1300"/>
              <a:t>Guide</a:t>
            </a:r>
            <a:endParaRPr b="1" sz="1300"/>
          </a:p>
        </p:txBody>
      </p:sp>
      <p:sp>
        <p:nvSpPr>
          <p:cNvPr id="484" name="Google Shape;484;g1f9c600f770_0_0"/>
          <p:cNvSpPr/>
          <p:nvPr/>
        </p:nvSpPr>
        <p:spPr>
          <a:xfrm>
            <a:off x="1839900" y="3607850"/>
            <a:ext cx="1510500" cy="1344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Easy Listing OF Property</a:t>
            </a:r>
            <a:endParaRPr b="1"/>
          </a:p>
        </p:txBody>
      </p:sp>
      <p:sp>
        <p:nvSpPr>
          <p:cNvPr id="485" name="Google Shape;485;g1f9c600f770_0_0"/>
          <p:cNvSpPr txBox="1"/>
          <p:nvPr/>
        </p:nvSpPr>
        <p:spPr>
          <a:xfrm>
            <a:off x="6167099" y="1907086"/>
            <a:ext cx="1510200" cy="4893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434343"/>
              </a:solidFill>
              <a:latin typeface="EB Garamond"/>
              <a:ea typeface="EB Garamond"/>
              <a:cs typeface="EB Garamond"/>
              <a:sym typeface="EB Garamond"/>
            </a:endParaRPr>
          </a:p>
        </p:txBody>
      </p:sp>
      <p:sp>
        <p:nvSpPr>
          <p:cNvPr id="486" name="Google Shape;486;g1f9c600f770_0_0"/>
          <p:cNvSpPr txBox="1"/>
          <p:nvPr/>
        </p:nvSpPr>
        <p:spPr>
          <a:xfrm>
            <a:off x="5520575" y="1339256"/>
            <a:ext cx="289500" cy="1929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900" u="none" cap="none" strike="noStrike">
              <a:solidFill>
                <a:srgbClr val="434343"/>
              </a:solidFill>
              <a:latin typeface="EB Garamond"/>
              <a:ea typeface="EB Garamond"/>
              <a:cs typeface="EB Garamond"/>
              <a:sym typeface="EB Garamond"/>
            </a:endParaRPr>
          </a:p>
        </p:txBody>
      </p:sp>
      <p:sp>
        <p:nvSpPr>
          <p:cNvPr id="487" name="Google Shape;487;g1f9c600f770_0_0"/>
          <p:cNvSpPr txBox="1"/>
          <p:nvPr/>
        </p:nvSpPr>
        <p:spPr>
          <a:xfrm>
            <a:off x="5517700" y="2477385"/>
            <a:ext cx="289500" cy="1407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434343"/>
              </a:solidFill>
              <a:latin typeface="EB Garamond"/>
              <a:ea typeface="EB Garamond"/>
              <a:cs typeface="EB Garamond"/>
              <a:sym typeface="EB Garamond"/>
            </a:endParaRPr>
          </a:p>
        </p:txBody>
      </p:sp>
      <p:sp>
        <p:nvSpPr>
          <p:cNvPr id="488" name="Google Shape;488;g1f9c600f770_0_0"/>
          <p:cNvSpPr txBox="1"/>
          <p:nvPr/>
        </p:nvSpPr>
        <p:spPr>
          <a:xfrm>
            <a:off x="6167100" y="3452700"/>
            <a:ext cx="1510200" cy="3915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434343"/>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434343"/>
              </a:solidFill>
              <a:latin typeface="EB Garamond"/>
              <a:ea typeface="EB Garamond"/>
              <a:cs typeface="EB Garamond"/>
              <a:sym typeface="EB Garamond"/>
            </a:endParaRPr>
          </a:p>
        </p:txBody>
      </p:sp>
      <p:sp>
        <p:nvSpPr>
          <p:cNvPr id="489" name="Google Shape;489;g1f9c600f770_0_0"/>
          <p:cNvSpPr txBox="1"/>
          <p:nvPr/>
        </p:nvSpPr>
        <p:spPr>
          <a:xfrm>
            <a:off x="6277724" y="3452711"/>
            <a:ext cx="1510200" cy="4893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434343"/>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434343"/>
              </a:solidFill>
              <a:latin typeface="EB Garamond"/>
              <a:ea typeface="EB Garamond"/>
              <a:cs typeface="EB Garamond"/>
              <a:sym typeface="EB Garamond"/>
            </a:endParaRPr>
          </a:p>
        </p:txBody>
      </p:sp>
      <p:sp>
        <p:nvSpPr>
          <p:cNvPr id="490" name="Google Shape;490;g1f9c600f770_0_0"/>
          <p:cNvSpPr txBox="1"/>
          <p:nvPr/>
        </p:nvSpPr>
        <p:spPr>
          <a:xfrm>
            <a:off x="5517700" y="4286912"/>
            <a:ext cx="289500" cy="1929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1100"/>
              <a:buFont typeface="Arial"/>
              <a:buNone/>
            </a:pPr>
            <a:r>
              <a:t/>
            </a:r>
            <a:endParaRPr b="0" i="0" sz="900" u="none" cap="none" strike="noStrike">
              <a:solidFill>
                <a:srgbClr val="434343"/>
              </a:solidFill>
              <a:latin typeface="EB Garamond"/>
              <a:ea typeface="EB Garamond"/>
              <a:cs typeface="EB Garamond"/>
              <a:sym typeface="EB Garamond"/>
            </a:endParaRPr>
          </a:p>
        </p:txBody>
      </p:sp>
      <p:sp>
        <p:nvSpPr>
          <p:cNvPr id="491" name="Google Shape;491;g1f9c600f770_0_0"/>
          <p:cNvSpPr/>
          <p:nvPr/>
        </p:nvSpPr>
        <p:spPr>
          <a:xfrm>
            <a:off x="3435500" y="2877250"/>
            <a:ext cx="1510200" cy="1344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t>Customer Support</a:t>
            </a:r>
            <a:endParaRPr b="1"/>
          </a:p>
        </p:txBody>
      </p:sp>
      <p:sp>
        <p:nvSpPr>
          <p:cNvPr id="492" name="Google Shape;492;g1f9c600f770_0_0"/>
          <p:cNvSpPr txBox="1"/>
          <p:nvPr/>
        </p:nvSpPr>
        <p:spPr>
          <a:xfrm>
            <a:off x="7002000" y="2155800"/>
            <a:ext cx="309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000">
              <a:latin typeface="Montserrat"/>
              <a:ea typeface="Montserrat"/>
              <a:cs typeface="Montserrat"/>
              <a:sym typeface="Montserrat"/>
            </a:endParaRPr>
          </a:p>
        </p:txBody>
      </p:sp>
      <p:cxnSp>
        <p:nvCxnSpPr>
          <p:cNvPr id="493" name="Google Shape;493;g1f9c600f770_0_0"/>
          <p:cNvCxnSpPr/>
          <p:nvPr/>
        </p:nvCxnSpPr>
        <p:spPr>
          <a:xfrm>
            <a:off x="5086425" y="2178600"/>
            <a:ext cx="398100" cy="0"/>
          </a:xfrm>
          <a:prstGeom prst="straightConnector1">
            <a:avLst/>
          </a:prstGeom>
          <a:noFill/>
          <a:ln cap="flat" cmpd="sng" w="9525">
            <a:solidFill>
              <a:schemeClr val="dk2"/>
            </a:solidFill>
            <a:prstDash val="solid"/>
            <a:round/>
            <a:headEnd len="med" w="med" type="none"/>
            <a:tailEnd len="med" w="med" type="triangle"/>
          </a:ln>
        </p:spPr>
      </p:cxnSp>
      <p:cxnSp>
        <p:nvCxnSpPr>
          <p:cNvPr id="494" name="Google Shape;494;g1f9c600f770_0_0"/>
          <p:cNvCxnSpPr/>
          <p:nvPr/>
        </p:nvCxnSpPr>
        <p:spPr>
          <a:xfrm flipH="1" rot="10800000">
            <a:off x="5103675" y="3663900"/>
            <a:ext cx="363600" cy="1800"/>
          </a:xfrm>
          <a:prstGeom prst="straightConnector1">
            <a:avLst/>
          </a:prstGeom>
          <a:noFill/>
          <a:ln cap="flat" cmpd="sng" w="9525">
            <a:solidFill>
              <a:schemeClr val="dk2"/>
            </a:solidFill>
            <a:prstDash val="solid"/>
            <a:round/>
            <a:headEnd len="med" w="med" type="none"/>
            <a:tailEnd len="med" w="med" type="triangle"/>
          </a:ln>
        </p:spPr>
      </p:cxnSp>
      <p:cxnSp>
        <p:nvCxnSpPr>
          <p:cNvPr id="495" name="Google Shape;495;g1f9c600f770_0_0"/>
          <p:cNvCxnSpPr/>
          <p:nvPr/>
        </p:nvCxnSpPr>
        <p:spPr>
          <a:xfrm>
            <a:off x="4155875" y="4868950"/>
            <a:ext cx="719100" cy="11100"/>
          </a:xfrm>
          <a:prstGeom prst="straightConnector1">
            <a:avLst/>
          </a:prstGeom>
          <a:noFill/>
          <a:ln cap="flat" cmpd="sng" w="9525">
            <a:solidFill>
              <a:schemeClr val="dk2"/>
            </a:solidFill>
            <a:prstDash val="solid"/>
            <a:round/>
            <a:headEnd len="med" w="med" type="none"/>
            <a:tailEnd len="med" w="med" type="triangle"/>
          </a:ln>
        </p:spPr>
      </p:cxnSp>
      <p:grpSp>
        <p:nvGrpSpPr>
          <p:cNvPr id="496" name="Google Shape;496;g1f9c600f770_0_0"/>
          <p:cNvGrpSpPr/>
          <p:nvPr/>
        </p:nvGrpSpPr>
        <p:grpSpPr>
          <a:xfrm>
            <a:off x="713475" y="361975"/>
            <a:ext cx="9144001" cy="1258800"/>
            <a:chOff x="713475" y="361975"/>
            <a:chExt cx="9144001" cy="1258800"/>
          </a:xfrm>
        </p:grpSpPr>
        <p:pic>
          <p:nvPicPr>
            <p:cNvPr id="497" name="Google Shape;497;g1f9c600f770_0_0"/>
            <p:cNvPicPr preferRelativeResize="0"/>
            <p:nvPr/>
          </p:nvPicPr>
          <p:blipFill>
            <a:blip r:embed="rId3">
              <a:alphaModFix/>
            </a:blip>
            <a:stretch>
              <a:fillRect/>
            </a:stretch>
          </p:blipFill>
          <p:spPr>
            <a:xfrm>
              <a:off x="713475" y="508506"/>
              <a:ext cx="9144001" cy="531538"/>
            </a:xfrm>
            <a:prstGeom prst="rect">
              <a:avLst/>
            </a:prstGeom>
            <a:noFill/>
            <a:ln>
              <a:noFill/>
            </a:ln>
          </p:spPr>
        </p:pic>
        <p:sp>
          <p:nvSpPr>
            <p:cNvPr id="498" name="Google Shape;498;g1f9c600f770_0_0"/>
            <p:cNvSpPr/>
            <p:nvPr/>
          </p:nvSpPr>
          <p:spPr>
            <a:xfrm>
              <a:off x="2260950" y="361975"/>
              <a:ext cx="1394700" cy="1258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Chat</a:t>
              </a:r>
              <a:r>
                <a:rPr b="1" lang="en">
                  <a:solidFill>
                    <a:schemeClr val="dk1"/>
                  </a:solidFill>
                </a:rPr>
                <a:t> </a:t>
              </a:r>
              <a:r>
                <a:rPr b="1" lang="en">
                  <a:solidFill>
                    <a:schemeClr val="dk1"/>
                  </a:solidFill>
                </a:rPr>
                <a:t>Box Function</a:t>
              </a:r>
              <a:endParaRPr b="1">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b="1" sz="2000">
                <a:solidFill>
                  <a:schemeClr val="dk1"/>
                </a:solidFill>
              </a:endParaRPr>
            </a:p>
          </p:txBody>
        </p:sp>
        <p:cxnSp>
          <p:nvCxnSpPr>
            <p:cNvPr id="499" name="Google Shape;499;g1f9c600f770_0_0"/>
            <p:cNvCxnSpPr/>
            <p:nvPr/>
          </p:nvCxnSpPr>
          <p:spPr>
            <a:xfrm>
              <a:off x="4212450" y="936050"/>
              <a:ext cx="719100" cy="11100"/>
            </a:xfrm>
            <a:prstGeom prst="straightConnector1">
              <a:avLst/>
            </a:prstGeom>
            <a:noFill/>
            <a:ln cap="flat" cmpd="sng" w="9525">
              <a:solidFill>
                <a:schemeClr val="dk2"/>
              </a:solidFill>
              <a:prstDash val="solid"/>
              <a:round/>
              <a:headEnd len="med" w="med" type="none"/>
              <a:tailEnd len="med" w="med" type="triangle"/>
            </a:ln>
          </p:spPr>
        </p:cxnSp>
        <p:sp>
          <p:nvSpPr>
            <p:cNvPr id="500" name="Google Shape;500;g1f9c600f770_0_0"/>
            <p:cNvSpPr/>
            <p:nvPr/>
          </p:nvSpPr>
          <p:spPr>
            <a:xfrm>
              <a:off x="5208725" y="540351"/>
              <a:ext cx="2333400" cy="802500"/>
            </a:xfrm>
            <a:prstGeom prst="round2DiagRect">
              <a:avLst>
                <a:gd fmla="val 16667" name="adj1"/>
                <a:gd fmla="val 0" name="adj2"/>
              </a:avLst>
            </a:prstGeom>
            <a:solidFill>
              <a:srgbClr val="FFE48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latin typeface="EB Garamond"/>
                  <a:ea typeface="EB Garamond"/>
                  <a:cs typeface="EB Garamond"/>
                  <a:sym typeface="EB Garamond"/>
                </a:rPr>
                <a:t>Selection of Preferred Language.</a:t>
              </a:r>
              <a:endParaRPr b="1" sz="1300">
                <a:solidFill>
                  <a:schemeClr val="dk1"/>
                </a:solidFill>
                <a:latin typeface="EB Garamond"/>
                <a:ea typeface="EB Garamond"/>
                <a:cs typeface="EB Garamond"/>
                <a:sym typeface="EB Garamond"/>
              </a:endParaRPr>
            </a:p>
            <a:p>
              <a:pPr indent="0" lvl="0" marL="0" rtl="0" algn="l">
                <a:spcBef>
                  <a:spcPts val="0"/>
                </a:spcBef>
                <a:spcAft>
                  <a:spcPts val="0"/>
                </a:spcAft>
                <a:buClr>
                  <a:schemeClr val="dk1"/>
                </a:buClr>
                <a:buSzPts val="1100"/>
                <a:buFont typeface="Arial"/>
                <a:buNone/>
              </a:pPr>
              <a:r>
                <a:rPr b="1" lang="en" sz="1300">
                  <a:solidFill>
                    <a:schemeClr val="dk1"/>
                  </a:solidFill>
                  <a:latin typeface="EB Garamond"/>
                  <a:ea typeface="EB Garamond"/>
                  <a:cs typeface="EB Garamond"/>
                  <a:sym typeface="EB Garamond"/>
                </a:rPr>
                <a:t>Relevant Service Information</a:t>
              </a:r>
              <a:endParaRPr/>
            </a:p>
          </p:txBody>
        </p:sp>
      </p:grpSp>
      <p:sp>
        <p:nvSpPr>
          <p:cNvPr id="501" name="Google Shape;501;g1f9c600f770_0_0"/>
          <p:cNvSpPr/>
          <p:nvPr/>
        </p:nvSpPr>
        <p:spPr>
          <a:xfrm>
            <a:off x="6015550" y="1742100"/>
            <a:ext cx="2144100" cy="802500"/>
          </a:xfrm>
          <a:prstGeom prst="round2DiagRect">
            <a:avLst>
              <a:gd fmla="val 16667" name="adj1"/>
              <a:gd fmla="val 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f9c600f770_0_0"/>
          <p:cNvSpPr/>
          <p:nvPr/>
        </p:nvSpPr>
        <p:spPr>
          <a:xfrm>
            <a:off x="5990500" y="3263402"/>
            <a:ext cx="2194200" cy="732000"/>
          </a:xfrm>
          <a:prstGeom prst="round2DiagRect">
            <a:avLst>
              <a:gd fmla="val 16667" name="adj1"/>
              <a:gd fmla="val 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1f9c600f770_0_0"/>
          <p:cNvSpPr/>
          <p:nvPr/>
        </p:nvSpPr>
        <p:spPr>
          <a:xfrm>
            <a:off x="5680450" y="4321300"/>
            <a:ext cx="2389200" cy="732000"/>
          </a:xfrm>
          <a:prstGeom prst="round2DiagRect">
            <a:avLst>
              <a:gd fmla="val 16667" name="adj1"/>
              <a:gd fmla="val 0" name="adj2"/>
            </a:avLst>
          </a:prstGeom>
          <a:solidFill>
            <a:srgbClr val="FFE48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Effort Less Property Uploading.</a:t>
            </a:r>
            <a:endParaRPr b="1" sz="1200"/>
          </a:p>
          <a:p>
            <a:pPr indent="0" lvl="0" marL="0" rtl="0" algn="l">
              <a:spcBef>
                <a:spcPts val="0"/>
              </a:spcBef>
              <a:spcAft>
                <a:spcPts val="0"/>
              </a:spcAft>
              <a:buNone/>
            </a:pPr>
            <a:r>
              <a:rPr b="1" lang="en" sz="1200"/>
              <a:t>Intuitive property explanation</a:t>
            </a:r>
            <a:endParaRPr b="1" sz="1200"/>
          </a:p>
        </p:txBody>
      </p:sp>
      <p:sp>
        <p:nvSpPr>
          <p:cNvPr id="504" name="Google Shape;504;g1f9c600f770_0_0"/>
          <p:cNvSpPr txBox="1"/>
          <p:nvPr/>
        </p:nvSpPr>
        <p:spPr>
          <a:xfrm>
            <a:off x="5950450" y="1742100"/>
            <a:ext cx="2194200" cy="785100"/>
          </a:xfrm>
          <a:prstGeom prst="rect">
            <a:avLst/>
          </a:prstGeom>
          <a:solidFill>
            <a:srgbClr val="FFE48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EB Garamond"/>
                <a:ea typeface="EB Garamond"/>
                <a:cs typeface="EB Garamond"/>
                <a:sym typeface="EB Garamond"/>
              </a:rPr>
              <a:t>Guiding For App Installation.</a:t>
            </a:r>
            <a:endParaRPr b="1" sz="1300">
              <a:latin typeface="EB Garamond"/>
              <a:ea typeface="EB Garamond"/>
              <a:cs typeface="EB Garamond"/>
              <a:sym typeface="EB Garamond"/>
            </a:endParaRPr>
          </a:p>
          <a:p>
            <a:pPr indent="0" lvl="0" marL="0" rtl="0" algn="l">
              <a:spcBef>
                <a:spcPts val="0"/>
              </a:spcBef>
              <a:spcAft>
                <a:spcPts val="0"/>
              </a:spcAft>
              <a:buNone/>
            </a:pPr>
            <a:r>
              <a:rPr b="1" lang="en" sz="1300">
                <a:latin typeface="EB Garamond"/>
                <a:ea typeface="EB Garamond"/>
                <a:cs typeface="EB Garamond"/>
                <a:sym typeface="EB Garamond"/>
              </a:rPr>
              <a:t>Visual Step By Step Guide.</a:t>
            </a:r>
            <a:endParaRPr b="1" sz="1300">
              <a:latin typeface="EB Garamond"/>
              <a:ea typeface="EB Garamond"/>
              <a:cs typeface="EB Garamond"/>
              <a:sym typeface="EB Garamond"/>
            </a:endParaRPr>
          </a:p>
        </p:txBody>
      </p:sp>
      <p:sp>
        <p:nvSpPr>
          <p:cNvPr id="505" name="Google Shape;505;g1f9c600f770_0_0"/>
          <p:cNvSpPr txBox="1"/>
          <p:nvPr/>
        </p:nvSpPr>
        <p:spPr>
          <a:xfrm>
            <a:off x="5990500" y="3263400"/>
            <a:ext cx="2271300" cy="785100"/>
          </a:xfrm>
          <a:prstGeom prst="rect">
            <a:avLst/>
          </a:prstGeom>
          <a:solidFill>
            <a:srgbClr val="FFE48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EB Garamond"/>
                <a:ea typeface="EB Garamond"/>
                <a:cs typeface="EB Garamond"/>
                <a:sym typeface="EB Garamond"/>
              </a:rPr>
              <a:t>Availability of  </a:t>
            </a:r>
            <a:r>
              <a:rPr b="1" lang="en" sz="1300">
                <a:solidFill>
                  <a:schemeClr val="dk1"/>
                </a:solidFill>
                <a:latin typeface="EB Garamond"/>
                <a:ea typeface="EB Garamond"/>
                <a:cs typeface="EB Garamond"/>
                <a:sym typeface="EB Garamond"/>
              </a:rPr>
              <a:t>List Property Assistance.</a:t>
            </a:r>
            <a:endParaRPr b="1" sz="1300">
              <a:latin typeface="EB Garamond"/>
              <a:ea typeface="EB Garamond"/>
              <a:cs typeface="EB Garamond"/>
              <a:sym typeface="EB Garamond"/>
            </a:endParaRPr>
          </a:p>
          <a:p>
            <a:pPr indent="0" lvl="0" marL="0" rtl="0" algn="l">
              <a:spcBef>
                <a:spcPts val="0"/>
              </a:spcBef>
              <a:spcAft>
                <a:spcPts val="0"/>
              </a:spcAft>
              <a:buNone/>
            </a:pPr>
            <a:r>
              <a:rPr b="1" lang="en" sz="1300">
                <a:latin typeface="EB Garamond"/>
                <a:ea typeface="EB Garamond"/>
                <a:cs typeface="EB Garamond"/>
                <a:sym typeface="EB Garamond"/>
              </a:rPr>
              <a:t>Responsive User Support.</a:t>
            </a:r>
            <a:endParaRPr b="1" sz="1300">
              <a:latin typeface="EB Garamond"/>
              <a:ea typeface="EB Garamond"/>
              <a:cs typeface="EB Garamond"/>
              <a:sym typeface="EB Garamond"/>
            </a:endParaRPr>
          </a:p>
        </p:txBody>
      </p:sp>
      <p:sp>
        <p:nvSpPr>
          <p:cNvPr id="506" name="Google Shape;506;g1f9c600f770_0_0"/>
          <p:cNvSpPr/>
          <p:nvPr/>
        </p:nvSpPr>
        <p:spPr>
          <a:xfrm>
            <a:off x="167050" y="1620775"/>
            <a:ext cx="1868400" cy="1740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1f9c600f770_0_0"/>
          <p:cNvSpPr txBox="1"/>
          <p:nvPr/>
        </p:nvSpPr>
        <p:spPr>
          <a:xfrm>
            <a:off x="67500" y="2028325"/>
            <a:ext cx="656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EB Garamond"/>
                <a:ea typeface="EB Garamond"/>
                <a:cs typeface="EB Garamond"/>
                <a:sym typeface="EB Garamond"/>
              </a:rPr>
              <a:t>       3.</a:t>
            </a:r>
            <a:r>
              <a:rPr b="1" lang="en" sz="1800">
                <a:latin typeface="EB Garamond"/>
                <a:ea typeface="EB Garamond"/>
                <a:cs typeface="EB Garamond"/>
                <a:sym typeface="EB Garamond"/>
              </a:rPr>
              <a:t> UI/UX</a:t>
            </a:r>
            <a:endParaRPr b="1" sz="1800">
              <a:latin typeface="EB Garamond"/>
              <a:ea typeface="EB Garamond"/>
              <a:cs typeface="EB Garamond"/>
              <a:sym typeface="EB Garamond"/>
            </a:endParaRPr>
          </a:p>
          <a:p>
            <a:pPr indent="0" lvl="0" marL="0" rtl="0" algn="l">
              <a:spcBef>
                <a:spcPts val="0"/>
              </a:spcBef>
              <a:spcAft>
                <a:spcPts val="0"/>
              </a:spcAft>
              <a:buNone/>
            </a:pPr>
            <a:r>
              <a:rPr b="1" lang="en" sz="1800">
                <a:latin typeface="EB Garamond"/>
                <a:ea typeface="EB Garamond"/>
                <a:cs typeface="EB Garamond"/>
                <a:sym typeface="EB Garamond"/>
              </a:rPr>
              <a:t> ENHANCEMENT</a:t>
            </a:r>
            <a:endParaRPr b="1" sz="1800">
              <a:latin typeface="EB Garamond"/>
              <a:ea typeface="EB Garamond"/>
              <a:cs typeface="EB Garamond"/>
              <a:sym typeface="EB Garamond"/>
            </a:endParaRPr>
          </a:p>
        </p:txBody>
      </p:sp>
      <p:cxnSp>
        <p:nvCxnSpPr>
          <p:cNvPr id="508" name="Google Shape;508;g1f9c600f770_0_0"/>
          <p:cNvCxnSpPr>
            <a:endCxn id="507" idx="0"/>
          </p:cNvCxnSpPr>
          <p:nvPr/>
        </p:nvCxnSpPr>
        <p:spPr>
          <a:xfrm flipH="1" rot="10800000">
            <a:off x="2260950" y="2028325"/>
            <a:ext cx="1090500" cy="3210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g1f9c600f770_0_0"/>
          <p:cNvCxnSpPr/>
          <p:nvPr/>
        </p:nvCxnSpPr>
        <p:spPr>
          <a:xfrm>
            <a:off x="2249875" y="2825050"/>
            <a:ext cx="1106100" cy="38730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g1f9c600f770_0_0"/>
          <p:cNvCxnSpPr/>
          <p:nvPr/>
        </p:nvCxnSpPr>
        <p:spPr>
          <a:xfrm>
            <a:off x="1780279" y="3185695"/>
            <a:ext cx="469500" cy="4467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g1f9c600f770_0_0"/>
          <p:cNvCxnSpPr/>
          <p:nvPr/>
        </p:nvCxnSpPr>
        <p:spPr>
          <a:xfrm flipH="1" rot="10800000">
            <a:off x="1839900" y="1474800"/>
            <a:ext cx="420300" cy="376200"/>
          </a:xfrm>
          <a:prstGeom prst="straightConnector1">
            <a:avLst/>
          </a:prstGeom>
          <a:noFill/>
          <a:ln cap="flat" cmpd="sng" w="9525">
            <a:solidFill>
              <a:srgbClr val="FF9900"/>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1f9c600f770_10_0"/>
          <p:cNvSpPr txBox="1"/>
          <p:nvPr>
            <p:ph type="ctrTitle"/>
          </p:nvPr>
        </p:nvSpPr>
        <p:spPr>
          <a:xfrm>
            <a:off x="790975" y="720000"/>
            <a:ext cx="60798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STRATEGIES TO INCREASE REPEAT PURCHASE</a:t>
            </a:r>
            <a:endParaRPr/>
          </a:p>
        </p:txBody>
      </p:sp>
      <p:sp>
        <p:nvSpPr>
          <p:cNvPr id="517" name="Google Shape;517;g1f9c600f770_10_0"/>
          <p:cNvSpPr/>
          <p:nvPr/>
        </p:nvSpPr>
        <p:spPr>
          <a:xfrm>
            <a:off x="-6767089" y="740625"/>
            <a:ext cx="70075" cy="17525"/>
          </a:xfrm>
          <a:custGeom>
            <a:rect b="b" l="l" r="r" t="t"/>
            <a:pathLst>
              <a:path extrusionOk="0" h="701" w="2803">
                <a:moveTo>
                  <a:pt x="367" y="1"/>
                </a:moveTo>
                <a:cubicBezTo>
                  <a:pt x="167" y="1"/>
                  <a:pt x="0" y="134"/>
                  <a:pt x="0" y="334"/>
                </a:cubicBezTo>
                <a:cubicBezTo>
                  <a:pt x="0" y="534"/>
                  <a:pt x="167" y="701"/>
                  <a:pt x="367" y="701"/>
                </a:cubicBezTo>
                <a:lnTo>
                  <a:pt x="2435" y="701"/>
                </a:lnTo>
                <a:cubicBezTo>
                  <a:pt x="2636" y="701"/>
                  <a:pt x="2769" y="534"/>
                  <a:pt x="2802" y="334"/>
                </a:cubicBezTo>
                <a:cubicBezTo>
                  <a:pt x="2802" y="134"/>
                  <a:pt x="2636" y="1"/>
                  <a:pt x="2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1f9c600f770_10_0"/>
          <p:cNvSpPr/>
          <p:nvPr/>
        </p:nvSpPr>
        <p:spPr>
          <a:xfrm>
            <a:off x="-6753739" y="773150"/>
            <a:ext cx="43375" cy="17525"/>
          </a:xfrm>
          <a:custGeom>
            <a:rect b="b" l="l" r="r" t="t"/>
            <a:pathLst>
              <a:path extrusionOk="0" h="701" w="1735">
                <a:moveTo>
                  <a:pt x="334" y="0"/>
                </a:moveTo>
                <a:cubicBezTo>
                  <a:pt x="134" y="0"/>
                  <a:pt x="0" y="167"/>
                  <a:pt x="0" y="367"/>
                </a:cubicBezTo>
                <a:cubicBezTo>
                  <a:pt x="0" y="568"/>
                  <a:pt x="134" y="701"/>
                  <a:pt x="334" y="701"/>
                </a:cubicBezTo>
                <a:lnTo>
                  <a:pt x="1401" y="701"/>
                </a:lnTo>
                <a:cubicBezTo>
                  <a:pt x="1601" y="701"/>
                  <a:pt x="1735" y="568"/>
                  <a:pt x="1735" y="367"/>
                </a:cubicBezTo>
                <a:cubicBezTo>
                  <a:pt x="1735" y="167"/>
                  <a:pt x="1601" y="0"/>
                  <a:pt x="14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1f9c600f770_10_0"/>
          <p:cNvSpPr txBox="1"/>
          <p:nvPr/>
        </p:nvSpPr>
        <p:spPr>
          <a:xfrm>
            <a:off x="749850" y="1198025"/>
            <a:ext cx="5130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AutoNum type="arabicPeriod"/>
            </a:pPr>
            <a:r>
              <a:rPr b="1" lang="en">
                <a:latin typeface="Montserrat"/>
                <a:ea typeface="Montserrat"/>
                <a:cs typeface="Montserrat"/>
                <a:sym typeface="Montserrat"/>
              </a:rPr>
              <a:t>INCENTIVIZING SECOND PURCHASE</a:t>
            </a:r>
            <a:endParaRPr b="1">
              <a:latin typeface="Montserrat"/>
              <a:ea typeface="Montserrat"/>
              <a:cs typeface="Montserrat"/>
              <a:sym typeface="Montserrat"/>
            </a:endParaRPr>
          </a:p>
        </p:txBody>
      </p:sp>
      <p:sp>
        <p:nvSpPr>
          <p:cNvPr id="520" name="Google Shape;520;g1f9c600f770_10_0"/>
          <p:cNvSpPr txBox="1"/>
          <p:nvPr/>
        </p:nvSpPr>
        <p:spPr>
          <a:xfrm>
            <a:off x="591600" y="1213150"/>
            <a:ext cx="3582900" cy="367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EB Garamond"/>
              <a:ea typeface="EB Garamond"/>
              <a:cs typeface="EB Garamond"/>
              <a:sym typeface="EB Garamond"/>
            </a:endParaRPr>
          </a:p>
          <a:p>
            <a:pPr indent="-323850" lvl="0" marL="457200" rtl="0" algn="l">
              <a:spcBef>
                <a:spcPts val="0"/>
              </a:spcBef>
              <a:spcAft>
                <a:spcPts val="0"/>
              </a:spcAft>
              <a:buSzPts val="1500"/>
              <a:buFont typeface="EB Garamond"/>
              <a:buChar char="●"/>
            </a:pPr>
            <a:r>
              <a:rPr b="1" lang="en" sz="1500">
                <a:latin typeface="Montserrat"/>
                <a:ea typeface="Montserrat"/>
                <a:cs typeface="Montserrat"/>
                <a:sym typeface="Montserrat"/>
              </a:rPr>
              <a:t>Leveraging NB cash features:</a:t>
            </a:r>
            <a:r>
              <a:rPr lang="en" sz="1500">
                <a:latin typeface="Montserrat"/>
                <a:ea typeface="Montserrat"/>
                <a:cs typeface="Montserrat"/>
                <a:sym typeface="Montserrat"/>
              </a:rPr>
              <a:t> If a customer has total bill of x INR, this leads to x NBcash coins in their profile. On next purchase of amount above certain bracket will be eligible to the deduction of NBcash coins from the present purchase.</a:t>
            </a:r>
            <a:endParaRPr sz="1500">
              <a:latin typeface="Montserrat"/>
              <a:ea typeface="Montserrat"/>
              <a:cs typeface="Montserrat"/>
              <a:sym typeface="Montserrat"/>
            </a:endParaRPr>
          </a:p>
          <a:p>
            <a:pPr indent="0" lvl="0" marL="457200" rtl="0" algn="l">
              <a:spcBef>
                <a:spcPts val="0"/>
              </a:spcBef>
              <a:spcAft>
                <a:spcPts val="0"/>
              </a:spcAft>
              <a:buNone/>
            </a:pPr>
            <a:r>
              <a:t/>
            </a:r>
            <a:endParaRPr sz="1500">
              <a:latin typeface="Montserrat"/>
              <a:ea typeface="Montserrat"/>
              <a:cs typeface="Montserrat"/>
              <a:sym typeface="Montserrat"/>
            </a:endParaRPr>
          </a:p>
          <a:p>
            <a:pPr indent="-323850" lvl="0" marL="457200" rtl="0" algn="l">
              <a:spcBef>
                <a:spcPts val="0"/>
              </a:spcBef>
              <a:spcAft>
                <a:spcPts val="0"/>
              </a:spcAft>
              <a:buSzPts val="1500"/>
              <a:buFont typeface="EB Garamond"/>
              <a:buChar char="●"/>
            </a:pPr>
            <a:r>
              <a:rPr b="1" lang="en" sz="1500">
                <a:latin typeface="Montserrat"/>
                <a:ea typeface="Montserrat"/>
                <a:cs typeface="Montserrat"/>
                <a:sym typeface="Montserrat"/>
              </a:rPr>
              <a:t>Availing premium features:</a:t>
            </a:r>
            <a:r>
              <a:rPr b="1" i="1" lang="en" sz="1500">
                <a:latin typeface="Montserrat"/>
                <a:ea typeface="Montserrat"/>
                <a:cs typeface="Montserrat"/>
                <a:sym typeface="Montserrat"/>
              </a:rPr>
              <a:t> </a:t>
            </a:r>
            <a:r>
              <a:rPr lang="en" sz="1500">
                <a:latin typeface="Montserrat"/>
                <a:ea typeface="Montserrat"/>
                <a:cs typeface="Montserrat"/>
                <a:sym typeface="Montserrat"/>
              </a:rPr>
              <a:t>3D display of space, floors plans, virtual tours</a:t>
            </a:r>
            <a:endParaRPr sz="1500">
              <a:latin typeface="Montserrat"/>
              <a:ea typeface="Montserrat"/>
              <a:cs typeface="Montserrat"/>
              <a:sym typeface="Montserrat"/>
            </a:endParaRPr>
          </a:p>
          <a:p>
            <a:pPr indent="0" lvl="0" marL="0" rtl="0" algn="l">
              <a:spcBef>
                <a:spcPts val="0"/>
              </a:spcBef>
              <a:spcAft>
                <a:spcPts val="0"/>
              </a:spcAft>
              <a:buNone/>
            </a:pPr>
            <a:r>
              <a:t/>
            </a:r>
            <a:endParaRPr sz="1600">
              <a:latin typeface="EB Garamond"/>
              <a:ea typeface="EB Garamond"/>
              <a:cs typeface="EB Garamond"/>
              <a:sym typeface="EB Garamond"/>
            </a:endParaRPr>
          </a:p>
        </p:txBody>
      </p:sp>
      <p:grpSp>
        <p:nvGrpSpPr>
          <p:cNvPr id="521" name="Google Shape;521;g1f9c600f770_10_0"/>
          <p:cNvGrpSpPr/>
          <p:nvPr/>
        </p:nvGrpSpPr>
        <p:grpSpPr>
          <a:xfrm>
            <a:off x="591596" y="1213146"/>
            <a:ext cx="278739" cy="339074"/>
            <a:chOff x="1768821" y="3361108"/>
            <a:chExt cx="278739" cy="339074"/>
          </a:xfrm>
        </p:grpSpPr>
        <p:sp>
          <p:nvSpPr>
            <p:cNvPr id="522" name="Google Shape;522;g1f9c600f770_10_0"/>
            <p:cNvSpPr/>
            <p:nvPr/>
          </p:nvSpPr>
          <p:spPr>
            <a:xfrm>
              <a:off x="1784374" y="3549744"/>
              <a:ext cx="32218" cy="21564"/>
            </a:xfrm>
            <a:custGeom>
              <a:rect b="b" l="l" r="r" t="t"/>
              <a:pathLst>
                <a:path extrusionOk="0" h="678" w="1013">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1f9c600f770_10_0"/>
            <p:cNvSpPr/>
            <p:nvPr/>
          </p:nvSpPr>
          <p:spPr>
            <a:xfrm>
              <a:off x="1998326" y="3551652"/>
              <a:ext cx="32218" cy="21532"/>
            </a:xfrm>
            <a:custGeom>
              <a:rect b="b" l="l" r="r" t="t"/>
              <a:pathLst>
                <a:path extrusionOk="0" h="677" w="1013">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1f9c600f770_10_0"/>
            <p:cNvSpPr/>
            <p:nvPr/>
          </p:nvSpPr>
          <p:spPr>
            <a:xfrm>
              <a:off x="1826007" y="3466383"/>
              <a:ext cx="142041" cy="233799"/>
            </a:xfrm>
            <a:custGeom>
              <a:rect b="b" l="l" r="r" t="t"/>
              <a:pathLst>
                <a:path extrusionOk="0" h="7351" w="4466">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1f9c600f770_10_0"/>
            <p:cNvSpPr/>
            <p:nvPr/>
          </p:nvSpPr>
          <p:spPr>
            <a:xfrm>
              <a:off x="1820345" y="3409706"/>
              <a:ext cx="177631" cy="144236"/>
            </a:xfrm>
            <a:custGeom>
              <a:rect b="b" l="l" r="r" t="t"/>
              <a:pathLst>
                <a:path extrusionOk="0" h="4535" w="5585">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1f9c600f770_10_0"/>
            <p:cNvSpPr/>
            <p:nvPr/>
          </p:nvSpPr>
          <p:spPr>
            <a:xfrm>
              <a:off x="1904406" y="3361108"/>
              <a:ext cx="10241" cy="32982"/>
            </a:xfrm>
            <a:custGeom>
              <a:rect b="b" l="l" r="r" t="t"/>
              <a:pathLst>
                <a:path extrusionOk="0" h="1037" w="322">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g1f9c600f770_10_0"/>
            <p:cNvSpPr/>
            <p:nvPr/>
          </p:nvSpPr>
          <p:spPr>
            <a:xfrm>
              <a:off x="1836248" y="3378219"/>
              <a:ext cx="23504" cy="29865"/>
            </a:xfrm>
            <a:custGeom>
              <a:rect b="b" l="l" r="r" t="t"/>
              <a:pathLst>
                <a:path extrusionOk="0" h="939" w="739">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g1f9c600f770_10_0"/>
            <p:cNvSpPr/>
            <p:nvPr/>
          </p:nvSpPr>
          <p:spPr>
            <a:xfrm>
              <a:off x="1787014" y="3427072"/>
              <a:ext cx="31073" cy="21691"/>
            </a:xfrm>
            <a:custGeom>
              <a:rect b="b" l="l" r="r" t="t"/>
              <a:pathLst>
                <a:path extrusionOk="0" h="682" w="977">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1f9c600f770_10_0"/>
            <p:cNvSpPr/>
            <p:nvPr/>
          </p:nvSpPr>
          <p:spPr>
            <a:xfrm>
              <a:off x="1768821" y="3494021"/>
              <a:ext cx="33363" cy="10623"/>
            </a:xfrm>
            <a:custGeom>
              <a:rect b="b" l="l" r="r" t="t"/>
              <a:pathLst>
                <a:path extrusionOk="0" h="334" w="1049">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1f9c600f770_10_0"/>
            <p:cNvSpPr/>
            <p:nvPr/>
          </p:nvSpPr>
          <p:spPr>
            <a:xfrm>
              <a:off x="2014610" y="3495930"/>
              <a:ext cx="32950" cy="10623"/>
            </a:xfrm>
            <a:custGeom>
              <a:rect b="b" l="l" r="r" t="t"/>
              <a:pathLst>
                <a:path extrusionOk="0" h="334" w="1036">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g1f9c600f770_10_0"/>
            <p:cNvSpPr/>
            <p:nvPr/>
          </p:nvSpPr>
          <p:spPr>
            <a:xfrm>
              <a:off x="1999439" y="3428948"/>
              <a:ext cx="31105" cy="21882"/>
            </a:xfrm>
            <a:custGeom>
              <a:rect b="b" l="l" r="r" t="t"/>
              <a:pathLst>
                <a:path extrusionOk="0" h="688" w="978">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g1f9c600f770_10_0"/>
            <p:cNvSpPr/>
            <p:nvPr/>
          </p:nvSpPr>
          <p:spPr>
            <a:xfrm>
              <a:off x="1958156" y="3379269"/>
              <a:ext cx="23917" cy="29579"/>
            </a:xfrm>
            <a:custGeom>
              <a:rect b="b" l="l" r="r" t="t"/>
              <a:pathLst>
                <a:path extrusionOk="0" h="930" w="752">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3" name="Google Shape;533;g1f9c600f770_10_0"/>
          <p:cNvSpPr/>
          <p:nvPr/>
        </p:nvSpPr>
        <p:spPr>
          <a:xfrm>
            <a:off x="7642429" y="1907372"/>
            <a:ext cx="14898" cy="13072"/>
          </a:xfrm>
          <a:custGeom>
            <a:rect b="b" l="l" r="r" t="t"/>
            <a:pathLst>
              <a:path extrusionOk="0" h="8157" w="9297">
                <a:moveTo>
                  <a:pt x="4644" y="0"/>
                </a:moveTo>
                <a:cubicBezTo>
                  <a:pt x="3953" y="0"/>
                  <a:pt x="3253" y="175"/>
                  <a:pt x="2610" y="539"/>
                </a:cubicBezTo>
                <a:cubicBezTo>
                  <a:pt x="653" y="1681"/>
                  <a:pt x="0" y="4160"/>
                  <a:pt x="1109" y="6117"/>
                </a:cubicBezTo>
                <a:cubicBezTo>
                  <a:pt x="1875" y="7431"/>
                  <a:pt x="3244" y="8157"/>
                  <a:pt x="4653" y="8157"/>
                </a:cubicBezTo>
                <a:cubicBezTo>
                  <a:pt x="5344" y="8157"/>
                  <a:pt x="6044" y="7983"/>
                  <a:pt x="6687" y="7618"/>
                </a:cubicBezTo>
                <a:cubicBezTo>
                  <a:pt x="8644" y="6476"/>
                  <a:pt x="9297" y="3997"/>
                  <a:pt x="8188" y="2040"/>
                </a:cubicBezTo>
                <a:cubicBezTo>
                  <a:pt x="7421" y="726"/>
                  <a:pt x="6053" y="0"/>
                  <a:pt x="464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1f9c600f770_10_0"/>
          <p:cNvSpPr/>
          <p:nvPr/>
        </p:nvSpPr>
        <p:spPr>
          <a:xfrm>
            <a:off x="7704525" y="2193066"/>
            <a:ext cx="44069" cy="21371"/>
          </a:xfrm>
          <a:custGeom>
            <a:rect b="b" l="l" r="r" t="t"/>
            <a:pathLst>
              <a:path extrusionOk="0" h="13336" w="27500">
                <a:moveTo>
                  <a:pt x="22846" y="0"/>
                </a:moveTo>
                <a:cubicBezTo>
                  <a:pt x="22156" y="0"/>
                  <a:pt x="21456" y="175"/>
                  <a:pt x="20812" y="539"/>
                </a:cubicBezTo>
                <a:lnTo>
                  <a:pt x="13766" y="4617"/>
                </a:lnTo>
                <a:cubicBezTo>
                  <a:pt x="13121" y="4994"/>
                  <a:pt x="12414" y="5171"/>
                  <a:pt x="11718" y="5171"/>
                </a:cubicBezTo>
                <a:cubicBezTo>
                  <a:pt x="10304" y="5171"/>
                  <a:pt x="8932" y="4438"/>
                  <a:pt x="8188" y="3149"/>
                </a:cubicBezTo>
                <a:cubicBezTo>
                  <a:pt x="7422" y="1835"/>
                  <a:pt x="6054" y="1095"/>
                  <a:pt x="4645" y="1095"/>
                </a:cubicBezTo>
                <a:cubicBezTo>
                  <a:pt x="3954" y="1095"/>
                  <a:pt x="3254" y="1273"/>
                  <a:pt x="2610" y="1648"/>
                </a:cubicBezTo>
                <a:cubicBezTo>
                  <a:pt x="653" y="2757"/>
                  <a:pt x="1" y="5269"/>
                  <a:pt x="1110" y="7226"/>
                </a:cubicBezTo>
                <a:cubicBezTo>
                  <a:pt x="3367" y="11127"/>
                  <a:pt x="7495" y="13335"/>
                  <a:pt x="11741" y="13335"/>
                </a:cubicBezTo>
                <a:cubicBezTo>
                  <a:pt x="13815" y="13335"/>
                  <a:pt x="15917" y="12808"/>
                  <a:pt x="17844" y="11695"/>
                </a:cubicBezTo>
                <a:lnTo>
                  <a:pt x="24890" y="7618"/>
                </a:lnTo>
                <a:cubicBezTo>
                  <a:pt x="26847" y="6476"/>
                  <a:pt x="27499" y="3997"/>
                  <a:pt x="26390" y="2040"/>
                </a:cubicBezTo>
                <a:cubicBezTo>
                  <a:pt x="25624" y="726"/>
                  <a:pt x="24255" y="0"/>
                  <a:pt x="2284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1f9c600f770_10_0"/>
          <p:cNvSpPr/>
          <p:nvPr/>
        </p:nvSpPr>
        <p:spPr>
          <a:xfrm>
            <a:off x="7847810" y="1745925"/>
            <a:ext cx="51334" cy="33353"/>
          </a:xfrm>
          <a:custGeom>
            <a:rect b="b" l="l" r="r" t="t"/>
            <a:pathLst>
              <a:path extrusionOk="0" h="20813" w="32034">
                <a:moveTo>
                  <a:pt x="27378" y="1"/>
                </a:moveTo>
                <a:cubicBezTo>
                  <a:pt x="26703" y="1"/>
                  <a:pt x="26016" y="169"/>
                  <a:pt x="25379" y="524"/>
                </a:cubicBezTo>
                <a:lnTo>
                  <a:pt x="2675" y="13147"/>
                </a:lnTo>
                <a:cubicBezTo>
                  <a:pt x="686" y="14257"/>
                  <a:pt x="1" y="16736"/>
                  <a:pt x="1077" y="18693"/>
                </a:cubicBezTo>
                <a:cubicBezTo>
                  <a:pt x="1832" y="20048"/>
                  <a:pt x="3223" y="20813"/>
                  <a:pt x="4651" y="20813"/>
                </a:cubicBezTo>
                <a:cubicBezTo>
                  <a:pt x="5321" y="20813"/>
                  <a:pt x="5998" y="20645"/>
                  <a:pt x="6622" y="20291"/>
                </a:cubicBezTo>
                <a:lnTo>
                  <a:pt x="29358" y="7635"/>
                </a:lnTo>
                <a:cubicBezTo>
                  <a:pt x="31316" y="6558"/>
                  <a:pt x="32033" y="4079"/>
                  <a:pt x="30924" y="2089"/>
                </a:cubicBezTo>
                <a:cubicBezTo>
                  <a:pt x="30192" y="758"/>
                  <a:pt x="28812" y="1"/>
                  <a:pt x="2737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1f9c600f770_10_0"/>
          <p:cNvSpPr/>
          <p:nvPr/>
        </p:nvSpPr>
        <p:spPr>
          <a:xfrm>
            <a:off x="7850476" y="1807436"/>
            <a:ext cx="39729" cy="19847"/>
          </a:xfrm>
          <a:custGeom>
            <a:rect b="b" l="l" r="r" t="t"/>
            <a:pathLst>
              <a:path extrusionOk="0" h="12385" w="24792">
                <a:moveTo>
                  <a:pt x="4529" y="1"/>
                </a:moveTo>
                <a:cubicBezTo>
                  <a:pt x="2738" y="1"/>
                  <a:pt x="1079" y="1209"/>
                  <a:pt x="587" y="3012"/>
                </a:cubicBezTo>
                <a:cubicBezTo>
                  <a:pt x="0" y="5198"/>
                  <a:pt x="1305" y="7449"/>
                  <a:pt x="3491" y="8036"/>
                </a:cubicBezTo>
                <a:lnTo>
                  <a:pt x="19246" y="12244"/>
                </a:lnTo>
                <a:cubicBezTo>
                  <a:pt x="19601" y="12339"/>
                  <a:pt x="19957" y="12384"/>
                  <a:pt x="20307" y="12384"/>
                </a:cubicBezTo>
                <a:cubicBezTo>
                  <a:pt x="22109" y="12384"/>
                  <a:pt x="23745" y="11176"/>
                  <a:pt x="24237" y="9373"/>
                </a:cubicBezTo>
                <a:cubicBezTo>
                  <a:pt x="24791" y="7188"/>
                  <a:pt x="23519" y="4937"/>
                  <a:pt x="21334" y="4350"/>
                </a:cubicBezTo>
                <a:lnTo>
                  <a:pt x="5578" y="142"/>
                </a:lnTo>
                <a:cubicBezTo>
                  <a:pt x="5228" y="46"/>
                  <a:pt x="4876" y="1"/>
                  <a:pt x="452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g1f9c600f770_10_0"/>
          <p:cNvSpPr txBox="1"/>
          <p:nvPr/>
        </p:nvSpPr>
        <p:spPr>
          <a:xfrm>
            <a:off x="5794100" y="2287000"/>
            <a:ext cx="30282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Montserrat"/>
              <a:buChar char="●"/>
            </a:pPr>
            <a:r>
              <a:rPr b="1" lang="en" sz="1500">
                <a:solidFill>
                  <a:schemeClr val="dk1"/>
                </a:solidFill>
                <a:latin typeface="Montserrat"/>
                <a:ea typeface="Montserrat"/>
                <a:cs typeface="Montserrat"/>
                <a:sym typeface="Montserrat"/>
              </a:rPr>
              <a:t>Loyal Customer Tags</a:t>
            </a:r>
            <a:r>
              <a:rPr b="1" i="1" lang="en" sz="1500">
                <a:solidFill>
                  <a:schemeClr val="dk1"/>
                </a:solidFill>
                <a:latin typeface="Montserrat"/>
                <a:ea typeface="Montserrat"/>
                <a:cs typeface="Montserrat"/>
                <a:sym typeface="Montserrat"/>
              </a:rPr>
              <a:t>:</a:t>
            </a:r>
            <a:endParaRPr b="1" i="1" sz="1500">
              <a:solidFill>
                <a:schemeClr val="dk1"/>
              </a:solidFill>
              <a:latin typeface="Montserrat"/>
              <a:ea typeface="Montserrat"/>
              <a:cs typeface="Montserrat"/>
              <a:sym typeface="Montserrat"/>
            </a:endParaRPr>
          </a:p>
          <a:p>
            <a:pPr indent="-152400" lvl="0" marL="628650" rtl="0" algn="l">
              <a:spcBef>
                <a:spcPts val="0"/>
              </a:spcBef>
              <a:spcAft>
                <a:spcPts val="0"/>
              </a:spcAft>
              <a:buClr>
                <a:schemeClr val="dk1"/>
              </a:buClr>
              <a:buSzPts val="1500"/>
              <a:buFont typeface="EB Garamond"/>
              <a:buChar char="❏"/>
            </a:pPr>
            <a:r>
              <a:rPr lang="en" sz="1500">
                <a:solidFill>
                  <a:schemeClr val="dk1"/>
                </a:solidFill>
                <a:latin typeface="Montserrat"/>
                <a:ea typeface="Montserrat"/>
                <a:cs typeface="Montserrat"/>
                <a:sym typeface="Montserrat"/>
              </a:rPr>
              <a:t> </a:t>
            </a:r>
            <a:r>
              <a:rPr lang="en" sz="1500">
                <a:solidFill>
                  <a:schemeClr val="dk1"/>
                </a:solidFill>
                <a:latin typeface="Montserrat"/>
                <a:ea typeface="Montserrat"/>
                <a:cs typeface="Montserrat"/>
                <a:sym typeface="Montserrat"/>
              </a:rPr>
              <a:t>Feedback and</a:t>
            </a:r>
            <a:r>
              <a:rPr b="1" lang="en" sz="1500">
                <a:solidFill>
                  <a:schemeClr val="dk1"/>
                </a:solidFill>
                <a:latin typeface="Montserrat"/>
                <a:ea typeface="Montserrat"/>
                <a:cs typeface="Montserrat"/>
                <a:sym typeface="Montserrat"/>
              </a:rPr>
              <a:t> </a:t>
            </a:r>
            <a:r>
              <a:rPr lang="en" sz="1500">
                <a:solidFill>
                  <a:schemeClr val="dk1"/>
                </a:solidFill>
                <a:latin typeface="Montserrat"/>
                <a:ea typeface="Montserrat"/>
                <a:cs typeface="Montserrat"/>
                <a:sym typeface="Montserrat"/>
              </a:rPr>
              <a:t>reviews after</a:t>
            </a:r>
            <a:r>
              <a:rPr b="1" lang="en" sz="1500">
                <a:solidFill>
                  <a:schemeClr val="dk1"/>
                </a:solidFill>
                <a:latin typeface="Montserrat"/>
                <a:ea typeface="Montserrat"/>
                <a:cs typeface="Montserrat"/>
                <a:sym typeface="Montserrat"/>
              </a:rPr>
              <a:t> </a:t>
            </a:r>
            <a:r>
              <a:rPr lang="en" sz="1500">
                <a:solidFill>
                  <a:schemeClr val="dk1"/>
                </a:solidFill>
                <a:latin typeface="Montserrat"/>
                <a:ea typeface="Montserrat"/>
                <a:cs typeface="Montserrat"/>
                <a:sym typeface="Montserrat"/>
              </a:rPr>
              <a:t>the purchase</a:t>
            </a:r>
            <a:endParaRPr sz="1500">
              <a:solidFill>
                <a:schemeClr val="dk1"/>
              </a:solidFill>
              <a:latin typeface="Montserrat"/>
              <a:ea typeface="Montserrat"/>
              <a:cs typeface="Montserrat"/>
              <a:sym typeface="Montserrat"/>
            </a:endParaRPr>
          </a:p>
          <a:p>
            <a:pPr indent="-152400" lvl="0" marL="628650" rtl="0" algn="l">
              <a:spcBef>
                <a:spcPts val="0"/>
              </a:spcBef>
              <a:spcAft>
                <a:spcPts val="0"/>
              </a:spcAft>
              <a:buClr>
                <a:schemeClr val="dk1"/>
              </a:buClr>
              <a:buSzPts val="1500"/>
              <a:buFont typeface="Montserrat"/>
              <a:buChar char="❏"/>
            </a:pPr>
            <a:r>
              <a:rPr lang="en" sz="1500">
                <a:solidFill>
                  <a:schemeClr val="dk1"/>
                </a:solidFill>
                <a:latin typeface="Montserrat"/>
                <a:ea typeface="Montserrat"/>
                <a:cs typeface="Montserrat"/>
                <a:sym typeface="Montserrat"/>
              </a:rPr>
              <a:t>Ratings awarded based on reviews and number of listings</a:t>
            </a:r>
            <a:endParaRPr sz="1500">
              <a:solidFill>
                <a:schemeClr val="dk1"/>
              </a:solidFill>
              <a:latin typeface="Montserrat"/>
              <a:ea typeface="Montserrat"/>
              <a:cs typeface="Montserrat"/>
              <a:sym typeface="Montserrat"/>
            </a:endParaRPr>
          </a:p>
          <a:p>
            <a:pPr indent="-152400" lvl="0" marL="628650" rtl="0" algn="l">
              <a:spcBef>
                <a:spcPts val="0"/>
              </a:spcBef>
              <a:spcAft>
                <a:spcPts val="0"/>
              </a:spcAft>
              <a:buClr>
                <a:schemeClr val="dk1"/>
              </a:buClr>
              <a:buSzPts val="1500"/>
              <a:buFont typeface="Montserrat"/>
              <a:buChar char="❏"/>
            </a:pPr>
            <a:r>
              <a:rPr lang="en" sz="1500">
                <a:solidFill>
                  <a:schemeClr val="dk1"/>
                </a:solidFill>
                <a:latin typeface="Montserrat"/>
                <a:ea typeface="Montserrat"/>
                <a:cs typeface="Montserrat"/>
                <a:sym typeface="Montserrat"/>
              </a:rPr>
              <a:t>Visibility and trust enhancement of customers</a:t>
            </a:r>
            <a:endParaRPr sz="1500">
              <a:solidFill>
                <a:schemeClr val="dk1"/>
              </a:solidFill>
              <a:latin typeface="Montserrat"/>
              <a:ea typeface="Montserrat"/>
              <a:cs typeface="Montserrat"/>
              <a:sym typeface="Montserrat"/>
            </a:endParaRPr>
          </a:p>
        </p:txBody>
      </p:sp>
      <p:grpSp>
        <p:nvGrpSpPr>
          <p:cNvPr id="538" name="Google Shape;538;g1f9c600f770_10_0"/>
          <p:cNvGrpSpPr/>
          <p:nvPr/>
        </p:nvGrpSpPr>
        <p:grpSpPr>
          <a:xfrm>
            <a:off x="3928998" y="2287007"/>
            <a:ext cx="1710765" cy="1675156"/>
            <a:chOff x="1190500" y="238125"/>
            <a:chExt cx="5236500" cy="5236500"/>
          </a:xfrm>
        </p:grpSpPr>
        <p:sp>
          <p:nvSpPr>
            <p:cNvPr id="539" name="Google Shape;539;g1f9c600f770_10_0"/>
            <p:cNvSpPr/>
            <p:nvPr/>
          </p:nvSpPr>
          <p:spPr>
            <a:xfrm>
              <a:off x="1190500" y="238125"/>
              <a:ext cx="5236500" cy="5236500"/>
            </a:xfrm>
            <a:custGeom>
              <a:rect b="b" l="l" r="r" t="t"/>
              <a:pathLst>
                <a:path extrusionOk="0" h="209460" w="209460">
                  <a:moveTo>
                    <a:pt x="104728" y="0"/>
                  </a:moveTo>
                  <a:cubicBezTo>
                    <a:pt x="76954" y="0"/>
                    <a:pt x="50314" y="11034"/>
                    <a:pt x="30674" y="30674"/>
                  </a:cubicBezTo>
                  <a:cubicBezTo>
                    <a:pt x="11034" y="50314"/>
                    <a:pt x="0" y="76954"/>
                    <a:pt x="0" y="104731"/>
                  </a:cubicBezTo>
                  <a:cubicBezTo>
                    <a:pt x="0" y="132505"/>
                    <a:pt x="11034" y="159146"/>
                    <a:pt x="30674" y="178786"/>
                  </a:cubicBezTo>
                  <a:cubicBezTo>
                    <a:pt x="50314" y="198426"/>
                    <a:pt x="76954" y="209459"/>
                    <a:pt x="104731" y="209459"/>
                  </a:cubicBezTo>
                  <a:cubicBezTo>
                    <a:pt x="132505" y="209459"/>
                    <a:pt x="159146" y="198426"/>
                    <a:pt x="178786" y="178786"/>
                  </a:cubicBezTo>
                  <a:cubicBezTo>
                    <a:pt x="198426" y="159146"/>
                    <a:pt x="209459" y="132505"/>
                    <a:pt x="209459" y="104731"/>
                  </a:cubicBezTo>
                  <a:lnTo>
                    <a:pt x="209459" y="104728"/>
                  </a:lnTo>
                  <a:cubicBezTo>
                    <a:pt x="209459" y="76954"/>
                    <a:pt x="198426" y="50314"/>
                    <a:pt x="178786" y="30674"/>
                  </a:cubicBezTo>
                  <a:cubicBezTo>
                    <a:pt x="159146" y="11034"/>
                    <a:pt x="132505" y="0"/>
                    <a:pt x="1047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1f9c600f770_10_0"/>
            <p:cNvSpPr/>
            <p:nvPr/>
          </p:nvSpPr>
          <p:spPr>
            <a:xfrm>
              <a:off x="2004175" y="1051800"/>
              <a:ext cx="3609125" cy="3609125"/>
            </a:xfrm>
            <a:custGeom>
              <a:rect b="b" l="l" r="r" t="t"/>
              <a:pathLst>
                <a:path extrusionOk="0" h="144365" w="144365">
                  <a:moveTo>
                    <a:pt x="72181" y="1"/>
                  </a:moveTo>
                  <a:cubicBezTo>
                    <a:pt x="53041" y="1"/>
                    <a:pt x="34681" y="7608"/>
                    <a:pt x="21143" y="21143"/>
                  </a:cubicBezTo>
                  <a:cubicBezTo>
                    <a:pt x="7608" y="34681"/>
                    <a:pt x="1" y="53041"/>
                    <a:pt x="1" y="72184"/>
                  </a:cubicBezTo>
                  <a:cubicBezTo>
                    <a:pt x="1" y="91325"/>
                    <a:pt x="7608" y="109684"/>
                    <a:pt x="21143" y="123222"/>
                  </a:cubicBezTo>
                  <a:cubicBezTo>
                    <a:pt x="34681" y="136757"/>
                    <a:pt x="53041" y="144365"/>
                    <a:pt x="72184" y="144365"/>
                  </a:cubicBezTo>
                  <a:cubicBezTo>
                    <a:pt x="91325" y="144365"/>
                    <a:pt x="109684" y="136757"/>
                    <a:pt x="123222" y="123222"/>
                  </a:cubicBezTo>
                  <a:cubicBezTo>
                    <a:pt x="136757" y="109684"/>
                    <a:pt x="144364" y="91325"/>
                    <a:pt x="144364" y="72184"/>
                  </a:cubicBezTo>
                  <a:lnTo>
                    <a:pt x="144364" y="72181"/>
                  </a:lnTo>
                  <a:cubicBezTo>
                    <a:pt x="144364" y="53041"/>
                    <a:pt x="136757" y="34681"/>
                    <a:pt x="123222" y="21143"/>
                  </a:cubicBezTo>
                  <a:cubicBezTo>
                    <a:pt x="109684" y="7608"/>
                    <a:pt x="91325" y="1"/>
                    <a:pt x="7218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1f9c600f770_10_0"/>
            <p:cNvSpPr/>
            <p:nvPr/>
          </p:nvSpPr>
          <p:spPr>
            <a:xfrm>
              <a:off x="2771525" y="1819150"/>
              <a:ext cx="2074425" cy="2074425"/>
            </a:xfrm>
            <a:custGeom>
              <a:rect b="b" l="l" r="r" t="t"/>
              <a:pathLst>
                <a:path extrusionOk="0" h="82977" w="82977">
                  <a:moveTo>
                    <a:pt x="41490" y="1"/>
                  </a:moveTo>
                  <a:cubicBezTo>
                    <a:pt x="30487" y="1"/>
                    <a:pt x="19933" y="4373"/>
                    <a:pt x="12154" y="12154"/>
                  </a:cubicBezTo>
                  <a:cubicBezTo>
                    <a:pt x="4373" y="19933"/>
                    <a:pt x="1" y="30487"/>
                    <a:pt x="1" y="41490"/>
                  </a:cubicBezTo>
                  <a:cubicBezTo>
                    <a:pt x="1" y="52491"/>
                    <a:pt x="4373" y="63045"/>
                    <a:pt x="12154" y="70823"/>
                  </a:cubicBezTo>
                  <a:cubicBezTo>
                    <a:pt x="19933" y="78605"/>
                    <a:pt x="30487" y="82977"/>
                    <a:pt x="41490" y="82977"/>
                  </a:cubicBezTo>
                  <a:cubicBezTo>
                    <a:pt x="52491" y="82977"/>
                    <a:pt x="63045" y="78605"/>
                    <a:pt x="70823" y="70823"/>
                  </a:cubicBezTo>
                  <a:cubicBezTo>
                    <a:pt x="78605" y="63045"/>
                    <a:pt x="82977" y="52491"/>
                    <a:pt x="82977" y="41490"/>
                  </a:cubicBezTo>
                  <a:lnTo>
                    <a:pt x="82977" y="41487"/>
                  </a:lnTo>
                  <a:cubicBezTo>
                    <a:pt x="82977" y="30487"/>
                    <a:pt x="78605" y="19933"/>
                    <a:pt x="70823" y="12154"/>
                  </a:cubicBezTo>
                  <a:cubicBezTo>
                    <a:pt x="63045" y="4373"/>
                    <a:pt x="52491" y="1"/>
                    <a:pt x="414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g1f9c600f770_10_0"/>
            <p:cNvSpPr/>
            <p:nvPr/>
          </p:nvSpPr>
          <p:spPr>
            <a:xfrm>
              <a:off x="1190500" y="240800"/>
              <a:ext cx="2500200" cy="5231150"/>
            </a:xfrm>
            <a:custGeom>
              <a:rect b="b" l="l" r="r" t="t"/>
              <a:pathLst>
                <a:path extrusionOk="0" h="209246" w="100008">
                  <a:moveTo>
                    <a:pt x="100007" y="0"/>
                  </a:moveTo>
                  <a:cubicBezTo>
                    <a:pt x="44359" y="2468"/>
                    <a:pt x="0" y="48363"/>
                    <a:pt x="0" y="104624"/>
                  </a:cubicBezTo>
                  <a:cubicBezTo>
                    <a:pt x="0" y="160883"/>
                    <a:pt x="44359" y="206778"/>
                    <a:pt x="100007" y="209245"/>
                  </a:cubicBezTo>
                  <a:lnTo>
                    <a:pt x="100007" y="145842"/>
                  </a:lnTo>
                  <a:cubicBezTo>
                    <a:pt x="79318" y="143496"/>
                    <a:pt x="63242" y="125937"/>
                    <a:pt x="63242" y="104624"/>
                  </a:cubicBezTo>
                  <a:cubicBezTo>
                    <a:pt x="63242" y="83308"/>
                    <a:pt x="79318" y="65750"/>
                    <a:pt x="100007" y="63406"/>
                  </a:cubicBezTo>
                  <a:lnTo>
                    <a:pt x="1000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1f9c600f770_10_0"/>
            <p:cNvSpPr/>
            <p:nvPr/>
          </p:nvSpPr>
          <p:spPr>
            <a:xfrm>
              <a:off x="2004175" y="1055675"/>
              <a:ext cx="1686525" cy="3601400"/>
            </a:xfrm>
            <a:custGeom>
              <a:rect b="b" l="l" r="r" t="t"/>
              <a:pathLst>
                <a:path extrusionOk="0" h="144056" w="67461">
                  <a:moveTo>
                    <a:pt x="67460" y="0"/>
                  </a:moveTo>
                  <a:cubicBezTo>
                    <a:pt x="29796" y="2431"/>
                    <a:pt x="1" y="33752"/>
                    <a:pt x="1" y="72029"/>
                  </a:cubicBezTo>
                  <a:cubicBezTo>
                    <a:pt x="1" y="110307"/>
                    <a:pt x="29800" y="141625"/>
                    <a:pt x="67460" y="144055"/>
                  </a:cubicBezTo>
                  <a:lnTo>
                    <a:pt x="67460" y="113247"/>
                  </a:lnTo>
                  <a:cubicBezTo>
                    <a:pt x="46771" y="110901"/>
                    <a:pt x="30695" y="93342"/>
                    <a:pt x="30695" y="72029"/>
                  </a:cubicBezTo>
                  <a:cubicBezTo>
                    <a:pt x="30695" y="50713"/>
                    <a:pt x="46771" y="33155"/>
                    <a:pt x="67460" y="30811"/>
                  </a:cubicBezTo>
                  <a:lnTo>
                    <a:pt x="674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4" name="Google Shape;544;g1f9c600f770_10_0"/>
          <p:cNvGrpSpPr/>
          <p:nvPr/>
        </p:nvGrpSpPr>
        <p:grpSpPr>
          <a:xfrm>
            <a:off x="4626155" y="2901049"/>
            <a:ext cx="426257" cy="375298"/>
            <a:chOff x="5176875" y="-4638050"/>
            <a:chExt cx="2372050" cy="2372300"/>
          </a:xfrm>
        </p:grpSpPr>
        <p:sp>
          <p:nvSpPr>
            <p:cNvPr id="545" name="Google Shape;545;g1f9c600f770_10_0"/>
            <p:cNvSpPr/>
            <p:nvPr/>
          </p:nvSpPr>
          <p:spPr>
            <a:xfrm>
              <a:off x="6316425" y="-4638050"/>
              <a:ext cx="92450" cy="231775"/>
            </a:xfrm>
            <a:custGeom>
              <a:rect b="b" l="l" r="r" t="t"/>
              <a:pathLst>
                <a:path extrusionOk="0" h="9271" w="3698">
                  <a:moveTo>
                    <a:pt x="1859" y="0"/>
                  </a:moveTo>
                  <a:cubicBezTo>
                    <a:pt x="831" y="0"/>
                    <a:pt x="1" y="830"/>
                    <a:pt x="1" y="1858"/>
                  </a:cubicBezTo>
                  <a:lnTo>
                    <a:pt x="1" y="7413"/>
                  </a:lnTo>
                  <a:cubicBezTo>
                    <a:pt x="1" y="8440"/>
                    <a:pt x="831" y="9271"/>
                    <a:pt x="1859" y="9271"/>
                  </a:cubicBezTo>
                  <a:cubicBezTo>
                    <a:pt x="2867" y="9271"/>
                    <a:pt x="3697" y="8440"/>
                    <a:pt x="3697" y="7413"/>
                  </a:cubicBezTo>
                  <a:lnTo>
                    <a:pt x="3697" y="1858"/>
                  </a:lnTo>
                  <a:cubicBezTo>
                    <a:pt x="3697" y="830"/>
                    <a:pt x="2867" y="0"/>
                    <a:pt x="18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1f9c600f770_10_0"/>
            <p:cNvSpPr/>
            <p:nvPr/>
          </p:nvSpPr>
          <p:spPr>
            <a:xfrm>
              <a:off x="7289450" y="-3498500"/>
              <a:ext cx="259475" cy="92925"/>
            </a:xfrm>
            <a:custGeom>
              <a:rect b="b" l="l" r="r" t="t"/>
              <a:pathLst>
                <a:path extrusionOk="0" h="3717" w="10379">
                  <a:moveTo>
                    <a:pt x="1839" y="0"/>
                  </a:moveTo>
                  <a:cubicBezTo>
                    <a:pt x="831" y="0"/>
                    <a:pt x="1" y="830"/>
                    <a:pt x="1" y="1858"/>
                  </a:cubicBezTo>
                  <a:cubicBezTo>
                    <a:pt x="1" y="2886"/>
                    <a:pt x="831"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1f9c600f770_10_0"/>
            <p:cNvSpPr/>
            <p:nvPr/>
          </p:nvSpPr>
          <p:spPr>
            <a:xfrm>
              <a:off x="5176875" y="-3498500"/>
              <a:ext cx="259450" cy="92925"/>
            </a:xfrm>
            <a:custGeom>
              <a:rect b="b" l="l" r="r" t="t"/>
              <a:pathLst>
                <a:path extrusionOk="0" h="3717" w="10378">
                  <a:moveTo>
                    <a:pt x="1839" y="0"/>
                  </a:moveTo>
                  <a:cubicBezTo>
                    <a:pt x="830" y="0"/>
                    <a:pt x="0" y="830"/>
                    <a:pt x="0" y="1858"/>
                  </a:cubicBezTo>
                  <a:cubicBezTo>
                    <a:pt x="0" y="2886"/>
                    <a:pt x="830"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g1f9c600f770_10_0"/>
            <p:cNvSpPr/>
            <p:nvPr/>
          </p:nvSpPr>
          <p:spPr>
            <a:xfrm>
              <a:off x="6989575" y="-4313025"/>
              <a:ext cx="211450" cy="189325"/>
            </a:xfrm>
            <a:custGeom>
              <a:rect b="b" l="l" r="r" t="t"/>
              <a:pathLst>
                <a:path extrusionOk="0" h="7573" w="8458">
                  <a:moveTo>
                    <a:pt x="6414" y="1"/>
                  </a:moveTo>
                  <a:cubicBezTo>
                    <a:pt x="5925" y="1"/>
                    <a:pt x="5438" y="188"/>
                    <a:pt x="5077" y="559"/>
                  </a:cubicBezTo>
                  <a:lnTo>
                    <a:pt x="1144" y="4493"/>
                  </a:lnTo>
                  <a:cubicBezTo>
                    <a:pt x="1" y="5851"/>
                    <a:pt x="1162" y="7572"/>
                    <a:pt x="2564" y="7572"/>
                  </a:cubicBezTo>
                  <a:cubicBezTo>
                    <a:pt x="2957" y="7572"/>
                    <a:pt x="3368" y="7437"/>
                    <a:pt x="3753" y="7122"/>
                  </a:cubicBezTo>
                  <a:lnTo>
                    <a:pt x="7706" y="3188"/>
                  </a:lnTo>
                  <a:cubicBezTo>
                    <a:pt x="8438" y="2476"/>
                    <a:pt x="8457" y="1271"/>
                    <a:pt x="7726" y="539"/>
                  </a:cubicBezTo>
                  <a:cubicBezTo>
                    <a:pt x="7365" y="179"/>
                    <a:pt x="6889" y="1"/>
                    <a:pt x="641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g1f9c600f770_10_0"/>
            <p:cNvSpPr/>
            <p:nvPr/>
          </p:nvSpPr>
          <p:spPr>
            <a:xfrm>
              <a:off x="5525750" y="-4312400"/>
              <a:ext cx="199675" cy="191150"/>
            </a:xfrm>
            <a:custGeom>
              <a:rect b="b" l="l" r="r" t="t"/>
              <a:pathLst>
                <a:path extrusionOk="0" h="7646" w="7987">
                  <a:moveTo>
                    <a:pt x="2027" y="0"/>
                  </a:moveTo>
                  <a:cubicBezTo>
                    <a:pt x="1552" y="0"/>
                    <a:pt x="1078" y="178"/>
                    <a:pt x="712" y="534"/>
                  </a:cubicBezTo>
                  <a:cubicBezTo>
                    <a:pt x="1" y="1265"/>
                    <a:pt x="1" y="2432"/>
                    <a:pt x="712" y="3163"/>
                  </a:cubicBezTo>
                  <a:lnTo>
                    <a:pt x="4646" y="7097"/>
                  </a:lnTo>
                  <a:cubicBezTo>
                    <a:pt x="5012" y="7462"/>
                    <a:pt x="5486" y="7645"/>
                    <a:pt x="5960" y="7645"/>
                  </a:cubicBezTo>
                  <a:cubicBezTo>
                    <a:pt x="6435" y="7645"/>
                    <a:pt x="6909" y="7462"/>
                    <a:pt x="7275" y="7097"/>
                  </a:cubicBezTo>
                  <a:cubicBezTo>
                    <a:pt x="7986" y="6365"/>
                    <a:pt x="7986" y="5199"/>
                    <a:pt x="7275" y="4468"/>
                  </a:cubicBezTo>
                  <a:lnTo>
                    <a:pt x="3341" y="534"/>
                  </a:lnTo>
                  <a:cubicBezTo>
                    <a:pt x="2976" y="178"/>
                    <a:pt x="2501" y="0"/>
                    <a:pt x="202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g1f9c600f770_10_0"/>
            <p:cNvSpPr/>
            <p:nvPr/>
          </p:nvSpPr>
          <p:spPr>
            <a:xfrm>
              <a:off x="6300625" y="-2358450"/>
              <a:ext cx="108250" cy="92700"/>
            </a:xfrm>
            <a:custGeom>
              <a:rect b="b" l="l" r="r" t="t"/>
              <a:pathLst>
                <a:path extrusionOk="0" h="3708" w="4330">
                  <a:moveTo>
                    <a:pt x="2491" y="0"/>
                  </a:moveTo>
                  <a:cubicBezTo>
                    <a:pt x="830" y="0"/>
                    <a:pt x="0" y="1977"/>
                    <a:pt x="1166" y="3163"/>
                  </a:cubicBezTo>
                  <a:cubicBezTo>
                    <a:pt x="1542" y="3539"/>
                    <a:pt x="2005" y="3707"/>
                    <a:pt x="2459" y="3707"/>
                  </a:cubicBezTo>
                  <a:cubicBezTo>
                    <a:pt x="3413" y="3707"/>
                    <a:pt x="4329" y="2963"/>
                    <a:pt x="4329" y="1838"/>
                  </a:cubicBezTo>
                  <a:cubicBezTo>
                    <a:pt x="4329" y="811"/>
                    <a:pt x="3499" y="0"/>
                    <a:pt x="249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g1f9c600f770_10_0"/>
            <p:cNvSpPr/>
            <p:nvPr/>
          </p:nvSpPr>
          <p:spPr>
            <a:xfrm>
              <a:off x="5690800" y="-4220975"/>
              <a:ext cx="1343675" cy="1954950"/>
            </a:xfrm>
            <a:custGeom>
              <a:rect b="b" l="l" r="r" t="t"/>
              <a:pathLst>
                <a:path extrusionOk="0" h="78198" w="53747">
                  <a:moveTo>
                    <a:pt x="12968" y="9271"/>
                  </a:moveTo>
                  <a:cubicBezTo>
                    <a:pt x="15024" y="9271"/>
                    <a:pt x="16684" y="10911"/>
                    <a:pt x="16684" y="12967"/>
                  </a:cubicBezTo>
                  <a:lnTo>
                    <a:pt x="16684" y="20558"/>
                  </a:lnTo>
                  <a:lnTo>
                    <a:pt x="9271" y="20558"/>
                  </a:lnTo>
                  <a:lnTo>
                    <a:pt x="9271" y="12967"/>
                  </a:lnTo>
                  <a:cubicBezTo>
                    <a:pt x="9271" y="10911"/>
                    <a:pt x="10932" y="9271"/>
                    <a:pt x="12968" y="9271"/>
                  </a:cubicBezTo>
                  <a:close/>
                  <a:moveTo>
                    <a:pt x="24097" y="3697"/>
                  </a:moveTo>
                  <a:cubicBezTo>
                    <a:pt x="26152" y="3697"/>
                    <a:pt x="27793" y="5357"/>
                    <a:pt x="27793" y="7413"/>
                  </a:cubicBezTo>
                  <a:lnTo>
                    <a:pt x="27793" y="20558"/>
                  </a:lnTo>
                  <a:lnTo>
                    <a:pt x="20380" y="20558"/>
                  </a:lnTo>
                  <a:lnTo>
                    <a:pt x="20380" y="7413"/>
                  </a:lnTo>
                  <a:cubicBezTo>
                    <a:pt x="20380" y="5357"/>
                    <a:pt x="22041" y="3697"/>
                    <a:pt x="24097" y="3697"/>
                  </a:cubicBezTo>
                  <a:close/>
                  <a:moveTo>
                    <a:pt x="35215" y="9271"/>
                  </a:moveTo>
                  <a:cubicBezTo>
                    <a:pt x="37267" y="9276"/>
                    <a:pt x="38922" y="10915"/>
                    <a:pt x="38922" y="12967"/>
                  </a:cubicBezTo>
                  <a:lnTo>
                    <a:pt x="38922" y="25203"/>
                  </a:lnTo>
                  <a:cubicBezTo>
                    <a:pt x="38922" y="25717"/>
                    <a:pt x="38823" y="25875"/>
                    <a:pt x="38803" y="25875"/>
                  </a:cubicBezTo>
                  <a:cubicBezTo>
                    <a:pt x="38598" y="26080"/>
                    <a:pt x="37664" y="26122"/>
                    <a:pt x="36800" y="26122"/>
                  </a:cubicBezTo>
                  <a:cubicBezTo>
                    <a:pt x="36499" y="26122"/>
                    <a:pt x="36207" y="26117"/>
                    <a:pt x="35957" y="26112"/>
                  </a:cubicBezTo>
                  <a:lnTo>
                    <a:pt x="35225" y="26112"/>
                  </a:lnTo>
                  <a:cubicBezTo>
                    <a:pt x="33170" y="26112"/>
                    <a:pt x="31509" y="24452"/>
                    <a:pt x="31509" y="22416"/>
                  </a:cubicBezTo>
                  <a:lnTo>
                    <a:pt x="31509" y="12967"/>
                  </a:lnTo>
                  <a:cubicBezTo>
                    <a:pt x="31509" y="10915"/>
                    <a:pt x="33164" y="9276"/>
                    <a:pt x="35215" y="9271"/>
                  </a:cubicBezTo>
                  <a:close/>
                  <a:moveTo>
                    <a:pt x="46334" y="14825"/>
                  </a:moveTo>
                  <a:cubicBezTo>
                    <a:pt x="48390" y="14825"/>
                    <a:pt x="50031" y="16486"/>
                    <a:pt x="50031" y="18522"/>
                  </a:cubicBezTo>
                  <a:lnTo>
                    <a:pt x="50031" y="27970"/>
                  </a:lnTo>
                  <a:cubicBezTo>
                    <a:pt x="50031" y="30026"/>
                    <a:pt x="48390" y="31686"/>
                    <a:pt x="46334" y="31686"/>
                  </a:cubicBezTo>
                  <a:cubicBezTo>
                    <a:pt x="44279" y="31686"/>
                    <a:pt x="42618" y="30026"/>
                    <a:pt x="42618" y="27970"/>
                  </a:cubicBezTo>
                  <a:lnTo>
                    <a:pt x="42618" y="18522"/>
                  </a:lnTo>
                  <a:cubicBezTo>
                    <a:pt x="42618" y="16486"/>
                    <a:pt x="44279" y="14825"/>
                    <a:pt x="46334" y="14825"/>
                  </a:cubicBezTo>
                  <a:close/>
                  <a:moveTo>
                    <a:pt x="24097" y="0"/>
                  </a:moveTo>
                  <a:cubicBezTo>
                    <a:pt x="20321" y="0"/>
                    <a:pt x="17158" y="2827"/>
                    <a:pt x="16724" y="6583"/>
                  </a:cubicBezTo>
                  <a:cubicBezTo>
                    <a:pt x="15515" y="5872"/>
                    <a:pt x="14230" y="5548"/>
                    <a:pt x="12979" y="5548"/>
                  </a:cubicBezTo>
                  <a:cubicBezTo>
                    <a:pt x="9117" y="5548"/>
                    <a:pt x="5575" y="8637"/>
                    <a:pt x="5575" y="12967"/>
                  </a:cubicBezTo>
                  <a:lnTo>
                    <a:pt x="5575" y="20795"/>
                  </a:lnTo>
                  <a:cubicBezTo>
                    <a:pt x="2294" y="21645"/>
                    <a:pt x="1" y="24590"/>
                    <a:pt x="1" y="27970"/>
                  </a:cubicBezTo>
                  <a:lnTo>
                    <a:pt x="1" y="41886"/>
                  </a:lnTo>
                  <a:cubicBezTo>
                    <a:pt x="1" y="52026"/>
                    <a:pt x="8184" y="57877"/>
                    <a:pt x="11130" y="59637"/>
                  </a:cubicBezTo>
                  <a:lnTo>
                    <a:pt x="11130" y="76339"/>
                  </a:lnTo>
                  <a:cubicBezTo>
                    <a:pt x="11130" y="77367"/>
                    <a:pt x="11960" y="78198"/>
                    <a:pt x="12988" y="78198"/>
                  </a:cubicBezTo>
                  <a:lnTo>
                    <a:pt x="18542" y="78198"/>
                  </a:lnTo>
                  <a:cubicBezTo>
                    <a:pt x="19570" y="78198"/>
                    <a:pt x="20380" y="77367"/>
                    <a:pt x="20380" y="76339"/>
                  </a:cubicBezTo>
                  <a:cubicBezTo>
                    <a:pt x="20380" y="75312"/>
                    <a:pt x="19570" y="74501"/>
                    <a:pt x="18542" y="74501"/>
                  </a:cubicBezTo>
                  <a:lnTo>
                    <a:pt x="14826" y="74501"/>
                  </a:lnTo>
                  <a:lnTo>
                    <a:pt x="14826" y="58549"/>
                  </a:lnTo>
                  <a:cubicBezTo>
                    <a:pt x="14826" y="57858"/>
                    <a:pt x="14431" y="57205"/>
                    <a:pt x="13818" y="56909"/>
                  </a:cubicBezTo>
                  <a:cubicBezTo>
                    <a:pt x="13699" y="56849"/>
                    <a:pt x="3717" y="51690"/>
                    <a:pt x="3717" y="41886"/>
                  </a:cubicBezTo>
                  <a:lnTo>
                    <a:pt x="3717" y="27970"/>
                  </a:lnTo>
                  <a:cubicBezTo>
                    <a:pt x="3717" y="25934"/>
                    <a:pt x="5377" y="24274"/>
                    <a:pt x="7413" y="24274"/>
                  </a:cubicBezTo>
                  <a:lnTo>
                    <a:pt x="27615" y="24274"/>
                  </a:lnTo>
                  <a:cubicBezTo>
                    <a:pt x="26726" y="28583"/>
                    <a:pt x="22930" y="31686"/>
                    <a:pt x="18542" y="31686"/>
                  </a:cubicBezTo>
                  <a:lnTo>
                    <a:pt x="12988" y="31686"/>
                  </a:lnTo>
                  <a:cubicBezTo>
                    <a:pt x="11960" y="31686"/>
                    <a:pt x="11130" y="32517"/>
                    <a:pt x="11130" y="33544"/>
                  </a:cubicBezTo>
                  <a:cubicBezTo>
                    <a:pt x="11130" y="34552"/>
                    <a:pt x="11960" y="35383"/>
                    <a:pt x="12988" y="35383"/>
                  </a:cubicBezTo>
                  <a:cubicBezTo>
                    <a:pt x="21171" y="35402"/>
                    <a:pt x="27793" y="42024"/>
                    <a:pt x="27813" y="50208"/>
                  </a:cubicBezTo>
                  <a:cubicBezTo>
                    <a:pt x="27813" y="51236"/>
                    <a:pt x="28623" y="52066"/>
                    <a:pt x="29651" y="52066"/>
                  </a:cubicBezTo>
                  <a:cubicBezTo>
                    <a:pt x="30679" y="52066"/>
                    <a:pt x="31509" y="51236"/>
                    <a:pt x="31509" y="50208"/>
                  </a:cubicBezTo>
                  <a:cubicBezTo>
                    <a:pt x="31509" y="45108"/>
                    <a:pt x="35660" y="40957"/>
                    <a:pt x="40780" y="40957"/>
                  </a:cubicBezTo>
                  <a:cubicBezTo>
                    <a:pt x="41808" y="40957"/>
                    <a:pt x="42618" y="40127"/>
                    <a:pt x="42618" y="39099"/>
                  </a:cubicBezTo>
                  <a:cubicBezTo>
                    <a:pt x="42618" y="38071"/>
                    <a:pt x="41808" y="37241"/>
                    <a:pt x="40780" y="37241"/>
                  </a:cubicBezTo>
                  <a:cubicBezTo>
                    <a:pt x="36471" y="37241"/>
                    <a:pt x="32438" y="39395"/>
                    <a:pt x="30027" y="42953"/>
                  </a:cubicBezTo>
                  <a:cubicBezTo>
                    <a:pt x="28564" y="39534"/>
                    <a:pt x="26093" y="36628"/>
                    <a:pt x="22970" y="34612"/>
                  </a:cubicBezTo>
                  <a:cubicBezTo>
                    <a:pt x="26192" y="33426"/>
                    <a:pt x="28801" y="31034"/>
                    <a:pt x="30284" y="27950"/>
                  </a:cubicBezTo>
                  <a:cubicBezTo>
                    <a:pt x="31628" y="29156"/>
                    <a:pt x="33387" y="29828"/>
                    <a:pt x="35225" y="29828"/>
                  </a:cubicBezTo>
                  <a:lnTo>
                    <a:pt x="36629" y="29828"/>
                  </a:lnTo>
                  <a:cubicBezTo>
                    <a:pt x="36733" y="29831"/>
                    <a:pt x="36836" y="29832"/>
                    <a:pt x="36940" y="29832"/>
                  </a:cubicBezTo>
                  <a:cubicBezTo>
                    <a:pt x="37667" y="29832"/>
                    <a:pt x="38393" y="29771"/>
                    <a:pt x="39119" y="29650"/>
                  </a:cubicBezTo>
                  <a:cubicBezTo>
                    <a:pt x="39890" y="33011"/>
                    <a:pt x="42895" y="35383"/>
                    <a:pt x="46334" y="35383"/>
                  </a:cubicBezTo>
                  <a:cubicBezTo>
                    <a:pt x="47639" y="35383"/>
                    <a:pt x="48924" y="35047"/>
                    <a:pt x="50051" y="34394"/>
                  </a:cubicBezTo>
                  <a:lnTo>
                    <a:pt x="50051" y="41886"/>
                  </a:lnTo>
                  <a:cubicBezTo>
                    <a:pt x="50051" y="51690"/>
                    <a:pt x="40048" y="56849"/>
                    <a:pt x="39950" y="56889"/>
                  </a:cubicBezTo>
                  <a:cubicBezTo>
                    <a:pt x="39317" y="57205"/>
                    <a:pt x="38922" y="57858"/>
                    <a:pt x="38922" y="58549"/>
                  </a:cubicBezTo>
                  <a:lnTo>
                    <a:pt x="38922" y="74501"/>
                  </a:lnTo>
                  <a:lnTo>
                    <a:pt x="35225" y="74501"/>
                  </a:lnTo>
                  <a:cubicBezTo>
                    <a:pt x="34197" y="74501"/>
                    <a:pt x="33367" y="75312"/>
                    <a:pt x="33367" y="76339"/>
                  </a:cubicBezTo>
                  <a:cubicBezTo>
                    <a:pt x="33367" y="77367"/>
                    <a:pt x="34197" y="78198"/>
                    <a:pt x="35225" y="78198"/>
                  </a:cubicBezTo>
                  <a:lnTo>
                    <a:pt x="40780" y="78198"/>
                  </a:lnTo>
                  <a:cubicBezTo>
                    <a:pt x="41808" y="78198"/>
                    <a:pt x="42638" y="77367"/>
                    <a:pt x="42638" y="76339"/>
                  </a:cubicBezTo>
                  <a:lnTo>
                    <a:pt x="42638" y="59637"/>
                  </a:lnTo>
                  <a:cubicBezTo>
                    <a:pt x="45563" y="57858"/>
                    <a:pt x="53747" y="52026"/>
                    <a:pt x="53747" y="41886"/>
                  </a:cubicBezTo>
                  <a:lnTo>
                    <a:pt x="53747" y="18522"/>
                  </a:lnTo>
                  <a:cubicBezTo>
                    <a:pt x="53747" y="14192"/>
                    <a:pt x="50194" y="11102"/>
                    <a:pt x="46326" y="11102"/>
                  </a:cubicBezTo>
                  <a:cubicBezTo>
                    <a:pt x="45073" y="11102"/>
                    <a:pt x="43788" y="11426"/>
                    <a:pt x="42579" y="12137"/>
                  </a:cubicBezTo>
                  <a:cubicBezTo>
                    <a:pt x="42140" y="8187"/>
                    <a:pt x="38800" y="5548"/>
                    <a:pt x="35218" y="5548"/>
                  </a:cubicBezTo>
                  <a:cubicBezTo>
                    <a:pt x="33960" y="5548"/>
                    <a:pt x="32672" y="5873"/>
                    <a:pt x="31470" y="6583"/>
                  </a:cubicBezTo>
                  <a:cubicBezTo>
                    <a:pt x="31035" y="2827"/>
                    <a:pt x="27872" y="0"/>
                    <a:pt x="2409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1f9c600f770_13_84"/>
          <p:cNvSpPr txBox="1"/>
          <p:nvPr/>
        </p:nvSpPr>
        <p:spPr>
          <a:xfrm>
            <a:off x="5858236" y="4257611"/>
            <a:ext cx="1510200" cy="4893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434343"/>
              </a:solidFill>
              <a:latin typeface="EB Garamond"/>
              <a:ea typeface="EB Garamond"/>
              <a:cs typeface="EB Garamond"/>
              <a:sym typeface="EB Garamond"/>
            </a:endParaRPr>
          </a:p>
        </p:txBody>
      </p:sp>
      <p:sp>
        <p:nvSpPr>
          <p:cNvPr id="557" name="Google Shape;557;g1f9c600f770_13_84"/>
          <p:cNvSpPr txBox="1"/>
          <p:nvPr/>
        </p:nvSpPr>
        <p:spPr>
          <a:xfrm>
            <a:off x="4176288" y="3655925"/>
            <a:ext cx="791400" cy="44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Proxima Nova Semibold"/>
              <a:ea typeface="Proxima Nova Semibold"/>
              <a:cs typeface="Proxima Nova Semibold"/>
              <a:sym typeface="Proxima Nova Semibold"/>
            </a:endParaRPr>
          </a:p>
        </p:txBody>
      </p:sp>
      <p:sp>
        <p:nvSpPr>
          <p:cNvPr id="558" name="Google Shape;558;g1f9c600f770_13_84"/>
          <p:cNvSpPr txBox="1"/>
          <p:nvPr/>
        </p:nvSpPr>
        <p:spPr>
          <a:xfrm>
            <a:off x="1098350" y="1198025"/>
            <a:ext cx="544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ontserrat"/>
                <a:ea typeface="Montserrat"/>
                <a:cs typeface="Montserrat"/>
                <a:sym typeface="Montserrat"/>
              </a:rPr>
              <a:t>2.      </a:t>
            </a:r>
            <a:r>
              <a:rPr b="1" lang="en" sz="1600">
                <a:latin typeface="Montserrat"/>
                <a:ea typeface="Montserrat"/>
                <a:cs typeface="Montserrat"/>
                <a:sym typeface="Montserrat"/>
              </a:rPr>
              <a:t>POST PURCHASING ENGAGEMENT</a:t>
            </a:r>
            <a:endParaRPr b="1" sz="1600">
              <a:latin typeface="Montserrat"/>
              <a:ea typeface="Montserrat"/>
              <a:cs typeface="Montserrat"/>
              <a:sym typeface="Montserrat"/>
            </a:endParaRPr>
          </a:p>
        </p:txBody>
      </p:sp>
      <p:graphicFrame>
        <p:nvGraphicFramePr>
          <p:cNvPr id="559" name="Google Shape;559;g1f9c600f770_13_84"/>
          <p:cNvGraphicFramePr/>
          <p:nvPr/>
        </p:nvGraphicFramePr>
        <p:xfrm>
          <a:off x="3387263" y="1873175"/>
          <a:ext cx="3000000" cy="3000000"/>
        </p:xfrm>
        <a:graphic>
          <a:graphicData uri="http://schemas.openxmlformats.org/drawingml/2006/table">
            <a:tbl>
              <a:tblPr>
                <a:noFill/>
                <a:tableStyleId>{F5597484-E6A3-4545-A2DF-9CC12F7F3085}</a:tableStyleId>
              </a:tblPr>
              <a:tblGrid>
                <a:gridCol w="845600"/>
                <a:gridCol w="1399600"/>
                <a:gridCol w="2851725"/>
              </a:tblGrid>
              <a:tr h="839200">
                <a:tc rowSpan="2">
                  <a:txBody>
                    <a:bodyPr/>
                    <a:lstStyle/>
                    <a:p>
                      <a:pPr indent="0" lvl="0" marL="0" rtl="0" algn="l">
                        <a:spcBef>
                          <a:spcPts val="0"/>
                        </a:spcBef>
                        <a:spcAft>
                          <a:spcPts val="0"/>
                        </a:spcAft>
                        <a:buNone/>
                      </a:pPr>
                      <a:r>
                        <a:rPr lang="en" sz="1200">
                          <a:latin typeface="Montserrat"/>
                          <a:ea typeface="Montserrat"/>
                          <a:cs typeface="Montserrat"/>
                          <a:sym typeface="Montserrat"/>
                        </a:rPr>
                        <a:t>Tenant/</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Buyer</a:t>
                      </a:r>
                      <a:endParaRPr sz="1200">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200">
                          <a:latin typeface="Montserrat"/>
                          <a:ea typeface="Montserrat"/>
                          <a:cs typeface="Montserrat"/>
                          <a:sym typeface="Montserrat"/>
                        </a:rPr>
                        <a:t>Residential</a:t>
                      </a:r>
                      <a:endParaRPr sz="1200">
                        <a:latin typeface="Montserrat"/>
                        <a:ea typeface="Montserrat"/>
                        <a:cs typeface="Montserrat"/>
                        <a:sym typeface="Montserrat"/>
                      </a:endParaRPr>
                    </a:p>
                  </a:txBody>
                  <a:tcPr marT="0" marB="0" marR="0" marL="91425"/>
                </a:tc>
                <a:tc>
                  <a:txBody>
                    <a:bodyPr/>
                    <a:lstStyle/>
                    <a:p>
                      <a:pPr indent="-133350" lvl="0" marL="114300" rtl="0" algn="l">
                        <a:spcBef>
                          <a:spcPts val="0"/>
                        </a:spcBef>
                        <a:spcAft>
                          <a:spcPts val="0"/>
                        </a:spcAft>
                        <a:buSzPts val="1200"/>
                        <a:buFont typeface="Montserrat"/>
                        <a:buChar char="●"/>
                      </a:pPr>
                      <a:r>
                        <a:rPr lang="en" sz="1200">
                          <a:latin typeface="Montserrat"/>
                          <a:ea typeface="Montserrat"/>
                          <a:cs typeface="Montserrat"/>
                          <a:sym typeface="Montserrat"/>
                        </a:rPr>
                        <a:t>Discounts on packers and movers services</a:t>
                      </a:r>
                      <a:endParaRPr sz="1200">
                        <a:latin typeface="Montserrat"/>
                        <a:ea typeface="Montserrat"/>
                        <a:cs typeface="Montserrat"/>
                        <a:sym typeface="Montserrat"/>
                      </a:endParaRPr>
                    </a:p>
                    <a:p>
                      <a:pPr indent="-133350" lvl="0" marL="114300" rtl="0" algn="l">
                        <a:spcBef>
                          <a:spcPts val="0"/>
                        </a:spcBef>
                        <a:spcAft>
                          <a:spcPts val="0"/>
                        </a:spcAft>
                        <a:buSzPts val="1200"/>
                        <a:buFont typeface="Montserrat"/>
                        <a:buChar char="●"/>
                      </a:pPr>
                      <a:r>
                        <a:rPr lang="en" sz="1200">
                          <a:latin typeface="Montserrat"/>
                          <a:ea typeface="Montserrat"/>
                          <a:cs typeface="Montserrat"/>
                          <a:sym typeface="Montserrat"/>
                        </a:rPr>
                        <a:t>Adding warranty for decor services</a:t>
                      </a:r>
                      <a:endParaRPr sz="1200">
                        <a:latin typeface="Montserrat"/>
                        <a:ea typeface="Montserrat"/>
                        <a:cs typeface="Montserrat"/>
                        <a:sym typeface="Montserrat"/>
                      </a:endParaRPr>
                    </a:p>
                    <a:p>
                      <a:pPr indent="-133350" lvl="0" marL="114300" rtl="0" algn="l">
                        <a:spcBef>
                          <a:spcPts val="0"/>
                        </a:spcBef>
                        <a:spcAft>
                          <a:spcPts val="0"/>
                        </a:spcAft>
                        <a:buSzPts val="1200"/>
                        <a:buFont typeface="Montserrat"/>
                        <a:buChar char="●"/>
                      </a:pPr>
                      <a:r>
                        <a:rPr lang="en" sz="1200">
                          <a:latin typeface="Montserrat"/>
                          <a:ea typeface="Montserrat"/>
                          <a:cs typeface="Montserrat"/>
                          <a:sym typeface="Montserrat"/>
                        </a:rPr>
                        <a:t>For every 4 repeats of services, adding extra free service</a:t>
                      </a:r>
                      <a:endParaRPr sz="1200">
                        <a:latin typeface="Montserrat"/>
                        <a:ea typeface="Montserrat"/>
                        <a:cs typeface="Montserrat"/>
                        <a:sym typeface="Montserrat"/>
                      </a:endParaRPr>
                    </a:p>
                  </a:txBody>
                  <a:tcPr marT="0" marB="0" marR="0" marL="91425"/>
                </a:tc>
              </a:tr>
              <a:tr h="515725">
                <a:tc vMerge="1"/>
                <a:tc>
                  <a:txBody>
                    <a:bodyPr/>
                    <a:lstStyle/>
                    <a:p>
                      <a:pPr indent="0" lvl="0" marL="0" rtl="0" algn="l">
                        <a:spcBef>
                          <a:spcPts val="0"/>
                        </a:spcBef>
                        <a:spcAft>
                          <a:spcPts val="0"/>
                        </a:spcAft>
                        <a:buNone/>
                      </a:pPr>
                      <a:r>
                        <a:rPr lang="en" sz="1200">
                          <a:latin typeface="Montserrat"/>
                          <a:ea typeface="Montserrat"/>
                          <a:cs typeface="Montserrat"/>
                          <a:sym typeface="Montserrat"/>
                        </a:rPr>
                        <a:t>Commercial</a:t>
                      </a:r>
                      <a:endParaRPr sz="1200">
                        <a:latin typeface="Montserrat"/>
                        <a:ea typeface="Montserrat"/>
                        <a:cs typeface="Montserrat"/>
                        <a:sym typeface="Montserrat"/>
                      </a:endParaRPr>
                    </a:p>
                  </a:txBody>
                  <a:tcPr marT="0" marB="0" marR="0" marL="91425"/>
                </a:tc>
                <a:tc>
                  <a:txBody>
                    <a:bodyPr/>
                    <a:lstStyle/>
                    <a:p>
                      <a:pPr indent="-133350" lvl="0" marL="1143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Guiding shoppers in legalities</a:t>
                      </a:r>
                      <a:endParaRPr sz="1200">
                        <a:solidFill>
                          <a:schemeClr val="dk1"/>
                        </a:solidFill>
                        <a:latin typeface="Montserrat"/>
                        <a:ea typeface="Montserrat"/>
                        <a:cs typeface="Montserrat"/>
                        <a:sym typeface="Montserrat"/>
                      </a:endParaRPr>
                    </a:p>
                    <a:p>
                      <a:pPr indent="-133350" lvl="0" marL="1143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Regular cleaning services and so on</a:t>
                      </a:r>
                      <a:endParaRPr sz="1200">
                        <a:latin typeface="Montserrat"/>
                        <a:ea typeface="Montserrat"/>
                        <a:cs typeface="Montserrat"/>
                        <a:sym typeface="Montserrat"/>
                      </a:endParaRPr>
                    </a:p>
                  </a:txBody>
                  <a:tcPr marT="0" marB="0" marR="0" marL="91425"/>
                </a:tc>
              </a:tr>
              <a:tr h="867925">
                <a:tc rowSpan="2">
                  <a:txBody>
                    <a:bodyPr/>
                    <a:lstStyle/>
                    <a:p>
                      <a:pPr indent="0" lvl="0" marL="0" rtl="0" algn="l">
                        <a:spcBef>
                          <a:spcPts val="0"/>
                        </a:spcBef>
                        <a:spcAft>
                          <a:spcPts val="0"/>
                        </a:spcAft>
                        <a:buNone/>
                      </a:pPr>
                      <a:r>
                        <a:rPr lang="en" sz="1200">
                          <a:latin typeface="Montserrat"/>
                          <a:ea typeface="Montserrat"/>
                          <a:cs typeface="Montserrat"/>
                          <a:sym typeface="Montserrat"/>
                        </a:rPr>
                        <a:t>Seller</a:t>
                      </a:r>
                      <a:endParaRPr sz="1200">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200">
                          <a:latin typeface="Montserrat"/>
                          <a:ea typeface="Montserrat"/>
                          <a:cs typeface="Montserrat"/>
                          <a:sym typeface="Montserrat"/>
                        </a:rPr>
                        <a:t>Residential/</a:t>
                      </a:r>
                      <a:endParaRPr sz="1200">
                        <a:latin typeface="Montserrat"/>
                        <a:ea typeface="Montserrat"/>
                        <a:cs typeface="Montserrat"/>
                        <a:sym typeface="Montserrat"/>
                      </a:endParaRPr>
                    </a:p>
                    <a:p>
                      <a:pPr indent="0" lvl="0" marL="0" rtl="0" algn="l">
                        <a:spcBef>
                          <a:spcPts val="0"/>
                        </a:spcBef>
                        <a:spcAft>
                          <a:spcPts val="0"/>
                        </a:spcAft>
                        <a:buNone/>
                      </a:pPr>
                      <a:r>
                        <a:rPr lang="en" sz="1200">
                          <a:latin typeface="Montserrat"/>
                          <a:ea typeface="Montserrat"/>
                          <a:cs typeface="Montserrat"/>
                          <a:sym typeface="Montserrat"/>
                        </a:rPr>
                        <a:t>Commercial</a:t>
                      </a:r>
                      <a:endParaRPr sz="1200">
                        <a:latin typeface="Montserrat"/>
                        <a:ea typeface="Montserrat"/>
                        <a:cs typeface="Montserrat"/>
                        <a:sym typeface="Montserrat"/>
                      </a:endParaRPr>
                    </a:p>
                  </a:txBody>
                  <a:tcPr marT="0" marB="0" marR="0" marL="91425"/>
                </a:tc>
                <a:tc>
                  <a:txBody>
                    <a:bodyPr/>
                    <a:lstStyle/>
                    <a:p>
                      <a:pPr indent="-133350" lvl="0" marL="1143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Discounting the services like painting pre-selling the property</a:t>
                      </a:r>
                      <a:endParaRPr sz="1200">
                        <a:solidFill>
                          <a:schemeClr val="dk1"/>
                        </a:solidFill>
                        <a:latin typeface="Montserrat"/>
                        <a:ea typeface="Montserrat"/>
                        <a:cs typeface="Montserrat"/>
                        <a:sym typeface="Montserrat"/>
                      </a:endParaRPr>
                    </a:p>
                    <a:p>
                      <a:pPr indent="-133350" lvl="0" marL="1143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Post selling providing acquaintance in shifting,etc. </a:t>
                      </a:r>
                      <a:endParaRPr sz="1200">
                        <a:solidFill>
                          <a:schemeClr val="dk1"/>
                        </a:solidFill>
                        <a:latin typeface="Montserrat"/>
                        <a:ea typeface="Montserrat"/>
                        <a:cs typeface="Montserrat"/>
                        <a:sym typeface="Montserrat"/>
                      </a:endParaRPr>
                    </a:p>
                  </a:txBody>
                  <a:tcPr marT="0" marB="0" marR="0" marL="91425"/>
                </a:tc>
              </a:tr>
              <a:tr h="582150">
                <a:tc vMerge="1"/>
                <a:tc>
                  <a:txBody>
                    <a:bodyPr/>
                    <a:lstStyle/>
                    <a:p>
                      <a:pPr indent="0" lvl="0" marL="0" rtl="0" algn="l">
                        <a:spcBef>
                          <a:spcPts val="0"/>
                        </a:spcBef>
                        <a:spcAft>
                          <a:spcPts val="0"/>
                        </a:spcAft>
                        <a:buNone/>
                      </a:pPr>
                      <a:r>
                        <a:rPr lang="en" sz="1200">
                          <a:latin typeface="Montserrat"/>
                          <a:ea typeface="Montserrat"/>
                          <a:cs typeface="Montserrat"/>
                          <a:sym typeface="Montserrat"/>
                        </a:rPr>
                        <a:t>Landlord</a:t>
                      </a:r>
                      <a:endParaRPr sz="1200">
                        <a:latin typeface="Montserrat"/>
                        <a:ea typeface="Montserrat"/>
                        <a:cs typeface="Montserrat"/>
                        <a:sym typeface="Montserrat"/>
                      </a:endParaRPr>
                    </a:p>
                  </a:txBody>
                  <a:tcPr marT="0" marB="0" marR="0" marL="91425"/>
                </a:tc>
                <a:tc>
                  <a:txBody>
                    <a:bodyPr/>
                    <a:lstStyle/>
                    <a:p>
                      <a:pPr indent="-133350" lvl="0" marL="114300" rtl="0" algn="l">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Marketing help to the firms by printing ads and mail campaigns</a:t>
                      </a:r>
                      <a:endParaRPr sz="1200">
                        <a:latin typeface="Montserrat"/>
                        <a:ea typeface="Montserrat"/>
                        <a:cs typeface="Montserrat"/>
                        <a:sym typeface="Montserrat"/>
                      </a:endParaRPr>
                    </a:p>
                  </a:txBody>
                  <a:tcPr marT="0" marB="0" marR="0" marL="91425"/>
                </a:tc>
              </a:tr>
            </a:tbl>
          </a:graphicData>
        </a:graphic>
      </p:graphicFrame>
      <p:grpSp>
        <p:nvGrpSpPr>
          <p:cNvPr id="560" name="Google Shape;560;g1f9c600f770_13_84"/>
          <p:cNvGrpSpPr/>
          <p:nvPr/>
        </p:nvGrpSpPr>
        <p:grpSpPr>
          <a:xfrm>
            <a:off x="706396" y="1181633"/>
            <a:ext cx="278739" cy="339074"/>
            <a:chOff x="1768821" y="3361108"/>
            <a:chExt cx="278739" cy="339074"/>
          </a:xfrm>
        </p:grpSpPr>
        <p:sp>
          <p:nvSpPr>
            <p:cNvPr id="561" name="Google Shape;561;g1f9c600f770_13_84"/>
            <p:cNvSpPr/>
            <p:nvPr/>
          </p:nvSpPr>
          <p:spPr>
            <a:xfrm>
              <a:off x="1784374" y="3549744"/>
              <a:ext cx="32218" cy="21564"/>
            </a:xfrm>
            <a:custGeom>
              <a:rect b="b" l="l" r="r" t="t"/>
              <a:pathLst>
                <a:path extrusionOk="0" h="678" w="1013">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g1f9c600f770_13_84"/>
            <p:cNvSpPr/>
            <p:nvPr/>
          </p:nvSpPr>
          <p:spPr>
            <a:xfrm>
              <a:off x="1998326" y="3551652"/>
              <a:ext cx="32218" cy="21532"/>
            </a:xfrm>
            <a:custGeom>
              <a:rect b="b" l="l" r="r" t="t"/>
              <a:pathLst>
                <a:path extrusionOk="0" h="677" w="1013">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g1f9c600f770_13_84"/>
            <p:cNvSpPr/>
            <p:nvPr/>
          </p:nvSpPr>
          <p:spPr>
            <a:xfrm>
              <a:off x="1826007" y="3466383"/>
              <a:ext cx="142041" cy="233799"/>
            </a:xfrm>
            <a:custGeom>
              <a:rect b="b" l="l" r="r" t="t"/>
              <a:pathLst>
                <a:path extrusionOk="0" h="7351" w="4466">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1f9c600f770_13_84"/>
            <p:cNvSpPr/>
            <p:nvPr/>
          </p:nvSpPr>
          <p:spPr>
            <a:xfrm>
              <a:off x="1820345" y="3409706"/>
              <a:ext cx="177631" cy="144236"/>
            </a:xfrm>
            <a:custGeom>
              <a:rect b="b" l="l" r="r" t="t"/>
              <a:pathLst>
                <a:path extrusionOk="0" h="4535" w="5585">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1f9c600f770_13_84"/>
            <p:cNvSpPr/>
            <p:nvPr/>
          </p:nvSpPr>
          <p:spPr>
            <a:xfrm>
              <a:off x="1904406" y="3361108"/>
              <a:ext cx="10241" cy="32982"/>
            </a:xfrm>
            <a:custGeom>
              <a:rect b="b" l="l" r="r" t="t"/>
              <a:pathLst>
                <a:path extrusionOk="0" h="1037" w="322">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1f9c600f770_13_84"/>
            <p:cNvSpPr/>
            <p:nvPr/>
          </p:nvSpPr>
          <p:spPr>
            <a:xfrm>
              <a:off x="1836248" y="3378219"/>
              <a:ext cx="23504" cy="29865"/>
            </a:xfrm>
            <a:custGeom>
              <a:rect b="b" l="l" r="r" t="t"/>
              <a:pathLst>
                <a:path extrusionOk="0" h="939" w="739">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1f9c600f770_13_84"/>
            <p:cNvSpPr/>
            <p:nvPr/>
          </p:nvSpPr>
          <p:spPr>
            <a:xfrm>
              <a:off x="1787014" y="3427072"/>
              <a:ext cx="31073" cy="21691"/>
            </a:xfrm>
            <a:custGeom>
              <a:rect b="b" l="l" r="r" t="t"/>
              <a:pathLst>
                <a:path extrusionOk="0" h="682" w="977">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1f9c600f770_13_84"/>
            <p:cNvSpPr/>
            <p:nvPr/>
          </p:nvSpPr>
          <p:spPr>
            <a:xfrm>
              <a:off x="1768821" y="3494021"/>
              <a:ext cx="33363" cy="10623"/>
            </a:xfrm>
            <a:custGeom>
              <a:rect b="b" l="l" r="r" t="t"/>
              <a:pathLst>
                <a:path extrusionOk="0" h="334" w="1049">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g1f9c600f770_13_84"/>
            <p:cNvSpPr/>
            <p:nvPr/>
          </p:nvSpPr>
          <p:spPr>
            <a:xfrm>
              <a:off x="2014610" y="3495930"/>
              <a:ext cx="32950" cy="10623"/>
            </a:xfrm>
            <a:custGeom>
              <a:rect b="b" l="l" r="r" t="t"/>
              <a:pathLst>
                <a:path extrusionOk="0" h="334" w="1036">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1f9c600f770_13_84"/>
            <p:cNvSpPr/>
            <p:nvPr/>
          </p:nvSpPr>
          <p:spPr>
            <a:xfrm>
              <a:off x="1999439" y="3428948"/>
              <a:ext cx="31105" cy="21882"/>
            </a:xfrm>
            <a:custGeom>
              <a:rect b="b" l="l" r="r" t="t"/>
              <a:pathLst>
                <a:path extrusionOk="0" h="688" w="978">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1f9c600f770_13_84"/>
            <p:cNvSpPr/>
            <p:nvPr/>
          </p:nvSpPr>
          <p:spPr>
            <a:xfrm>
              <a:off x="1958156" y="3379269"/>
              <a:ext cx="23917" cy="29579"/>
            </a:xfrm>
            <a:custGeom>
              <a:rect b="b" l="l" r="r" t="t"/>
              <a:pathLst>
                <a:path extrusionOk="0" h="930" w="752">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2" name="Google Shape;572;g1f9c600f770_13_84"/>
          <p:cNvSpPr txBox="1"/>
          <p:nvPr/>
        </p:nvSpPr>
        <p:spPr>
          <a:xfrm>
            <a:off x="1036063" y="1782875"/>
            <a:ext cx="30000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EB Garamond"/>
              <a:buChar char="●"/>
            </a:pPr>
            <a:r>
              <a:rPr b="1" lang="en" sz="1600">
                <a:solidFill>
                  <a:schemeClr val="dk1"/>
                </a:solidFill>
                <a:latin typeface="EB Garamond"/>
                <a:ea typeface="EB Garamond"/>
                <a:cs typeface="EB Garamond"/>
                <a:sym typeface="EB Garamond"/>
              </a:rPr>
              <a:t>Customised offer</a:t>
            </a:r>
            <a:endParaRPr sz="1800"/>
          </a:p>
        </p:txBody>
      </p:sp>
      <p:grpSp>
        <p:nvGrpSpPr>
          <p:cNvPr id="573" name="Google Shape;573;g1f9c600f770_13_84"/>
          <p:cNvGrpSpPr/>
          <p:nvPr/>
        </p:nvGrpSpPr>
        <p:grpSpPr>
          <a:xfrm>
            <a:off x="1544609" y="3859347"/>
            <a:ext cx="983476" cy="980994"/>
            <a:chOff x="1520522" y="3813158"/>
            <a:chExt cx="983476" cy="980994"/>
          </a:xfrm>
        </p:grpSpPr>
        <p:grpSp>
          <p:nvGrpSpPr>
            <p:cNvPr id="574" name="Google Shape;574;g1f9c600f770_13_84"/>
            <p:cNvGrpSpPr/>
            <p:nvPr/>
          </p:nvGrpSpPr>
          <p:grpSpPr>
            <a:xfrm>
              <a:off x="1892811" y="4236702"/>
              <a:ext cx="238944" cy="134001"/>
              <a:chOff x="3745725" y="4147500"/>
              <a:chExt cx="2370475" cy="1329375"/>
            </a:xfrm>
          </p:grpSpPr>
          <p:sp>
            <p:nvSpPr>
              <p:cNvPr id="575" name="Google Shape;575;g1f9c600f770_13_84"/>
              <p:cNvSpPr/>
              <p:nvPr/>
            </p:nvSpPr>
            <p:spPr>
              <a:xfrm>
                <a:off x="3745725" y="4147500"/>
                <a:ext cx="2370475" cy="1329375"/>
              </a:xfrm>
              <a:custGeom>
                <a:rect b="b" l="l" r="r" t="t"/>
                <a:pathLst>
                  <a:path extrusionOk="0" h="53175" w="94819">
                    <a:moveTo>
                      <a:pt x="29646" y="6821"/>
                    </a:moveTo>
                    <a:lnTo>
                      <a:pt x="29646" y="6821"/>
                    </a:lnTo>
                    <a:cubicBezTo>
                      <a:pt x="17862" y="17374"/>
                      <a:pt x="17862" y="35802"/>
                      <a:pt x="29646" y="46355"/>
                    </a:cubicBezTo>
                    <a:cubicBezTo>
                      <a:pt x="27516" y="45612"/>
                      <a:pt x="25444" y="44733"/>
                      <a:pt x="23451" y="43736"/>
                    </a:cubicBezTo>
                    <a:cubicBezTo>
                      <a:pt x="16260" y="40140"/>
                      <a:pt x="9967" y="34981"/>
                      <a:pt x="5023" y="28650"/>
                    </a:cubicBezTo>
                    <a:cubicBezTo>
                      <a:pt x="4065" y="27438"/>
                      <a:pt x="4065" y="25738"/>
                      <a:pt x="5023" y="24526"/>
                    </a:cubicBezTo>
                    <a:cubicBezTo>
                      <a:pt x="9967" y="18195"/>
                      <a:pt x="16260" y="13036"/>
                      <a:pt x="23451" y="9440"/>
                    </a:cubicBezTo>
                    <a:cubicBezTo>
                      <a:pt x="25444" y="8443"/>
                      <a:pt x="27516" y="7564"/>
                      <a:pt x="29646" y="6821"/>
                    </a:cubicBezTo>
                    <a:close/>
                    <a:moveTo>
                      <a:pt x="65154" y="6802"/>
                    </a:moveTo>
                    <a:cubicBezTo>
                      <a:pt x="67284" y="7544"/>
                      <a:pt x="69356" y="8424"/>
                      <a:pt x="71368" y="9440"/>
                    </a:cubicBezTo>
                    <a:cubicBezTo>
                      <a:pt x="78540" y="13036"/>
                      <a:pt x="84833" y="18175"/>
                      <a:pt x="89777" y="24507"/>
                    </a:cubicBezTo>
                    <a:cubicBezTo>
                      <a:pt x="90735" y="25718"/>
                      <a:pt x="90735" y="27438"/>
                      <a:pt x="89777" y="28650"/>
                    </a:cubicBezTo>
                    <a:cubicBezTo>
                      <a:pt x="83426" y="36799"/>
                      <a:pt x="74886" y="42935"/>
                      <a:pt x="65154" y="46355"/>
                    </a:cubicBezTo>
                    <a:cubicBezTo>
                      <a:pt x="76938" y="35802"/>
                      <a:pt x="76938" y="17354"/>
                      <a:pt x="65154" y="6802"/>
                    </a:cubicBezTo>
                    <a:close/>
                    <a:moveTo>
                      <a:pt x="47409" y="3809"/>
                    </a:moveTo>
                    <a:cubicBezTo>
                      <a:pt x="50347" y="3809"/>
                      <a:pt x="53308" y="4379"/>
                      <a:pt x="56126" y="5551"/>
                    </a:cubicBezTo>
                    <a:cubicBezTo>
                      <a:pt x="64626" y="9068"/>
                      <a:pt x="70176" y="17374"/>
                      <a:pt x="70176" y="26598"/>
                    </a:cubicBezTo>
                    <a:cubicBezTo>
                      <a:pt x="70157" y="39163"/>
                      <a:pt x="59975" y="49345"/>
                      <a:pt x="47410" y="49364"/>
                    </a:cubicBezTo>
                    <a:lnTo>
                      <a:pt x="47390" y="49364"/>
                    </a:lnTo>
                    <a:cubicBezTo>
                      <a:pt x="38186" y="49345"/>
                      <a:pt x="29881" y="43795"/>
                      <a:pt x="26363" y="35294"/>
                    </a:cubicBezTo>
                    <a:cubicBezTo>
                      <a:pt x="22845" y="26774"/>
                      <a:pt x="24800" y="16983"/>
                      <a:pt x="31307" y="10476"/>
                    </a:cubicBezTo>
                    <a:cubicBezTo>
                      <a:pt x="35658" y="6125"/>
                      <a:pt x="41484" y="3809"/>
                      <a:pt x="47409" y="3809"/>
                    </a:cubicBezTo>
                    <a:close/>
                    <a:moveTo>
                      <a:pt x="46687" y="1"/>
                    </a:moveTo>
                    <a:cubicBezTo>
                      <a:pt x="38030" y="99"/>
                      <a:pt x="29490" y="2151"/>
                      <a:pt x="21751" y="6020"/>
                    </a:cubicBezTo>
                    <a:cubicBezTo>
                      <a:pt x="14051" y="9889"/>
                      <a:pt x="7329" y="15400"/>
                      <a:pt x="2033" y="22181"/>
                    </a:cubicBezTo>
                    <a:cubicBezTo>
                      <a:pt x="1" y="24761"/>
                      <a:pt x="1" y="28415"/>
                      <a:pt x="2033" y="31014"/>
                    </a:cubicBezTo>
                    <a:cubicBezTo>
                      <a:pt x="7329" y="37776"/>
                      <a:pt x="14051" y="43287"/>
                      <a:pt x="21751" y="47156"/>
                    </a:cubicBezTo>
                    <a:cubicBezTo>
                      <a:pt x="29490" y="51025"/>
                      <a:pt x="38030" y="53077"/>
                      <a:pt x="46687" y="53175"/>
                    </a:cubicBezTo>
                    <a:lnTo>
                      <a:pt x="48133" y="53175"/>
                    </a:lnTo>
                    <a:cubicBezTo>
                      <a:pt x="56790" y="53077"/>
                      <a:pt x="65330" y="51025"/>
                      <a:pt x="73069" y="47156"/>
                    </a:cubicBezTo>
                    <a:cubicBezTo>
                      <a:pt x="80749" y="43287"/>
                      <a:pt x="87491" y="37776"/>
                      <a:pt x="92786" y="31014"/>
                    </a:cubicBezTo>
                    <a:cubicBezTo>
                      <a:pt x="94819" y="28415"/>
                      <a:pt x="94819" y="24761"/>
                      <a:pt x="92786" y="22181"/>
                    </a:cubicBezTo>
                    <a:cubicBezTo>
                      <a:pt x="87491" y="15400"/>
                      <a:pt x="80749" y="9889"/>
                      <a:pt x="73069" y="6020"/>
                    </a:cubicBezTo>
                    <a:cubicBezTo>
                      <a:pt x="65310" y="2151"/>
                      <a:pt x="56790" y="99"/>
                      <a:pt x="4813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1f9c600f770_13_84"/>
              <p:cNvSpPr/>
              <p:nvPr/>
            </p:nvSpPr>
            <p:spPr>
              <a:xfrm>
                <a:off x="4668125" y="4568650"/>
                <a:ext cx="506650" cy="487100"/>
              </a:xfrm>
              <a:custGeom>
                <a:rect b="b" l="l" r="r" t="t"/>
                <a:pathLst>
                  <a:path extrusionOk="0" h="19484" w="20266">
                    <a:moveTo>
                      <a:pt x="10462" y="3802"/>
                    </a:moveTo>
                    <a:cubicBezTo>
                      <a:pt x="13510" y="3802"/>
                      <a:pt x="16435" y="6169"/>
                      <a:pt x="16435" y="9752"/>
                    </a:cubicBezTo>
                    <a:cubicBezTo>
                      <a:pt x="16435" y="13015"/>
                      <a:pt x="13777" y="15673"/>
                      <a:pt x="10514" y="15673"/>
                    </a:cubicBezTo>
                    <a:cubicBezTo>
                      <a:pt x="5218" y="15673"/>
                      <a:pt x="2580" y="9283"/>
                      <a:pt x="6312" y="5550"/>
                    </a:cubicBezTo>
                    <a:cubicBezTo>
                      <a:pt x="7519" y="4343"/>
                      <a:pt x="9005" y="3802"/>
                      <a:pt x="10462" y="3802"/>
                    </a:cubicBezTo>
                    <a:close/>
                    <a:moveTo>
                      <a:pt x="10514" y="0"/>
                    </a:moveTo>
                    <a:cubicBezTo>
                      <a:pt x="6566" y="0"/>
                      <a:pt x="3010" y="2365"/>
                      <a:pt x="1505" y="6019"/>
                    </a:cubicBezTo>
                    <a:cubicBezTo>
                      <a:pt x="0" y="9654"/>
                      <a:pt x="821" y="13836"/>
                      <a:pt x="3615" y="16631"/>
                    </a:cubicBezTo>
                    <a:cubicBezTo>
                      <a:pt x="5483" y="18498"/>
                      <a:pt x="7969" y="19484"/>
                      <a:pt x="10504" y="19484"/>
                    </a:cubicBezTo>
                    <a:cubicBezTo>
                      <a:pt x="11763" y="19484"/>
                      <a:pt x="13034" y="19240"/>
                      <a:pt x="14246" y="18741"/>
                    </a:cubicBezTo>
                    <a:cubicBezTo>
                      <a:pt x="17881" y="17236"/>
                      <a:pt x="20246" y="13680"/>
                      <a:pt x="20265" y="9752"/>
                    </a:cubicBezTo>
                    <a:cubicBezTo>
                      <a:pt x="20246" y="4358"/>
                      <a:pt x="15888" y="0"/>
                      <a:pt x="1051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7" name="Google Shape;577;g1f9c600f770_13_84"/>
            <p:cNvGrpSpPr/>
            <p:nvPr/>
          </p:nvGrpSpPr>
          <p:grpSpPr>
            <a:xfrm>
              <a:off x="1520522" y="3813158"/>
              <a:ext cx="983476" cy="980994"/>
              <a:chOff x="6256249" y="3485775"/>
              <a:chExt cx="1326333" cy="1322986"/>
            </a:xfrm>
          </p:grpSpPr>
          <p:sp>
            <p:nvSpPr>
              <p:cNvPr id="578" name="Google Shape;578;g1f9c600f770_13_84"/>
              <p:cNvSpPr/>
              <p:nvPr/>
            </p:nvSpPr>
            <p:spPr>
              <a:xfrm>
                <a:off x="6784275" y="3485775"/>
                <a:ext cx="568251" cy="419545"/>
              </a:xfrm>
              <a:custGeom>
                <a:rect b="b" l="l" r="r" t="t"/>
                <a:pathLst>
                  <a:path extrusionOk="0" h="57354" w="77683">
                    <a:moveTo>
                      <a:pt x="18272" y="0"/>
                    </a:moveTo>
                    <a:cubicBezTo>
                      <a:pt x="17902" y="0"/>
                      <a:pt x="17532" y="2"/>
                      <a:pt x="17161" y="7"/>
                    </a:cubicBezTo>
                    <a:cubicBezTo>
                      <a:pt x="11496" y="71"/>
                      <a:pt x="5756" y="673"/>
                      <a:pt x="1" y="1850"/>
                    </a:cubicBezTo>
                    <a:lnTo>
                      <a:pt x="9295" y="47323"/>
                    </a:lnTo>
                    <a:lnTo>
                      <a:pt x="9299" y="47323"/>
                    </a:lnTo>
                    <a:cubicBezTo>
                      <a:pt x="12272" y="46715"/>
                      <a:pt x="13499" y="46536"/>
                      <a:pt x="16407" y="46536"/>
                    </a:cubicBezTo>
                    <a:cubicBezTo>
                      <a:pt x="16418" y="46536"/>
                      <a:pt x="16429" y="46536"/>
                      <a:pt x="16440" y="46536"/>
                    </a:cubicBezTo>
                    <a:lnTo>
                      <a:pt x="18189" y="46511"/>
                    </a:lnTo>
                    <a:lnTo>
                      <a:pt x="18193" y="46511"/>
                    </a:lnTo>
                    <a:cubicBezTo>
                      <a:pt x="27852" y="46511"/>
                      <a:pt x="36781" y="49623"/>
                      <a:pt x="44036" y="54905"/>
                    </a:cubicBezTo>
                    <a:lnTo>
                      <a:pt x="44057" y="54878"/>
                    </a:lnTo>
                    <a:cubicBezTo>
                      <a:pt x="45130" y="55658"/>
                      <a:pt x="46165" y="56484"/>
                      <a:pt x="47159" y="57353"/>
                    </a:cubicBezTo>
                    <a:lnTo>
                      <a:pt x="77683" y="22389"/>
                    </a:lnTo>
                    <a:cubicBezTo>
                      <a:pt x="73099" y="18379"/>
                      <a:pt x="68099" y="14821"/>
                      <a:pt x="62744" y="11787"/>
                    </a:cubicBezTo>
                    <a:lnTo>
                      <a:pt x="62752" y="11772"/>
                    </a:lnTo>
                    <a:cubicBezTo>
                      <a:pt x="49514" y="4246"/>
                      <a:pt x="34283" y="0"/>
                      <a:pt x="182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1f9c600f770_13_84"/>
              <p:cNvSpPr/>
              <p:nvPr/>
            </p:nvSpPr>
            <p:spPr>
              <a:xfrm>
                <a:off x="7106375" y="3612712"/>
                <a:ext cx="456039" cy="463215"/>
              </a:xfrm>
              <a:custGeom>
                <a:rect b="b" l="l" r="r" t="t"/>
                <a:pathLst>
                  <a:path extrusionOk="0" h="63324" w="62343">
                    <a:moveTo>
                      <a:pt x="27281" y="1"/>
                    </a:moveTo>
                    <a:lnTo>
                      <a:pt x="0" y="37551"/>
                    </a:lnTo>
                    <a:cubicBezTo>
                      <a:pt x="7426" y="42952"/>
                      <a:pt x="13092" y="50620"/>
                      <a:pt x="15988" y="59535"/>
                    </a:cubicBezTo>
                    <a:lnTo>
                      <a:pt x="16033" y="59519"/>
                    </a:lnTo>
                    <a:cubicBezTo>
                      <a:pt x="16439" y="60766"/>
                      <a:pt x="16790" y="62034"/>
                      <a:pt x="17084" y="63324"/>
                    </a:cubicBezTo>
                    <a:lnTo>
                      <a:pt x="62342" y="52975"/>
                    </a:lnTo>
                    <a:cubicBezTo>
                      <a:pt x="58048" y="34190"/>
                      <a:pt x="47853" y="17453"/>
                      <a:pt x="33650" y="5035"/>
                    </a:cubicBezTo>
                    <a:lnTo>
                      <a:pt x="33624" y="5063"/>
                    </a:lnTo>
                    <a:cubicBezTo>
                      <a:pt x="31588" y="3283"/>
                      <a:pt x="29473" y="1593"/>
                      <a:pt x="272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1f9c600f770_13_84"/>
              <p:cNvSpPr/>
              <p:nvPr/>
            </p:nvSpPr>
            <p:spPr>
              <a:xfrm>
                <a:off x="7213584" y="3943242"/>
                <a:ext cx="368998" cy="464042"/>
              </a:xfrm>
              <a:custGeom>
                <a:rect b="b" l="l" r="r" t="t"/>
                <a:pathLst>
                  <a:path extrusionOk="0" h="63437" w="50444">
                    <a:moveTo>
                      <a:pt x="45483" y="0"/>
                    </a:moveTo>
                    <a:lnTo>
                      <a:pt x="1331" y="14347"/>
                    </a:lnTo>
                    <a:cubicBezTo>
                      <a:pt x="2720" y="18628"/>
                      <a:pt x="3473" y="23193"/>
                      <a:pt x="3473" y="27937"/>
                    </a:cubicBezTo>
                    <a:cubicBezTo>
                      <a:pt x="3473" y="32680"/>
                      <a:pt x="2721" y="37247"/>
                      <a:pt x="1331" y="41526"/>
                    </a:cubicBezTo>
                    <a:lnTo>
                      <a:pt x="1331" y="41531"/>
                    </a:lnTo>
                    <a:lnTo>
                      <a:pt x="1373" y="41544"/>
                    </a:lnTo>
                    <a:cubicBezTo>
                      <a:pt x="968" y="42791"/>
                      <a:pt x="509" y="44013"/>
                      <a:pt x="1" y="45206"/>
                    </a:cubicBezTo>
                    <a:lnTo>
                      <a:pt x="1" y="45210"/>
                    </a:lnTo>
                    <a:lnTo>
                      <a:pt x="42698" y="63436"/>
                    </a:lnTo>
                    <a:cubicBezTo>
                      <a:pt x="46328" y="54928"/>
                      <a:pt x="48703" y="45713"/>
                      <a:pt x="49573" y="36003"/>
                    </a:cubicBezTo>
                    <a:cubicBezTo>
                      <a:pt x="50444" y="26293"/>
                      <a:pt x="49743" y="16805"/>
                      <a:pt x="47685" y="7787"/>
                    </a:cubicBezTo>
                    <a:lnTo>
                      <a:pt x="47630" y="7800"/>
                    </a:lnTo>
                    <a:cubicBezTo>
                      <a:pt x="47029" y="5154"/>
                      <a:pt x="46310" y="2552"/>
                      <a:pt x="454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g1f9c600f770_13_84"/>
              <p:cNvSpPr/>
              <p:nvPr/>
            </p:nvSpPr>
            <p:spPr>
              <a:xfrm>
                <a:off x="7082786" y="4247023"/>
                <a:ext cx="463522" cy="468043"/>
              </a:xfrm>
              <a:custGeom>
                <a:rect b="b" l="l" r="r" t="t"/>
                <a:pathLst>
                  <a:path extrusionOk="0" h="63984" w="63366">
                    <a:moveTo>
                      <a:pt x="19213" y="1"/>
                    </a:moveTo>
                    <a:cubicBezTo>
                      <a:pt x="16318" y="8917"/>
                      <a:pt x="10652" y="16583"/>
                      <a:pt x="3228" y="21984"/>
                    </a:cubicBezTo>
                    <a:lnTo>
                      <a:pt x="3243" y="22007"/>
                    </a:lnTo>
                    <a:cubicBezTo>
                      <a:pt x="2194" y="22766"/>
                      <a:pt x="1113" y="23483"/>
                      <a:pt x="0" y="24149"/>
                    </a:cubicBezTo>
                    <a:lnTo>
                      <a:pt x="23817" y="63984"/>
                    </a:lnTo>
                    <a:cubicBezTo>
                      <a:pt x="40003" y="54290"/>
                      <a:pt x="53013" y="39632"/>
                      <a:pt x="60578" y="21909"/>
                    </a:cubicBezTo>
                    <a:lnTo>
                      <a:pt x="60578" y="21907"/>
                    </a:lnTo>
                    <a:lnTo>
                      <a:pt x="60533" y="21888"/>
                    </a:lnTo>
                    <a:cubicBezTo>
                      <a:pt x="61585" y="19427"/>
                      <a:pt x="62530" y="16912"/>
                      <a:pt x="63363" y="14345"/>
                    </a:cubicBezTo>
                    <a:lnTo>
                      <a:pt x="63363" y="14344"/>
                    </a:lnTo>
                    <a:lnTo>
                      <a:pt x="63365" y="14344"/>
                    </a:lnTo>
                    <a:lnTo>
                      <a:pt x="192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1f9c600f770_13_84"/>
              <p:cNvSpPr/>
              <p:nvPr/>
            </p:nvSpPr>
            <p:spPr>
              <a:xfrm>
                <a:off x="6858685" y="4407826"/>
                <a:ext cx="447276" cy="400935"/>
              </a:xfrm>
              <a:custGeom>
                <a:rect b="b" l="l" r="r" t="t"/>
                <a:pathLst>
                  <a:path extrusionOk="0" h="54810" w="61145">
                    <a:moveTo>
                      <a:pt x="33866" y="0"/>
                    </a:moveTo>
                    <a:cubicBezTo>
                      <a:pt x="26611" y="5284"/>
                      <a:pt x="17677" y="8398"/>
                      <a:pt x="8020" y="8398"/>
                    </a:cubicBezTo>
                    <a:lnTo>
                      <a:pt x="8016" y="8398"/>
                    </a:lnTo>
                    <a:lnTo>
                      <a:pt x="8016" y="8399"/>
                    </a:lnTo>
                    <a:cubicBezTo>
                      <a:pt x="6736" y="8396"/>
                      <a:pt x="5444" y="8338"/>
                      <a:pt x="4145" y="8221"/>
                    </a:cubicBezTo>
                    <a:lnTo>
                      <a:pt x="4142" y="8221"/>
                    </a:lnTo>
                    <a:lnTo>
                      <a:pt x="1" y="54444"/>
                    </a:lnTo>
                    <a:lnTo>
                      <a:pt x="3" y="54444"/>
                    </a:lnTo>
                    <a:cubicBezTo>
                      <a:pt x="2745" y="54689"/>
                      <a:pt x="5470" y="54810"/>
                      <a:pt x="8171" y="54810"/>
                    </a:cubicBezTo>
                    <a:cubicBezTo>
                      <a:pt x="24948" y="54810"/>
                      <a:pt x="40828" y="50164"/>
                      <a:pt x="54456" y="42000"/>
                    </a:cubicBezTo>
                    <a:lnTo>
                      <a:pt x="54445" y="41982"/>
                    </a:lnTo>
                    <a:cubicBezTo>
                      <a:pt x="56748" y="40604"/>
                      <a:pt x="58982" y="39124"/>
                      <a:pt x="61144" y="37550"/>
                    </a:cubicBezTo>
                    <a:lnTo>
                      <a:pt x="3386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g1f9c600f770_13_84"/>
              <p:cNvSpPr/>
              <p:nvPr/>
            </p:nvSpPr>
            <p:spPr>
              <a:xfrm>
                <a:off x="6482911" y="4389913"/>
                <a:ext cx="434445" cy="418813"/>
              </a:xfrm>
              <a:custGeom>
                <a:rect b="b" l="l" r="r" t="t"/>
                <a:pathLst>
                  <a:path extrusionOk="0" h="57254" w="59391">
                    <a:moveTo>
                      <a:pt x="30519" y="1"/>
                    </a:moveTo>
                    <a:lnTo>
                      <a:pt x="1" y="34961"/>
                    </a:lnTo>
                    <a:cubicBezTo>
                      <a:pt x="2014" y="36723"/>
                      <a:pt x="4109" y="38397"/>
                      <a:pt x="6278" y="39979"/>
                    </a:cubicBezTo>
                    <a:lnTo>
                      <a:pt x="6266" y="39995"/>
                    </a:lnTo>
                    <a:cubicBezTo>
                      <a:pt x="21176" y="50851"/>
                      <a:pt x="39536" y="57253"/>
                      <a:pt x="59390" y="57253"/>
                    </a:cubicBezTo>
                    <a:lnTo>
                      <a:pt x="59390" y="10847"/>
                    </a:lnTo>
                    <a:cubicBezTo>
                      <a:pt x="58084" y="10847"/>
                      <a:pt x="56791" y="10791"/>
                      <a:pt x="55514" y="10678"/>
                    </a:cubicBezTo>
                    <a:lnTo>
                      <a:pt x="55514" y="10671"/>
                    </a:lnTo>
                    <a:cubicBezTo>
                      <a:pt x="45890" y="9810"/>
                      <a:pt x="37274" y="5908"/>
                      <a:pt x="3051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1f9c600f770_13_84"/>
              <p:cNvSpPr/>
              <p:nvPr/>
            </p:nvSpPr>
            <p:spPr>
              <a:xfrm>
                <a:off x="6273051" y="4219279"/>
                <a:ext cx="455242" cy="463215"/>
              </a:xfrm>
              <a:custGeom>
                <a:rect b="b" l="l" r="r" t="t"/>
                <a:pathLst>
                  <a:path extrusionOk="0" h="63324" w="62234">
                    <a:moveTo>
                      <a:pt x="45259" y="0"/>
                    </a:moveTo>
                    <a:lnTo>
                      <a:pt x="0" y="10349"/>
                    </a:lnTo>
                    <a:cubicBezTo>
                      <a:pt x="602" y="12981"/>
                      <a:pt x="1320" y="15573"/>
                      <a:pt x="2148" y="18119"/>
                    </a:cubicBezTo>
                    <a:lnTo>
                      <a:pt x="2101" y="18136"/>
                    </a:lnTo>
                    <a:cubicBezTo>
                      <a:pt x="8054" y="36464"/>
                      <a:pt x="19701" y="52224"/>
                      <a:pt x="34955" y="63323"/>
                    </a:cubicBezTo>
                    <a:lnTo>
                      <a:pt x="62234" y="25777"/>
                    </a:lnTo>
                    <a:cubicBezTo>
                      <a:pt x="61184" y="25014"/>
                      <a:pt x="60169" y="24203"/>
                      <a:pt x="59191" y="23352"/>
                    </a:cubicBezTo>
                    <a:lnTo>
                      <a:pt x="59211" y="23327"/>
                    </a:lnTo>
                    <a:cubicBezTo>
                      <a:pt x="52302" y="17286"/>
                      <a:pt x="47344" y="9145"/>
                      <a:pt x="452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1f9c600f770_13_84"/>
              <p:cNvSpPr/>
              <p:nvPr/>
            </p:nvSpPr>
            <p:spPr>
              <a:xfrm>
                <a:off x="6256249" y="3887922"/>
                <a:ext cx="365633" cy="464042"/>
              </a:xfrm>
              <a:custGeom>
                <a:rect b="b" l="l" r="r" t="t"/>
                <a:pathLst>
                  <a:path extrusionOk="0" h="63437" w="49984">
                    <a:moveTo>
                      <a:pt x="7285" y="1"/>
                    </a:moveTo>
                    <a:cubicBezTo>
                      <a:pt x="6231" y="2469"/>
                      <a:pt x="5284" y="4998"/>
                      <a:pt x="4449" y="7580"/>
                    </a:cubicBezTo>
                    <a:lnTo>
                      <a:pt x="4399" y="7563"/>
                    </a:lnTo>
                    <a:cubicBezTo>
                      <a:pt x="1543" y="16362"/>
                      <a:pt x="0" y="25750"/>
                      <a:pt x="0" y="35500"/>
                    </a:cubicBezTo>
                    <a:cubicBezTo>
                      <a:pt x="0" y="45248"/>
                      <a:pt x="1544" y="54639"/>
                      <a:pt x="4399" y="63437"/>
                    </a:cubicBezTo>
                    <a:lnTo>
                      <a:pt x="48589" y="49094"/>
                    </a:lnTo>
                    <a:cubicBezTo>
                      <a:pt x="48188" y="47857"/>
                      <a:pt x="47557" y="45303"/>
                      <a:pt x="47557" y="45303"/>
                    </a:cubicBezTo>
                    <a:cubicBezTo>
                      <a:pt x="46556" y="40915"/>
                      <a:pt x="46213" y="36301"/>
                      <a:pt x="46638" y="31576"/>
                    </a:cubicBezTo>
                    <a:cubicBezTo>
                      <a:pt x="47061" y="26851"/>
                      <a:pt x="48217" y="22370"/>
                      <a:pt x="49984" y="18231"/>
                    </a:cubicBezTo>
                    <a:lnTo>
                      <a:pt x="72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g1f9c600f770_13_84"/>
              <p:cNvSpPr/>
              <p:nvPr/>
            </p:nvSpPr>
            <p:spPr>
              <a:xfrm>
                <a:off x="6288418" y="3580162"/>
                <a:ext cx="464261" cy="468058"/>
              </a:xfrm>
              <a:custGeom>
                <a:rect b="b" l="l" r="r" t="t"/>
                <a:pathLst>
                  <a:path extrusionOk="0" h="63986" w="63467">
                    <a:moveTo>
                      <a:pt x="39644" y="0"/>
                    </a:moveTo>
                    <a:cubicBezTo>
                      <a:pt x="37320" y="1393"/>
                      <a:pt x="35061" y="2888"/>
                      <a:pt x="32875" y="4480"/>
                    </a:cubicBezTo>
                    <a:lnTo>
                      <a:pt x="32854" y="4452"/>
                    </a:lnTo>
                    <a:cubicBezTo>
                      <a:pt x="17600" y="15554"/>
                      <a:pt x="5953" y="31315"/>
                      <a:pt x="1" y="49638"/>
                    </a:cubicBezTo>
                    <a:lnTo>
                      <a:pt x="44153" y="63985"/>
                    </a:lnTo>
                    <a:cubicBezTo>
                      <a:pt x="44561" y="62727"/>
                      <a:pt x="45025" y="61492"/>
                      <a:pt x="45542" y="60287"/>
                    </a:cubicBezTo>
                    <a:lnTo>
                      <a:pt x="45586" y="60306"/>
                    </a:lnTo>
                    <a:cubicBezTo>
                      <a:pt x="49265" y="51684"/>
                      <a:pt x="55592" y="44553"/>
                      <a:pt x="63466" y="39836"/>
                    </a:cubicBezTo>
                    <a:lnTo>
                      <a:pt x="396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1f9c600f770_13_84"/>
              <p:cNvSpPr/>
              <p:nvPr/>
            </p:nvSpPr>
            <p:spPr>
              <a:xfrm>
                <a:off x="6528728" y="3487026"/>
                <a:ext cx="374828" cy="400379"/>
              </a:xfrm>
              <a:custGeom>
                <a:rect b="b" l="l" r="r" t="t"/>
                <a:pathLst>
                  <a:path extrusionOk="0" h="54734" w="51241">
                    <a:moveTo>
                      <a:pt x="49286" y="0"/>
                    </a:moveTo>
                    <a:cubicBezTo>
                      <a:pt x="45747" y="149"/>
                      <a:pt x="42254" y="504"/>
                      <a:pt x="38820" y="1053"/>
                    </a:cubicBezTo>
                    <a:cubicBezTo>
                      <a:pt x="24474" y="3334"/>
                      <a:pt x="11256" y="8993"/>
                      <a:pt x="0" y="17185"/>
                    </a:cubicBezTo>
                    <a:lnTo>
                      <a:pt x="27281" y="54734"/>
                    </a:lnTo>
                    <a:cubicBezTo>
                      <a:pt x="27368" y="54663"/>
                      <a:pt x="27661" y="54495"/>
                      <a:pt x="28118" y="54252"/>
                    </a:cubicBezTo>
                    <a:cubicBezTo>
                      <a:pt x="33472" y="50543"/>
                      <a:pt x="39690" y="47993"/>
                      <a:pt x="46407" y="46962"/>
                    </a:cubicBezTo>
                    <a:cubicBezTo>
                      <a:pt x="47232" y="46770"/>
                      <a:pt x="47997" y="46633"/>
                      <a:pt x="48677" y="46563"/>
                    </a:cubicBezTo>
                    <a:lnTo>
                      <a:pt x="51241" y="46382"/>
                    </a:lnTo>
                    <a:lnTo>
                      <a:pt x="4928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88" name="Google Shape;588;g1f9c600f770_13_84"/>
          <p:cNvGrpSpPr/>
          <p:nvPr/>
        </p:nvGrpSpPr>
        <p:grpSpPr>
          <a:xfrm>
            <a:off x="1544609" y="2213972"/>
            <a:ext cx="983476" cy="980994"/>
            <a:chOff x="1520522" y="3813158"/>
            <a:chExt cx="983476" cy="980994"/>
          </a:xfrm>
        </p:grpSpPr>
        <p:grpSp>
          <p:nvGrpSpPr>
            <p:cNvPr id="589" name="Google Shape;589;g1f9c600f770_13_84"/>
            <p:cNvGrpSpPr/>
            <p:nvPr/>
          </p:nvGrpSpPr>
          <p:grpSpPr>
            <a:xfrm>
              <a:off x="1892811" y="4236702"/>
              <a:ext cx="238944" cy="134001"/>
              <a:chOff x="3745725" y="4147500"/>
              <a:chExt cx="2370475" cy="1329375"/>
            </a:xfrm>
          </p:grpSpPr>
          <p:sp>
            <p:nvSpPr>
              <p:cNvPr id="590" name="Google Shape;590;g1f9c600f770_13_84"/>
              <p:cNvSpPr/>
              <p:nvPr/>
            </p:nvSpPr>
            <p:spPr>
              <a:xfrm>
                <a:off x="3745725" y="4147500"/>
                <a:ext cx="2370475" cy="1329375"/>
              </a:xfrm>
              <a:custGeom>
                <a:rect b="b" l="l" r="r" t="t"/>
                <a:pathLst>
                  <a:path extrusionOk="0" h="53175" w="94819">
                    <a:moveTo>
                      <a:pt x="29646" y="6821"/>
                    </a:moveTo>
                    <a:lnTo>
                      <a:pt x="29646" y="6821"/>
                    </a:lnTo>
                    <a:cubicBezTo>
                      <a:pt x="17862" y="17374"/>
                      <a:pt x="17862" y="35802"/>
                      <a:pt x="29646" y="46355"/>
                    </a:cubicBezTo>
                    <a:cubicBezTo>
                      <a:pt x="27516" y="45612"/>
                      <a:pt x="25444" y="44733"/>
                      <a:pt x="23451" y="43736"/>
                    </a:cubicBezTo>
                    <a:cubicBezTo>
                      <a:pt x="16260" y="40140"/>
                      <a:pt x="9967" y="34981"/>
                      <a:pt x="5023" y="28650"/>
                    </a:cubicBezTo>
                    <a:cubicBezTo>
                      <a:pt x="4065" y="27438"/>
                      <a:pt x="4065" y="25738"/>
                      <a:pt x="5023" y="24526"/>
                    </a:cubicBezTo>
                    <a:cubicBezTo>
                      <a:pt x="9967" y="18195"/>
                      <a:pt x="16260" y="13036"/>
                      <a:pt x="23451" y="9440"/>
                    </a:cubicBezTo>
                    <a:cubicBezTo>
                      <a:pt x="25444" y="8443"/>
                      <a:pt x="27516" y="7564"/>
                      <a:pt x="29646" y="6821"/>
                    </a:cubicBezTo>
                    <a:close/>
                    <a:moveTo>
                      <a:pt x="65154" y="6802"/>
                    </a:moveTo>
                    <a:cubicBezTo>
                      <a:pt x="67284" y="7544"/>
                      <a:pt x="69356" y="8424"/>
                      <a:pt x="71368" y="9440"/>
                    </a:cubicBezTo>
                    <a:cubicBezTo>
                      <a:pt x="78540" y="13036"/>
                      <a:pt x="84833" y="18175"/>
                      <a:pt x="89777" y="24507"/>
                    </a:cubicBezTo>
                    <a:cubicBezTo>
                      <a:pt x="90735" y="25718"/>
                      <a:pt x="90735" y="27438"/>
                      <a:pt x="89777" y="28650"/>
                    </a:cubicBezTo>
                    <a:cubicBezTo>
                      <a:pt x="83426" y="36799"/>
                      <a:pt x="74886" y="42935"/>
                      <a:pt x="65154" y="46355"/>
                    </a:cubicBezTo>
                    <a:cubicBezTo>
                      <a:pt x="76938" y="35802"/>
                      <a:pt x="76938" y="17354"/>
                      <a:pt x="65154" y="6802"/>
                    </a:cubicBezTo>
                    <a:close/>
                    <a:moveTo>
                      <a:pt x="47409" y="3809"/>
                    </a:moveTo>
                    <a:cubicBezTo>
                      <a:pt x="50347" y="3809"/>
                      <a:pt x="53308" y="4379"/>
                      <a:pt x="56126" y="5551"/>
                    </a:cubicBezTo>
                    <a:cubicBezTo>
                      <a:pt x="64626" y="9068"/>
                      <a:pt x="70176" y="17374"/>
                      <a:pt x="70176" y="26598"/>
                    </a:cubicBezTo>
                    <a:cubicBezTo>
                      <a:pt x="70157" y="39163"/>
                      <a:pt x="59975" y="49345"/>
                      <a:pt x="47410" y="49364"/>
                    </a:cubicBezTo>
                    <a:lnTo>
                      <a:pt x="47390" y="49364"/>
                    </a:lnTo>
                    <a:cubicBezTo>
                      <a:pt x="38186" y="49345"/>
                      <a:pt x="29881" y="43795"/>
                      <a:pt x="26363" y="35294"/>
                    </a:cubicBezTo>
                    <a:cubicBezTo>
                      <a:pt x="22845" y="26774"/>
                      <a:pt x="24800" y="16983"/>
                      <a:pt x="31307" y="10476"/>
                    </a:cubicBezTo>
                    <a:cubicBezTo>
                      <a:pt x="35658" y="6125"/>
                      <a:pt x="41484" y="3809"/>
                      <a:pt x="47409" y="3809"/>
                    </a:cubicBezTo>
                    <a:close/>
                    <a:moveTo>
                      <a:pt x="46687" y="1"/>
                    </a:moveTo>
                    <a:cubicBezTo>
                      <a:pt x="38030" y="99"/>
                      <a:pt x="29490" y="2151"/>
                      <a:pt x="21751" y="6020"/>
                    </a:cubicBezTo>
                    <a:cubicBezTo>
                      <a:pt x="14051" y="9889"/>
                      <a:pt x="7329" y="15400"/>
                      <a:pt x="2033" y="22181"/>
                    </a:cubicBezTo>
                    <a:cubicBezTo>
                      <a:pt x="1" y="24761"/>
                      <a:pt x="1" y="28415"/>
                      <a:pt x="2033" y="31014"/>
                    </a:cubicBezTo>
                    <a:cubicBezTo>
                      <a:pt x="7329" y="37776"/>
                      <a:pt x="14051" y="43287"/>
                      <a:pt x="21751" y="47156"/>
                    </a:cubicBezTo>
                    <a:cubicBezTo>
                      <a:pt x="29490" y="51025"/>
                      <a:pt x="38030" y="53077"/>
                      <a:pt x="46687" y="53175"/>
                    </a:cubicBezTo>
                    <a:lnTo>
                      <a:pt x="48133" y="53175"/>
                    </a:lnTo>
                    <a:cubicBezTo>
                      <a:pt x="56790" y="53077"/>
                      <a:pt x="65330" y="51025"/>
                      <a:pt x="73069" y="47156"/>
                    </a:cubicBezTo>
                    <a:cubicBezTo>
                      <a:pt x="80749" y="43287"/>
                      <a:pt x="87491" y="37776"/>
                      <a:pt x="92786" y="31014"/>
                    </a:cubicBezTo>
                    <a:cubicBezTo>
                      <a:pt x="94819" y="28415"/>
                      <a:pt x="94819" y="24761"/>
                      <a:pt x="92786" y="22181"/>
                    </a:cubicBezTo>
                    <a:cubicBezTo>
                      <a:pt x="87491" y="15400"/>
                      <a:pt x="80749" y="9889"/>
                      <a:pt x="73069" y="6020"/>
                    </a:cubicBezTo>
                    <a:cubicBezTo>
                      <a:pt x="65310" y="2151"/>
                      <a:pt x="56790" y="99"/>
                      <a:pt x="4813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1f9c600f770_13_84"/>
              <p:cNvSpPr/>
              <p:nvPr/>
            </p:nvSpPr>
            <p:spPr>
              <a:xfrm>
                <a:off x="4668125" y="4568650"/>
                <a:ext cx="506650" cy="487100"/>
              </a:xfrm>
              <a:custGeom>
                <a:rect b="b" l="l" r="r" t="t"/>
                <a:pathLst>
                  <a:path extrusionOk="0" h="19484" w="20266">
                    <a:moveTo>
                      <a:pt x="10462" y="3802"/>
                    </a:moveTo>
                    <a:cubicBezTo>
                      <a:pt x="13510" y="3802"/>
                      <a:pt x="16435" y="6169"/>
                      <a:pt x="16435" y="9752"/>
                    </a:cubicBezTo>
                    <a:cubicBezTo>
                      <a:pt x="16435" y="13015"/>
                      <a:pt x="13777" y="15673"/>
                      <a:pt x="10514" y="15673"/>
                    </a:cubicBezTo>
                    <a:cubicBezTo>
                      <a:pt x="5218" y="15673"/>
                      <a:pt x="2580" y="9283"/>
                      <a:pt x="6312" y="5550"/>
                    </a:cubicBezTo>
                    <a:cubicBezTo>
                      <a:pt x="7519" y="4343"/>
                      <a:pt x="9005" y="3802"/>
                      <a:pt x="10462" y="3802"/>
                    </a:cubicBezTo>
                    <a:close/>
                    <a:moveTo>
                      <a:pt x="10514" y="0"/>
                    </a:moveTo>
                    <a:cubicBezTo>
                      <a:pt x="6566" y="0"/>
                      <a:pt x="3010" y="2365"/>
                      <a:pt x="1505" y="6019"/>
                    </a:cubicBezTo>
                    <a:cubicBezTo>
                      <a:pt x="0" y="9654"/>
                      <a:pt x="821" y="13836"/>
                      <a:pt x="3615" y="16631"/>
                    </a:cubicBezTo>
                    <a:cubicBezTo>
                      <a:pt x="5483" y="18498"/>
                      <a:pt x="7969" y="19484"/>
                      <a:pt x="10504" y="19484"/>
                    </a:cubicBezTo>
                    <a:cubicBezTo>
                      <a:pt x="11763" y="19484"/>
                      <a:pt x="13034" y="19240"/>
                      <a:pt x="14246" y="18741"/>
                    </a:cubicBezTo>
                    <a:cubicBezTo>
                      <a:pt x="17881" y="17236"/>
                      <a:pt x="20246" y="13680"/>
                      <a:pt x="20265" y="9752"/>
                    </a:cubicBezTo>
                    <a:cubicBezTo>
                      <a:pt x="20246" y="4358"/>
                      <a:pt x="15888" y="0"/>
                      <a:pt x="1051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2" name="Google Shape;592;g1f9c600f770_13_84"/>
            <p:cNvGrpSpPr/>
            <p:nvPr/>
          </p:nvGrpSpPr>
          <p:grpSpPr>
            <a:xfrm>
              <a:off x="1520522" y="3813158"/>
              <a:ext cx="983476" cy="980994"/>
              <a:chOff x="6256249" y="3485775"/>
              <a:chExt cx="1326333" cy="1322986"/>
            </a:xfrm>
          </p:grpSpPr>
          <p:sp>
            <p:nvSpPr>
              <p:cNvPr id="593" name="Google Shape;593;g1f9c600f770_13_84"/>
              <p:cNvSpPr/>
              <p:nvPr/>
            </p:nvSpPr>
            <p:spPr>
              <a:xfrm>
                <a:off x="6784275" y="3485775"/>
                <a:ext cx="568251" cy="419545"/>
              </a:xfrm>
              <a:custGeom>
                <a:rect b="b" l="l" r="r" t="t"/>
                <a:pathLst>
                  <a:path extrusionOk="0" h="57354" w="77683">
                    <a:moveTo>
                      <a:pt x="18272" y="0"/>
                    </a:moveTo>
                    <a:cubicBezTo>
                      <a:pt x="17902" y="0"/>
                      <a:pt x="17532" y="2"/>
                      <a:pt x="17161" y="7"/>
                    </a:cubicBezTo>
                    <a:cubicBezTo>
                      <a:pt x="11496" y="71"/>
                      <a:pt x="5756" y="673"/>
                      <a:pt x="1" y="1850"/>
                    </a:cubicBezTo>
                    <a:lnTo>
                      <a:pt x="9295" y="47323"/>
                    </a:lnTo>
                    <a:lnTo>
                      <a:pt x="9299" y="47323"/>
                    </a:lnTo>
                    <a:cubicBezTo>
                      <a:pt x="12272" y="46715"/>
                      <a:pt x="13499" y="46536"/>
                      <a:pt x="16407" y="46536"/>
                    </a:cubicBezTo>
                    <a:cubicBezTo>
                      <a:pt x="16418" y="46536"/>
                      <a:pt x="16429" y="46536"/>
                      <a:pt x="16440" y="46536"/>
                    </a:cubicBezTo>
                    <a:lnTo>
                      <a:pt x="18189" y="46511"/>
                    </a:lnTo>
                    <a:lnTo>
                      <a:pt x="18193" y="46511"/>
                    </a:lnTo>
                    <a:cubicBezTo>
                      <a:pt x="27852" y="46511"/>
                      <a:pt x="36781" y="49623"/>
                      <a:pt x="44036" y="54905"/>
                    </a:cubicBezTo>
                    <a:lnTo>
                      <a:pt x="44057" y="54878"/>
                    </a:lnTo>
                    <a:cubicBezTo>
                      <a:pt x="45130" y="55658"/>
                      <a:pt x="46165" y="56484"/>
                      <a:pt x="47159" y="57353"/>
                    </a:cubicBezTo>
                    <a:lnTo>
                      <a:pt x="77683" y="22389"/>
                    </a:lnTo>
                    <a:cubicBezTo>
                      <a:pt x="73099" y="18379"/>
                      <a:pt x="68099" y="14821"/>
                      <a:pt x="62744" y="11787"/>
                    </a:cubicBezTo>
                    <a:lnTo>
                      <a:pt x="62752" y="11772"/>
                    </a:lnTo>
                    <a:cubicBezTo>
                      <a:pt x="49514" y="4246"/>
                      <a:pt x="34283" y="0"/>
                      <a:pt x="182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1f9c600f770_13_84"/>
              <p:cNvSpPr/>
              <p:nvPr/>
            </p:nvSpPr>
            <p:spPr>
              <a:xfrm>
                <a:off x="7106375" y="3612712"/>
                <a:ext cx="456039" cy="463215"/>
              </a:xfrm>
              <a:custGeom>
                <a:rect b="b" l="l" r="r" t="t"/>
                <a:pathLst>
                  <a:path extrusionOk="0" h="63324" w="62343">
                    <a:moveTo>
                      <a:pt x="27281" y="1"/>
                    </a:moveTo>
                    <a:lnTo>
                      <a:pt x="0" y="37551"/>
                    </a:lnTo>
                    <a:cubicBezTo>
                      <a:pt x="7426" y="42952"/>
                      <a:pt x="13092" y="50620"/>
                      <a:pt x="15988" y="59535"/>
                    </a:cubicBezTo>
                    <a:lnTo>
                      <a:pt x="16033" y="59519"/>
                    </a:lnTo>
                    <a:cubicBezTo>
                      <a:pt x="16439" y="60766"/>
                      <a:pt x="16790" y="62034"/>
                      <a:pt x="17084" y="63324"/>
                    </a:cubicBezTo>
                    <a:lnTo>
                      <a:pt x="62342" y="52975"/>
                    </a:lnTo>
                    <a:cubicBezTo>
                      <a:pt x="58048" y="34190"/>
                      <a:pt x="47853" y="17453"/>
                      <a:pt x="33650" y="5035"/>
                    </a:cubicBezTo>
                    <a:lnTo>
                      <a:pt x="33624" y="5063"/>
                    </a:lnTo>
                    <a:cubicBezTo>
                      <a:pt x="31588" y="3283"/>
                      <a:pt x="29473" y="1593"/>
                      <a:pt x="272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1f9c600f770_13_84"/>
              <p:cNvSpPr/>
              <p:nvPr/>
            </p:nvSpPr>
            <p:spPr>
              <a:xfrm>
                <a:off x="7213584" y="3943242"/>
                <a:ext cx="368998" cy="464042"/>
              </a:xfrm>
              <a:custGeom>
                <a:rect b="b" l="l" r="r" t="t"/>
                <a:pathLst>
                  <a:path extrusionOk="0" h="63437" w="50444">
                    <a:moveTo>
                      <a:pt x="45483" y="0"/>
                    </a:moveTo>
                    <a:lnTo>
                      <a:pt x="1331" y="14347"/>
                    </a:lnTo>
                    <a:cubicBezTo>
                      <a:pt x="2720" y="18628"/>
                      <a:pt x="3473" y="23193"/>
                      <a:pt x="3473" y="27937"/>
                    </a:cubicBezTo>
                    <a:cubicBezTo>
                      <a:pt x="3473" y="32680"/>
                      <a:pt x="2721" y="37247"/>
                      <a:pt x="1331" y="41526"/>
                    </a:cubicBezTo>
                    <a:lnTo>
                      <a:pt x="1331" y="41531"/>
                    </a:lnTo>
                    <a:lnTo>
                      <a:pt x="1373" y="41544"/>
                    </a:lnTo>
                    <a:cubicBezTo>
                      <a:pt x="968" y="42791"/>
                      <a:pt x="509" y="44013"/>
                      <a:pt x="1" y="45206"/>
                    </a:cubicBezTo>
                    <a:lnTo>
                      <a:pt x="1" y="45210"/>
                    </a:lnTo>
                    <a:lnTo>
                      <a:pt x="42698" y="63436"/>
                    </a:lnTo>
                    <a:cubicBezTo>
                      <a:pt x="46328" y="54928"/>
                      <a:pt x="48703" y="45713"/>
                      <a:pt x="49573" y="36003"/>
                    </a:cubicBezTo>
                    <a:cubicBezTo>
                      <a:pt x="50444" y="26293"/>
                      <a:pt x="49743" y="16805"/>
                      <a:pt x="47685" y="7787"/>
                    </a:cubicBezTo>
                    <a:lnTo>
                      <a:pt x="47630" y="7800"/>
                    </a:lnTo>
                    <a:cubicBezTo>
                      <a:pt x="47029" y="5154"/>
                      <a:pt x="46310" y="2552"/>
                      <a:pt x="454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g1f9c600f770_13_84"/>
              <p:cNvSpPr/>
              <p:nvPr/>
            </p:nvSpPr>
            <p:spPr>
              <a:xfrm>
                <a:off x="7082786" y="4247023"/>
                <a:ext cx="463522" cy="468043"/>
              </a:xfrm>
              <a:custGeom>
                <a:rect b="b" l="l" r="r" t="t"/>
                <a:pathLst>
                  <a:path extrusionOk="0" h="63984" w="63366">
                    <a:moveTo>
                      <a:pt x="19213" y="1"/>
                    </a:moveTo>
                    <a:cubicBezTo>
                      <a:pt x="16318" y="8917"/>
                      <a:pt x="10652" y="16583"/>
                      <a:pt x="3228" y="21984"/>
                    </a:cubicBezTo>
                    <a:lnTo>
                      <a:pt x="3243" y="22007"/>
                    </a:lnTo>
                    <a:cubicBezTo>
                      <a:pt x="2194" y="22766"/>
                      <a:pt x="1113" y="23483"/>
                      <a:pt x="0" y="24149"/>
                    </a:cubicBezTo>
                    <a:lnTo>
                      <a:pt x="23817" y="63984"/>
                    </a:lnTo>
                    <a:cubicBezTo>
                      <a:pt x="40003" y="54290"/>
                      <a:pt x="53013" y="39632"/>
                      <a:pt x="60578" y="21909"/>
                    </a:cubicBezTo>
                    <a:lnTo>
                      <a:pt x="60578" y="21907"/>
                    </a:lnTo>
                    <a:lnTo>
                      <a:pt x="60533" y="21888"/>
                    </a:lnTo>
                    <a:cubicBezTo>
                      <a:pt x="61585" y="19427"/>
                      <a:pt x="62530" y="16912"/>
                      <a:pt x="63363" y="14345"/>
                    </a:cubicBezTo>
                    <a:lnTo>
                      <a:pt x="63363" y="14344"/>
                    </a:lnTo>
                    <a:lnTo>
                      <a:pt x="63365" y="14344"/>
                    </a:lnTo>
                    <a:lnTo>
                      <a:pt x="1921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1f9c600f770_13_84"/>
              <p:cNvSpPr/>
              <p:nvPr/>
            </p:nvSpPr>
            <p:spPr>
              <a:xfrm>
                <a:off x="6858685" y="4407826"/>
                <a:ext cx="447276" cy="400935"/>
              </a:xfrm>
              <a:custGeom>
                <a:rect b="b" l="l" r="r" t="t"/>
                <a:pathLst>
                  <a:path extrusionOk="0" h="54810" w="61145">
                    <a:moveTo>
                      <a:pt x="33866" y="0"/>
                    </a:moveTo>
                    <a:cubicBezTo>
                      <a:pt x="26611" y="5284"/>
                      <a:pt x="17677" y="8398"/>
                      <a:pt x="8020" y="8398"/>
                    </a:cubicBezTo>
                    <a:lnTo>
                      <a:pt x="8016" y="8398"/>
                    </a:lnTo>
                    <a:lnTo>
                      <a:pt x="8016" y="8399"/>
                    </a:lnTo>
                    <a:cubicBezTo>
                      <a:pt x="6736" y="8396"/>
                      <a:pt x="5444" y="8338"/>
                      <a:pt x="4145" y="8221"/>
                    </a:cubicBezTo>
                    <a:lnTo>
                      <a:pt x="4142" y="8221"/>
                    </a:lnTo>
                    <a:lnTo>
                      <a:pt x="1" y="54444"/>
                    </a:lnTo>
                    <a:lnTo>
                      <a:pt x="3" y="54444"/>
                    </a:lnTo>
                    <a:cubicBezTo>
                      <a:pt x="2745" y="54689"/>
                      <a:pt x="5470" y="54810"/>
                      <a:pt x="8171" y="54810"/>
                    </a:cubicBezTo>
                    <a:cubicBezTo>
                      <a:pt x="24948" y="54810"/>
                      <a:pt x="40828" y="50164"/>
                      <a:pt x="54456" y="42000"/>
                    </a:cubicBezTo>
                    <a:lnTo>
                      <a:pt x="54445" y="41982"/>
                    </a:lnTo>
                    <a:cubicBezTo>
                      <a:pt x="56748" y="40604"/>
                      <a:pt x="58982" y="39124"/>
                      <a:pt x="61144" y="37550"/>
                    </a:cubicBezTo>
                    <a:lnTo>
                      <a:pt x="3386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1f9c600f770_13_84"/>
              <p:cNvSpPr/>
              <p:nvPr/>
            </p:nvSpPr>
            <p:spPr>
              <a:xfrm>
                <a:off x="6482911" y="4389913"/>
                <a:ext cx="434445" cy="418813"/>
              </a:xfrm>
              <a:custGeom>
                <a:rect b="b" l="l" r="r" t="t"/>
                <a:pathLst>
                  <a:path extrusionOk="0" h="57254" w="59391">
                    <a:moveTo>
                      <a:pt x="30519" y="1"/>
                    </a:moveTo>
                    <a:lnTo>
                      <a:pt x="1" y="34961"/>
                    </a:lnTo>
                    <a:cubicBezTo>
                      <a:pt x="2014" y="36723"/>
                      <a:pt x="4109" y="38397"/>
                      <a:pt x="6278" y="39979"/>
                    </a:cubicBezTo>
                    <a:lnTo>
                      <a:pt x="6266" y="39995"/>
                    </a:lnTo>
                    <a:cubicBezTo>
                      <a:pt x="21176" y="50851"/>
                      <a:pt x="39536" y="57253"/>
                      <a:pt x="59390" y="57253"/>
                    </a:cubicBezTo>
                    <a:lnTo>
                      <a:pt x="59390" y="10847"/>
                    </a:lnTo>
                    <a:cubicBezTo>
                      <a:pt x="58084" y="10847"/>
                      <a:pt x="56791" y="10791"/>
                      <a:pt x="55514" y="10678"/>
                    </a:cubicBezTo>
                    <a:lnTo>
                      <a:pt x="55514" y="10671"/>
                    </a:lnTo>
                    <a:cubicBezTo>
                      <a:pt x="45890" y="9810"/>
                      <a:pt x="37274" y="5908"/>
                      <a:pt x="3051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1f9c600f770_13_84"/>
              <p:cNvSpPr/>
              <p:nvPr/>
            </p:nvSpPr>
            <p:spPr>
              <a:xfrm>
                <a:off x="6273051" y="4219279"/>
                <a:ext cx="455242" cy="463215"/>
              </a:xfrm>
              <a:custGeom>
                <a:rect b="b" l="l" r="r" t="t"/>
                <a:pathLst>
                  <a:path extrusionOk="0" h="63324" w="62234">
                    <a:moveTo>
                      <a:pt x="45259" y="0"/>
                    </a:moveTo>
                    <a:lnTo>
                      <a:pt x="0" y="10349"/>
                    </a:lnTo>
                    <a:cubicBezTo>
                      <a:pt x="602" y="12981"/>
                      <a:pt x="1320" y="15573"/>
                      <a:pt x="2148" y="18119"/>
                    </a:cubicBezTo>
                    <a:lnTo>
                      <a:pt x="2101" y="18136"/>
                    </a:lnTo>
                    <a:cubicBezTo>
                      <a:pt x="8054" y="36464"/>
                      <a:pt x="19701" y="52224"/>
                      <a:pt x="34955" y="63323"/>
                    </a:cubicBezTo>
                    <a:lnTo>
                      <a:pt x="62234" y="25777"/>
                    </a:lnTo>
                    <a:cubicBezTo>
                      <a:pt x="61184" y="25014"/>
                      <a:pt x="60169" y="24203"/>
                      <a:pt x="59191" y="23352"/>
                    </a:cubicBezTo>
                    <a:lnTo>
                      <a:pt x="59211" y="23327"/>
                    </a:lnTo>
                    <a:cubicBezTo>
                      <a:pt x="52302" y="17286"/>
                      <a:pt x="47344" y="9145"/>
                      <a:pt x="452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g1f9c600f770_13_84"/>
              <p:cNvSpPr/>
              <p:nvPr/>
            </p:nvSpPr>
            <p:spPr>
              <a:xfrm>
                <a:off x="6256249" y="3887922"/>
                <a:ext cx="365633" cy="464042"/>
              </a:xfrm>
              <a:custGeom>
                <a:rect b="b" l="l" r="r" t="t"/>
                <a:pathLst>
                  <a:path extrusionOk="0" h="63437" w="49984">
                    <a:moveTo>
                      <a:pt x="7285" y="1"/>
                    </a:moveTo>
                    <a:cubicBezTo>
                      <a:pt x="6231" y="2469"/>
                      <a:pt x="5284" y="4998"/>
                      <a:pt x="4449" y="7580"/>
                    </a:cubicBezTo>
                    <a:lnTo>
                      <a:pt x="4399" y="7563"/>
                    </a:lnTo>
                    <a:cubicBezTo>
                      <a:pt x="1543" y="16362"/>
                      <a:pt x="0" y="25750"/>
                      <a:pt x="0" y="35500"/>
                    </a:cubicBezTo>
                    <a:cubicBezTo>
                      <a:pt x="0" y="45248"/>
                      <a:pt x="1544" y="54639"/>
                      <a:pt x="4399" y="63437"/>
                    </a:cubicBezTo>
                    <a:lnTo>
                      <a:pt x="48589" y="49094"/>
                    </a:lnTo>
                    <a:cubicBezTo>
                      <a:pt x="48188" y="47857"/>
                      <a:pt x="47557" y="45303"/>
                      <a:pt x="47557" y="45303"/>
                    </a:cubicBezTo>
                    <a:cubicBezTo>
                      <a:pt x="46556" y="40915"/>
                      <a:pt x="46213" y="36301"/>
                      <a:pt x="46638" y="31576"/>
                    </a:cubicBezTo>
                    <a:cubicBezTo>
                      <a:pt x="47061" y="26851"/>
                      <a:pt x="48217" y="22370"/>
                      <a:pt x="49984" y="18231"/>
                    </a:cubicBezTo>
                    <a:lnTo>
                      <a:pt x="728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1f9c600f770_13_84"/>
              <p:cNvSpPr/>
              <p:nvPr/>
            </p:nvSpPr>
            <p:spPr>
              <a:xfrm>
                <a:off x="6288418" y="3580162"/>
                <a:ext cx="464261" cy="468058"/>
              </a:xfrm>
              <a:custGeom>
                <a:rect b="b" l="l" r="r" t="t"/>
                <a:pathLst>
                  <a:path extrusionOk="0" h="63986" w="63467">
                    <a:moveTo>
                      <a:pt x="39644" y="0"/>
                    </a:moveTo>
                    <a:cubicBezTo>
                      <a:pt x="37320" y="1393"/>
                      <a:pt x="35061" y="2888"/>
                      <a:pt x="32875" y="4480"/>
                    </a:cubicBezTo>
                    <a:lnTo>
                      <a:pt x="32854" y="4452"/>
                    </a:lnTo>
                    <a:cubicBezTo>
                      <a:pt x="17600" y="15554"/>
                      <a:pt x="5953" y="31315"/>
                      <a:pt x="1" y="49638"/>
                    </a:cubicBezTo>
                    <a:lnTo>
                      <a:pt x="44153" y="63985"/>
                    </a:lnTo>
                    <a:cubicBezTo>
                      <a:pt x="44561" y="62727"/>
                      <a:pt x="45025" y="61492"/>
                      <a:pt x="45542" y="60287"/>
                    </a:cubicBezTo>
                    <a:lnTo>
                      <a:pt x="45586" y="60306"/>
                    </a:lnTo>
                    <a:cubicBezTo>
                      <a:pt x="49265" y="51684"/>
                      <a:pt x="55592" y="44553"/>
                      <a:pt x="63466" y="39836"/>
                    </a:cubicBezTo>
                    <a:lnTo>
                      <a:pt x="396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1f9c600f770_13_84"/>
              <p:cNvSpPr/>
              <p:nvPr/>
            </p:nvSpPr>
            <p:spPr>
              <a:xfrm>
                <a:off x="6528728" y="3487026"/>
                <a:ext cx="374828" cy="400379"/>
              </a:xfrm>
              <a:custGeom>
                <a:rect b="b" l="l" r="r" t="t"/>
                <a:pathLst>
                  <a:path extrusionOk="0" h="54734" w="51241">
                    <a:moveTo>
                      <a:pt x="49286" y="0"/>
                    </a:moveTo>
                    <a:cubicBezTo>
                      <a:pt x="45747" y="149"/>
                      <a:pt x="42254" y="504"/>
                      <a:pt x="38820" y="1053"/>
                    </a:cubicBezTo>
                    <a:cubicBezTo>
                      <a:pt x="24474" y="3334"/>
                      <a:pt x="11256" y="8993"/>
                      <a:pt x="0" y="17185"/>
                    </a:cubicBezTo>
                    <a:lnTo>
                      <a:pt x="27281" y="54734"/>
                    </a:lnTo>
                    <a:cubicBezTo>
                      <a:pt x="27368" y="54663"/>
                      <a:pt x="27661" y="54495"/>
                      <a:pt x="28118" y="54252"/>
                    </a:cubicBezTo>
                    <a:cubicBezTo>
                      <a:pt x="33472" y="50543"/>
                      <a:pt x="39690" y="47993"/>
                      <a:pt x="46407" y="46962"/>
                    </a:cubicBezTo>
                    <a:cubicBezTo>
                      <a:pt x="47232" y="46770"/>
                      <a:pt x="47997" y="46633"/>
                      <a:pt x="48677" y="46563"/>
                    </a:cubicBezTo>
                    <a:lnTo>
                      <a:pt x="51241" y="46382"/>
                    </a:lnTo>
                    <a:lnTo>
                      <a:pt x="4928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03" name="Google Shape;603;g1f9c600f770_13_84"/>
          <p:cNvSpPr txBox="1"/>
          <p:nvPr/>
        </p:nvSpPr>
        <p:spPr>
          <a:xfrm>
            <a:off x="1036063" y="3390275"/>
            <a:ext cx="30000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Montserrat"/>
              <a:buChar char="●"/>
            </a:pPr>
            <a:r>
              <a:rPr b="1" lang="en" sz="1600">
                <a:solidFill>
                  <a:schemeClr val="dk1"/>
                </a:solidFill>
                <a:latin typeface="Montserrat"/>
                <a:ea typeface="Montserrat"/>
                <a:cs typeface="Montserrat"/>
                <a:sym typeface="Montserrat"/>
              </a:rPr>
              <a:t>Pop-up features</a:t>
            </a:r>
            <a:endParaRPr sz="18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1f9c600f770_10_93"/>
          <p:cNvSpPr/>
          <p:nvPr/>
        </p:nvSpPr>
        <p:spPr>
          <a:xfrm>
            <a:off x="-6767089" y="740625"/>
            <a:ext cx="70075" cy="17525"/>
          </a:xfrm>
          <a:custGeom>
            <a:rect b="b" l="l" r="r" t="t"/>
            <a:pathLst>
              <a:path extrusionOk="0" h="701" w="2803">
                <a:moveTo>
                  <a:pt x="367" y="1"/>
                </a:moveTo>
                <a:cubicBezTo>
                  <a:pt x="167" y="1"/>
                  <a:pt x="0" y="134"/>
                  <a:pt x="0" y="334"/>
                </a:cubicBezTo>
                <a:cubicBezTo>
                  <a:pt x="0" y="534"/>
                  <a:pt x="167" y="701"/>
                  <a:pt x="367" y="701"/>
                </a:cubicBezTo>
                <a:lnTo>
                  <a:pt x="2435" y="701"/>
                </a:lnTo>
                <a:cubicBezTo>
                  <a:pt x="2636" y="701"/>
                  <a:pt x="2769" y="534"/>
                  <a:pt x="2802" y="334"/>
                </a:cubicBezTo>
                <a:cubicBezTo>
                  <a:pt x="2802" y="134"/>
                  <a:pt x="2636" y="1"/>
                  <a:pt x="2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g1f9c600f770_10_93"/>
          <p:cNvSpPr/>
          <p:nvPr/>
        </p:nvSpPr>
        <p:spPr>
          <a:xfrm>
            <a:off x="-6753739" y="773150"/>
            <a:ext cx="43375" cy="17525"/>
          </a:xfrm>
          <a:custGeom>
            <a:rect b="b" l="l" r="r" t="t"/>
            <a:pathLst>
              <a:path extrusionOk="0" h="701" w="1735">
                <a:moveTo>
                  <a:pt x="334" y="0"/>
                </a:moveTo>
                <a:cubicBezTo>
                  <a:pt x="134" y="0"/>
                  <a:pt x="0" y="167"/>
                  <a:pt x="0" y="367"/>
                </a:cubicBezTo>
                <a:cubicBezTo>
                  <a:pt x="0" y="568"/>
                  <a:pt x="134" y="701"/>
                  <a:pt x="334" y="701"/>
                </a:cubicBezTo>
                <a:lnTo>
                  <a:pt x="1401" y="701"/>
                </a:lnTo>
                <a:cubicBezTo>
                  <a:pt x="1601" y="701"/>
                  <a:pt x="1735" y="568"/>
                  <a:pt x="1735" y="367"/>
                </a:cubicBezTo>
                <a:cubicBezTo>
                  <a:pt x="1735" y="167"/>
                  <a:pt x="1601" y="0"/>
                  <a:pt x="14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1f9c600f770_10_93"/>
          <p:cNvSpPr txBox="1"/>
          <p:nvPr/>
        </p:nvSpPr>
        <p:spPr>
          <a:xfrm>
            <a:off x="434575" y="1275875"/>
            <a:ext cx="5178000" cy="4311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b="1" lang="en" sz="1600">
                <a:solidFill>
                  <a:schemeClr val="dk1"/>
                </a:solidFill>
                <a:latin typeface="Montserrat"/>
                <a:ea typeface="Montserrat"/>
                <a:cs typeface="Montserrat"/>
                <a:sym typeface="Montserrat"/>
              </a:rPr>
              <a:t>   3. CUSTOMER FEEDBACK  ENHANCEMENT </a:t>
            </a:r>
            <a:endParaRPr b="1" sz="1600">
              <a:latin typeface="Montserrat"/>
              <a:ea typeface="Montserrat"/>
              <a:cs typeface="Montserrat"/>
              <a:sym typeface="Montserrat"/>
            </a:endParaRPr>
          </a:p>
        </p:txBody>
      </p:sp>
      <p:sp>
        <p:nvSpPr>
          <p:cNvPr id="611" name="Google Shape;611;g1f9c600f770_10_93"/>
          <p:cNvSpPr txBox="1"/>
          <p:nvPr/>
        </p:nvSpPr>
        <p:spPr>
          <a:xfrm>
            <a:off x="934675" y="1781800"/>
            <a:ext cx="66351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Feedback form after every purchase</a:t>
            </a:r>
            <a:endParaRPr sz="1600">
              <a:latin typeface="Montserrat"/>
              <a:ea typeface="Montserrat"/>
              <a:cs typeface="Montserrat"/>
              <a:sym typeface="Montserrat"/>
            </a:endParaRPr>
          </a:p>
          <a:p>
            <a:pPr indent="0" lvl="0" marL="1371600" rtl="0" algn="l">
              <a:spcBef>
                <a:spcPts val="0"/>
              </a:spcBef>
              <a:spcAft>
                <a:spcPts val="0"/>
              </a:spcAft>
              <a:buNone/>
            </a:pPr>
            <a:r>
              <a:t/>
            </a:r>
            <a:endParaRPr sz="1600">
              <a:latin typeface="Montserrat"/>
              <a:ea typeface="Montserrat"/>
              <a:cs typeface="Montserrat"/>
              <a:sym typeface="Montserrat"/>
            </a:endParaRPr>
          </a:p>
          <a:p>
            <a:pPr indent="-330200" lvl="0" marL="457200" rtl="0" algn="l">
              <a:spcBef>
                <a:spcPts val="0"/>
              </a:spcBef>
              <a:spcAft>
                <a:spcPts val="0"/>
              </a:spcAft>
              <a:buSzPts val="1600"/>
              <a:buFont typeface="EB Garamond"/>
              <a:buChar char="●"/>
            </a:pPr>
            <a:r>
              <a:rPr b="1" lang="en" sz="1600">
                <a:latin typeface="Montserrat"/>
                <a:ea typeface="Montserrat"/>
                <a:cs typeface="Montserrat"/>
                <a:sym typeface="Montserrat"/>
              </a:rPr>
              <a:t>Incentivising feedback </a:t>
            </a:r>
            <a:r>
              <a:rPr lang="en" sz="1600">
                <a:latin typeface="Montserrat"/>
                <a:ea typeface="Montserrat"/>
                <a:cs typeface="Montserrat"/>
                <a:sym typeface="Montserrat"/>
              </a:rPr>
              <a:t>by providing NBcash coins.</a:t>
            </a:r>
            <a:endParaRPr sz="1600">
              <a:latin typeface="Montserrat"/>
              <a:ea typeface="Montserrat"/>
              <a:cs typeface="Montserrat"/>
              <a:sym typeface="Montserrat"/>
            </a:endParaRPr>
          </a:p>
          <a:p>
            <a:pPr indent="0" lvl="0" marL="1371600" rtl="0" algn="l">
              <a:spcBef>
                <a:spcPts val="0"/>
              </a:spcBef>
              <a:spcAft>
                <a:spcPts val="0"/>
              </a:spcAft>
              <a:buNone/>
            </a:pPr>
            <a:r>
              <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Coins can be redeemed during their next purchase</a:t>
            </a:r>
            <a:endParaRPr sz="1600">
              <a:latin typeface="Montserrat"/>
              <a:ea typeface="Montserrat"/>
              <a:cs typeface="Montserrat"/>
              <a:sym typeface="Montserrat"/>
            </a:endParaRPr>
          </a:p>
          <a:p>
            <a:pPr indent="0" lvl="0" marL="1371600" rtl="0" algn="l">
              <a:spcBef>
                <a:spcPts val="0"/>
              </a:spcBef>
              <a:spcAft>
                <a:spcPts val="0"/>
              </a:spcAft>
              <a:buNone/>
            </a:pPr>
            <a:r>
              <a:t/>
            </a:r>
            <a:endParaRPr sz="1600">
              <a:latin typeface="EB Garamond"/>
              <a:ea typeface="EB Garamond"/>
              <a:cs typeface="EB Garamond"/>
              <a:sym typeface="EB Garamond"/>
            </a:endParaRPr>
          </a:p>
          <a:p>
            <a:pPr indent="0" lvl="0" marL="0" rtl="0" algn="l">
              <a:spcBef>
                <a:spcPts val="0"/>
              </a:spcBef>
              <a:spcAft>
                <a:spcPts val="0"/>
              </a:spcAft>
              <a:buNone/>
            </a:pPr>
            <a:r>
              <a:rPr lang="en" sz="1600">
                <a:latin typeface="EB Garamond"/>
                <a:ea typeface="EB Garamond"/>
                <a:cs typeface="EB Garamond"/>
                <a:sym typeface="EB Garamond"/>
              </a:rPr>
              <a:t>.</a:t>
            </a:r>
            <a:endParaRPr sz="1600">
              <a:latin typeface="EB Garamond"/>
              <a:ea typeface="EB Garamond"/>
              <a:cs typeface="EB Garamond"/>
              <a:sym typeface="EB Garamond"/>
            </a:endParaRPr>
          </a:p>
        </p:txBody>
      </p:sp>
      <p:grpSp>
        <p:nvGrpSpPr>
          <p:cNvPr id="612" name="Google Shape;612;g1f9c600f770_10_93"/>
          <p:cNvGrpSpPr/>
          <p:nvPr/>
        </p:nvGrpSpPr>
        <p:grpSpPr>
          <a:xfrm>
            <a:off x="510771" y="1290983"/>
            <a:ext cx="278739" cy="339074"/>
            <a:chOff x="1768821" y="3361108"/>
            <a:chExt cx="278739" cy="339074"/>
          </a:xfrm>
        </p:grpSpPr>
        <p:sp>
          <p:nvSpPr>
            <p:cNvPr id="613" name="Google Shape;613;g1f9c600f770_10_93"/>
            <p:cNvSpPr/>
            <p:nvPr/>
          </p:nvSpPr>
          <p:spPr>
            <a:xfrm>
              <a:off x="1784374" y="3549744"/>
              <a:ext cx="32218" cy="21564"/>
            </a:xfrm>
            <a:custGeom>
              <a:rect b="b" l="l" r="r" t="t"/>
              <a:pathLst>
                <a:path extrusionOk="0" h="678" w="1013">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1f9c600f770_10_93"/>
            <p:cNvSpPr/>
            <p:nvPr/>
          </p:nvSpPr>
          <p:spPr>
            <a:xfrm>
              <a:off x="1998326" y="3551652"/>
              <a:ext cx="32218" cy="21532"/>
            </a:xfrm>
            <a:custGeom>
              <a:rect b="b" l="l" r="r" t="t"/>
              <a:pathLst>
                <a:path extrusionOk="0" h="677" w="1013">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1f9c600f770_10_93"/>
            <p:cNvSpPr/>
            <p:nvPr/>
          </p:nvSpPr>
          <p:spPr>
            <a:xfrm>
              <a:off x="1826007" y="3466383"/>
              <a:ext cx="142041" cy="233799"/>
            </a:xfrm>
            <a:custGeom>
              <a:rect b="b" l="l" r="r" t="t"/>
              <a:pathLst>
                <a:path extrusionOk="0" h="7351" w="4466">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g1f9c600f770_10_93"/>
            <p:cNvSpPr/>
            <p:nvPr/>
          </p:nvSpPr>
          <p:spPr>
            <a:xfrm>
              <a:off x="1820345" y="3409706"/>
              <a:ext cx="177631" cy="144236"/>
            </a:xfrm>
            <a:custGeom>
              <a:rect b="b" l="l" r="r" t="t"/>
              <a:pathLst>
                <a:path extrusionOk="0" h="4535" w="5585">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1f9c600f770_10_93"/>
            <p:cNvSpPr/>
            <p:nvPr/>
          </p:nvSpPr>
          <p:spPr>
            <a:xfrm>
              <a:off x="1904406" y="3361108"/>
              <a:ext cx="10241" cy="32982"/>
            </a:xfrm>
            <a:custGeom>
              <a:rect b="b" l="l" r="r" t="t"/>
              <a:pathLst>
                <a:path extrusionOk="0" h="1037" w="322">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1f9c600f770_10_93"/>
            <p:cNvSpPr/>
            <p:nvPr/>
          </p:nvSpPr>
          <p:spPr>
            <a:xfrm>
              <a:off x="1836248" y="3378219"/>
              <a:ext cx="23504" cy="29865"/>
            </a:xfrm>
            <a:custGeom>
              <a:rect b="b" l="l" r="r" t="t"/>
              <a:pathLst>
                <a:path extrusionOk="0" h="939" w="739">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1f9c600f770_10_93"/>
            <p:cNvSpPr/>
            <p:nvPr/>
          </p:nvSpPr>
          <p:spPr>
            <a:xfrm>
              <a:off x="1787014" y="3427072"/>
              <a:ext cx="31073" cy="21691"/>
            </a:xfrm>
            <a:custGeom>
              <a:rect b="b" l="l" r="r" t="t"/>
              <a:pathLst>
                <a:path extrusionOk="0" h="682" w="977">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1f9c600f770_10_93"/>
            <p:cNvSpPr/>
            <p:nvPr/>
          </p:nvSpPr>
          <p:spPr>
            <a:xfrm>
              <a:off x="1768821" y="3494021"/>
              <a:ext cx="33363" cy="10623"/>
            </a:xfrm>
            <a:custGeom>
              <a:rect b="b" l="l" r="r" t="t"/>
              <a:pathLst>
                <a:path extrusionOk="0" h="334" w="1049">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1f9c600f770_10_93"/>
            <p:cNvSpPr/>
            <p:nvPr/>
          </p:nvSpPr>
          <p:spPr>
            <a:xfrm>
              <a:off x="2014610" y="3495930"/>
              <a:ext cx="32950" cy="10623"/>
            </a:xfrm>
            <a:custGeom>
              <a:rect b="b" l="l" r="r" t="t"/>
              <a:pathLst>
                <a:path extrusionOk="0" h="334" w="1036">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g1f9c600f770_10_93"/>
            <p:cNvSpPr/>
            <p:nvPr/>
          </p:nvSpPr>
          <p:spPr>
            <a:xfrm>
              <a:off x="1999439" y="3428948"/>
              <a:ext cx="31105" cy="21882"/>
            </a:xfrm>
            <a:custGeom>
              <a:rect b="b" l="l" r="r" t="t"/>
              <a:pathLst>
                <a:path extrusionOk="0" h="688" w="978">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1f9c600f770_10_93"/>
            <p:cNvSpPr/>
            <p:nvPr/>
          </p:nvSpPr>
          <p:spPr>
            <a:xfrm>
              <a:off x="1958156" y="3379269"/>
              <a:ext cx="23917" cy="29579"/>
            </a:xfrm>
            <a:custGeom>
              <a:rect b="b" l="l" r="r" t="t"/>
              <a:pathLst>
                <a:path extrusionOk="0" h="930" w="752">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4" name="Google Shape;624;g1f9c600f770_10_93"/>
          <p:cNvSpPr/>
          <p:nvPr/>
        </p:nvSpPr>
        <p:spPr>
          <a:xfrm>
            <a:off x="2606825" y="3151475"/>
            <a:ext cx="1485900" cy="1519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25" name="Google Shape;625;g1f9c600f770_10_93"/>
          <p:cNvSpPr/>
          <p:nvPr/>
        </p:nvSpPr>
        <p:spPr>
          <a:xfrm>
            <a:off x="3915064" y="3151475"/>
            <a:ext cx="1549200" cy="15198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26" name="Google Shape;626;g1f9c600f770_10_93"/>
          <p:cNvSpPr/>
          <p:nvPr/>
        </p:nvSpPr>
        <p:spPr>
          <a:xfrm>
            <a:off x="5223313" y="3151475"/>
            <a:ext cx="1549200" cy="15198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27" name="Google Shape;627;g1f9c600f770_10_93"/>
          <p:cNvSpPr txBox="1"/>
          <p:nvPr/>
        </p:nvSpPr>
        <p:spPr>
          <a:xfrm>
            <a:off x="4236083" y="3820433"/>
            <a:ext cx="907200" cy="6213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900"/>
              <a:buFont typeface="Arial"/>
              <a:buNone/>
            </a:pPr>
            <a:r>
              <a:rPr lang="en" sz="1000">
                <a:solidFill>
                  <a:srgbClr val="434343"/>
                </a:solidFill>
                <a:latin typeface="EB Garamond ExtraBold"/>
                <a:ea typeface="EB Garamond ExtraBold"/>
                <a:cs typeface="EB Garamond ExtraBold"/>
                <a:sym typeface="EB Garamond ExtraBold"/>
              </a:rPr>
              <a:t>Improved decision making based on reviews</a:t>
            </a:r>
            <a:endParaRPr i="0" sz="1000" u="none" cap="none" strike="noStrike">
              <a:solidFill>
                <a:srgbClr val="434343"/>
              </a:solidFill>
              <a:latin typeface="EB Garamond"/>
              <a:ea typeface="EB Garamond"/>
              <a:cs typeface="EB Garamond"/>
              <a:sym typeface="EB Garamond"/>
            </a:endParaRPr>
          </a:p>
        </p:txBody>
      </p:sp>
      <p:grpSp>
        <p:nvGrpSpPr>
          <p:cNvPr id="628" name="Google Shape;628;g1f9c600f770_10_93"/>
          <p:cNvGrpSpPr/>
          <p:nvPr/>
        </p:nvGrpSpPr>
        <p:grpSpPr>
          <a:xfrm>
            <a:off x="4513465" y="3362733"/>
            <a:ext cx="352674" cy="320821"/>
            <a:chOff x="-1953781" y="2930362"/>
            <a:chExt cx="426192" cy="395197"/>
          </a:xfrm>
        </p:grpSpPr>
        <p:sp>
          <p:nvSpPr>
            <p:cNvPr id="629" name="Google Shape;629;g1f9c600f770_10_93"/>
            <p:cNvSpPr/>
            <p:nvPr/>
          </p:nvSpPr>
          <p:spPr>
            <a:xfrm>
              <a:off x="-1806333" y="2930362"/>
              <a:ext cx="113469" cy="98097"/>
            </a:xfrm>
            <a:custGeom>
              <a:rect b="b" l="l" r="r" t="t"/>
              <a:pathLst>
                <a:path extrusionOk="0" h="16733" w="19355">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30" name="Google Shape;630;g1f9c600f770_10_93"/>
            <p:cNvSpPr/>
            <p:nvPr/>
          </p:nvSpPr>
          <p:spPr>
            <a:xfrm>
              <a:off x="-1824360" y="3180545"/>
              <a:ext cx="16638" cy="16649"/>
            </a:xfrm>
            <a:custGeom>
              <a:rect b="b" l="l" r="r" t="t"/>
              <a:pathLst>
                <a:path extrusionOk="0" h="2840" w="2838">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31" name="Google Shape;631;g1f9c600f770_10_93"/>
            <p:cNvSpPr/>
            <p:nvPr/>
          </p:nvSpPr>
          <p:spPr>
            <a:xfrm>
              <a:off x="-1953781" y="3020410"/>
              <a:ext cx="426192" cy="305149"/>
            </a:xfrm>
            <a:custGeom>
              <a:rect b="b" l="l" r="r" t="t"/>
              <a:pathLst>
                <a:path extrusionOk="0" h="52051" w="72698">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grpSp>
      <p:sp>
        <p:nvSpPr>
          <p:cNvPr id="632" name="Google Shape;632;g1f9c600f770_10_93"/>
          <p:cNvSpPr txBox="1"/>
          <p:nvPr/>
        </p:nvSpPr>
        <p:spPr>
          <a:xfrm>
            <a:off x="5544327" y="3820433"/>
            <a:ext cx="907200" cy="6213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900"/>
              <a:buFont typeface="Arial"/>
              <a:buNone/>
            </a:pPr>
            <a:r>
              <a:rPr lang="en" sz="1000">
                <a:solidFill>
                  <a:srgbClr val="434343"/>
                </a:solidFill>
                <a:latin typeface="EB Garamond ExtraBold"/>
                <a:ea typeface="EB Garamond ExtraBold"/>
                <a:cs typeface="EB Garamond ExtraBold"/>
                <a:sym typeface="EB Garamond ExtraBold"/>
              </a:rPr>
              <a:t>Increased customer loyalty and trust</a:t>
            </a:r>
            <a:br>
              <a:rPr i="0" lang="en" sz="1000" u="none" cap="none" strike="noStrike">
                <a:solidFill>
                  <a:srgbClr val="434343"/>
                </a:solidFill>
                <a:latin typeface="EB Garamond"/>
                <a:ea typeface="EB Garamond"/>
                <a:cs typeface="EB Garamond"/>
                <a:sym typeface="EB Garamond"/>
              </a:rPr>
            </a:br>
            <a:endParaRPr i="0" sz="1000" u="none" cap="none" strike="noStrike">
              <a:solidFill>
                <a:srgbClr val="434343"/>
              </a:solidFill>
              <a:latin typeface="EB Garamond"/>
              <a:ea typeface="EB Garamond"/>
              <a:cs typeface="EB Garamond"/>
              <a:sym typeface="EB Garamond"/>
            </a:endParaRPr>
          </a:p>
        </p:txBody>
      </p:sp>
      <p:grpSp>
        <p:nvGrpSpPr>
          <p:cNvPr id="633" name="Google Shape;633;g1f9c600f770_10_93"/>
          <p:cNvGrpSpPr/>
          <p:nvPr/>
        </p:nvGrpSpPr>
        <p:grpSpPr>
          <a:xfrm>
            <a:off x="5841169" y="3350401"/>
            <a:ext cx="313709" cy="345502"/>
            <a:chOff x="-1073808" y="2303972"/>
            <a:chExt cx="379104" cy="425600"/>
          </a:xfrm>
        </p:grpSpPr>
        <p:sp>
          <p:nvSpPr>
            <p:cNvPr id="634" name="Google Shape;634;g1f9c600f770_10_93"/>
            <p:cNvSpPr/>
            <p:nvPr/>
          </p:nvSpPr>
          <p:spPr>
            <a:xfrm>
              <a:off x="-1073808" y="2303972"/>
              <a:ext cx="139744" cy="232788"/>
            </a:xfrm>
            <a:custGeom>
              <a:rect b="b" l="l" r="r" t="t"/>
              <a:pathLst>
                <a:path extrusionOk="0" h="39708" w="23837">
                  <a:moveTo>
                    <a:pt x="19298" y="2270"/>
                  </a:moveTo>
                  <a:cubicBezTo>
                    <a:pt x="20557" y="2270"/>
                    <a:pt x="21567" y="3279"/>
                    <a:pt x="21567" y="4539"/>
                  </a:cubicBezTo>
                  <a:lnTo>
                    <a:pt x="21567" y="29497"/>
                  </a:lnTo>
                  <a:lnTo>
                    <a:pt x="2270" y="29497"/>
                  </a:lnTo>
                  <a:lnTo>
                    <a:pt x="2270" y="4539"/>
                  </a:lnTo>
                  <a:cubicBezTo>
                    <a:pt x="2270" y="3279"/>
                    <a:pt x="3291" y="2270"/>
                    <a:pt x="4539" y="2270"/>
                  </a:cubicBezTo>
                  <a:close/>
                  <a:moveTo>
                    <a:pt x="12503" y="31766"/>
                  </a:moveTo>
                  <a:cubicBezTo>
                    <a:pt x="11867" y="31766"/>
                    <a:pt x="11368" y="32288"/>
                    <a:pt x="11380" y="32912"/>
                  </a:cubicBezTo>
                  <a:cubicBezTo>
                    <a:pt x="11380" y="33536"/>
                    <a:pt x="11890" y="34035"/>
                    <a:pt x="12525" y="34035"/>
                  </a:cubicBezTo>
                  <a:lnTo>
                    <a:pt x="4539" y="34035"/>
                  </a:lnTo>
                  <a:cubicBezTo>
                    <a:pt x="3291" y="34035"/>
                    <a:pt x="2270" y="33014"/>
                    <a:pt x="2270" y="31766"/>
                  </a:cubicBezTo>
                  <a:close/>
                  <a:moveTo>
                    <a:pt x="21567" y="31766"/>
                  </a:moveTo>
                  <a:cubicBezTo>
                    <a:pt x="21567" y="33014"/>
                    <a:pt x="20557" y="34035"/>
                    <a:pt x="19298" y="34035"/>
                  </a:cubicBezTo>
                  <a:lnTo>
                    <a:pt x="12525" y="34035"/>
                  </a:lnTo>
                  <a:cubicBezTo>
                    <a:pt x="13149" y="34035"/>
                    <a:pt x="13660" y="33536"/>
                    <a:pt x="13660" y="32901"/>
                  </a:cubicBezTo>
                  <a:cubicBezTo>
                    <a:pt x="13660" y="32277"/>
                    <a:pt x="13161" y="31766"/>
                    <a:pt x="12537" y="31766"/>
                  </a:cubicBezTo>
                  <a:close/>
                  <a:moveTo>
                    <a:pt x="2349" y="35714"/>
                  </a:moveTo>
                  <a:cubicBezTo>
                    <a:pt x="3007" y="36100"/>
                    <a:pt x="3767" y="36304"/>
                    <a:pt x="4539" y="36304"/>
                  </a:cubicBezTo>
                  <a:lnTo>
                    <a:pt x="19298" y="36304"/>
                  </a:lnTo>
                  <a:cubicBezTo>
                    <a:pt x="20070" y="36304"/>
                    <a:pt x="20830" y="36100"/>
                    <a:pt x="21499" y="35714"/>
                  </a:cubicBezTo>
                  <a:lnTo>
                    <a:pt x="21499" y="35714"/>
                  </a:lnTo>
                  <a:cubicBezTo>
                    <a:pt x="21250" y="36724"/>
                    <a:pt x="20342" y="37439"/>
                    <a:pt x="19298" y="37439"/>
                  </a:cubicBezTo>
                  <a:lnTo>
                    <a:pt x="4539" y="37439"/>
                  </a:lnTo>
                  <a:cubicBezTo>
                    <a:pt x="3495" y="37439"/>
                    <a:pt x="2599" y="36724"/>
                    <a:pt x="2349" y="35714"/>
                  </a:cubicBezTo>
                  <a:close/>
                  <a:moveTo>
                    <a:pt x="4539" y="1"/>
                  </a:moveTo>
                  <a:cubicBezTo>
                    <a:pt x="2031" y="1"/>
                    <a:pt x="1" y="2032"/>
                    <a:pt x="1" y="4539"/>
                  </a:cubicBezTo>
                  <a:lnTo>
                    <a:pt x="1" y="35170"/>
                  </a:lnTo>
                  <a:cubicBezTo>
                    <a:pt x="1" y="37677"/>
                    <a:pt x="2031" y="39708"/>
                    <a:pt x="4539" y="39708"/>
                  </a:cubicBezTo>
                  <a:lnTo>
                    <a:pt x="19298" y="39708"/>
                  </a:lnTo>
                  <a:cubicBezTo>
                    <a:pt x="21805" y="39708"/>
                    <a:pt x="23836" y="37677"/>
                    <a:pt x="23836" y="35170"/>
                  </a:cubicBezTo>
                  <a:lnTo>
                    <a:pt x="23836" y="4539"/>
                  </a:lnTo>
                  <a:cubicBezTo>
                    <a:pt x="23836" y="2032"/>
                    <a:pt x="21805" y="1"/>
                    <a:pt x="1929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35" name="Google Shape;635;g1f9c600f770_10_93"/>
            <p:cNvSpPr/>
            <p:nvPr/>
          </p:nvSpPr>
          <p:spPr>
            <a:xfrm>
              <a:off x="-894234" y="2536754"/>
              <a:ext cx="199530" cy="192818"/>
            </a:xfrm>
            <a:custGeom>
              <a:rect b="b" l="l" r="r" t="t"/>
              <a:pathLst>
                <a:path extrusionOk="0" h="32890" w="34035">
                  <a:moveTo>
                    <a:pt x="17029" y="2462"/>
                  </a:moveTo>
                  <a:lnTo>
                    <a:pt x="31777" y="11947"/>
                  </a:lnTo>
                  <a:lnTo>
                    <a:pt x="31777" y="13785"/>
                  </a:lnTo>
                  <a:lnTo>
                    <a:pt x="17664" y="4720"/>
                  </a:lnTo>
                  <a:lnTo>
                    <a:pt x="17630" y="4697"/>
                  </a:lnTo>
                  <a:cubicBezTo>
                    <a:pt x="17585" y="4675"/>
                    <a:pt x="17540" y="4663"/>
                    <a:pt x="17494" y="4641"/>
                  </a:cubicBezTo>
                  <a:cubicBezTo>
                    <a:pt x="17404" y="4595"/>
                    <a:pt x="17324" y="4573"/>
                    <a:pt x="17233" y="4550"/>
                  </a:cubicBezTo>
                  <a:cubicBezTo>
                    <a:pt x="17160" y="4544"/>
                    <a:pt x="17089" y="4541"/>
                    <a:pt x="17018" y="4541"/>
                  </a:cubicBezTo>
                  <a:cubicBezTo>
                    <a:pt x="16947" y="4541"/>
                    <a:pt x="16876" y="4544"/>
                    <a:pt x="16802" y="4550"/>
                  </a:cubicBezTo>
                  <a:cubicBezTo>
                    <a:pt x="16723" y="4573"/>
                    <a:pt x="16632" y="4595"/>
                    <a:pt x="16553" y="4641"/>
                  </a:cubicBezTo>
                  <a:cubicBezTo>
                    <a:pt x="16507" y="4663"/>
                    <a:pt x="16451" y="4675"/>
                    <a:pt x="16405" y="4697"/>
                  </a:cubicBezTo>
                  <a:lnTo>
                    <a:pt x="2281" y="13785"/>
                  </a:lnTo>
                  <a:lnTo>
                    <a:pt x="2281" y="11947"/>
                  </a:lnTo>
                  <a:lnTo>
                    <a:pt x="17029" y="2462"/>
                  </a:lnTo>
                  <a:close/>
                  <a:moveTo>
                    <a:pt x="17018" y="7000"/>
                  </a:moveTo>
                  <a:lnTo>
                    <a:pt x="29497" y="15033"/>
                  </a:lnTo>
                  <a:lnTo>
                    <a:pt x="29497" y="30620"/>
                  </a:lnTo>
                  <a:lnTo>
                    <a:pt x="21556" y="30620"/>
                  </a:lnTo>
                  <a:lnTo>
                    <a:pt x="21556" y="21544"/>
                  </a:lnTo>
                  <a:cubicBezTo>
                    <a:pt x="21556" y="20920"/>
                    <a:pt x="21045" y="20410"/>
                    <a:pt x="20421" y="20410"/>
                  </a:cubicBezTo>
                  <a:lnTo>
                    <a:pt x="13614" y="20410"/>
                  </a:lnTo>
                  <a:cubicBezTo>
                    <a:pt x="12990" y="20410"/>
                    <a:pt x="12480" y="20920"/>
                    <a:pt x="12480" y="21544"/>
                  </a:cubicBezTo>
                  <a:lnTo>
                    <a:pt x="12480" y="30632"/>
                  </a:lnTo>
                  <a:lnTo>
                    <a:pt x="4539" y="30632"/>
                  </a:lnTo>
                  <a:lnTo>
                    <a:pt x="4539" y="15033"/>
                  </a:lnTo>
                  <a:lnTo>
                    <a:pt x="17018" y="7000"/>
                  </a:lnTo>
                  <a:close/>
                  <a:moveTo>
                    <a:pt x="19287" y="22679"/>
                  </a:moveTo>
                  <a:lnTo>
                    <a:pt x="19287" y="30632"/>
                  </a:lnTo>
                  <a:lnTo>
                    <a:pt x="14749" y="30620"/>
                  </a:lnTo>
                  <a:lnTo>
                    <a:pt x="14749" y="22679"/>
                  </a:lnTo>
                  <a:close/>
                  <a:moveTo>
                    <a:pt x="16802" y="1"/>
                  </a:moveTo>
                  <a:cubicBezTo>
                    <a:pt x="16712" y="23"/>
                    <a:pt x="16621" y="69"/>
                    <a:pt x="16530" y="114"/>
                  </a:cubicBezTo>
                  <a:cubicBezTo>
                    <a:pt x="16485" y="125"/>
                    <a:pt x="16451" y="137"/>
                    <a:pt x="16405" y="159"/>
                  </a:cubicBezTo>
                  <a:lnTo>
                    <a:pt x="16383" y="182"/>
                  </a:lnTo>
                  <a:lnTo>
                    <a:pt x="523" y="10370"/>
                  </a:lnTo>
                  <a:cubicBezTo>
                    <a:pt x="500" y="10404"/>
                    <a:pt x="466" y="10427"/>
                    <a:pt x="443" y="10449"/>
                  </a:cubicBezTo>
                  <a:cubicBezTo>
                    <a:pt x="375" y="10506"/>
                    <a:pt x="330" y="10551"/>
                    <a:pt x="273" y="10619"/>
                  </a:cubicBezTo>
                  <a:cubicBezTo>
                    <a:pt x="228" y="10676"/>
                    <a:pt x="194" y="10733"/>
                    <a:pt x="159" y="10790"/>
                  </a:cubicBezTo>
                  <a:cubicBezTo>
                    <a:pt x="125" y="10858"/>
                    <a:pt x="91" y="10926"/>
                    <a:pt x="69" y="10994"/>
                  </a:cubicBezTo>
                  <a:cubicBezTo>
                    <a:pt x="46" y="11062"/>
                    <a:pt x="35" y="11141"/>
                    <a:pt x="23" y="11209"/>
                  </a:cubicBezTo>
                  <a:cubicBezTo>
                    <a:pt x="12" y="11255"/>
                    <a:pt x="12" y="11289"/>
                    <a:pt x="1" y="11334"/>
                  </a:cubicBezTo>
                  <a:lnTo>
                    <a:pt x="1" y="15872"/>
                  </a:lnTo>
                  <a:cubicBezTo>
                    <a:pt x="1" y="15895"/>
                    <a:pt x="23" y="15929"/>
                    <a:pt x="23" y="15963"/>
                  </a:cubicBezTo>
                  <a:cubicBezTo>
                    <a:pt x="35" y="16031"/>
                    <a:pt x="46" y="16110"/>
                    <a:pt x="69" y="16178"/>
                  </a:cubicBezTo>
                  <a:cubicBezTo>
                    <a:pt x="91" y="16258"/>
                    <a:pt x="114" y="16326"/>
                    <a:pt x="148" y="16394"/>
                  </a:cubicBezTo>
                  <a:cubicBezTo>
                    <a:pt x="159" y="16417"/>
                    <a:pt x="171" y="16451"/>
                    <a:pt x="182" y="16485"/>
                  </a:cubicBezTo>
                  <a:cubicBezTo>
                    <a:pt x="216" y="16530"/>
                    <a:pt x="262" y="16575"/>
                    <a:pt x="307" y="16621"/>
                  </a:cubicBezTo>
                  <a:cubicBezTo>
                    <a:pt x="318" y="16643"/>
                    <a:pt x="330" y="16655"/>
                    <a:pt x="352" y="16678"/>
                  </a:cubicBezTo>
                  <a:cubicBezTo>
                    <a:pt x="443" y="16757"/>
                    <a:pt x="545" y="16836"/>
                    <a:pt x="659" y="16882"/>
                  </a:cubicBezTo>
                  <a:cubicBezTo>
                    <a:pt x="693" y="16904"/>
                    <a:pt x="715" y="16904"/>
                    <a:pt x="738" y="16916"/>
                  </a:cubicBezTo>
                  <a:cubicBezTo>
                    <a:pt x="863" y="16961"/>
                    <a:pt x="999" y="16995"/>
                    <a:pt x="1135" y="16995"/>
                  </a:cubicBezTo>
                  <a:cubicBezTo>
                    <a:pt x="1271" y="16995"/>
                    <a:pt x="1396" y="16961"/>
                    <a:pt x="1521" y="16916"/>
                  </a:cubicBezTo>
                  <a:cubicBezTo>
                    <a:pt x="1566" y="16904"/>
                    <a:pt x="1600" y="16882"/>
                    <a:pt x="1634" y="16870"/>
                  </a:cubicBezTo>
                  <a:cubicBezTo>
                    <a:pt x="1668" y="16848"/>
                    <a:pt x="1714" y="16836"/>
                    <a:pt x="1748" y="16814"/>
                  </a:cubicBezTo>
                  <a:lnTo>
                    <a:pt x="2270" y="16485"/>
                  </a:lnTo>
                  <a:lnTo>
                    <a:pt x="2270" y="30620"/>
                  </a:lnTo>
                  <a:lnTo>
                    <a:pt x="1135" y="30620"/>
                  </a:lnTo>
                  <a:cubicBezTo>
                    <a:pt x="511" y="30620"/>
                    <a:pt x="1" y="31131"/>
                    <a:pt x="1" y="31755"/>
                  </a:cubicBezTo>
                  <a:cubicBezTo>
                    <a:pt x="1" y="32379"/>
                    <a:pt x="511" y="32889"/>
                    <a:pt x="1135" y="32889"/>
                  </a:cubicBezTo>
                  <a:lnTo>
                    <a:pt x="32901" y="32889"/>
                  </a:lnTo>
                  <a:cubicBezTo>
                    <a:pt x="33524" y="32889"/>
                    <a:pt x="34035" y="32379"/>
                    <a:pt x="34035" y="31755"/>
                  </a:cubicBezTo>
                  <a:cubicBezTo>
                    <a:pt x="34035" y="31131"/>
                    <a:pt x="33524" y="30620"/>
                    <a:pt x="32901" y="30620"/>
                  </a:cubicBezTo>
                  <a:lnTo>
                    <a:pt x="31766" y="30620"/>
                  </a:lnTo>
                  <a:lnTo>
                    <a:pt x="31766" y="16485"/>
                  </a:lnTo>
                  <a:lnTo>
                    <a:pt x="32288" y="16814"/>
                  </a:lnTo>
                  <a:cubicBezTo>
                    <a:pt x="32322" y="16836"/>
                    <a:pt x="32356" y="16848"/>
                    <a:pt x="32401" y="16870"/>
                  </a:cubicBezTo>
                  <a:cubicBezTo>
                    <a:pt x="32435" y="16882"/>
                    <a:pt x="32469" y="16904"/>
                    <a:pt x="32503" y="16916"/>
                  </a:cubicBezTo>
                  <a:cubicBezTo>
                    <a:pt x="32628" y="16961"/>
                    <a:pt x="32764" y="16995"/>
                    <a:pt x="32901" y="16995"/>
                  </a:cubicBezTo>
                  <a:cubicBezTo>
                    <a:pt x="33037" y="16995"/>
                    <a:pt x="33161" y="16961"/>
                    <a:pt x="33286" y="16916"/>
                  </a:cubicBezTo>
                  <a:cubicBezTo>
                    <a:pt x="33320" y="16904"/>
                    <a:pt x="33343" y="16904"/>
                    <a:pt x="33366" y="16893"/>
                  </a:cubicBezTo>
                  <a:cubicBezTo>
                    <a:pt x="33490" y="16836"/>
                    <a:pt x="33593" y="16768"/>
                    <a:pt x="33683" y="16678"/>
                  </a:cubicBezTo>
                  <a:cubicBezTo>
                    <a:pt x="33695" y="16655"/>
                    <a:pt x="33706" y="16643"/>
                    <a:pt x="33729" y="16621"/>
                  </a:cubicBezTo>
                  <a:cubicBezTo>
                    <a:pt x="33774" y="16575"/>
                    <a:pt x="33808" y="16530"/>
                    <a:pt x="33853" y="16485"/>
                  </a:cubicBezTo>
                  <a:cubicBezTo>
                    <a:pt x="33865" y="16451"/>
                    <a:pt x="33876" y="16428"/>
                    <a:pt x="33888" y="16394"/>
                  </a:cubicBezTo>
                  <a:cubicBezTo>
                    <a:pt x="33922" y="16326"/>
                    <a:pt x="33944" y="16258"/>
                    <a:pt x="33967" y="16178"/>
                  </a:cubicBezTo>
                  <a:cubicBezTo>
                    <a:pt x="33990" y="16110"/>
                    <a:pt x="34001" y="16031"/>
                    <a:pt x="34012" y="15963"/>
                  </a:cubicBezTo>
                  <a:cubicBezTo>
                    <a:pt x="34024" y="15929"/>
                    <a:pt x="34024" y="15895"/>
                    <a:pt x="34035" y="15872"/>
                  </a:cubicBezTo>
                  <a:lnTo>
                    <a:pt x="34035" y="11323"/>
                  </a:lnTo>
                  <a:cubicBezTo>
                    <a:pt x="34024" y="11289"/>
                    <a:pt x="34012" y="11243"/>
                    <a:pt x="34001" y="11209"/>
                  </a:cubicBezTo>
                  <a:cubicBezTo>
                    <a:pt x="33990" y="11062"/>
                    <a:pt x="33944" y="10914"/>
                    <a:pt x="33876" y="10778"/>
                  </a:cubicBezTo>
                  <a:cubicBezTo>
                    <a:pt x="33842" y="10721"/>
                    <a:pt x="33808" y="10665"/>
                    <a:pt x="33763" y="10608"/>
                  </a:cubicBezTo>
                  <a:cubicBezTo>
                    <a:pt x="33706" y="10551"/>
                    <a:pt x="33649" y="10495"/>
                    <a:pt x="33593" y="10449"/>
                  </a:cubicBezTo>
                  <a:cubicBezTo>
                    <a:pt x="33559" y="10415"/>
                    <a:pt x="33547" y="10381"/>
                    <a:pt x="33513" y="10370"/>
                  </a:cubicBezTo>
                  <a:lnTo>
                    <a:pt x="17664" y="182"/>
                  </a:lnTo>
                  <a:lnTo>
                    <a:pt x="17630" y="159"/>
                  </a:lnTo>
                  <a:cubicBezTo>
                    <a:pt x="17585" y="137"/>
                    <a:pt x="17540" y="114"/>
                    <a:pt x="17494" y="103"/>
                  </a:cubicBezTo>
                  <a:cubicBezTo>
                    <a:pt x="17404" y="57"/>
                    <a:pt x="17324" y="23"/>
                    <a:pt x="17233"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36" name="Google Shape;636;g1f9c600f770_10_93"/>
            <p:cNvSpPr/>
            <p:nvPr/>
          </p:nvSpPr>
          <p:spPr>
            <a:xfrm>
              <a:off x="-1007233" y="2550056"/>
              <a:ext cx="113205" cy="146275"/>
            </a:xfrm>
            <a:custGeom>
              <a:rect b="b" l="l" r="r" t="t"/>
              <a:pathLst>
                <a:path extrusionOk="0" h="24951" w="19310">
                  <a:moveTo>
                    <a:pt x="1135" y="1"/>
                  </a:moveTo>
                  <a:cubicBezTo>
                    <a:pt x="500" y="1"/>
                    <a:pt x="1" y="500"/>
                    <a:pt x="1" y="1135"/>
                  </a:cubicBezTo>
                  <a:lnTo>
                    <a:pt x="1" y="20421"/>
                  </a:lnTo>
                  <a:cubicBezTo>
                    <a:pt x="1" y="21045"/>
                    <a:pt x="500" y="21556"/>
                    <a:pt x="1135" y="21556"/>
                  </a:cubicBezTo>
                  <a:lnTo>
                    <a:pt x="15407" y="21556"/>
                  </a:lnTo>
                  <a:lnTo>
                    <a:pt x="13932" y="23019"/>
                  </a:lnTo>
                  <a:cubicBezTo>
                    <a:pt x="13490" y="23462"/>
                    <a:pt x="13490" y="24176"/>
                    <a:pt x="13932" y="24619"/>
                  </a:cubicBezTo>
                  <a:cubicBezTo>
                    <a:pt x="14153" y="24840"/>
                    <a:pt x="14446" y="24951"/>
                    <a:pt x="14738" y="24951"/>
                  </a:cubicBezTo>
                  <a:cubicBezTo>
                    <a:pt x="15030" y="24951"/>
                    <a:pt x="15322" y="24840"/>
                    <a:pt x="15543" y="24619"/>
                  </a:cubicBezTo>
                  <a:lnTo>
                    <a:pt x="18947" y="21215"/>
                  </a:lnTo>
                  <a:cubicBezTo>
                    <a:pt x="19049" y="21113"/>
                    <a:pt x="19140" y="20988"/>
                    <a:pt x="19196" y="20852"/>
                  </a:cubicBezTo>
                  <a:cubicBezTo>
                    <a:pt x="19310" y="20569"/>
                    <a:pt x="19310" y="20262"/>
                    <a:pt x="19196" y="19979"/>
                  </a:cubicBezTo>
                  <a:cubicBezTo>
                    <a:pt x="19140" y="19843"/>
                    <a:pt x="19049" y="19718"/>
                    <a:pt x="18947" y="19616"/>
                  </a:cubicBezTo>
                  <a:lnTo>
                    <a:pt x="15543" y="16212"/>
                  </a:lnTo>
                  <a:cubicBezTo>
                    <a:pt x="15322" y="15991"/>
                    <a:pt x="15030" y="15880"/>
                    <a:pt x="14738" y="15880"/>
                  </a:cubicBezTo>
                  <a:cubicBezTo>
                    <a:pt x="14446" y="15880"/>
                    <a:pt x="14153" y="15991"/>
                    <a:pt x="13932" y="16212"/>
                  </a:cubicBezTo>
                  <a:cubicBezTo>
                    <a:pt x="13490" y="16655"/>
                    <a:pt x="13490" y="17370"/>
                    <a:pt x="13932" y="17812"/>
                  </a:cubicBezTo>
                  <a:lnTo>
                    <a:pt x="15407" y="19287"/>
                  </a:lnTo>
                  <a:lnTo>
                    <a:pt x="2270" y="19287"/>
                  </a:lnTo>
                  <a:lnTo>
                    <a:pt x="2270" y="1135"/>
                  </a:lnTo>
                  <a:cubicBezTo>
                    <a:pt x="2270" y="500"/>
                    <a:pt x="1759" y="1"/>
                    <a:pt x="11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37" name="Google Shape;637;g1f9c600f770_10_93"/>
            <p:cNvSpPr/>
            <p:nvPr/>
          </p:nvSpPr>
          <p:spPr>
            <a:xfrm>
              <a:off x="-921371" y="2383766"/>
              <a:ext cx="133559" cy="139627"/>
            </a:xfrm>
            <a:custGeom>
              <a:rect b="b" l="l" r="r" t="t"/>
              <a:pathLst>
                <a:path extrusionOk="0" h="23817" w="22782">
                  <a:moveTo>
                    <a:pt x="4624" y="1"/>
                  </a:moveTo>
                  <a:cubicBezTo>
                    <a:pt x="4335" y="1"/>
                    <a:pt x="4045" y="111"/>
                    <a:pt x="3824" y="333"/>
                  </a:cubicBezTo>
                  <a:lnTo>
                    <a:pt x="421" y="3736"/>
                  </a:lnTo>
                  <a:cubicBezTo>
                    <a:pt x="92" y="4054"/>
                    <a:pt x="1" y="4541"/>
                    <a:pt x="171" y="4973"/>
                  </a:cubicBezTo>
                  <a:cubicBezTo>
                    <a:pt x="228" y="5109"/>
                    <a:pt x="319" y="5234"/>
                    <a:pt x="421" y="5336"/>
                  </a:cubicBezTo>
                  <a:lnTo>
                    <a:pt x="3824" y="8739"/>
                  </a:lnTo>
                  <a:cubicBezTo>
                    <a:pt x="4045" y="8960"/>
                    <a:pt x="4335" y="9071"/>
                    <a:pt x="4624" y="9071"/>
                  </a:cubicBezTo>
                  <a:cubicBezTo>
                    <a:pt x="4913" y="9071"/>
                    <a:pt x="5203" y="8960"/>
                    <a:pt x="5424" y="8739"/>
                  </a:cubicBezTo>
                  <a:cubicBezTo>
                    <a:pt x="5878" y="8297"/>
                    <a:pt x="5878" y="7582"/>
                    <a:pt x="5424" y="7139"/>
                  </a:cubicBezTo>
                  <a:lnTo>
                    <a:pt x="3960" y="5676"/>
                  </a:lnTo>
                  <a:lnTo>
                    <a:pt x="20512" y="5676"/>
                  </a:lnTo>
                  <a:lnTo>
                    <a:pt x="20512" y="22693"/>
                  </a:lnTo>
                  <a:cubicBezTo>
                    <a:pt x="20512" y="23317"/>
                    <a:pt x="21012" y="23816"/>
                    <a:pt x="21647" y="23816"/>
                  </a:cubicBezTo>
                  <a:cubicBezTo>
                    <a:pt x="22271" y="23816"/>
                    <a:pt x="22781" y="23317"/>
                    <a:pt x="22781" y="22693"/>
                  </a:cubicBezTo>
                  <a:lnTo>
                    <a:pt x="22781" y="4541"/>
                  </a:lnTo>
                  <a:cubicBezTo>
                    <a:pt x="22781" y="3906"/>
                    <a:pt x="22271" y="3407"/>
                    <a:pt x="21647" y="3407"/>
                  </a:cubicBezTo>
                  <a:lnTo>
                    <a:pt x="3960" y="3407"/>
                  </a:lnTo>
                  <a:lnTo>
                    <a:pt x="5424" y="1932"/>
                  </a:lnTo>
                  <a:cubicBezTo>
                    <a:pt x="5866" y="1490"/>
                    <a:pt x="5866" y="775"/>
                    <a:pt x="5424" y="333"/>
                  </a:cubicBezTo>
                  <a:cubicBezTo>
                    <a:pt x="5203" y="111"/>
                    <a:pt x="4913" y="1"/>
                    <a:pt x="462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grpSp>
      <p:sp>
        <p:nvSpPr>
          <p:cNvPr id="638" name="Google Shape;638;g1f9c600f770_10_93"/>
          <p:cNvSpPr txBox="1"/>
          <p:nvPr/>
        </p:nvSpPr>
        <p:spPr>
          <a:xfrm>
            <a:off x="3004015" y="3820433"/>
            <a:ext cx="907200" cy="621300"/>
          </a:xfrm>
          <a:prstGeom prst="rect">
            <a:avLst/>
          </a:prstGeom>
          <a:noFill/>
          <a:ln>
            <a:noFill/>
          </a:ln>
        </p:spPr>
        <p:txBody>
          <a:bodyPr anchorCtr="0" anchor="t" bIns="0" lIns="0" spcFirstLastPara="1" rIns="0" wrap="square" tIns="4775">
            <a:noAutofit/>
          </a:bodyPr>
          <a:lstStyle/>
          <a:p>
            <a:pPr indent="0" lvl="0" marL="0" marR="0" rtl="0" algn="l">
              <a:lnSpc>
                <a:spcPct val="100000"/>
              </a:lnSpc>
              <a:spcBef>
                <a:spcPts val="0"/>
              </a:spcBef>
              <a:spcAft>
                <a:spcPts val="0"/>
              </a:spcAft>
              <a:buClr>
                <a:srgbClr val="000000"/>
              </a:buClr>
              <a:buSzPts val="900"/>
              <a:buFont typeface="Arial"/>
              <a:buNone/>
            </a:pPr>
            <a:r>
              <a:rPr lang="en" sz="1000">
                <a:solidFill>
                  <a:srgbClr val="434343"/>
                </a:solidFill>
                <a:latin typeface="EB Garamond ExtraBold"/>
                <a:ea typeface="EB Garamond ExtraBold"/>
                <a:cs typeface="EB Garamond ExtraBold"/>
                <a:sym typeface="EB Garamond ExtraBold"/>
              </a:rPr>
              <a:t>Gathered Insights</a:t>
            </a:r>
            <a:endParaRPr sz="1000">
              <a:solidFill>
                <a:srgbClr val="434343"/>
              </a:solidFill>
              <a:latin typeface="EB Garamond ExtraBold"/>
              <a:ea typeface="EB Garamond ExtraBold"/>
              <a:cs typeface="EB Garamond ExtraBold"/>
              <a:sym typeface="EB Garamond ExtraBold"/>
            </a:endParaRPr>
          </a:p>
        </p:txBody>
      </p:sp>
      <p:grpSp>
        <p:nvGrpSpPr>
          <p:cNvPr id="639" name="Google Shape;639;g1f9c600f770_10_93"/>
          <p:cNvGrpSpPr/>
          <p:nvPr/>
        </p:nvGrpSpPr>
        <p:grpSpPr>
          <a:xfrm>
            <a:off x="3205438" y="3365143"/>
            <a:ext cx="352237" cy="316019"/>
            <a:chOff x="-1710628" y="2295530"/>
            <a:chExt cx="425664" cy="389282"/>
          </a:xfrm>
        </p:grpSpPr>
        <p:sp>
          <p:nvSpPr>
            <p:cNvPr id="640" name="Google Shape;640;g1f9c600f770_10_93"/>
            <p:cNvSpPr/>
            <p:nvPr/>
          </p:nvSpPr>
          <p:spPr>
            <a:xfrm>
              <a:off x="-1590910" y="2565152"/>
              <a:ext cx="53208" cy="53214"/>
            </a:xfrm>
            <a:custGeom>
              <a:rect b="b" l="l" r="r" t="t"/>
              <a:pathLst>
                <a:path extrusionOk="0" h="9077" w="9076">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41" name="Google Shape;641;g1f9c600f770_10_93"/>
            <p:cNvSpPr/>
            <p:nvPr/>
          </p:nvSpPr>
          <p:spPr>
            <a:xfrm>
              <a:off x="-1457895" y="2565152"/>
              <a:ext cx="53214" cy="53214"/>
            </a:xfrm>
            <a:custGeom>
              <a:rect b="b" l="l" r="r" t="t"/>
              <a:pathLst>
                <a:path extrusionOk="0" h="9077" w="9077">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42" name="Google Shape;642;g1f9c600f770_10_93"/>
            <p:cNvSpPr/>
            <p:nvPr/>
          </p:nvSpPr>
          <p:spPr>
            <a:xfrm>
              <a:off x="-1524406" y="2505273"/>
              <a:ext cx="55342" cy="53237"/>
            </a:xfrm>
            <a:custGeom>
              <a:rect b="b" l="l" r="r" t="t"/>
              <a:pathLst>
                <a:path extrusionOk="0" h="9081" w="944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43" name="Google Shape;643;g1f9c600f770_10_93"/>
            <p:cNvSpPr/>
            <p:nvPr/>
          </p:nvSpPr>
          <p:spPr>
            <a:xfrm>
              <a:off x="-1710628" y="2432085"/>
              <a:ext cx="425664" cy="252727"/>
            </a:xfrm>
            <a:custGeom>
              <a:rect b="b" l="l" r="r" t="t"/>
              <a:pathLst>
                <a:path extrusionOk="0" h="43109" w="72608">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44" name="Google Shape;644;g1f9c600f770_10_93"/>
            <p:cNvSpPr/>
            <p:nvPr/>
          </p:nvSpPr>
          <p:spPr>
            <a:xfrm>
              <a:off x="-1522805" y="2401940"/>
              <a:ext cx="50154" cy="23538"/>
            </a:xfrm>
            <a:custGeom>
              <a:rect b="b" l="l" r="r" t="t"/>
              <a:pathLst>
                <a:path extrusionOk="0" h="4015" w="8555">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45" name="Google Shape;645;g1f9c600f770_10_93"/>
            <p:cNvSpPr/>
            <p:nvPr/>
          </p:nvSpPr>
          <p:spPr>
            <a:xfrm>
              <a:off x="-1545950" y="2375272"/>
              <a:ext cx="96444" cy="37174"/>
            </a:xfrm>
            <a:custGeom>
              <a:rect b="b" l="l" r="r" t="t"/>
              <a:pathLst>
                <a:path extrusionOk="0" h="6341" w="16451">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46" name="Google Shape;646;g1f9c600f770_10_93"/>
            <p:cNvSpPr/>
            <p:nvPr/>
          </p:nvSpPr>
          <p:spPr>
            <a:xfrm>
              <a:off x="-1569295" y="2348732"/>
              <a:ext cx="143133" cy="50887"/>
            </a:xfrm>
            <a:custGeom>
              <a:rect b="b" l="l" r="r" t="t"/>
              <a:pathLst>
                <a:path extrusionOk="0" h="8680" w="24415">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47" name="Google Shape;647;g1f9c600f770_10_93"/>
            <p:cNvSpPr/>
            <p:nvPr/>
          </p:nvSpPr>
          <p:spPr>
            <a:xfrm>
              <a:off x="-1592440" y="2322128"/>
              <a:ext cx="190086" cy="64388"/>
            </a:xfrm>
            <a:custGeom>
              <a:rect b="b" l="l" r="r" t="t"/>
              <a:pathLst>
                <a:path extrusionOk="0" h="10983" w="32424">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sp>
          <p:nvSpPr>
            <p:cNvPr id="648" name="Google Shape;648;g1f9c600f770_10_93"/>
            <p:cNvSpPr/>
            <p:nvPr/>
          </p:nvSpPr>
          <p:spPr>
            <a:xfrm>
              <a:off x="-1615720" y="2295530"/>
              <a:ext cx="235913" cy="78006"/>
            </a:xfrm>
            <a:custGeom>
              <a:rect b="b" l="l" r="r" t="t"/>
              <a:pathLst>
                <a:path extrusionOk="0" h="13306" w="40241">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1f9c600f770_10_266"/>
          <p:cNvSpPr txBox="1"/>
          <p:nvPr/>
        </p:nvSpPr>
        <p:spPr>
          <a:xfrm>
            <a:off x="1053875" y="1229550"/>
            <a:ext cx="763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Montserrat"/>
                <a:ea typeface="Montserrat"/>
                <a:cs typeface="Montserrat"/>
                <a:sym typeface="Montserrat"/>
              </a:rPr>
              <a:t>4. T</a:t>
            </a:r>
            <a:r>
              <a:rPr b="1" lang="en" sz="1600">
                <a:solidFill>
                  <a:schemeClr val="dk1"/>
                </a:solidFill>
                <a:latin typeface="Montserrat"/>
                <a:ea typeface="Montserrat"/>
                <a:cs typeface="Montserrat"/>
                <a:sym typeface="Montserrat"/>
              </a:rPr>
              <a:t>ARGETED MARKETING ON POTENTIAL REPEAT CUSTOMERS</a:t>
            </a:r>
            <a:endParaRPr b="1" sz="16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200">
              <a:latin typeface="EB Garamond"/>
              <a:ea typeface="EB Garamond"/>
              <a:cs typeface="EB Garamond"/>
              <a:sym typeface="EB Garamond"/>
            </a:endParaRPr>
          </a:p>
        </p:txBody>
      </p:sp>
      <p:grpSp>
        <p:nvGrpSpPr>
          <p:cNvPr id="654" name="Google Shape;654;g1f9c600f770_10_266"/>
          <p:cNvGrpSpPr/>
          <p:nvPr/>
        </p:nvGrpSpPr>
        <p:grpSpPr>
          <a:xfrm>
            <a:off x="620946" y="1229558"/>
            <a:ext cx="278739" cy="339074"/>
            <a:chOff x="1768821" y="3361108"/>
            <a:chExt cx="278739" cy="339074"/>
          </a:xfrm>
        </p:grpSpPr>
        <p:sp>
          <p:nvSpPr>
            <p:cNvPr id="655" name="Google Shape;655;g1f9c600f770_10_266"/>
            <p:cNvSpPr/>
            <p:nvPr/>
          </p:nvSpPr>
          <p:spPr>
            <a:xfrm>
              <a:off x="1784374" y="3549744"/>
              <a:ext cx="32218" cy="21564"/>
            </a:xfrm>
            <a:custGeom>
              <a:rect b="b" l="l" r="r" t="t"/>
              <a:pathLst>
                <a:path extrusionOk="0" h="678" w="1013">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1f9c600f770_10_266"/>
            <p:cNvSpPr/>
            <p:nvPr/>
          </p:nvSpPr>
          <p:spPr>
            <a:xfrm>
              <a:off x="1998326" y="3551652"/>
              <a:ext cx="32218" cy="21532"/>
            </a:xfrm>
            <a:custGeom>
              <a:rect b="b" l="l" r="r" t="t"/>
              <a:pathLst>
                <a:path extrusionOk="0" h="677" w="1013">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g1f9c600f770_10_266"/>
            <p:cNvSpPr/>
            <p:nvPr/>
          </p:nvSpPr>
          <p:spPr>
            <a:xfrm>
              <a:off x="1826007" y="3466383"/>
              <a:ext cx="142041" cy="233799"/>
            </a:xfrm>
            <a:custGeom>
              <a:rect b="b" l="l" r="r" t="t"/>
              <a:pathLst>
                <a:path extrusionOk="0" h="7351" w="4466">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1f9c600f770_10_266"/>
            <p:cNvSpPr/>
            <p:nvPr/>
          </p:nvSpPr>
          <p:spPr>
            <a:xfrm>
              <a:off x="1820345" y="3409706"/>
              <a:ext cx="177631" cy="144236"/>
            </a:xfrm>
            <a:custGeom>
              <a:rect b="b" l="l" r="r" t="t"/>
              <a:pathLst>
                <a:path extrusionOk="0" h="4535" w="5585">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g1f9c600f770_10_266"/>
            <p:cNvSpPr/>
            <p:nvPr/>
          </p:nvSpPr>
          <p:spPr>
            <a:xfrm>
              <a:off x="1904406" y="3361108"/>
              <a:ext cx="10241" cy="32982"/>
            </a:xfrm>
            <a:custGeom>
              <a:rect b="b" l="l" r="r" t="t"/>
              <a:pathLst>
                <a:path extrusionOk="0" h="1037" w="322">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g1f9c600f770_10_266"/>
            <p:cNvSpPr/>
            <p:nvPr/>
          </p:nvSpPr>
          <p:spPr>
            <a:xfrm>
              <a:off x="1836248" y="3378219"/>
              <a:ext cx="23504" cy="29865"/>
            </a:xfrm>
            <a:custGeom>
              <a:rect b="b" l="l" r="r" t="t"/>
              <a:pathLst>
                <a:path extrusionOk="0" h="939" w="739">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g1f9c600f770_10_266"/>
            <p:cNvSpPr/>
            <p:nvPr/>
          </p:nvSpPr>
          <p:spPr>
            <a:xfrm>
              <a:off x="1787014" y="3427072"/>
              <a:ext cx="31073" cy="21691"/>
            </a:xfrm>
            <a:custGeom>
              <a:rect b="b" l="l" r="r" t="t"/>
              <a:pathLst>
                <a:path extrusionOk="0" h="682" w="977">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g1f9c600f770_10_266"/>
            <p:cNvSpPr/>
            <p:nvPr/>
          </p:nvSpPr>
          <p:spPr>
            <a:xfrm>
              <a:off x="1768821" y="3494021"/>
              <a:ext cx="33363" cy="10623"/>
            </a:xfrm>
            <a:custGeom>
              <a:rect b="b" l="l" r="r" t="t"/>
              <a:pathLst>
                <a:path extrusionOk="0" h="334" w="1049">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g1f9c600f770_10_266"/>
            <p:cNvSpPr/>
            <p:nvPr/>
          </p:nvSpPr>
          <p:spPr>
            <a:xfrm>
              <a:off x="2014610" y="3495930"/>
              <a:ext cx="32950" cy="10623"/>
            </a:xfrm>
            <a:custGeom>
              <a:rect b="b" l="l" r="r" t="t"/>
              <a:pathLst>
                <a:path extrusionOk="0" h="334" w="1036">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g1f9c600f770_10_266"/>
            <p:cNvSpPr/>
            <p:nvPr/>
          </p:nvSpPr>
          <p:spPr>
            <a:xfrm>
              <a:off x="1999439" y="3428948"/>
              <a:ext cx="31105" cy="21882"/>
            </a:xfrm>
            <a:custGeom>
              <a:rect b="b" l="l" r="r" t="t"/>
              <a:pathLst>
                <a:path extrusionOk="0" h="688" w="978">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g1f9c600f770_10_266"/>
            <p:cNvSpPr/>
            <p:nvPr/>
          </p:nvSpPr>
          <p:spPr>
            <a:xfrm>
              <a:off x="1958156" y="3379269"/>
              <a:ext cx="23917" cy="29579"/>
            </a:xfrm>
            <a:custGeom>
              <a:rect b="b" l="l" r="r" t="t"/>
              <a:pathLst>
                <a:path extrusionOk="0" h="930" w="752">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6" name="Google Shape;666;g1f9c600f770_10_266"/>
          <p:cNvSpPr txBox="1"/>
          <p:nvPr/>
        </p:nvSpPr>
        <p:spPr>
          <a:xfrm>
            <a:off x="3508250" y="5713775"/>
            <a:ext cx="1320000" cy="3078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434343"/>
              </a:solidFill>
              <a:latin typeface="EB Garamond"/>
              <a:ea typeface="EB Garamond"/>
              <a:cs typeface="EB Garamond"/>
              <a:sym typeface="EB Garamond"/>
            </a:endParaRPr>
          </a:p>
        </p:txBody>
      </p:sp>
      <p:sp>
        <p:nvSpPr>
          <p:cNvPr id="667" name="Google Shape;667;g1f9c600f770_10_266"/>
          <p:cNvSpPr txBox="1"/>
          <p:nvPr/>
        </p:nvSpPr>
        <p:spPr>
          <a:xfrm>
            <a:off x="1260975" y="1659588"/>
            <a:ext cx="30594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EB Garamond"/>
              <a:buChar char="●"/>
            </a:pPr>
            <a:r>
              <a:rPr lang="en" sz="1500">
                <a:solidFill>
                  <a:schemeClr val="dk1"/>
                </a:solidFill>
                <a:latin typeface="Montserrat"/>
                <a:ea typeface="Montserrat"/>
                <a:cs typeface="Montserrat"/>
                <a:sym typeface="Montserrat"/>
              </a:rPr>
              <a:t>Leveraging customer </a:t>
            </a:r>
            <a:r>
              <a:rPr b="1" lang="en" sz="1500">
                <a:solidFill>
                  <a:schemeClr val="dk1"/>
                </a:solidFill>
                <a:latin typeface="Montserrat"/>
                <a:ea typeface="Montserrat"/>
                <a:cs typeface="Montserrat"/>
                <a:sym typeface="Montserrat"/>
              </a:rPr>
              <a:t>analytics, ML models and AI tools</a:t>
            </a:r>
            <a:r>
              <a:rPr lang="en" sz="1500">
                <a:solidFill>
                  <a:schemeClr val="dk1"/>
                </a:solidFill>
                <a:latin typeface="Montserrat"/>
                <a:ea typeface="Montserrat"/>
                <a:cs typeface="Montserrat"/>
                <a:sym typeface="Montserrat"/>
              </a:rPr>
              <a:t> to identify potential customers.</a:t>
            </a:r>
            <a:endParaRPr sz="1500">
              <a:solidFill>
                <a:schemeClr val="dk1"/>
              </a:solidFill>
              <a:latin typeface="Montserrat"/>
              <a:ea typeface="Montserrat"/>
              <a:cs typeface="Montserrat"/>
              <a:sym typeface="Montserrat"/>
            </a:endParaRPr>
          </a:p>
        </p:txBody>
      </p:sp>
      <p:sp>
        <p:nvSpPr>
          <p:cNvPr id="668" name="Google Shape;668;g1f9c600f770_10_266"/>
          <p:cNvSpPr/>
          <p:nvPr/>
        </p:nvSpPr>
        <p:spPr>
          <a:xfrm>
            <a:off x="3546280" y="1807865"/>
            <a:ext cx="2223196" cy="2902515"/>
          </a:xfrm>
          <a:custGeom>
            <a:rect b="b" l="l" r="r" t="t"/>
            <a:pathLst>
              <a:path extrusionOk="0" h="178479" w="138366">
                <a:moveTo>
                  <a:pt x="65053" y="1"/>
                </a:moveTo>
                <a:lnTo>
                  <a:pt x="65053" y="35048"/>
                </a:lnTo>
                <a:cubicBezTo>
                  <a:pt x="65053" y="46401"/>
                  <a:pt x="74287" y="55635"/>
                  <a:pt x="85640" y="55635"/>
                </a:cubicBezTo>
                <a:lnTo>
                  <a:pt x="111253" y="55635"/>
                </a:lnTo>
                <a:cubicBezTo>
                  <a:pt x="115118" y="55635"/>
                  <a:pt x="118242" y="58790"/>
                  <a:pt x="118203" y="62655"/>
                </a:cubicBezTo>
                <a:cubicBezTo>
                  <a:pt x="118162" y="66450"/>
                  <a:pt x="115046" y="69535"/>
                  <a:pt x="111253" y="69535"/>
                </a:cubicBezTo>
                <a:lnTo>
                  <a:pt x="32647" y="69535"/>
                </a:lnTo>
                <a:cubicBezTo>
                  <a:pt x="14645" y="69535"/>
                  <a:pt x="1" y="84182"/>
                  <a:pt x="1" y="102181"/>
                </a:cubicBezTo>
                <a:cubicBezTo>
                  <a:pt x="1" y="120183"/>
                  <a:pt x="14647" y="134827"/>
                  <a:pt x="32647" y="134827"/>
                </a:cubicBezTo>
                <a:lnTo>
                  <a:pt x="107026" y="134827"/>
                </a:lnTo>
                <a:cubicBezTo>
                  <a:pt x="113814" y="134827"/>
                  <a:pt x="119335" y="140351"/>
                  <a:pt x="119335" y="147139"/>
                </a:cubicBezTo>
                <a:cubicBezTo>
                  <a:pt x="119335" y="153925"/>
                  <a:pt x="113814" y="159448"/>
                  <a:pt x="107026" y="159448"/>
                </a:cubicBezTo>
                <a:lnTo>
                  <a:pt x="65223" y="159448"/>
                </a:lnTo>
                <a:lnTo>
                  <a:pt x="65223" y="178479"/>
                </a:lnTo>
                <a:lnTo>
                  <a:pt x="107026" y="178479"/>
                </a:lnTo>
                <a:cubicBezTo>
                  <a:pt x="124308" y="178479"/>
                  <a:pt x="138365" y="164418"/>
                  <a:pt x="138365" y="147139"/>
                </a:cubicBezTo>
                <a:cubicBezTo>
                  <a:pt x="138365" y="129857"/>
                  <a:pt x="124308" y="115797"/>
                  <a:pt x="107026" y="115797"/>
                </a:cubicBezTo>
                <a:lnTo>
                  <a:pt x="32647" y="115797"/>
                </a:lnTo>
                <a:cubicBezTo>
                  <a:pt x="25136" y="115797"/>
                  <a:pt x="19029" y="109690"/>
                  <a:pt x="19029" y="102181"/>
                </a:cubicBezTo>
                <a:cubicBezTo>
                  <a:pt x="19029" y="94673"/>
                  <a:pt x="25138" y="88566"/>
                  <a:pt x="32647" y="88566"/>
                </a:cubicBezTo>
                <a:lnTo>
                  <a:pt x="111255" y="88566"/>
                </a:lnTo>
                <a:cubicBezTo>
                  <a:pt x="125436" y="88566"/>
                  <a:pt x="137090" y="77028"/>
                  <a:pt x="137234" y="62847"/>
                </a:cubicBezTo>
                <a:cubicBezTo>
                  <a:pt x="137301" y="55858"/>
                  <a:pt x="134632" y="49273"/>
                  <a:pt x="129715" y="44308"/>
                </a:cubicBezTo>
                <a:cubicBezTo>
                  <a:pt x="124799" y="39340"/>
                  <a:pt x="118242" y="36607"/>
                  <a:pt x="111255" y="36607"/>
                </a:cubicBezTo>
                <a:lnTo>
                  <a:pt x="85640" y="36607"/>
                </a:lnTo>
                <a:cubicBezTo>
                  <a:pt x="84781" y="36604"/>
                  <a:pt x="84084" y="35907"/>
                  <a:pt x="84084" y="35048"/>
                </a:cubicBezTo>
                <a:lnTo>
                  <a:pt x="84084" y="1"/>
                </a:lnTo>
                <a:close/>
              </a:path>
            </a:pathLst>
          </a:custGeom>
          <a:solidFill>
            <a:srgbClr val="ADD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1f9c600f770_10_266"/>
          <p:cNvSpPr/>
          <p:nvPr/>
        </p:nvSpPr>
        <p:spPr>
          <a:xfrm>
            <a:off x="4594251" y="4188742"/>
            <a:ext cx="1175225" cy="521343"/>
          </a:xfrm>
          <a:custGeom>
            <a:rect b="b" l="l" r="r" t="t"/>
            <a:pathLst>
              <a:path extrusionOk="0" h="32058" w="73143">
                <a:moveTo>
                  <a:pt x="54091" y="1"/>
                </a:moveTo>
                <a:cubicBezTo>
                  <a:pt x="54104" y="237"/>
                  <a:pt x="54112" y="476"/>
                  <a:pt x="54112" y="715"/>
                </a:cubicBezTo>
                <a:cubicBezTo>
                  <a:pt x="54112" y="7504"/>
                  <a:pt x="48591" y="13027"/>
                  <a:pt x="41803" y="13027"/>
                </a:cubicBezTo>
                <a:lnTo>
                  <a:pt x="0" y="13027"/>
                </a:lnTo>
                <a:lnTo>
                  <a:pt x="0" y="32058"/>
                </a:lnTo>
                <a:lnTo>
                  <a:pt x="41803" y="32058"/>
                </a:lnTo>
                <a:cubicBezTo>
                  <a:pt x="59085" y="32058"/>
                  <a:pt x="73142" y="17997"/>
                  <a:pt x="73142" y="715"/>
                </a:cubicBezTo>
                <a:cubicBezTo>
                  <a:pt x="73142" y="476"/>
                  <a:pt x="73129" y="240"/>
                  <a:pt x="73124" y="1"/>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1f9c600f770_10_266"/>
          <p:cNvSpPr/>
          <p:nvPr/>
        </p:nvSpPr>
        <p:spPr>
          <a:xfrm>
            <a:off x="3546248" y="3449313"/>
            <a:ext cx="2222939" cy="739537"/>
          </a:xfrm>
          <a:custGeom>
            <a:rect b="b" l="l" r="r" t="t"/>
            <a:pathLst>
              <a:path extrusionOk="0" h="45475" w="138350">
                <a:moveTo>
                  <a:pt x="34" y="0"/>
                </a:moveTo>
                <a:cubicBezTo>
                  <a:pt x="18" y="409"/>
                  <a:pt x="0" y="820"/>
                  <a:pt x="0" y="1234"/>
                </a:cubicBezTo>
                <a:cubicBezTo>
                  <a:pt x="0" y="19234"/>
                  <a:pt x="14647" y="33880"/>
                  <a:pt x="32646" y="33880"/>
                </a:cubicBezTo>
                <a:lnTo>
                  <a:pt x="107025" y="33880"/>
                </a:lnTo>
                <a:cubicBezTo>
                  <a:pt x="113574" y="33880"/>
                  <a:pt x="118943" y="39020"/>
                  <a:pt x="119313" y="45475"/>
                </a:cubicBezTo>
                <a:lnTo>
                  <a:pt x="138349" y="45475"/>
                </a:lnTo>
                <a:cubicBezTo>
                  <a:pt x="137966" y="28524"/>
                  <a:pt x="124068" y="14850"/>
                  <a:pt x="107025" y="14850"/>
                </a:cubicBezTo>
                <a:lnTo>
                  <a:pt x="32649" y="14850"/>
                </a:lnTo>
                <a:cubicBezTo>
                  <a:pt x="25140" y="14850"/>
                  <a:pt x="19031" y="8743"/>
                  <a:pt x="19031" y="1234"/>
                </a:cubicBezTo>
                <a:cubicBezTo>
                  <a:pt x="19031" y="818"/>
                  <a:pt x="19054" y="406"/>
                  <a:pt x="19090" y="0"/>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1f9c600f770_10_266"/>
          <p:cNvSpPr/>
          <p:nvPr/>
        </p:nvSpPr>
        <p:spPr>
          <a:xfrm>
            <a:off x="3546778" y="2938539"/>
            <a:ext cx="1439777" cy="510854"/>
          </a:xfrm>
          <a:custGeom>
            <a:rect b="b" l="l" r="r" t="t"/>
            <a:pathLst>
              <a:path extrusionOk="0" h="31413" w="89608">
                <a:moveTo>
                  <a:pt x="32616" y="0"/>
                </a:moveTo>
                <a:cubicBezTo>
                  <a:pt x="15028" y="0"/>
                  <a:pt x="654" y="13981"/>
                  <a:pt x="1" y="31410"/>
                </a:cubicBezTo>
                <a:lnTo>
                  <a:pt x="19057" y="31412"/>
                </a:lnTo>
                <a:cubicBezTo>
                  <a:pt x="19684" y="24480"/>
                  <a:pt x="25524" y="19031"/>
                  <a:pt x="32616" y="19031"/>
                </a:cubicBezTo>
                <a:lnTo>
                  <a:pt x="89607" y="19031"/>
                </a:lnTo>
                <a:lnTo>
                  <a:pt x="89607" y="0"/>
                </a:ln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1f9c600f770_10_266"/>
          <p:cNvSpPr/>
          <p:nvPr/>
        </p:nvSpPr>
        <p:spPr>
          <a:xfrm>
            <a:off x="4591471" y="2071871"/>
            <a:ext cx="1160893" cy="1176315"/>
          </a:xfrm>
          <a:custGeom>
            <a:rect b="b" l="l" r="r" t="t"/>
            <a:pathLst>
              <a:path extrusionOk="0" h="72333" w="72251">
                <a:moveTo>
                  <a:pt x="1" y="0"/>
                </a:moveTo>
                <a:lnTo>
                  <a:pt x="1" y="18812"/>
                </a:lnTo>
                <a:cubicBezTo>
                  <a:pt x="1" y="30165"/>
                  <a:pt x="9237" y="39399"/>
                  <a:pt x="20587" y="39399"/>
                </a:cubicBezTo>
                <a:lnTo>
                  <a:pt x="46203" y="39399"/>
                </a:lnTo>
                <a:cubicBezTo>
                  <a:pt x="50070" y="39399"/>
                  <a:pt x="53192" y="42554"/>
                  <a:pt x="53153" y="46421"/>
                </a:cubicBezTo>
                <a:cubicBezTo>
                  <a:pt x="53115" y="50214"/>
                  <a:pt x="49996" y="53302"/>
                  <a:pt x="46203" y="53302"/>
                </a:cubicBezTo>
                <a:lnTo>
                  <a:pt x="24588" y="53302"/>
                </a:lnTo>
                <a:lnTo>
                  <a:pt x="24588" y="72333"/>
                </a:lnTo>
                <a:lnTo>
                  <a:pt x="46203" y="72333"/>
                </a:lnTo>
                <a:cubicBezTo>
                  <a:pt x="60384" y="72333"/>
                  <a:pt x="72040" y="60792"/>
                  <a:pt x="72181" y="46611"/>
                </a:cubicBezTo>
                <a:cubicBezTo>
                  <a:pt x="72251" y="39622"/>
                  <a:pt x="69582" y="33040"/>
                  <a:pt x="64665" y="28072"/>
                </a:cubicBezTo>
                <a:cubicBezTo>
                  <a:pt x="59746" y="23107"/>
                  <a:pt x="53189" y="20371"/>
                  <a:pt x="46203" y="20371"/>
                </a:cubicBezTo>
                <a:lnTo>
                  <a:pt x="20590" y="20371"/>
                </a:lnTo>
                <a:cubicBezTo>
                  <a:pt x="19731" y="20371"/>
                  <a:pt x="19034" y="19674"/>
                  <a:pt x="19034" y="18815"/>
                </a:cubicBezTo>
                <a:lnTo>
                  <a:pt x="19034" y="0"/>
                </a:ln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1f9c600f770_10_266"/>
          <p:cNvSpPr/>
          <p:nvPr/>
        </p:nvSpPr>
        <p:spPr>
          <a:xfrm>
            <a:off x="3673904" y="1812516"/>
            <a:ext cx="1967739" cy="2768479"/>
          </a:xfrm>
          <a:custGeom>
            <a:rect b="b" l="l" r="r" t="t"/>
            <a:pathLst>
              <a:path extrusionOk="0" h="170237" w="122467">
                <a:moveTo>
                  <a:pt x="66624" y="0"/>
                </a:moveTo>
                <a:cubicBezTo>
                  <a:pt x="65763" y="0"/>
                  <a:pt x="65066" y="697"/>
                  <a:pt x="65066" y="1559"/>
                </a:cubicBezTo>
                <a:lnTo>
                  <a:pt x="65066" y="8483"/>
                </a:lnTo>
                <a:cubicBezTo>
                  <a:pt x="65064" y="9345"/>
                  <a:pt x="65763" y="10041"/>
                  <a:pt x="66622" y="10041"/>
                </a:cubicBezTo>
                <a:lnTo>
                  <a:pt x="66624" y="10041"/>
                </a:lnTo>
                <a:cubicBezTo>
                  <a:pt x="67486" y="10041"/>
                  <a:pt x="68183" y="9345"/>
                  <a:pt x="68183" y="8483"/>
                </a:cubicBezTo>
                <a:lnTo>
                  <a:pt x="68183" y="1559"/>
                </a:lnTo>
                <a:cubicBezTo>
                  <a:pt x="68183" y="697"/>
                  <a:pt x="67486" y="0"/>
                  <a:pt x="66624" y="0"/>
                </a:cubicBezTo>
                <a:close/>
                <a:moveTo>
                  <a:pt x="66624" y="13850"/>
                </a:moveTo>
                <a:cubicBezTo>
                  <a:pt x="65763" y="13850"/>
                  <a:pt x="65066" y="14549"/>
                  <a:pt x="65066" y="15410"/>
                </a:cubicBezTo>
                <a:lnTo>
                  <a:pt x="65066" y="22335"/>
                </a:lnTo>
                <a:cubicBezTo>
                  <a:pt x="65064" y="23196"/>
                  <a:pt x="65760" y="23896"/>
                  <a:pt x="66622" y="23896"/>
                </a:cubicBezTo>
                <a:lnTo>
                  <a:pt x="66624" y="23893"/>
                </a:lnTo>
                <a:cubicBezTo>
                  <a:pt x="67486" y="23893"/>
                  <a:pt x="68183" y="23196"/>
                  <a:pt x="68183" y="22335"/>
                </a:cubicBezTo>
                <a:lnTo>
                  <a:pt x="68183" y="15410"/>
                </a:lnTo>
                <a:cubicBezTo>
                  <a:pt x="68183" y="14549"/>
                  <a:pt x="67486" y="13850"/>
                  <a:pt x="66624" y="13850"/>
                </a:cubicBezTo>
                <a:close/>
                <a:moveTo>
                  <a:pt x="66624" y="27701"/>
                </a:moveTo>
                <a:cubicBezTo>
                  <a:pt x="65763" y="27701"/>
                  <a:pt x="65066" y="28401"/>
                  <a:pt x="65066" y="29262"/>
                </a:cubicBezTo>
                <a:lnTo>
                  <a:pt x="65066" y="34765"/>
                </a:lnTo>
                <a:cubicBezTo>
                  <a:pt x="65066" y="35305"/>
                  <a:pt x="65100" y="35845"/>
                  <a:pt x="65169" y="36382"/>
                </a:cubicBezTo>
                <a:cubicBezTo>
                  <a:pt x="65267" y="37159"/>
                  <a:pt x="65928" y="37743"/>
                  <a:pt x="66712" y="37743"/>
                </a:cubicBezTo>
                <a:lnTo>
                  <a:pt x="66712" y="37740"/>
                </a:lnTo>
                <a:cubicBezTo>
                  <a:pt x="67653" y="37740"/>
                  <a:pt x="68378" y="36917"/>
                  <a:pt x="68260" y="35984"/>
                </a:cubicBezTo>
                <a:cubicBezTo>
                  <a:pt x="68208" y="35580"/>
                  <a:pt x="68183" y="35171"/>
                  <a:pt x="68183" y="34762"/>
                </a:cubicBezTo>
                <a:lnTo>
                  <a:pt x="68183" y="29262"/>
                </a:lnTo>
                <a:cubicBezTo>
                  <a:pt x="68183" y="28401"/>
                  <a:pt x="67486" y="27701"/>
                  <a:pt x="66624" y="27701"/>
                </a:cubicBezTo>
                <a:close/>
                <a:moveTo>
                  <a:pt x="69637" y="40797"/>
                </a:moveTo>
                <a:cubicBezTo>
                  <a:pt x="69255" y="40797"/>
                  <a:pt x="68872" y="40937"/>
                  <a:pt x="68571" y="41219"/>
                </a:cubicBezTo>
                <a:cubicBezTo>
                  <a:pt x="67951" y="41803"/>
                  <a:pt x="67913" y="42777"/>
                  <a:pt x="68489" y="43407"/>
                </a:cubicBezTo>
                <a:cubicBezTo>
                  <a:pt x="70304" y="45344"/>
                  <a:pt x="72685" y="46660"/>
                  <a:pt x="75290" y="47164"/>
                </a:cubicBezTo>
                <a:cubicBezTo>
                  <a:pt x="75387" y="47182"/>
                  <a:pt x="75486" y="47192"/>
                  <a:pt x="75586" y="47192"/>
                </a:cubicBezTo>
                <a:lnTo>
                  <a:pt x="75586" y="47192"/>
                </a:lnTo>
                <a:cubicBezTo>
                  <a:pt x="76391" y="47190"/>
                  <a:pt x="77062" y="46580"/>
                  <a:pt x="77136" y="45781"/>
                </a:cubicBezTo>
                <a:cubicBezTo>
                  <a:pt x="77213" y="44981"/>
                  <a:pt x="76668" y="44256"/>
                  <a:pt x="75881" y="44104"/>
                </a:cubicBezTo>
                <a:cubicBezTo>
                  <a:pt x="74896" y="43914"/>
                  <a:pt x="73950" y="43569"/>
                  <a:pt x="73073" y="43081"/>
                </a:cubicBezTo>
                <a:cubicBezTo>
                  <a:pt x="72215" y="42600"/>
                  <a:pt x="71433" y="41991"/>
                  <a:pt x="70759" y="41273"/>
                </a:cubicBezTo>
                <a:cubicBezTo>
                  <a:pt x="70454" y="40957"/>
                  <a:pt x="70046" y="40797"/>
                  <a:pt x="69637" y="40797"/>
                </a:cubicBezTo>
                <a:close/>
                <a:moveTo>
                  <a:pt x="75586" y="47192"/>
                </a:moveTo>
                <a:cubicBezTo>
                  <a:pt x="75586" y="47192"/>
                  <a:pt x="75586" y="47192"/>
                  <a:pt x="75586" y="47192"/>
                </a:cubicBezTo>
                <a:lnTo>
                  <a:pt x="75588" y="47192"/>
                </a:lnTo>
                <a:cubicBezTo>
                  <a:pt x="75587" y="47192"/>
                  <a:pt x="75587" y="47192"/>
                  <a:pt x="75586" y="47192"/>
                </a:cubicBezTo>
                <a:close/>
                <a:moveTo>
                  <a:pt x="82500" y="44276"/>
                </a:moveTo>
                <a:cubicBezTo>
                  <a:pt x="81639" y="44276"/>
                  <a:pt x="80942" y="44973"/>
                  <a:pt x="80942" y="45835"/>
                </a:cubicBezTo>
                <a:cubicBezTo>
                  <a:pt x="80942" y="46696"/>
                  <a:pt x="81639" y="47393"/>
                  <a:pt x="82500" y="47393"/>
                </a:cubicBezTo>
                <a:lnTo>
                  <a:pt x="89425" y="47393"/>
                </a:lnTo>
                <a:cubicBezTo>
                  <a:pt x="90286" y="47393"/>
                  <a:pt x="90983" y="46696"/>
                  <a:pt x="90983" y="45835"/>
                </a:cubicBezTo>
                <a:cubicBezTo>
                  <a:pt x="90983" y="44973"/>
                  <a:pt x="90286" y="44276"/>
                  <a:pt x="89425" y="44276"/>
                </a:cubicBezTo>
                <a:close/>
                <a:moveTo>
                  <a:pt x="96352" y="44276"/>
                </a:moveTo>
                <a:cubicBezTo>
                  <a:pt x="95490" y="44276"/>
                  <a:pt x="94794" y="44973"/>
                  <a:pt x="94794" y="45835"/>
                </a:cubicBezTo>
                <a:cubicBezTo>
                  <a:pt x="94794" y="46696"/>
                  <a:pt x="95490" y="47393"/>
                  <a:pt x="96352" y="47393"/>
                </a:cubicBezTo>
                <a:lnTo>
                  <a:pt x="103276" y="47393"/>
                </a:lnTo>
                <a:cubicBezTo>
                  <a:pt x="104138" y="47393"/>
                  <a:pt x="104837" y="46696"/>
                  <a:pt x="104837" y="45835"/>
                </a:cubicBezTo>
                <a:cubicBezTo>
                  <a:pt x="104837" y="44973"/>
                  <a:pt x="104138" y="44276"/>
                  <a:pt x="103276" y="44276"/>
                </a:cubicBezTo>
                <a:close/>
                <a:moveTo>
                  <a:pt x="110004" y="45692"/>
                </a:moveTo>
                <a:cubicBezTo>
                  <a:pt x="109408" y="45692"/>
                  <a:pt x="108838" y="46036"/>
                  <a:pt x="108579" y="46616"/>
                </a:cubicBezTo>
                <a:cubicBezTo>
                  <a:pt x="108229" y="47403"/>
                  <a:pt x="108584" y="48324"/>
                  <a:pt x="109371" y="48673"/>
                </a:cubicBezTo>
                <a:cubicBezTo>
                  <a:pt x="111284" y="49530"/>
                  <a:pt x="112999" y="50777"/>
                  <a:pt x="114400" y="52338"/>
                </a:cubicBezTo>
                <a:cubicBezTo>
                  <a:pt x="114695" y="52666"/>
                  <a:pt x="115117" y="52854"/>
                  <a:pt x="115558" y="52854"/>
                </a:cubicBezTo>
                <a:lnTo>
                  <a:pt x="115558" y="52854"/>
                </a:lnTo>
                <a:cubicBezTo>
                  <a:pt x="116175" y="52854"/>
                  <a:pt x="116730" y="52492"/>
                  <a:pt x="116982" y="51929"/>
                </a:cubicBezTo>
                <a:cubicBezTo>
                  <a:pt x="117231" y="51368"/>
                  <a:pt x="117128" y="50710"/>
                  <a:pt x="116717" y="50255"/>
                </a:cubicBezTo>
                <a:cubicBezTo>
                  <a:pt x="115022" y="48367"/>
                  <a:pt x="112952" y="46861"/>
                  <a:pt x="110638" y="45827"/>
                </a:cubicBezTo>
                <a:cubicBezTo>
                  <a:pt x="110432" y="45735"/>
                  <a:pt x="110216" y="45692"/>
                  <a:pt x="110004" y="45692"/>
                </a:cubicBezTo>
                <a:close/>
                <a:moveTo>
                  <a:pt x="115558" y="52854"/>
                </a:moveTo>
                <a:cubicBezTo>
                  <a:pt x="115558" y="52854"/>
                  <a:pt x="115558" y="52854"/>
                  <a:pt x="115557" y="52854"/>
                </a:cubicBezTo>
                <a:lnTo>
                  <a:pt x="115560" y="52854"/>
                </a:lnTo>
                <a:cubicBezTo>
                  <a:pt x="115559" y="52854"/>
                  <a:pt x="115559" y="52854"/>
                  <a:pt x="115558" y="52854"/>
                </a:cubicBezTo>
                <a:close/>
                <a:moveTo>
                  <a:pt x="118985" y="55696"/>
                </a:moveTo>
                <a:cubicBezTo>
                  <a:pt x="118827" y="55696"/>
                  <a:pt x="118667" y="55720"/>
                  <a:pt x="118509" y="55770"/>
                </a:cubicBezTo>
                <a:cubicBezTo>
                  <a:pt x="117689" y="56035"/>
                  <a:pt x="117239" y="56912"/>
                  <a:pt x="117501" y="57732"/>
                </a:cubicBezTo>
                <a:cubicBezTo>
                  <a:pt x="117974" y="59208"/>
                  <a:pt x="118216" y="60746"/>
                  <a:pt x="118213" y="62297"/>
                </a:cubicBezTo>
                <a:lnTo>
                  <a:pt x="118213" y="62448"/>
                </a:lnTo>
                <a:cubicBezTo>
                  <a:pt x="118211" y="62942"/>
                  <a:pt x="118180" y="63438"/>
                  <a:pt x="118129" y="63924"/>
                </a:cubicBezTo>
                <a:cubicBezTo>
                  <a:pt x="118036" y="64780"/>
                  <a:pt x="118653" y="65549"/>
                  <a:pt x="119509" y="65642"/>
                </a:cubicBezTo>
                <a:cubicBezTo>
                  <a:pt x="119566" y="65650"/>
                  <a:pt x="119622" y="65652"/>
                  <a:pt x="119679" y="65652"/>
                </a:cubicBezTo>
                <a:cubicBezTo>
                  <a:pt x="120474" y="65650"/>
                  <a:pt x="121140" y="65050"/>
                  <a:pt x="121227" y="64261"/>
                </a:cubicBezTo>
                <a:cubicBezTo>
                  <a:pt x="121289" y="63675"/>
                  <a:pt x="121325" y="63076"/>
                  <a:pt x="121330" y="62482"/>
                </a:cubicBezTo>
                <a:lnTo>
                  <a:pt x="121330" y="62474"/>
                </a:lnTo>
                <a:lnTo>
                  <a:pt x="121330" y="62297"/>
                </a:lnTo>
                <a:cubicBezTo>
                  <a:pt x="121332" y="60425"/>
                  <a:pt x="121042" y="58560"/>
                  <a:pt x="120468" y="56778"/>
                </a:cubicBezTo>
                <a:cubicBezTo>
                  <a:pt x="120257" y="56116"/>
                  <a:pt x="119643" y="55696"/>
                  <a:pt x="118985" y="55696"/>
                </a:cubicBezTo>
                <a:close/>
                <a:moveTo>
                  <a:pt x="117523" y="69061"/>
                </a:moveTo>
                <a:cubicBezTo>
                  <a:pt x="116988" y="69061"/>
                  <a:pt x="116467" y="69337"/>
                  <a:pt x="116177" y="69831"/>
                </a:cubicBezTo>
                <a:cubicBezTo>
                  <a:pt x="115115" y="71641"/>
                  <a:pt x="113685" y="73207"/>
                  <a:pt x="111980" y="74428"/>
                </a:cubicBezTo>
                <a:cubicBezTo>
                  <a:pt x="111428" y="74822"/>
                  <a:pt x="111196" y="75526"/>
                  <a:pt x="111402" y="76172"/>
                </a:cubicBezTo>
                <a:cubicBezTo>
                  <a:pt x="111610" y="76817"/>
                  <a:pt x="112209" y="77254"/>
                  <a:pt x="112888" y="77254"/>
                </a:cubicBezTo>
                <a:cubicBezTo>
                  <a:pt x="113212" y="77254"/>
                  <a:pt x="113531" y="77151"/>
                  <a:pt x="113793" y="76964"/>
                </a:cubicBezTo>
                <a:cubicBezTo>
                  <a:pt x="115855" y="75488"/>
                  <a:pt x="117583" y="73595"/>
                  <a:pt x="118867" y="71409"/>
                </a:cubicBezTo>
                <a:cubicBezTo>
                  <a:pt x="119301" y="70666"/>
                  <a:pt x="119052" y="69710"/>
                  <a:pt x="118309" y="69275"/>
                </a:cubicBezTo>
                <a:cubicBezTo>
                  <a:pt x="118062" y="69130"/>
                  <a:pt x="117791" y="69061"/>
                  <a:pt x="117523" y="69061"/>
                </a:cubicBezTo>
                <a:close/>
                <a:moveTo>
                  <a:pt x="30422" y="77205"/>
                </a:moveTo>
                <a:cubicBezTo>
                  <a:pt x="29561" y="77205"/>
                  <a:pt x="28862" y="77902"/>
                  <a:pt x="28862" y="78763"/>
                </a:cubicBezTo>
                <a:cubicBezTo>
                  <a:pt x="28862" y="79625"/>
                  <a:pt x="29561" y="80324"/>
                  <a:pt x="30422" y="80324"/>
                </a:cubicBezTo>
                <a:lnTo>
                  <a:pt x="37347" y="80324"/>
                </a:lnTo>
                <a:cubicBezTo>
                  <a:pt x="38208" y="80324"/>
                  <a:pt x="38905" y="79625"/>
                  <a:pt x="38905" y="78763"/>
                </a:cubicBezTo>
                <a:cubicBezTo>
                  <a:pt x="38905" y="77902"/>
                  <a:pt x="38208" y="77205"/>
                  <a:pt x="37347" y="77205"/>
                </a:cubicBezTo>
                <a:close/>
                <a:moveTo>
                  <a:pt x="44274" y="77205"/>
                </a:moveTo>
                <a:cubicBezTo>
                  <a:pt x="43413" y="77205"/>
                  <a:pt x="42716" y="77902"/>
                  <a:pt x="42716" y="78763"/>
                </a:cubicBezTo>
                <a:cubicBezTo>
                  <a:pt x="42716" y="79625"/>
                  <a:pt x="43413" y="80324"/>
                  <a:pt x="44274" y="80324"/>
                </a:cubicBezTo>
                <a:lnTo>
                  <a:pt x="51199" y="80324"/>
                </a:lnTo>
                <a:cubicBezTo>
                  <a:pt x="52060" y="80324"/>
                  <a:pt x="52757" y="79625"/>
                  <a:pt x="52757" y="78763"/>
                </a:cubicBezTo>
                <a:cubicBezTo>
                  <a:pt x="52757" y="77902"/>
                  <a:pt x="52060" y="77205"/>
                  <a:pt x="51199" y="77205"/>
                </a:cubicBezTo>
                <a:close/>
                <a:moveTo>
                  <a:pt x="58126" y="77205"/>
                </a:moveTo>
                <a:cubicBezTo>
                  <a:pt x="57265" y="77205"/>
                  <a:pt x="56568" y="77902"/>
                  <a:pt x="56568" y="78763"/>
                </a:cubicBezTo>
                <a:cubicBezTo>
                  <a:pt x="56568" y="79625"/>
                  <a:pt x="57265" y="80324"/>
                  <a:pt x="58126" y="80324"/>
                </a:cubicBezTo>
                <a:lnTo>
                  <a:pt x="65051" y="80324"/>
                </a:lnTo>
                <a:cubicBezTo>
                  <a:pt x="65912" y="80324"/>
                  <a:pt x="66609" y="79625"/>
                  <a:pt x="66609" y="78763"/>
                </a:cubicBezTo>
                <a:cubicBezTo>
                  <a:pt x="66609" y="77902"/>
                  <a:pt x="65912" y="77205"/>
                  <a:pt x="65051" y="77205"/>
                </a:cubicBezTo>
                <a:close/>
                <a:moveTo>
                  <a:pt x="71978" y="77205"/>
                </a:moveTo>
                <a:cubicBezTo>
                  <a:pt x="71117" y="77205"/>
                  <a:pt x="70420" y="77902"/>
                  <a:pt x="70420" y="78763"/>
                </a:cubicBezTo>
                <a:cubicBezTo>
                  <a:pt x="70420" y="79625"/>
                  <a:pt x="71117" y="80324"/>
                  <a:pt x="71978" y="80324"/>
                </a:cubicBezTo>
                <a:lnTo>
                  <a:pt x="78903" y="80324"/>
                </a:lnTo>
                <a:cubicBezTo>
                  <a:pt x="79764" y="80324"/>
                  <a:pt x="80463" y="79625"/>
                  <a:pt x="80463" y="78763"/>
                </a:cubicBezTo>
                <a:cubicBezTo>
                  <a:pt x="80463" y="77902"/>
                  <a:pt x="79764" y="77205"/>
                  <a:pt x="78903" y="77205"/>
                </a:cubicBezTo>
                <a:close/>
                <a:moveTo>
                  <a:pt x="85830" y="77205"/>
                </a:moveTo>
                <a:cubicBezTo>
                  <a:pt x="84968" y="77205"/>
                  <a:pt x="84269" y="77902"/>
                  <a:pt x="84269" y="78763"/>
                </a:cubicBezTo>
                <a:cubicBezTo>
                  <a:pt x="84269" y="79625"/>
                  <a:pt x="84968" y="80324"/>
                  <a:pt x="85830" y="80324"/>
                </a:cubicBezTo>
                <a:lnTo>
                  <a:pt x="92754" y="80324"/>
                </a:lnTo>
                <a:cubicBezTo>
                  <a:pt x="93616" y="80324"/>
                  <a:pt x="94313" y="79625"/>
                  <a:pt x="94313" y="78763"/>
                </a:cubicBezTo>
                <a:cubicBezTo>
                  <a:pt x="94313" y="77902"/>
                  <a:pt x="93616" y="77205"/>
                  <a:pt x="92754" y="77205"/>
                </a:cubicBezTo>
                <a:close/>
                <a:moveTo>
                  <a:pt x="106629" y="76869"/>
                </a:moveTo>
                <a:cubicBezTo>
                  <a:pt x="106513" y="76869"/>
                  <a:pt x="106395" y="76882"/>
                  <a:pt x="106277" y="76910"/>
                </a:cubicBezTo>
                <a:cubicBezTo>
                  <a:pt x="105300" y="77108"/>
                  <a:pt x="104305" y="77205"/>
                  <a:pt x="103310" y="77205"/>
                </a:cubicBezTo>
                <a:lnTo>
                  <a:pt x="99682" y="77205"/>
                </a:lnTo>
                <a:cubicBezTo>
                  <a:pt x="98820" y="77205"/>
                  <a:pt x="98123" y="77902"/>
                  <a:pt x="98123" y="78763"/>
                </a:cubicBezTo>
                <a:cubicBezTo>
                  <a:pt x="98123" y="79625"/>
                  <a:pt x="98820" y="80324"/>
                  <a:pt x="99682" y="80324"/>
                </a:cubicBezTo>
                <a:lnTo>
                  <a:pt x="103310" y="80324"/>
                </a:lnTo>
                <a:cubicBezTo>
                  <a:pt x="104513" y="80322"/>
                  <a:pt x="105714" y="80203"/>
                  <a:pt x="106894" y="79964"/>
                </a:cubicBezTo>
                <a:cubicBezTo>
                  <a:pt x="107758" y="79815"/>
                  <a:pt x="108332" y="78979"/>
                  <a:pt x="108157" y="78121"/>
                </a:cubicBezTo>
                <a:cubicBezTo>
                  <a:pt x="108006" y="77378"/>
                  <a:pt x="107353" y="76869"/>
                  <a:pt x="106629" y="76869"/>
                </a:cubicBezTo>
                <a:close/>
                <a:moveTo>
                  <a:pt x="23501" y="77239"/>
                </a:moveTo>
                <a:cubicBezTo>
                  <a:pt x="23472" y="77239"/>
                  <a:pt x="23444" y="77240"/>
                  <a:pt x="23415" y="77241"/>
                </a:cubicBezTo>
                <a:cubicBezTo>
                  <a:pt x="20952" y="77365"/>
                  <a:pt x="18520" y="77861"/>
                  <a:pt x="16200" y="78709"/>
                </a:cubicBezTo>
                <a:cubicBezTo>
                  <a:pt x="15493" y="78972"/>
                  <a:pt x="15071" y="79702"/>
                  <a:pt x="15205" y="80445"/>
                </a:cubicBezTo>
                <a:cubicBezTo>
                  <a:pt x="15336" y="81188"/>
                  <a:pt x="15982" y="81731"/>
                  <a:pt x="16738" y="81731"/>
                </a:cubicBezTo>
                <a:cubicBezTo>
                  <a:pt x="16920" y="81731"/>
                  <a:pt x="17103" y="81700"/>
                  <a:pt x="17275" y="81636"/>
                </a:cubicBezTo>
                <a:cubicBezTo>
                  <a:pt x="19299" y="80895"/>
                  <a:pt x="21423" y="80461"/>
                  <a:pt x="23577" y="80353"/>
                </a:cubicBezTo>
                <a:cubicBezTo>
                  <a:pt x="24436" y="80309"/>
                  <a:pt x="25097" y="79576"/>
                  <a:pt x="25053" y="78717"/>
                </a:cubicBezTo>
                <a:cubicBezTo>
                  <a:pt x="25009" y="77884"/>
                  <a:pt x="24324" y="77239"/>
                  <a:pt x="23501" y="77239"/>
                </a:cubicBezTo>
                <a:close/>
                <a:moveTo>
                  <a:pt x="10673" y="81945"/>
                </a:moveTo>
                <a:cubicBezTo>
                  <a:pt x="10350" y="81945"/>
                  <a:pt x="10023" y="82045"/>
                  <a:pt x="9744" y="82253"/>
                </a:cubicBezTo>
                <a:cubicBezTo>
                  <a:pt x="7782" y="83747"/>
                  <a:pt x="6054" y="85529"/>
                  <a:pt x="4616" y="87534"/>
                </a:cubicBezTo>
                <a:cubicBezTo>
                  <a:pt x="4277" y="88010"/>
                  <a:pt x="4231" y="88635"/>
                  <a:pt x="4498" y="89154"/>
                </a:cubicBezTo>
                <a:cubicBezTo>
                  <a:pt x="4765" y="89674"/>
                  <a:pt x="5300" y="90000"/>
                  <a:pt x="5884" y="90000"/>
                </a:cubicBezTo>
                <a:cubicBezTo>
                  <a:pt x="6385" y="90000"/>
                  <a:pt x="6859" y="89759"/>
                  <a:pt x="7152" y="89350"/>
                </a:cubicBezTo>
                <a:cubicBezTo>
                  <a:pt x="8406" y="87596"/>
                  <a:pt x="9918" y="86038"/>
                  <a:pt x="11634" y="84732"/>
                </a:cubicBezTo>
                <a:cubicBezTo>
                  <a:pt x="12305" y="84204"/>
                  <a:pt x="12428" y="83238"/>
                  <a:pt x="11911" y="82559"/>
                </a:cubicBezTo>
                <a:cubicBezTo>
                  <a:pt x="11605" y="82157"/>
                  <a:pt x="11142" y="81945"/>
                  <a:pt x="10673" y="81945"/>
                </a:cubicBezTo>
                <a:close/>
                <a:moveTo>
                  <a:pt x="2753" y="93021"/>
                </a:moveTo>
                <a:cubicBezTo>
                  <a:pt x="2097" y="93021"/>
                  <a:pt x="1488" y="93438"/>
                  <a:pt x="1274" y="94096"/>
                </a:cubicBezTo>
                <a:cubicBezTo>
                  <a:pt x="494" y="96439"/>
                  <a:pt x="70" y="98884"/>
                  <a:pt x="19" y="101350"/>
                </a:cubicBezTo>
                <a:cubicBezTo>
                  <a:pt x="1" y="102212"/>
                  <a:pt x="682" y="102924"/>
                  <a:pt x="1544" y="102944"/>
                </a:cubicBezTo>
                <a:lnTo>
                  <a:pt x="1577" y="102944"/>
                </a:lnTo>
                <a:cubicBezTo>
                  <a:pt x="2426" y="102944"/>
                  <a:pt x="3117" y="102266"/>
                  <a:pt x="3138" y="101420"/>
                </a:cubicBezTo>
                <a:cubicBezTo>
                  <a:pt x="3182" y="99262"/>
                  <a:pt x="3549" y="97126"/>
                  <a:pt x="4231" y="95079"/>
                </a:cubicBezTo>
                <a:cubicBezTo>
                  <a:pt x="4506" y="94261"/>
                  <a:pt x="4066" y="93374"/>
                  <a:pt x="3246" y="93101"/>
                </a:cubicBezTo>
                <a:cubicBezTo>
                  <a:pt x="3082" y="93047"/>
                  <a:pt x="2916" y="93021"/>
                  <a:pt x="2753" y="93021"/>
                </a:cubicBezTo>
                <a:close/>
                <a:moveTo>
                  <a:pt x="2450" y="106669"/>
                </a:moveTo>
                <a:cubicBezTo>
                  <a:pt x="2309" y="106669"/>
                  <a:pt x="2165" y="106689"/>
                  <a:pt x="2022" y="106730"/>
                </a:cubicBezTo>
                <a:cubicBezTo>
                  <a:pt x="1194" y="106964"/>
                  <a:pt x="713" y="107825"/>
                  <a:pt x="950" y="108653"/>
                </a:cubicBezTo>
                <a:cubicBezTo>
                  <a:pt x="1623" y="111029"/>
                  <a:pt x="2654" y="113289"/>
                  <a:pt x="4002" y="115356"/>
                </a:cubicBezTo>
                <a:cubicBezTo>
                  <a:pt x="4288" y="115797"/>
                  <a:pt x="4779" y="116064"/>
                  <a:pt x="5303" y="116064"/>
                </a:cubicBezTo>
                <a:cubicBezTo>
                  <a:pt x="5306" y="116064"/>
                  <a:pt x="5308" y="116064"/>
                  <a:pt x="5311" y="116064"/>
                </a:cubicBezTo>
                <a:lnTo>
                  <a:pt x="5311" y="116064"/>
                </a:lnTo>
                <a:lnTo>
                  <a:pt x="5308" y="116066"/>
                </a:lnTo>
                <a:cubicBezTo>
                  <a:pt x="5881" y="116066"/>
                  <a:pt x="6406" y="115752"/>
                  <a:pt x="6679" y="115248"/>
                </a:cubicBezTo>
                <a:cubicBezTo>
                  <a:pt x="6951" y="114747"/>
                  <a:pt x="6925" y="114135"/>
                  <a:pt x="6612" y="113657"/>
                </a:cubicBezTo>
                <a:cubicBezTo>
                  <a:pt x="5434" y="111849"/>
                  <a:pt x="4537" y="109877"/>
                  <a:pt x="3948" y="107802"/>
                </a:cubicBezTo>
                <a:cubicBezTo>
                  <a:pt x="3752" y="107117"/>
                  <a:pt x="3128" y="106669"/>
                  <a:pt x="2450" y="106669"/>
                </a:cubicBezTo>
                <a:close/>
                <a:moveTo>
                  <a:pt x="9885" y="118104"/>
                </a:moveTo>
                <a:cubicBezTo>
                  <a:pt x="9439" y="118104"/>
                  <a:pt x="8997" y="118294"/>
                  <a:pt x="8689" y="118663"/>
                </a:cubicBezTo>
                <a:cubicBezTo>
                  <a:pt x="8137" y="119324"/>
                  <a:pt x="8226" y="120306"/>
                  <a:pt x="8887" y="120859"/>
                </a:cubicBezTo>
                <a:cubicBezTo>
                  <a:pt x="10782" y="122440"/>
                  <a:pt x="12901" y="123731"/>
                  <a:pt x="15179" y="124683"/>
                </a:cubicBezTo>
                <a:cubicBezTo>
                  <a:pt x="15370" y="124762"/>
                  <a:pt x="15575" y="124804"/>
                  <a:pt x="15781" y="124804"/>
                </a:cubicBezTo>
                <a:cubicBezTo>
                  <a:pt x="15783" y="124804"/>
                  <a:pt x="15785" y="124804"/>
                  <a:pt x="15787" y="124804"/>
                </a:cubicBezTo>
                <a:cubicBezTo>
                  <a:pt x="16527" y="124804"/>
                  <a:pt x="17162" y="124280"/>
                  <a:pt x="17309" y="123554"/>
                </a:cubicBezTo>
                <a:cubicBezTo>
                  <a:pt x="17455" y="122824"/>
                  <a:pt x="17067" y="122093"/>
                  <a:pt x="16383" y="121808"/>
                </a:cubicBezTo>
                <a:cubicBezTo>
                  <a:pt x="14393" y="120975"/>
                  <a:pt x="12539" y="119849"/>
                  <a:pt x="10883" y="118465"/>
                </a:cubicBezTo>
                <a:cubicBezTo>
                  <a:pt x="10591" y="118222"/>
                  <a:pt x="10237" y="118104"/>
                  <a:pt x="9885" y="118104"/>
                </a:cubicBezTo>
                <a:close/>
                <a:moveTo>
                  <a:pt x="22476" y="123362"/>
                </a:moveTo>
                <a:cubicBezTo>
                  <a:pt x="21682" y="123362"/>
                  <a:pt x="21004" y="123967"/>
                  <a:pt x="20926" y="124773"/>
                </a:cubicBezTo>
                <a:cubicBezTo>
                  <a:pt x="20844" y="125629"/>
                  <a:pt x="21474" y="126390"/>
                  <a:pt x="22330" y="126472"/>
                </a:cubicBezTo>
                <a:cubicBezTo>
                  <a:pt x="23112" y="126547"/>
                  <a:pt x="23912" y="126586"/>
                  <a:pt x="24704" y="126586"/>
                </a:cubicBezTo>
                <a:lnTo>
                  <a:pt x="29399" y="126586"/>
                </a:lnTo>
                <a:cubicBezTo>
                  <a:pt x="30260" y="126586"/>
                  <a:pt x="30957" y="125889"/>
                  <a:pt x="30957" y="125027"/>
                </a:cubicBezTo>
                <a:cubicBezTo>
                  <a:pt x="30957" y="124166"/>
                  <a:pt x="30260" y="123469"/>
                  <a:pt x="29399" y="123469"/>
                </a:cubicBezTo>
                <a:lnTo>
                  <a:pt x="24704" y="123469"/>
                </a:lnTo>
                <a:cubicBezTo>
                  <a:pt x="24009" y="123469"/>
                  <a:pt x="23310" y="123433"/>
                  <a:pt x="22626" y="123369"/>
                </a:cubicBezTo>
                <a:cubicBezTo>
                  <a:pt x="22576" y="123364"/>
                  <a:pt x="22525" y="123362"/>
                  <a:pt x="22476" y="123362"/>
                </a:cubicBezTo>
                <a:close/>
                <a:moveTo>
                  <a:pt x="36326" y="123466"/>
                </a:moveTo>
                <a:cubicBezTo>
                  <a:pt x="35465" y="123466"/>
                  <a:pt x="34768" y="124166"/>
                  <a:pt x="34768" y="125025"/>
                </a:cubicBezTo>
                <a:cubicBezTo>
                  <a:pt x="34768" y="125886"/>
                  <a:pt x="35465" y="126586"/>
                  <a:pt x="36326" y="126586"/>
                </a:cubicBezTo>
                <a:lnTo>
                  <a:pt x="43251" y="126586"/>
                </a:lnTo>
                <a:cubicBezTo>
                  <a:pt x="44112" y="126586"/>
                  <a:pt x="44809" y="125886"/>
                  <a:pt x="44809" y="125025"/>
                </a:cubicBezTo>
                <a:cubicBezTo>
                  <a:pt x="44809" y="124166"/>
                  <a:pt x="44112" y="123466"/>
                  <a:pt x="43251" y="123466"/>
                </a:cubicBezTo>
                <a:close/>
                <a:moveTo>
                  <a:pt x="50178" y="123466"/>
                </a:moveTo>
                <a:cubicBezTo>
                  <a:pt x="49317" y="123466"/>
                  <a:pt x="48620" y="124166"/>
                  <a:pt x="48620" y="125025"/>
                </a:cubicBezTo>
                <a:cubicBezTo>
                  <a:pt x="48620" y="125886"/>
                  <a:pt x="49317" y="126586"/>
                  <a:pt x="50178" y="126586"/>
                </a:cubicBezTo>
                <a:lnTo>
                  <a:pt x="57103" y="126586"/>
                </a:lnTo>
                <a:cubicBezTo>
                  <a:pt x="57964" y="126586"/>
                  <a:pt x="58661" y="125886"/>
                  <a:pt x="58661" y="125025"/>
                </a:cubicBezTo>
                <a:cubicBezTo>
                  <a:pt x="58661" y="124166"/>
                  <a:pt x="57964" y="123466"/>
                  <a:pt x="57103" y="123466"/>
                </a:cubicBezTo>
                <a:close/>
                <a:moveTo>
                  <a:pt x="64030" y="123466"/>
                </a:moveTo>
                <a:cubicBezTo>
                  <a:pt x="63169" y="123466"/>
                  <a:pt x="62472" y="124166"/>
                  <a:pt x="62472" y="125025"/>
                </a:cubicBezTo>
                <a:cubicBezTo>
                  <a:pt x="62472" y="125886"/>
                  <a:pt x="63169" y="126586"/>
                  <a:pt x="64030" y="126586"/>
                </a:cubicBezTo>
                <a:lnTo>
                  <a:pt x="70955" y="126586"/>
                </a:lnTo>
                <a:cubicBezTo>
                  <a:pt x="71816" y="126586"/>
                  <a:pt x="72515" y="125886"/>
                  <a:pt x="72515" y="125025"/>
                </a:cubicBezTo>
                <a:cubicBezTo>
                  <a:pt x="72515" y="124166"/>
                  <a:pt x="71816" y="123466"/>
                  <a:pt x="70955" y="123466"/>
                </a:cubicBezTo>
                <a:close/>
                <a:moveTo>
                  <a:pt x="77882" y="123466"/>
                </a:moveTo>
                <a:cubicBezTo>
                  <a:pt x="77020" y="123466"/>
                  <a:pt x="76324" y="124166"/>
                  <a:pt x="76324" y="125025"/>
                </a:cubicBezTo>
                <a:cubicBezTo>
                  <a:pt x="76324" y="125886"/>
                  <a:pt x="77020" y="126586"/>
                  <a:pt x="77882" y="126586"/>
                </a:cubicBezTo>
                <a:lnTo>
                  <a:pt x="84806" y="126586"/>
                </a:lnTo>
                <a:cubicBezTo>
                  <a:pt x="85668" y="126586"/>
                  <a:pt x="86367" y="125886"/>
                  <a:pt x="86367" y="125025"/>
                </a:cubicBezTo>
                <a:cubicBezTo>
                  <a:pt x="86367" y="124166"/>
                  <a:pt x="85668" y="123466"/>
                  <a:pt x="84806" y="123466"/>
                </a:cubicBezTo>
                <a:close/>
                <a:moveTo>
                  <a:pt x="91734" y="123466"/>
                </a:moveTo>
                <a:cubicBezTo>
                  <a:pt x="90872" y="123466"/>
                  <a:pt x="90175" y="124166"/>
                  <a:pt x="90175" y="125025"/>
                </a:cubicBezTo>
                <a:cubicBezTo>
                  <a:pt x="90175" y="125886"/>
                  <a:pt x="90872" y="126586"/>
                  <a:pt x="91734" y="126586"/>
                </a:cubicBezTo>
                <a:lnTo>
                  <a:pt x="98661" y="126586"/>
                </a:lnTo>
                <a:cubicBezTo>
                  <a:pt x="99520" y="126586"/>
                  <a:pt x="100219" y="125886"/>
                  <a:pt x="100219" y="125025"/>
                </a:cubicBezTo>
                <a:cubicBezTo>
                  <a:pt x="100219" y="124166"/>
                  <a:pt x="99520" y="123466"/>
                  <a:pt x="98661" y="123466"/>
                </a:cubicBezTo>
                <a:close/>
                <a:moveTo>
                  <a:pt x="105479" y="124421"/>
                </a:moveTo>
                <a:cubicBezTo>
                  <a:pt x="104813" y="124421"/>
                  <a:pt x="104195" y="124851"/>
                  <a:pt x="103989" y="125524"/>
                </a:cubicBezTo>
                <a:cubicBezTo>
                  <a:pt x="103737" y="126349"/>
                  <a:pt x="104205" y="127223"/>
                  <a:pt x="105030" y="127470"/>
                </a:cubicBezTo>
                <a:cubicBezTo>
                  <a:pt x="107085" y="128100"/>
                  <a:pt x="109023" y="129054"/>
                  <a:pt x="110774" y="130296"/>
                </a:cubicBezTo>
                <a:cubicBezTo>
                  <a:pt x="111037" y="130484"/>
                  <a:pt x="111353" y="130584"/>
                  <a:pt x="111674" y="130584"/>
                </a:cubicBezTo>
                <a:cubicBezTo>
                  <a:pt x="112353" y="130581"/>
                  <a:pt x="112955" y="130144"/>
                  <a:pt x="113161" y="129496"/>
                </a:cubicBezTo>
                <a:cubicBezTo>
                  <a:pt x="113366" y="128851"/>
                  <a:pt x="113130" y="128144"/>
                  <a:pt x="112574" y="127753"/>
                </a:cubicBezTo>
                <a:cubicBezTo>
                  <a:pt x="110553" y="126318"/>
                  <a:pt x="108314" y="125218"/>
                  <a:pt x="105945" y="124492"/>
                </a:cubicBezTo>
                <a:cubicBezTo>
                  <a:pt x="105790" y="124444"/>
                  <a:pt x="105634" y="124421"/>
                  <a:pt x="105479" y="124421"/>
                </a:cubicBezTo>
                <a:close/>
                <a:moveTo>
                  <a:pt x="116605" y="132284"/>
                </a:moveTo>
                <a:cubicBezTo>
                  <a:pt x="116282" y="132284"/>
                  <a:pt x="115955" y="132384"/>
                  <a:pt x="115675" y="132592"/>
                </a:cubicBezTo>
                <a:cubicBezTo>
                  <a:pt x="114986" y="133106"/>
                  <a:pt x="114842" y="134081"/>
                  <a:pt x="115357" y="134773"/>
                </a:cubicBezTo>
                <a:cubicBezTo>
                  <a:pt x="116637" y="136496"/>
                  <a:pt x="117637" y="138411"/>
                  <a:pt x="118316" y="140450"/>
                </a:cubicBezTo>
                <a:cubicBezTo>
                  <a:pt x="118527" y="141088"/>
                  <a:pt x="119124" y="141517"/>
                  <a:pt x="119795" y="141517"/>
                </a:cubicBezTo>
                <a:cubicBezTo>
                  <a:pt x="120857" y="141515"/>
                  <a:pt x="121608" y="140476"/>
                  <a:pt x="121273" y="139465"/>
                </a:cubicBezTo>
                <a:cubicBezTo>
                  <a:pt x="120489" y="137115"/>
                  <a:pt x="119337" y="134901"/>
                  <a:pt x="117856" y="132914"/>
                </a:cubicBezTo>
                <a:cubicBezTo>
                  <a:pt x="117551" y="132502"/>
                  <a:pt x="117081" y="132284"/>
                  <a:pt x="116605" y="132284"/>
                </a:cubicBezTo>
                <a:close/>
                <a:moveTo>
                  <a:pt x="120898" y="145205"/>
                </a:moveTo>
                <a:cubicBezTo>
                  <a:pt x="120039" y="145210"/>
                  <a:pt x="119342" y="145909"/>
                  <a:pt x="119347" y="146771"/>
                </a:cubicBezTo>
                <a:lnTo>
                  <a:pt x="119347" y="146850"/>
                </a:lnTo>
                <a:cubicBezTo>
                  <a:pt x="119350" y="148972"/>
                  <a:pt x="119018" y="151080"/>
                  <a:pt x="118368" y="153096"/>
                </a:cubicBezTo>
                <a:cubicBezTo>
                  <a:pt x="118041" y="154104"/>
                  <a:pt x="118792" y="155135"/>
                  <a:pt x="119849" y="155135"/>
                </a:cubicBezTo>
                <a:lnTo>
                  <a:pt x="119851" y="155135"/>
                </a:lnTo>
                <a:cubicBezTo>
                  <a:pt x="120528" y="155135"/>
                  <a:pt x="121124" y="154698"/>
                  <a:pt x="121332" y="154058"/>
                </a:cubicBezTo>
                <a:cubicBezTo>
                  <a:pt x="122083" y="151728"/>
                  <a:pt x="122466" y="149298"/>
                  <a:pt x="122464" y="146850"/>
                </a:cubicBezTo>
                <a:lnTo>
                  <a:pt x="122464" y="146758"/>
                </a:lnTo>
                <a:cubicBezTo>
                  <a:pt x="122461" y="145899"/>
                  <a:pt x="121764" y="145205"/>
                  <a:pt x="120906" y="145205"/>
                </a:cubicBezTo>
                <a:close/>
                <a:moveTo>
                  <a:pt x="116716" y="158158"/>
                </a:moveTo>
                <a:cubicBezTo>
                  <a:pt x="116235" y="158158"/>
                  <a:pt x="115761" y="158379"/>
                  <a:pt x="115457" y="158797"/>
                </a:cubicBezTo>
                <a:cubicBezTo>
                  <a:pt x="114187" y="160533"/>
                  <a:pt x="112652" y="162055"/>
                  <a:pt x="110908" y="163312"/>
                </a:cubicBezTo>
                <a:cubicBezTo>
                  <a:pt x="110358" y="163706"/>
                  <a:pt x="110126" y="164410"/>
                  <a:pt x="110335" y="165056"/>
                </a:cubicBezTo>
                <a:cubicBezTo>
                  <a:pt x="110543" y="165698"/>
                  <a:pt x="111142" y="166136"/>
                  <a:pt x="111821" y="166136"/>
                </a:cubicBezTo>
                <a:cubicBezTo>
                  <a:pt x="112148" y="166136"/>
                  <a:pt x="112466" y="166033"/>
                  <a:pt x="112731" y="165840"/>
                </a:cubicBezTo>
                <a:cubicBezTo>
                  <a:pt x="114742" y="164392"/>
                  <a:pt x="116511" y="162636"/>
                  <a:pt x="117972" y="160635"/>
                </a:cubicBezTo>
                <a:cubicBezTo>
                  <a:pt x="118481" y="159941"/>
                  <a:pt x="118329" y="158967"/>
                  <a:pt x="117632" y="158457"/>
                </a:cubicBezTo>
                <a:cubicBezTo>
                  <a:pt x="117355" y="158255"/>
                  <a:pt x="117034" y="158158"/>
                  <a:pt x="116716" y="158158"/>
                </a:cubicBezTo>
                <a:close/>
                <a:moveTo>
                  <a:pt x="57280" y="167118"/>
                </a:moveTo>
                <a:cubicBezTo>
                  <a:pt x="56419" y="167118"/>
                  <a:pt x="55722" y="167815"/>
                  <a:pt x="55722" y="168676"/>
                </a:cubicBezTo>
                <a:cubicBezTo>
                  <a:pt x="55722" y="169537"/>
                  <a:pt x="56419" y="170237"/>
                  <a:pt x="57280" y="170237"/>
                </a:cubicBezTo>
                <a:lnTo>
                  <a:pt x="64207" y="170237"/>
                </a:lnTo>
                <a:cubicBezTo>
                  <a:pt x="65066" y="170237"/>
                  <a:pt x="65766" y="169537"/>
                  <a:pt x="65766" y="168676"/>
                </a:cubicBezTo>
                <a:cubicBezTo>
                  <a:pt x="65766" y="167815"/>
                  <a:pt x="65066" y="167118"/>
                  <a:pt x="64207" y="167118"/>
                </a:cubicBezTo>
                <a:close/>
                <a:moveTo>
                  <a:pt x="71132" y="167118"/>
                </a:moveTo>
                <a:cubicBezTo>
                  <a:pt x="70271" y="167118"/>
                  <a:pt x="69574" y="167815"/>
                  <a:pt x="69574" y="168676"/>
                </a:cubicBezTo>
                <a:cubicBezTo>
                  <a:pt x="69574" y="169537"/>
                  <a:pt x="70271" y="170237"/>
                  <a:pt x="71132" y="170237"/>
                </a:cubicBezTo>
                <a:lnTo>
                  <a:pt x="78059" y="170237"/>
                </a:lnTo>
                <a:cubicBezTo>
                  <a:pt x="78918" y="170237"/>
                  <a:pt x="79617" y="169537"/>
                  <a:pt x="79617" y="168676"/>
                </a:cubicBezTo>
                <a:cubicBezTo>
                  <a:pt x="79617" y="167815"/>
                  <a:pt x="78918" y="167118"/>
                  <a:pt x="78059" y="167118"/>
                </a:cubicBezTo>
                <a:close/>
                <a:moveTo>
                  <a:pt x="84984" y="167118"/>
                </a:moveTo>
                <a:cubicBezTo>
                  <a:pt x="84122" y="167118"/>
                  <a:pt x="83426" y="167815"/>
                  <a:pt x="83426" y="168676"/>
                </a:cubicBezTo>
                <a:cubicBezTo>
                  <a:pt x="83426" y="169537"/>
                  <a:pt x="84122" y="170237"/>
                  <a:pt x="84984" y="170237"/>
                </a:cubicBezTo>
                <a:lnTo>
                  <a:pt x="91911" y="170237"/>
                </a:lnTo>
                <a:cubicBezTo>
                  <a:pt x="92772" y="170237"/>
                  <a:pt x="93469" y="169537"/>
                  <a:pt x="93469" y="168676"/>
                </a:cubicBezTo>
                <a:cubicBezTo>
                  <a:pt x="93469" y="167815"/>
                  <a:pt x="92772" y="167118"/>
                  <a:pt x="91911" y="167118"/>
                </a:cubicBezTo>
                <a:close/>
                <a:moveTo>
                  <a:pt x="105658" y="166109"/>
                </a:moveTo>
                <a:cubicBezTo>
                  <a:pt x="105503" y="166109"/>
                  <a:pt x="105345" y="166132"/>
                  <a:pt x="105190" y="166182"/>
                </a:cubicBezTo>
                <a:cubicBezTo>
                  <a:pt x="103220" y="166802"/>
                  <a:pt x="101169" y="167118"/>
                  <a:pt x="99108" y="167118"/>
                </a:cubicBezTo>
                <a:cubicBezTo>
                  <a:pt x="99099" y="167118"/>
                  <a:pt x="99091" y="167118"/>
                  <a:pt x="99083" y="167118"/>
                </a:cubicBezTo>
                <a:lnTo>
                  <a:pt x="98836" y="167118"/>
                </a:lnTo>
                <a:cubicBezTo>
                  <a:pt x="97974" y="167118"/>
                  <a:pt x="97277" y="167815"/>
                  <a:pt x="97277" y="168676"/>
                </a:cubicBezTo>
                <a:cubicBezTo>
                  <a:pt x="97277" y="169537"/>
                  <a:pt x="97974" y="170237"/>
                  <a:pt x="98836" y="170237"/>
                </a:cubicBezTo>
                <a:lnTo>
                  <a:pt x="99083" y="170237"/>
                </a:lnTo>
                <a:cubicBezTo>
                  <a:pt x="101471" y="170237"/>
                  <a:pt x="103847" y="169872"/>
                  <a:pt x="106128" y="169154"/>
                </a:cubicBezTo>
                <a:cubicBezTo>
                  <a:pt x="106948" y="168895"/>
                  <a:pt x="107403" y="168020"/>
                  <a:pt x="107144" y="167200"/>
                </a:cubicBezTo>
                <a:cubicBezTo>
                  <a:pt x="106933" y="166536"/>
                  <a:pt x="106320" y="166109"/>
                  <a:pt x="105658" y="166109"/>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g1f9c600f770_10_266"/>
          <p:cNvSpPr/>
          <p:nvPr/>
        </p:nvSpPr>
        <p:spPr>
          <a:xfrm>
            <a:off x="5175171" y="3747865"/>
            <a:ext cx="811746" cy="821598"/>
          </a:xfrm>
          <a:custGeom>
            <a:rect b="b" l="l" r="r" t="t"/>
            <a:pathLst>
              <a:path extrusionOk="0" h="50521" w="50521">
                <a:moveTo>
                  <a:pt x="25259" y="1"/>
                </a:moveTo>
                <a:cubicBezTo>
                  <a:pt x="18561" y="1"/>
                  <a:pt x="12135" y="2662"/>
                  <a:pt x="7399" y="7401"/>
                </a:cubicBezTo>
                <a:cubicBezTo>
                  <a:pt x="2662" y="12138"/>
                  <a:pt x="1" y="18564"/>
                  <a:pt x="1" y="25262"/>
                </a:cubicBezTo>
                <a:cubicBezTo>
                  <a:pt x="1" y="31960"/>
                  <a:pt x="2662" y="38386"/>
                  <a:pt x="7399" y="43123"/>
                </a:cubicBezTo>
                <a:cubicBezTo>
                  <a:pt x="12135" y="47862"/>
                  <a:pt x="18561" y="50520"/>
                  <a:pt x="25259" y="50520"/>
                </a:cubicBezTo>
                <a:cubicBezTo>
                  <a:pt x="31960" y="50520"/>
                  <a:pt x="38383" y="47862"/>
                  <a:pt x="43122" y="43123"/>
                </a:cubicBezTo>
                <a:cubicBezTo>
                  <a:pt x="47859" y="38386"/>
                  <a:pt x="50520" y="31960"/>
                  <a:pt x="50520" y="25262"/>
                </a:cubicBezTo>
                <a:cubicBezTo>
                  <a:pt x="50520" y="18564"/>
                  <a:pt x="47859" y="12138"/>
                  <a:pt x="43122" y="7401"/>
                </a:cubicBezTo>
                <a:cubicBezTo>
                  <a:pt x="38383" y="2662"/>
                  <a:pt x="31960" y="1"/>
                  <a:pt x="252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g1f9c600f770_10_266"/>
          <p:cNvSpPr/>
          <p:nvPr/>
        </p:nvSpPr>
        <p:spPr>
          <a:xfrm>
            <a:off x="5277762" y="3851737"/>
            <a:ext cx="606516" cy="613877"/>
          </a:xfrm>
          <a:custGeom>
            <a:rect b="b" l="l" r="r" t="t"/>
            <a:pathLst>
              <a:path extrusionOk="0" h="37748" w="37748">
                <a:moveTo>
                  <a:pt x="18874" y="0"/>
                </a:moveTo>
                <a:cubicBezTo>
                  <a:pt x="13870" y="0"/>
                  <a:pt x="9070" y="1988"/>
                  <a:pt x="5529" y="5529"/>
                </a:cubicBezTo>
                <a:cubicBezTo>
                  <a:pt x="1991" y="9067"/>
                  <a:pt x="1" y="13868"/>
                  <a:pt x="1" y="18874"/>
                </a:cubicBezTo>
                <a:cubicBezTo>
                  <a:pt x="1" y="23880"/>
                  <a:pt x="1991" y="28681"/>
                  <a:pt x="5529" y="32219"/>
                </a:cubicBezTo>
                <a:cubicBezTo>
                  <a:pt x="9070" y="35760"/>
                  <a:pt x="13870" y="37748"/>
                  <a:pt x="18874" y="37748"/>
                </a:cubicBezTo>
                <a:cubicBezTo>
                  <a:pt x="23881" y="37748"/>
                  <a:pt x="28681" y="35760"/>
                  <a:pt x="32220" y="32219"/>
                </a:cubicBezTo>
                <a:cubicBezTo>
                  <a:pt x="35760" y="28681"/>
                  <a:pt x="37748" y="23880"/>
                  <a:pt x="37748" y="18874"/>
                </a:cubicBezTo>
                <a:cubicBezTo>
                  <a:pt x="37748" y="13868"/>
                  <a:pt x="35760" y="9067"/>
                  <a:pt x="32220" y="5529"/>
                </a:cubicBezTo>
                <a:cubicBezTo>
                  <a:pt x="28681" y="1988"/>
                  <a:pt x="23881" y="0"/>
                  <a:pt x="188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1f9c600f770_10_266"/>
          <p:cNvSpPr/>
          <p:nvPr/>
        </p:nvSpPr>
        <p:spPr>
          <a:xfrm>
            <a:off x="4015371" y="4144546"/>
            <a:ext cx="811746" cy="821598"/>
          </a:xfrm>
          <a:custGeom>
            <a:rect b="b" l="l" r="r" t="t"/>
            <a:pathLst>
              <a:path extrusionOk="0" h="50521" w="50521">
                <a:moveTo>
                  <a:pt x="25262" y="1"/>
                </a:moveTo>
                <a:cubicBezTo>
                  <a:pt x="18564" y="1"/>
                  <a:pt x="12138" y="2662"/>
                  <a:pt x="7401" y="7398"/>
                </a:cubicBezTo>
                <a:cubicBezTo>
                  <a:pt x="2662" y="12135"/>
                  <a:pt x="1" y="18561"/>
                  <a:pt x="1" y="25259"/>
                </a:cubicBezTo>
                <a:cubicBezTo>
                  <a:pt x="1" y="31960"/>
                  <a:pt x="2662" y="38383"/>
                  <a:pt x="7401" y="43122"/>
                </a:cubicBezTo>
                <a:cubicBezTo>
                  <a:pt x="12138" y="47859"/>
                  <a:pt x="18564" y="50520"/>
                  <a:pt x="25262" y="50520"/>
                </a:cubicBezTo>
                <a:cubicBezTo>
                  <a:pt x="31960" y="50520"/>
                  <a:pt x="38386" y="47859"/>
                  <a:pt x="43122" y="43122"/>
                </a:cubicBezTo>
                <a:cubicBezTo>
                  <a:pt x="47861" y="38383"/>
                  <a:pt x="50520" y="31960"/>
                  <a:pt x="50520" y="25259"/>
                </a:cubicBezTo>
                <a:cubicBezTo>
                  <a:pt x="50520" y="18561"/>
                  <a:pt x="47861" y="12135"/>
                  <a:pt x="43122" y="7398"/>
                </a:cubicBezTo>
                <a:cubicBezTo>
                  <a:pt x="38386" y="2662"/>
                  <a:pt x="31960" y="1"/>
                  <a:pt x="2526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1f9c600f770_10_266"/>
          <p:cNvSpPr/>
          <p:nvPr/>
        </p:nvSpPr>
        <p:spPr>
          <a:xfrm>
            <a:off x="4118010" y="4248369"/>
            <a:ext cx="606516" cy="613877"/>
          </a:xfrm>
          <a:custGeom>
            <a:rect b="b" l="l" r="r" t="t"/>
            <a:pathLst>
              <a:path extrusionOk="0" h="37748" w="37748">
                <a:moveTo>
                  <a:pt x="18874" y="0"/>
                </a:moveTo>
                <a:cubicBezTo>
                  <a:pt x="13867" y="0"/>
                  <a:pt x="9067" y="1991"/>
                  <a:pt x="5529" y="5529"/>
                </a:cubicBezTo>
                <a:cubicBezTo>
                  <a:pt x="1988" y="9069"/>
                  <a:pt x="0" y="13870"/>
                  <a:pt x="0" y="18874"/>
                </a:cubicBezTo>
                <a:cubicBezTo>
                  <a:pt x="0" y="23880"/>
                  <a:pt x="1988" y="28681"/>
                  <a:pt x="5529" y="32222"/>
                </a:cubicBezTo>
                <a:cubicBezTo>
                  <a:pt x="9067" y="35760"/>
                  <a:pt x="13867" y="37748"/>
                  <a:pt x="18874" y="37748"/>
                </a:cubicBezTo>
                <a:cubicBezTo>
                  <a:pt x="23880" y="37748"/>
                  <a:pt x="28681" y="35760"/>
                  <a:pt x="32219" y="32222"/>
                </a:cubicBezTo>
                <a:cubicBezTo>
                  <a:pt x="35760" y="28681"/>
                  <a:pt x="37748" y="23880"/>
                  <a:pt x="37748" y="18874"/>
                </a:cubicBezTo>
                <a:cubicBezTo>
                  <a:pt x="37748" y="13870"/>
                  <a:pt x="35760" y="9069"/>
                  <a:pt x="32219" y="5529"/>
                </a:cubicBezTo>
                <a:cubicBezTo>
                  <a:pt x="28681" y="1991"/>
                  <a:pt x="23880" y="0"/>
                  <a:pt x="188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g1f9c600f770_10_266"/>
          <p:cNvSpPr/>
          <p:nvPr/>
        </p:nvSpPr>
        <p:spPr>
          <a:xfrm>
            <a:off x="4284100" y="1568625"/>
            <a:ext cx="811730" cy="821581"/>
          </a:xfrm>
          <a:custGeom>
            <a:rect b="b" l="l" r="r" t="t"/>
            <a:pathLst>
              <a:path extrusionOk="0" h="50520" w="50520">
                <a:moveTo>
                  <a:pt x="25258" y="1"/>
                </a:moveTo>
                <a:cubicBezTo>
                  <a:pt x="18560" y="1"/>
                  <a:pt x="12134" y="2662"/>
                  <a:pt x="7398" y="7398"/>
                </a:cubicBezTo>
                <a:cubicBezTo>
                  <a:pt x="2659" y="12137"/>
                  <a:pt x="0" y="18561"/>
                  <a:pt x="0" y="25262"/>
                </a:cubicBezTo>
                <a:cubicBezTo>
                  <a:pt x="0" y="31960"/>
                  <a:pt x="2659" y="38386"/>
                  <a:pt x="7398" y="43122"/>
                </a:cubicBezTo>
                <a:cubicBezTo>
                  <a:pt x="12134" y="47859"/>
                  <a:pt x="18560" y="50520"/>
                  <a:pt x="25258" y="50520"/>
                </a:cubicBezTo>
                <a:cubicBezTo>
                  <a:pt x="31957" y="50520"/>
                  <a:pt x="38383" y="47859"/>
                  <a:pt x="43119" y="43122"/>
                </a:cubicBezTo>
                <a:cubicBezTo>
                  <a:pt x="47858" y="38386"/>
                  <a:pt x="50519" y="31960"/>
                  <a:pt x="50519" y="25262"/>
                </a:cubicBezTo>
                <a:cubicBezTo>
                  <a:pt x="50519" y="18561"/>
                  <a:pt x="47858" y="12137"/>
                  <a:pt x="43119" y="7398"/>
                </a:cubicBezTo>
                <a:cubicBezTo>
                  <a:pt x="38383" y="2662"/>
                  <a:pt x="31957" y="1"/>
                  <a:pt x="252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g1f9c600f770_10_266"/>
          <p:cNvSpPr/>
          <p:nvPr/>
        </p:nvSpPr>
        <p:spPr>
          <a:xfrm>
            <a:off x="4386675" y="1672448"/>
            <a:ext cx="606532" cy="613926"/>
          </a:xfrm>
          <a:custGeom>
            <a:rect b="b" l="l" r="r" t="t"/>
            <a:pathLst>
              <a:path extrusionOk="0" h="37751" w="37749">
                <a:moveTo>
                  <a:pt x="18874" y="0"/>
                </a:moveTo>
                <a:cubicBezTo>
                  <a:pt x="13868" y="0"/>
                  <a:pt x="9067" y="1990"/>
                  <a:pt x="5529" y="5529"/>
                </a:cubicBezTo>
                <a:cubicBezTo>
                  <a:pt x="1988" y="9069"/>
                  <a:pt x="1" y="13870"/>
                  <a:pt x="1" y="18877"/>
                </a:cubicBezTo>
                <a:cubicBezTo>
                  <a:pt x="1" y="23880"/>
                  <a:pt x="1988" y="28681"/>
                  <a:pt x="5529" y="32222"/>
                </a:cubicBezTo>
                <a:cubicBezTo>
                  <a:pt x="9067" y="35760"/>
                  <a:pt x="13868" y="37750"/>
                  <a:pt x="18874" y="37750"/>
                </a:cubicBezTo>
                <a:cubicBezTo>
                  <a:pt x="23881" y="37750"/>
                  <a:pt x="28681" y="35760"/>
                  <a:pt x="32220" y="32222"/>
                </a:cubicBezTo>
                <a:cubicBezTo>
                  <a:pt x="35760" y="28681"/>
                  <a:pt x="37748" y="23880"/>
                  <a:pt x="37748" y="18877"/>
                </a:cubicBezTo>
                <a:cubicBezTo>
                  <a:pt x="37748" y="13870"/>
                  <a:pt x="35760" y="9069"/>
                  <a:pt x="32220" y="5529"/>
                </a:cubicBezTo>
                <a:cubicBezTo>
                  <a:pt x="28681" y="1990"/>
                  <a:pt x="23881" y="0"/>
                  <a:pt x="188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0" name="Google Shape;680;g1f9c600f770_10_266"/>
          <p:cNvGrpSpPr/>
          <p:nvPr/>
        </p:nvGrpSpPr>
        <p:grpSpPr>
          <a:xfrm>
            <a:off x="5175147" y="2426155"/>
            <a:ext cx="811730" cy="821487"/>
            <a:chOff x="4964259" y="2424308"/>
            <a:chExt cx="811730" cy="811746"/>
          </a:xfrm>
        </p:grpSpPr>
        <p:sp>
          <p:nvSpPr>
            <p:cNvPr id="681" name="Google Shape;681;g1f9c600f770_10_266"/>
            <p:cNvSpPr/>
            <p:nvPr/>
          </p:nvSpPr>
          <p:spPr>
            <a:xfrm>
              <a:off x="4964259" y="2424308"/>
              <a:ext cx="811730" cy="811746"/>
            </a:xfrm>
            <a:custGeom>
              <a:rect b="b" l="l" r="r" t="t"/>
              <a:pathLst>
                <a:path extrusionOk="0" h="50521" w="50520">
                  <a:moveTo>
                    <a:pt x="25261" y="1"/>
                  </a:moveTo>
                  <a:cubicBezTo>
                    <a:pt x="18563" y="1"/>
                    <a:pt x="12137" y="2662"/>
                    <a:pt x="7401" y="7401"/>
                  </a:cubicBezTo>
                  <a:cubicBezTo>
                    <a:pt x="2662" y="12138"/>
                    <a:pt x="0" y="18563"/>
                    <a:pt x="0" y="25262"/>
                  </a:cubicBezTo>
                  <a:cubicBezTo>
                    <a:pt x="0" y="31960"/>
                    <a:pt x="2662" y="38386"/>
                    <a:pt x="7401" y="43122"/>
                  </a:cubicBezTo>
                  <a:cubicBezTo>
                    <a:pt x="12137" y="47861"/>
                    <a:pt x="18563" y="50520"/>
                    <a:pt x="25261" y="50520"/>
                  </a:cubicBezTo>
                  <a:cubicBezTo>
                    <a:pt x="31960" y="50520"/>
                    <a:pt x="38385" y="47861"/>
                    <a:pt x="43122" y="43122"/>
                  </a:cubicBezTo>
                  <a:cubicBezTo>
                    <a:pt x="47861" y="38386"/>
                    <a:pt x="50520" y="31960"/>
                    <a:pt x="50520" y="25262"/>
                  </a:cubicBezTo>
                  <a:cubicBezTo>
                    <a:pt x="50520" y="18563"/>
                    <a:pt x="47861" y="12138"/>
                    <a:pt x="43122" y="7401"/>
                  </a:cubicBezTo>
                  <a:cubicBezTo>
                    <a:pt x="38385" y="2662"/>
                    <a:pt x="31960" y="1"/>
                    <a:pt x="252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g1f9c600f770_10_266"/>
            <p:cNvSpPr/>
            <p:nvPr/>
          </p:nvSpPr>
          <p:spPr>
            <a:xfrm>
              <a:off x="5066882" y="2526931"/>
              <a:ext cx="606532" cy="606532"/>
            </a:xfrm>
            <a:custGeom>
              <a:rect b="b" l="l" r="r" t="t"/>
              <a:pathLst>
                <a:path extrusionOk="0" h="37749" w="37749">
                  <a:moveTo>
                    <a:pt x="18874" y="1"/>
                  </a:moveTo>
                  <a:cubicBezTo>
                    <a:pt x="13868" y="1"/>
                    <a:pt x="9067" y="1989"/>
                    <a:pt x="5529" y="5529"/>
                  </a:cubicBezTo>
                  <a:cubicBezTo>
                    <a:pt x="1988" y="9068"/>
                    <a:pt x="1" y="13868"/>
                    <a:pt x="1" y="18875"/>
                  </a:cubicBezTo>
                  <a:cubicBezTo>
                    <a:pt x="1" y="23881"/>
                    <a:pt x="1988" y="28682"/>
                    <a:pt x="5529" y="32220"/>
                  </a:cubicBezTo>
                  <a:cubicBezTo>
                    <a:pt x="9067" y="35761"/>
                    <a:pt x="13868" y="37748"/>
                    <a:pt x="18874" y="37748"/>
                  </a:cubicBezTo>
                  <a:cubicBezTo>
                    <a:pt x="23881" y="37748"/>
                    <a:pt x="28681" y="35761"/>
                    <a:pt x="32220" y="32220"/>
                  </a:cubicBezTo>
                  <a:cubicBezTo>
                    <a:pt x="35760" y="28682"/>
                    <a:pt x="37748" y="23881"/>
                    <a:pt x="37748" y="18875"/>
                  </a:cubicBezTo>
                  <a:cubicBezTo>
                    <a:pt x="37748" y="13868"/>
                    <a:pt x="35760" y="9068"/>
                    <a:pt x="32220" y="5529"/>
                  </a:cubicBezTo>
                  <a:cubicBezTo>
                    <a:pt x="28681" y="1989"/>
                    <a:pt x="23881" y="1"/>
                    <a:pt x="188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g1f9c600f770_10_266"/>
            <p:cNvSpPr/>
            <p:nvPr/>
          </p:nvSpPr>
          <p:spPr>
            <a:xfrm>
              <a:off x="5202328" y="2662419"/>
              <a:ext cx="66543" cy="66543"/>
            </a:xfrm>
            <a:custGeom>
              <a:rect b="b" l="l" r="r" t="t"/>
              <a:pathLst>
                <a:path extrusionOk="0" h="41917" w="41917">
                  <a:moveTo>
                    <a:pt x="3493" y="0"/>
                  </a:moveTo>
                  <a:cubicBezTo>
                    <a:pt x="1572" y="0"/>
                    <a:pt x="0" y="1572"/>
                    <a:pt x="0" y="3493"/>
                  </a:cubicBezTo>
                  <a:lnTo>
                    <a:pt x="0" y="41917"/>
                  </a:lnTo>
                  <a:lnTo>
                    <a:pt x="6986" y="41917"/>
                  </a:lnTo>
                  <a:lnTo>
                    <a:pt x="6986" y="6986"/>
                  </a:lnTo>
                  <a:lnTo>
                    <a:pt x="41917" y="6986"/>
                  </a:lnTo>
                  <a:lnTo>
                    <a:pt x="4191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g1f9c600f770_10_266"/>
            <p:cNvSpPr/>
            <p:nvPr/>
          </p:nvSpPr>
          <p:spPr>
            <a:xfrm>
              <a:off x="5468499" y="2662419"/>
              <a:ext cx="66545" cy="66543"/>
            </a:xfrm>
            <a:custGeom>
              <a:rect b="b" l="l" r="r" t="t"/>
              <a:pathLst>
                <a:path extrusionOk="0" h="41917" w="41918">
                  <a:moveTo>
                    <a:pt x="1" y="0"/>
                  </a:moveTo>
                  <a:lnTo>
                    <a:pt x="1" y="6986"/>
                  </a:lnTo>
                  <a:lnTo>
                    <a:pt x="34932" y="6986"/>
                  </a:lnTo>
                  <a:lnTo>
                    <a:pt x="34932" y="41917"/>
                  </a:lnTo>
                  <a:lnTo>
                    <a:pt x="41918" y="41917"/>
                  </a:lnTo>
                  <a:lnTo>
                    <a:pt x="41918" y="3493"/>
                  </a:lnTo>
                  <a:cubicBezTo>
                    <a:pt x="41918" y="1572"/>
                    <a:pt x="40346" y="0"/>
                    <a:pt x="38425"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g1f9c600f770_10_266"/>
            <p:cNvSpPr/>
            <p:nvPr/>
          </p:nvSpPr>
          <p:spPr>
            <a:xfrm>
              <a:off x="5202328" y="2928590"/>
              <a:ext cx="66543" cy="66545"/>
            </a:xfrm>
            <a:custGeom>
              <a:rect b="b" l="l" r="r" t="t"/>
              <a:pathLst>
                <a:path extrusionOk="0" h="41918" w="41917">
                  <a:moveTo>
                    <a:pt x="0" y="1"/>
                  </a:moveTo>
                  <a:lnTo>
                    <a:pt x="0" y="38425"/>
                  </a:lnTo>
                  <a:cubicBezTo>
                    <a:pt x="0" y="40346"/>
                    <a:pt x="1572" y="41918"/>
                    <a:pt x="3493" y="41918"/>
                  </a:cubicBezTo>
                  <a:lnTo>
                    <a:pt x="41917" y="41918"/>
                  </a:lnTo>
                  <a:lnTo>
                    <a:pt x="41917" y="34932"/>
                  </a:lnTo>
                  <a:lnTo>
                    <a:pt x="6986" y="34932"/>
                  </a:lnTo>
                  <a:lnTo>
                    <a:pt x="698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1f9c600f770_10_266"/>
            <p:cNvSpPr/>
            <p:nvPr/>
          </p:nvSpPr>
          <p:spPr>
            <a:xfrm>
              <a:off x="5468499" y="2928590"/>
              <a:ext cx="66545" cy="66545"/>
            </a:xfrm>
            <a:custGeom>
              <a:rect b="b" l="l" r="r" t="t"/>
              <a:pathLst>
                <a:path extrusionOk="0" h="41918" w="41918">
                  <a:moveTo>
                    <a:pt x="34932" y="1"/>
                  </a:moveTo>
                  <a:lnTo>
                    <a:pt x="34932" y="34932"/>
                  </a:lnTo>
                  <a:lnTo>
                    <a:pt x="1" y="34932"/>
                  </a:lnTo>
                  <a:lnTo>
                    <a:pt x="1" y="41918"/>
                  </a:lnTo>
                  <a:lnTo>
                    <a:pt x="38425" y="41918"/>
                  </a:lnTo>
                  <a:cubicBezTo>
                    <a:pt x="40346" y="41918"/>
                    <a:pt x="41918" y="40346"/>
                    <a:pt x="41918" y="38425"/>
                  </a:cubicBezTo>
                  <a:lnTo>
                    <a:pt x="41918"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g1f9c600f770_10_266"/>
            <p:cNvSpPr/>
            <p:nvPr/>
          </p:nvSpPr>
          <p:spPr>
            <a:xfrm>
              <a:off x="5202328" y="2662419"/>
              <a:ext cx="332716" cy="332716"/>
            </a:xfrm>
            <a:custGeom>
              <a:rect b="b" l="l" r="r" t="t"/>
              <a:pathLst>
                <a:path extrusionOk="0" h="209585" w="209585">
                  <a:moveTo>
                    <a:pt x="104792" y="55889"/>
                  </a:moveTo>
                  <a:cubicBezTo>
                    <a:pt x="114713" y="55889"/>
                    <a:pt x="120162" y="60570"/>
                    <a:pt x="121734" y="70351"/>
                  </a:cubicBezTo>
                  <a:lnTo>
                    <a:pt x="121734" y="70351"/>
                  </a:lnTo>
                  <a:lnTo>
                    <a:pt x="110102" y="63365"/>
                  </a:lnTo>
                  <a:cubicBezTo>
                    <a:pt x="109534" y="63033"/>
                    <a:pt x="108913" y="62874"/>
                    <a:pt x="108302" y="62874"/>
                  </a:cubicBezTo>
                  <a:cubicBezTo>
                    <a:pt x="107109" y="62874"/>
                    <a:pt x="105951" y="63479"/>
                    <a:pt x="105282" y="64587"/>
                  </a:cubicBezTo>
                  <a:cubicBezTo>
                    <a:pt x="105177" y="64797"/>
                    <a:pt x="105072" y="65006"/>
                    <a:pt x="104967" y="65251"/>
                  </a:cubicBezTo>
                  <a:cubicBezTo>
                    <a:pt x="103221" y="70560"/>
                    <a:pt x="93650" y="72586"/>
                    <a:pt x="87537" y="73145"/>
                  </a:cubicBezTo>
                  <a:lnTo>
                    <a:pt x="87537" y="73145"/>
                  </a:lnTo>
                  <a:cubicBezTo>
                    <a:pt x="88445" y="61443"/>
                    <a:pt x="93964" y="55889"/>
                    <a:pt x="104792" y="55889"/>
                  </a:cubicBezTo>
                  <a:close/>
                  <a:moveTo>
                    <a:pt x="48903" y="76848"/>
                  </a:moveTo>
                  <a:cubicBezTo>
                    <a:pt x="58824" y="76848"/>
                    <a:pt x="64273" y="81529"/>
                    <a:pt x="65845" y="91309"/>
                  </a:cubicBezTo>
                  <a:lnTo>
                    <a:pt x="54213" y="84323"/>
                  </a:lnTo>
                  <a:cubicBezTo>
                    <a:pt x="53644" y="83992"/>
                    <a:pt x="53024" y="83833"/>
                    <a:pt x="52412" y="83833"/>
                  </a:cubicBezTo>
                  <a:cubicBezTo>
                    <a:pt x="51220" y="83833"/>
                    <a:pt x="50062" y="84437"/>
                    <a:pt x="49392" y="85546"/>
                  </a:cubicBezTo>
                  <a:cubicBezTo>
                    <a:pt x="49287" y="85755"/>
                    <a:pt x="49183" y="85965"/>
                    <a:pt x="49078" y="86209"/>
                  </a:cubicBezTo>
                  <a:cubicBezTo>
                    <a:pt x="47331" y="91519"/>
                    <a:pt x="37760" y="93545"/>
                    <a:pt x="31647" y="94104"/>
                  </a:cubicBezTo>
                  <a:cubicBezTo>
                    <a:pt x="32556" y="82402"/>
                    <a:pt x="38075" y="76848"/>
                    <a:pt x="48903" y="76848"/>
                  </a:cubicBezTo>
                  <a:close/>
                  <a:moveTo>
                    <a:pt x="160682" y="76848"/>
                  </a:moveTo>
                  <a:cubicBezTo>
                    <a:pt x="170602" y="76848"/>
                    <a:pt x="176051" y="81529"/>
                    <a:pt x="177623" y="91309"/>
                  </a:cubicBezTo>
                  <a:lnTo>
                    <a:pt x="165991" y="84323"/>
                  </a:lnTo>
                  <a:cubicBezTo>
                    <a:pt x="165423" y="83992"/>
                    <a:pt x="164803" y="83833"/>
                    <a:pt x="164191" y="83833"/>
                  </a:cubicBezTo>
                  <a:cubicBezTo>
                    <a:pt x="162999" y="83833"/>
                    <a:pt x="161840" y="84437"/>
                    <a:pt x="161171" y="85546"/>
                  </a:cubicBezTo>
                  <a:cubicBezTo>
                    <a:pt x="161066" y="85755"/>
                    <a:pt x="160961" y="85965"/>
                    <a:pt x="160856" y="86209"/>
                  </a:cubicBezTo>
                  <a:cubicBezTo>
                    <a:pt x="159110" y="91519"/>
                    <a:pt x="149539" y="93545"/>
                    <a:pt x="143426" y="94104"/>
                  </a:cubicBezTo>
                  <a:cubicBezTo>
                    <a:pt x="144334" y="82402"/>
                    <a:pt x="149853" y="76848"/>
                    <a:pt x="160682" y="76848"/>
                  </a:cubicBezTo>
                  <a:close/>
                  <a:moveTo>
                    <a:pt x="109613" y="71224"/>
                  </a:moveTo>
                  <a:lnTo>
                    <a:pt x="122083" y="78734"/>
                  </a:lnTo>
                  <a:cubicBezTo>
                    <a:pt x="120686" y="87292"/>
                    <a:pt x="110172" y="94313"/>
                    <a:pt x="104792" y="94313"/>
                  </a:cubicBezTo>
                  <a:cubicBezTo>
                    <a:pt x="97003" y="92986"/>
                    <a:pt x="90506" y="87572"/>
                    <a:pt x="87816" y="80166"/>
                  </a:cubicBezTo>
                  <a:cubicBezTo>
                    <a:pt x="93789" y="79677"/>
                    <a:pt x="104583" y="77861"/>
                    <a:pt x="109613" y="71224"/>
                  </a:cubicBezTo>
                  <a:close/>
                  <a:moveTo>
                    <a:pt x="53724" y="92182"/>
                  </a:moveTo>
                  <a:lnTo>
                    <a:pt x="66194" y="99693"/>
                  </a:lnTo>
                  <a:cubicBezTo>
                    <a:pt x="64797" y="108251"/>
                    <a:pt x="54283" y="115272"/>
                    <a:pt x="48903" y="115272"/>
                  </a:cubicBezTo>
                  <a:cubicBezTo>
                    <a:pt x="41114" y="113944"/>
                    <a:pt x="34616" y="108530"/>
                    <a:pt x="31927" y="101125"/>
                  </a:cubicBezTo>
                  <a:cubicBezTo>
                    <a:pt x="37900" y="100636"/>
                    <a:pt x="48694" y="98819"/>
                    <a:pt x="53724" y="92182"/>
                  </a:cubicBezTo>
                  <a:close/>
                  <a:moveTo>
                    <a:pt x="165502" y="92182"/>
                  </a:moveTo>
                  <a:lnTo>
                    <a:pt x="177973" y="99693"/>
                  </a:lnTo>
                  <a:cubicBezTo>
                    <a:pt x="176575" y="108251"/>
                    <a:pt x="166061" y="115272"/>
                    <a:pt x="160682" y="115272"/>
                  </a:cubicBezTo>
                  <a:cubicBezTo>
                    <a:pt x="152892" y="113944"/>
                    <a:pt x="146395" y="108530"/>
                    <a:pt x="143705" y="101125"/>
                  </a:cubicBezTo>
                  <a:cubicBezTo>
                    <a:pt x="149679" y="100636"/>
                    <a:pt x="160472" y="98819"/>
                    <a:pt x="165502" y="92182"/>
                  </a:cubicBezTo>
                  <a:close/>
                  <a:moveTo>
                    <a:pt x="104792" y="107203"/>
                  </a:moveTo>
                  <a:lnTo>
                    <a:pt x="107692" y="114433"/>
                  </a:lnTo>
                  <a:lnTo>
                    <a:pt x="104792" y="117333"/>
                  </a:lnTo>
                  <a:lnTo>
                    <a:pt x="101893" y="114433"/>
                  </a:lnTo>
                  <a:lnTo>
                    <a:pt x="104792" y="107203"/>
                  </a:lnTo>
                  <a:close/>
                  <a:moveTo>
                    <a:pt x="108286" y="14077"/>
                  </a:moveTo>
                  <a:cubicBezTo>
                    <a:pt x="155652" y="15928"/>
                    <a:pt x="193656" y="53933"/>
                    <a:pt x="195543" y="101299"/>
                  </a:cubicBezTo>
                  <a:lnTo>
                    <a:pt x="188626" y="101299"/>
                  </a:lnTo>
                  <a:lnTo>
                    <a:pt x="188626" y="108286"/>
                  </a:lnTo>
                  <a:lnTo>
                    <a:pt x="195543" y="108286"/>
                  </a:lnTo>
                  <a:cubicBezTo>
                    <a:pt x="195228" y="115866"/>
                    <a:pt x="194006" y="123411"/>
                    <a:pt x="191840" y="130711"/>
                  </a:cubicBezTo>
                  <a:cubicBezTo>
                    <a:pt x="190513" y="122642"/>
                    <a:pt x="184016" y="116424"/>
                    <a:pt x="175912" y="115446"/>
                  </a:cubicBezTo>
                  <a:cubicBezTo>
                    <a:pt x="181361" y="111150"/>
                    <a:pt x="184714" y="104723"/>
                    <a:pt x="185133" y="97806"/>
                  </a:cubicBezTo>
                  <a:cubicBezTo>
                    <a:pt x="185133" y="74717"/>
                    <a:pt x="171825" y="69862"/>
                    <a:pt x="160682" y="69862"/>
                  </a:cubicBezTo>
                  <a:cubicBezTo>
                    <a:pt x="149539" y="69862"/>
                    <a:pt x="136230" y="74717"/>
                    <a:pt x="136230" y="97806"/>
                  </a:cubicBezTo>
                  <a:cubicBezTo>
                    <a:pt x="136649" y="104723"/>
                    <a:pt x="140003" y="111150"/>
                    <a:pt x="145452" y="115446"/>
                  </a:cubicBezTo>
                  <a:cubicBezTo>
                    <a:pt x="142588" y="115796"/>
                    <a:pt x="139863" y="116809"/>
                    <a:pt x="137488" y="118381"/>
                  </a:cubicBezTo>
                  <a:cubicBezTo>
                    <a:pt x="137034" y="118695"/>
                    <a:pt x="136649" y="119009"/>
                    <a:pt x="136230" y="119359"/>
                  </a:cubicBezTo>
                  <a:lnTo>
                    <a:pt x="136230" y="112827"/>
                  </a:lnTo>
                  <a:cubicBezTo>
                    <a:pt x="136265" y="103500"/>
                    <a:pt x="129279" y="95606"/>
                    <a:pt x="120022" y="94488"/>
                  </a:cubicBezTo>
                  <a:cubicBezTo>
                    <a:pt x="125472" y="90191"/>
                    <a:pt x="128825" y="83764"/>
                    <a:pt x="129244" y="76848"/>
                  </a:cubicBezTo>
                  <a:cubicBezTo>
                    <a:pt x="129244" y="53759"/>
                    <a:pt x="115935" y="48903"/>
                    <a:pt x="104792" y="48903"/>
                  </a:cubicBezTo>
                  <a:cubicBezTo>
                    <a:pt x="93650" y="48903"/>
                    <a:pt x="80341" y="53759"/>
                    <a:pt x="80341" y="76848"/>
                  </a:cubicBezTo>
                  <a:cubicBezTo>
                    <a:pt x="80760" y="83764"/>
                    <a:pt x="84113" y="90191"/>
                    <a:pt x="89563" y="94488"/>
                  </a:cubicBezTo>
                  <a:cubicBezTo>
                    <a:pt x="80306" y="95641"/>
                    <a:pt x="73355" y="103500"/>
                    <a:pt x="73355" y="112827"/>
                  </a:cubicBezTo>
                  <a:lnTo>
                    <a:pt x="73355" y="119324"/>
                  </a:lnTo>
                  <a:cubicBezTo>
                    <a:pt x="72936" y="119009"/>
                    <a:pt x="72551" y="118660"/>
                    <a:pt x="72097" y="118381"/>
                  </a:cubicBezTo>
                  <a:cubicBezTo>
                    <a:pt x="69722" y="116774"/>
                    <a:pt x="66997" y="115796"/>
                    <a:pt x="64133" y="115446"/>
                  </a:cubicBezTo>
                  <a:cubicBezTo>
                    <a:pt x="69582" y="111150"/>
                    <a:pt x="72936" y="104723"/>
                    <a:pt x="73355" y="97806"/>
                  </a:cubicBezTo>
                  <a:cubicBezTo>
                    <a:pt x="73355" y="74717"/>
                    <a:pt x="60046" y="69862"/>
                    <a:pt x="48903" y="69862"/>
                  </a:cubicBezTo>
                  <a:cubicBezTo>
                    <a:pt x="37760" y="69862"/>
                    <a:pt x="24452" y="74717"/>
                    <a:pt x="24452" y="97806"/>
                  </a:cubicBezTo>
                  <a:cubicBezTo>
                    <a:pt x="24871" y="104723"/>
                    <a:pt x="28224" y="111150"/>
                    <a:pt x="33673" y="115446"/>
                  </a:cubicBezTo>
                  <a:cubicBezTo>
                    <a:pt x="25569" y="116424"/>
                    <a:pt x="19072" y="122642"/>
                    <a:pt x="17745" y="130711"/>
                  </a:cubicBezTo>
                  <a:cubicBezTo>
                    <a:pt x="15579" y="123411"/>
                    <a:pt x="14357" y="115866"/>
                    <a:pt x="14077" y="108286"/>
                  </a:cubicBezTo>
                  <a:lnTo>
                    <a:pt x="20958" y="108286"/>
                  </a:lnTo>
                  <a:lnTo>
                    <a:pt x="20958" y="101299"/>
                  </a:lnTo>
                  <a:lnTo>
                    <a:pt x="14077" y="101299"/>
                  </a:lnTo>
                  <a:cubicBezTo>
                    <a:pt x="15928" y="53933"/>
                    <a:pt x="53933" y="15928"/>
                    <a:pt x="101299" y="14077"/>
                  </a:cubicBezTo>
                  <a:lnTo>
                    <a:pt x="101299" y="20958"/>
                  </a:lnTo>
                  <a:lnTo>
                    <a:pt x="108286" y="20958"/>
                  </a:lnTo>
                  <a:lnTo>
                    <a:pt x="108286" y="14077"/>
                  </a:lnTo>
                  <a:close/>
                  <a:moveTo>
                    <a:pt x="117717" y="101299"/>
                  </a:moveTo>
                  <a:cubicBezTo>
                    <a:pt x="124074" y="101299"/>
                    <a:pt x="129244" y="106469"/>
                    <a:pt x="129244" y="112827"/>
                  </a:cubicBezTo>
                  <a:lnTo>
                    <a:pt x="129244" y="136230"/>
                  </a:lnTo>
                  <a:lnTo>
                    <a:pt x="80341" y="136230"/>
                  </a:lnTo>
                  <a:lnTo>
                    <a:pt x="80341" y="112827"/>
                  </a:lnTo>
                  <a:cubicBezTo>
                    <a:pt x="80341" y="106469"/>
                    <a:pt x="85511" y="101299"/>
                    <a:pt x="91868" y="101299"/>
                  </a:cubicBezTo>
                  <a:lnTo>
                    <a:pt x="99623" y="101299"/>
                  </a:lnTo>
                  <a:lnTo>
                    <a:pt x="94558" y="113979"/>
                  </a:lnTo>
                  <a:cubicBezTo>
                    <a:pt x="94034" y="115272"/>
                    <a:pt x="94348" y="116739"/>
                    <a:pt x="95326" y="117752"/>
                  </a:cubicBezTo>
                  <a:lnTo>
                    <a:pt x="102312" y="124738"/>
                  </a:lnTo>
                  <a:cubicBezTo>
                    <a:pt x="102994" y="125419"/>
                    <a:pt x="103893" y="125760"/>
                    <a:pt x="104792" y="125760"/>
                  </a:cubicBezTo>
                  <a:cubicBezTo>
                    <a:pt x="105692" y="125760"/>
                    <a:pt x="106591" y="125419"/>
                    <a:pt x="107273" y="124738"/>
                  </a:cubicBezTo>
                  <a:lnTo>
                    <a:pt x="114259" y="117752"/>
                  </a:lnTo>
                  <a:cubicBezTo>
                    <a:pt x="115237" y="116739"/>
                    <a:pt x="115551" y="115272"/>
                    <a:pt x="115027" y="113979"/>
                  </a:cubicBezTo>
                  <a:lnTo>
                    <a:pt x="109962" y="101299"/>
                  </a:lnTo>
                  <a:close/>
                  <a:moveTo>
                    <a:pt x="48903" y="128161"/>
                  </a:moveTo>
                  <a:lnTo>
                    <a:pt x="51802" y="135392"/>
                  </a:lnTo>
                  <a:lnTo>
                    <a:pt x="48903" y="138291"/>
                  </a:lnTo>
                  <a:lnTo>
                    <a:pt x="46004" y="135392"/>
                  </a:lnTo>
                  <a:lnTo>
                    <a:pt x="48903" y="128161"/>
                  </a:lnTo>
                  <a:close/>
                  <a:moveTo>
                    <a:pt x="160682" y="128161"/>
                  </a:moveTo>
                  <a:lnTo>
                    <a:pt x="163581" y="135392"/>
                  </a:lnTo>
                  <a:lnTo>
                    <a:pt x="160682" y="138291"/>
                  </a:lnTo>
                  <a:lnTo>
                    <a:pt x="157783" y="135392"/>
                  </a:lnTo>
                  <a:lnTo>
                    <a:pt x="160682" y="128161"/>
                  </a:lnTo>
                  <a:close/>
                  <a:moveTo>
                    <a:pt x="61828" y="122258"/>
                  </a:moveTo>
                  <a:cubicBezTo>
                    <a:pt x="68185" y="122258"/>
                    <a:pt x="73355" y="127428"/>
                    <a:pt x="73355" y="133785"/>
                  </a:cubicBezTo>
                  <a:lnTo>
                    <a:pt x="73355" y="157189"/>
                  </a:lnTo>
                  <a:lnTo>
                    <a:pt x="30669" y="157189"/>
                  </a:lnTo>
                  <a:cubicBezTo>
                    <a:pt x="28399" y="153940"/>
                    <a:pt x="26303" y="150552"/>
                    <a:pt x="24452" y="147059"/>
                  </a:cubicBezTo>
                  <a:lnTo>
                    <a:pt x="24452" y="133785"/>
                  </a:lnTo>
                  <a:cubicBezTo>
                    <a:pt x="24452" y="127428"/>
                    <a:pt x="29621" y="122258"/>
                    <a:pt x="35979" y="122258"/>
                  </a:cubicBezTo>
                  <a:lnTo>
                    <a:pt x="43733" y="122258"/>
                  </a:lnTo>
                  <a:lnTo>
                    <a:pt x="38668" y="134938"/>
                  </a:lnTo>
                  <a:cubicBezTo>
                    <a:pt x="38144" y="136230"/>
                    <a:pt x="38459" y="137697"/>
                    <a:pt x="39437" y="138710"/>
                  </a:cubicBezTo>
                  <a:lnTo>
                    <a:pt x="46423" y="145696"/>
                  </a:lnTo>
                  <a:cubicBezTo>
                    <a:pt x="47104" y="146378"/>
                    <a:pt x="48004" y="146718"/>
                    <a:pt x="48903" y="146718"/>
                  </a:cubicBezTo>
                  <a:cubicBezTo>
                    <a:pt x="49803" y="146718"/>
                    <a:pt x="50702" y="146378"/>
                    <a:pt x="51383" y="145696"/>
                  </a:cubicBezTo>
                  <a:lnTo>
                    <a:pt x="58369" y="138710"/>
                  </a:lnTo>
                  <a:cubicBezTo>
                    <a:pt x="59347" y="137697"/>
                    <a:pt x="59662" y="136230"/>
                    <a:pt x="59138" y="134938"/>
                  </a:cubicBezTo>
                  <a:lnTo>
                    <a:pt x="54073" y="122258"/>
                  </a:lnTo>
                  <a:close/>
                  <a:moveTo>
                    <a:pt x="173606" y="122258"/>
                  </a:moveTo>
                  <a:cubicBezTo>
                    <a:pt x="179964" y="122258"/>
                    <a:pt x="185133" y="127428"/>
                    <a:pt x="185133" y="133785"/>
                  </a:cubicBezTo>
                  <a:lnTo>
                    <a:pt x="185133" y="147059"/>
                  </a:lnTo>
                  <a:cubicBezTo>
                    <a:pt x="183282" y="150552"/>
                    <a:pt x="181186" y="153940"/>
                    <a:pt x="178916" y="157189"/>
                  </a:cubicBezTo>
                  <a:lnTo>
                    <a:pt x="136230" y="157189"/>
                  </a:lnTo>
                  <a:lnTo>
                    <a:pt x="136230" y="133785"/>
                  </a:lnTo>
                  <a:cubicBezTo>
                    <a:pt x="136230" y="127428"/>
                    <a:pt x="141400" y="122258"/>
                    <a:pt x="147757" y="122258"/>
                  </a:cubicBezTo>
                  <a:lnTo>
                    <a:pt x="155512" y="122258"/>
                  </a:lnTo>
                  <a:lnTo>
                    <a:pt x="150447" y="134938"/>
                  </a:lnTo>
                  <a:cubicBezTo>
                    <a:pt x="149923" y="136230"/>
                    <a:pt x="150237" y="137697"/>
                    <a:pt x="151216" y="138710"/>
                  </a:cubicBezTo>
                  <a:lnTo>
                    <a:pt x="158202" y="145696"/>
                  </a:lnTo>
                  <a:cubicBezTo>
                    <a:pt x="158883" y="146378"/>
                    <a:pt x="159782" y="146718"/>
                    <a:pt x="160682" y="146718"/>
                  </a:cubicBezTo>
                  <a:cubicBezTo>
                    <a:pt x="161581" y="146718"/>
                    <a:pt x="162481" y="146378"/>
                    <a:pt x="163162" y="145696"/>
                  </a:cubicBezTo>
                  <a:lnTo>
                    <a:pt x="170148" y="138710"/>
                  </a:lnTo>
                  <a:cubicBezTo>
                    <a:pt x="171126" y="137697"/>
                    <a:pt x="171440" y="136230"/>
                    <a:pt x="170917" y="134938"/>
                  </a:cubicBezTo>
                  <a:lnTo>
                    <a:pt x="165852" y="122258"/>
                  </a:lnTo>
                  <a:close/>
                  <a:moveTo>
                    <a:pt x="129244" y="143216"/>
                  </a:moveTo>
                  <a:lnTo>
                    <a:pt x="129244" y="160682"/>
                  </a:lnTo>
                  <a:cubicBezTo>
                    <a:pt x="129244" y="162603"/>
                    <a:pt x="130816" y="164175"/>
                    <a:pt x="132737" y="164175"/>
                  </a:cubicBezTo>
                  <a:lnTo>
                    <a:pt x="173432" y="164175"/>
                  </a:lnTo>
                  <a:cubicBezTo>
                    <a:pt x="157014" y="183212"/>
                    <a:pt x="133401" y="194565"/>
                    <a:pt x="108286" y="195543"/>
                  </a:cubicBezTo>
                  <a:lnTo>
                    <a:pt x="108286" y="188626"/>
                  </a:lnTo>
                  <a:lnTo>
                    <a:pt x="101299" y="188626"/>
                  </a:lnTo>
                  <a:lnTo>
                    <a:pt x="101299" y="195543"/>
                  </a:lnTo>
                  <a:cubicBezTo>
                    <a:pt x="76184" y="194565"/>
                    <a:pt x="52571" y="183212"/>
                    <a:pt x="36153" y="164175"/>
                  </a:cubicBezTo>
                  <a:lnTo>
                    <a:pt x="76848" y="164175"/>
                  </a:lnTo>
                  <a:cubicBezTo>
                    <a:pt x="78769" y="164175"/>
                    <a:pt x="80341" y="162603"/>
                    <a:pt x="80341" y="160682"/>
                  </a:cubicBezTo>
                  <a:lnTo>
                    <a:pt x="80341" y="143216"/>
                  </a:lnTo>
                  <a:close/>
                  <a:moveTo>
                    <a:pt x="101299" y="0"/>
                  </a:moveTo>
                  <a:lnTo>
                    <a:pt x="101299" y="7091"/>
                  </a:lnTo>
                  <a:cubicBezTo>
                    <a:pt x="50056" y="8977"/>
                    <a:pt x="8977" y="50056"/>
                    <a:pt x="7091" y="101299"/>
                  </a:cubicBezTo>
                  <a:lnTo>
                    <a:pt x="0" y="101299"/>
                  </a:lnTo>
                  <a:lnTo>
                    <a:pt x="0" y="108286"/>
                  </a:lnTo>
                  <a:lnTo>
                    <a:pt x="7091" y="108286"/>
                  </a:lnTo>
                  <a:cubicBezTo>
                    <a:pt x="8977" y="159529"/>
                    <a:pt x="50056" y="200608"/>
                    <a:pt x="101299" y="202529"/>
                  </a:cubicBezTo>
                  <a:lnTo>
                    <a:pt x="101299" y="209585"/>
                  </a:lnTo>
                  <a:lnTo>
                    <a:pt x="108286" y="209585"/>
                  </a:lnTo>
                  <a:lnTo>
                    <a:pt x="108286" y="202529"/>
                  </a:lnTo>
                  <a:cubicBezTo>
                    <a:pt x="159529" y="200608"/>
                    <a:pt x="200608" y="159529"/>
                    <a:pt x="202529" y="108286"/>
                  </a:cubicBezTo>
                  <a:lnTo>
                    <a:pt x="209585" y="108286"/>
                  </a:lnTo>
                  <a:lnTo>
                    <a:pt x="209585" y="101299"/>
                  </a:lnTo>
                  <a:lnTo>
                    <a:pt x="202529" y="101299"/>
                  </a:lnTo>
                  <a:cubicBezTo>
                    <a:pt x="200608" y="50056"/>
                    <a:pt x="159529" y="8977"/>
                    <a:pt x="108286" y="7091"/>
                  </a:cubicBezTo>
                  <a:lnTo>
                    <a:pt x="108286"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g1f9c600f770_10_266"/>
          <p:cNvGrpSpPr/>
          <p:nvPr/>
        </p:nvGrpSpPr>
        <p:grpSpPr>
          <a:xfrm>
            <a:off x="4244172" y="4389826"/>
            <a:ext cx="322747" cy="302856"/>
            <a:chOff x="1190625" y="426500"/>
            <a:chExt cx="5222450" cy="4845700"/>
          </a:xfrm>
        </p:grpSpPr>
        <p:sp>
          <p:nvSpPr>
            <p:cNvPr id="689" name="Google Shape;689;g1f9c600f770_10_266"/>
            <p:cNvSpPr/>
            <p:nvPr/>
          </p:nvSpPr>
          <p:spPr>
            <a:xfrm>
              <a:off x="2997750" y="426500"/>
              <a:ext cx="1392075" cy="1202875"/>
            </a:xfrm>
            <a:custGeom>
              <a:rect b="b" l="l" r="r" t="t"/>
              <a:pathLst>
                <a:path extrusionOk="0" h="48115" w="55683">
                  <a:moveTo>
                    <a:pt x="16963" y="8155"/>
                  </a:moveTo>
                  <a:cubicBezTo>
                    <a:pt x="17615" y="8155"/>
                    <a:pt x="18268" y="8253"/>
                    <a:pt x="18920" y="8416"/>
                  </a:cubicBezTo>
                  <a:cubicBezTo>
                    <a:pt x="20453" y="8775"/>
                    <a:pt x="21204" y="9525"/>
                    <a:pt x="23422" y="11874"/>
                  </a:cubicBezTo>
                  <a:cubicBezTo>
                    <a:pt x="23878" y="12363"/>
                    <a:pt x="24400" y="12885"/>
                    <a:pt x="24922" y="13440"/>
                  </a:cubicBezTo>
                  <a:cubicBezTo>
                    <a:pt x="25705" y="14255"/>
                    <a:pt x="26749" y="14679"/>
                    <a:pt x="27858" y="14679"/>
                  </a:cubicBezTo>
                  <a:cubicBezTo>
                    <a:pt x="28967" y="14679"/>
                    <a:pt x="30011" y="14255"/>
                    <a:pt x="30794" y="13440"/>
                  </a:cubicBezTo>
                  <a:cubicBezTo>
                    <a:pt x="31316" y="12885"/>
                    <a:pt x="31805" y="12363"/>
                    <a:pt x="32294" y="11874"/>
                  </a:cubicBezTo>
                  <a:cubicBezTo>
                    <a:pt x="34480" y="9525"/>
                    <a:pt x="35263" y="8775"/>
                    <a:pt x="36796" y="8416"/>
                  </a:cubicBezTo>
                  <a:cubicBezTo>
                    <a:pt x="37468" y="8256"/>
                    <a:pt x="38125" y="8175"/>
                    <a:pt x="38763" y="8175"/>
                  </a:cubicBezTo>
                  <a:cubicBezTo>
                    <a:pt x="40198" y="8175"/>
                    <a:pt x="41536" y="8582"/>
                    <a:pt x="42733" y="9395"/>
                  </a:cubicBezTo>
                  <a:cubicBezTo>
                    <a:pt x="44690" y="10732"/>
                    <a:pt x="46092" y="12983"/>
                    <a:pt x="46680" y="15723"/>
                  </a:cubicBezTo>
                  <a:cubicBezTo>
                    <a:pt x="47332" y="18724"/>
                    <a:pt x="46908" y="21921"/>
                    <a:pt x="45473" y="24759"/>
                  </a:cubicBezTo>
                  <a:cubicBezTo>
                    <a:pt x="43222" y="29260"/>
                    <a:pt x="32620" y="36404"/>
                    <a:pt x="27858" y="39307"/>
                  </a:cubicBezTo>
                  <a:cubicBezTo>
                    <a:pt x="23095" y="36404"/>
                    <a:pt x="12494" y="29260"/>
                    <a:pt x="10211" y="24759"/>
                  </a:cubicBezTo>
                  <a:cubicBezTo>
                    <a:pt x="8808" y="21921"/>
                    <a:pt x="8384" y="18724"/>
                    <a:pt x="9004" y="15723"/>
                  </a:cubicBezTo>
                  <a:cubicBezTo>
                    <a:pt x="9623" y="12983"/>
                    <a:pt x="11026" y="10732"/>
                    <a:pt x="12983" y="9395"/>
                  </a:cubicBezTo>
                  <a:cubicBezTo>
                    <a:pt x="14190" y="8579"/>
                    <a:pt x="15528" y="8155"/>
                    <a:pt x="16963" y="8155"/>
                  </a:cubicBezTo>
                  <a:close/>
                  <a:moveTo>
                    <a:pt x="16944" y="1"/>
                  </a:moveTo>
                  <a:cubicBezTo>
                    <a:pt x="13887" y="1"/>
                    <a:pt x="10972" y="896"/>
                    <a:pt x="8384" y="2675"/>
                  </a:cubicBezTo>
                  <a:cubicBezTo>
                    <a:pt x="4698" y="5187"/>
                    <a:pt x="2088" y="9232"/>
                    <a:pt x="1044" y="14027"/>
                  </a:cubicBezTo>
                  <a:cubicBezTo>
                    <a:pt x="1" y="18789"/>
                    <a:pt x="686" y="23911"/>
                    <a:pt x="2936" y="28379"/>
                  </a:cubicBezTo>
                  <a:cubicBezTo>
                    <a:pt x="4763" y="32066"/>
                    <a:pt x="9102" y="36306"/>
                    <a:pt x="16147" y="41330"/>
                  </a:cubicBezTo>
                  <a:cubicBezTo>
                    <a:pt x="18790" y="43222"/>
                    <a:pt x="21236" y="44787"/>
                    <a:pt x="22835" y="45798"/>
                  </a:cubicBezTo>
                  <a:cubicBezTo>
                    <a:pt x="26129" y="47854"/>
                    <a:pt x="26618" y="48114"/>
                    <a:pt x="27858" y="48114"/>
                  </a:cubicBezTo>
                  <a:cubicBezTo>
                    <a:pt x="29098" y="48114"/>
                    <a:pt x="29587" y="47854"/>
                    <a:pt x="32881" y="45798"/>
                  </a:cubicBezTo>
                  <a:cubicBezTo>
                    <a:pt x="34480" y="44787"/>
                    <a:pt x="36926" y="43222"/>
                    <a:pt x="39536" y="41330"/>
                  </a:cubicBezTo>
                  <a:cubicBezTo>
                    <a:pt x="46614" y="36306"/>
                    <a:pt x="50953" y="32066"/>
                    <a:pt x="52780" y="28379"/>
                  </a:cubicBezTo>
                  <a:cubicBezTo>
                    <a:pt x="55030" y="23911"/>
                    <a:pt x="55683" y="18789"/>
                    <a:pt x="54672" y="14027"/>
                  </a:cubicBezTo>
                  <a:cubicBezTo>
                    <a:pt x="53628" y="9232"/>
                    <a:pt x="51018" y="5187"/>
                    <a:pt x="47332" y="2675"/>
                  </a:cubicBezTo>
                  <a:cubicBezTo>
                    <a:pt x="44744" y="896"/>
                    <a:pt x="41829" y="1"/>
                    <a:pt x="38761" y="1"/>
                  </a:cubicBezTo>
                  <a:cubicBezTo>
                    <a:pt x="37497" y="1"/>
                    <a:pt x="36207" y="152"/>
                    <a:pt x="34904" y="457"/>
                  </a:cubicBezTo>
                  <a:cubicBezTo>
                    <a:pt x="31772" y="1207"/>
                    <a:pt x="29783" y="2773"/>
                    <a:pt x="27858" y="4697"/>
                  </a:cubicBezTo>
                  <a:cubicBezTo>
                    <a:pt x="25933" y="2773"/>
                    <a:pt x="23944" y="1207"/>
                    <a:pt x="20779" y="457"/>
                  </a:cubicBezTo>
                  <a:cubicBezTo>
                    <a:pt x="19485" y="152"/>
                    <a:pt x="18203" y="1"/>
                    <a:pt x="1694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g1f9c600f770_10_266"/>
            <p:cNvSpPr/>
            <p:nvPr/>
          </p:nvSpPr>
          <p:spPr>
            <a:xfrm>
              <a:off x="2777575" y="3494175"/>
              <a:ext cx="203900" cy="204125"/>
            </a:xfrm>
            <a:custGeom>
              <a:rect b="b" l="l" r="r" t="t"/>
              <a:pathLst>
                <a:path extrusionOk="0" h="8165" w="8156">
                  <a:moveTo>
                    <a:pt x="4094" y="1"/>
                  </a:moveTo>
                  <a:cubicBezTo>
                    <a:pt x="3825" y="1"/>
                    <a:pt x="3556" y="25"/>
                    <a:pt x="3295" y="74"/>
                  </a:cubicBezTo>
                  <a:cubicBezTo>
                    <a:pt x="3034" y="140"/>
                    <a:pt x="2773" y="205"/>
                    <a:pt x="2512" y="303"/>
                  </a:cubicBezTo>
                  <a:cubicBezTo>
                    <a:pt x="2284" y="401"/>
                    <a:pt x="2055" y="531"/>
                    <a:pt x="1827" y="694"/>
                  </a:cubicBezTo>
                  <a:cubicBezTo>
                    <a:pt x="1599" y="857"/>
                    <a:pt x="1403" y="1020"/>
                    <a:pt x="1207" y="1183"/>
                  </a:cubicBezTo>
                  <a:cubicBezTo>
                    <a:pt x="457" y="1966"/>
                    <a:pt x="0" y="3010"/>
                    <a:pt x="0" y="4087"/>
                  </a:cubicBezTo>
                  <a:cubicBezTo>
                    <a:pt x="0" y="4348"/>
                    <a:pt x="33" y="4609"/>
                    <a:pt x="98" y="4869"/>
                  </a:cubicBezTo>
                  <a:cubicBezTo>
                    <a:pt x="131" y="5130"/>
                    <a:pt x="229" y="5391"/>
                    <a:pt x="326" y="5652"/>
                  </a:cubicBezTo>
                  <a:cubicBezTo>
                    <a:pt x="424" y="5881"/>
                    <a:pt x="555" y="6109"/>
                    <a:pt x="685" y="6337"/>
                  </a:cubicBezTo>
                  <a:cubicBezTo>
                    <a:pt x="848" y="6566"/>
                    <a:pt x="1011" y="6761"/>
                    <a:pt x="1207" y="6957"/>
                  </a:cubicBezTo>
                  <a:cubicBezTo>
                    <a:pt x="1403" y="7153"/>
                    <a:pt x="1599" y="7316"/>
                    <a:pt x="1827" y="7479"/>
                  </a:cubicBezTo>
                  <a:cubicBezTo>
                    <a:pt x="2055" y="7610"/>
                    <a:pt x="2284" y="7740"/>
                    <a:pt x="2512" y="7838"/>
                  </a:cubicBezTo>
                  <a:cubicBezTo>
                    <a:pt x="2773" y="7936"/>
                    <a:pt x="3034" y="8034"/>
                    <a:pt x="3295" y="8066"/>
                  </a:cubicBezTo>
                  <a:cubicBezTo>
                    <a:pt x="3556" y="8131"/>
                    <a:pt x="3817" y="8164"/>
                    <a:pt x="4078" y="8164"/>
                  </a:cubicBezTo>
                  <a:cubicBezTo>
                    <a:pt x="4339" y="8164"/>
                    <a:pt x="4632" y="8131"/>
                    <a:pt x="4893" y="8066"/>
                  </a:cubicBezTo>
                  <a:cubicBezTo>
                    <a:pt x="5154" y="8034"/>
                    <a:pt x="5415" y="7936"/>
                    <a:pt x="5643" y="7838"/>
                  </a:cubicBezTo>
                  <a:cubicBezTo>
                    <a:pt x="5904" y="7740"/>
                    <a:pt x="6133" y="7610"/>
                    <a:pt x="6361" y="7479"/>
                  </a:cubicBezTo>
                  <a:cubicBezTo>
                    <a:pt x="6589" y="7316"/>
                    <a:pt x="6785" y="7153"/>
                    <a:pt x="6981" y="6957"/>
                  </a:cubicBezTo>
                  <a:cubicBezTo>
                    <a:pt x="7144" y="6761"/>
                    <a:pt x="7340" y="6566"/>
                    <a:pt x="7470" y="6337"/>
                  </a:cubicBezTo>
                  <a:cubicBezTo>
                    <a:pt x="7633" y="6109"/>
                    <a:pt x="7764" y="5881"/>
                    <a:pt x="7862" y="5652"/>
                  </a:cubicBezTo>
                  <a:cubicBezTo>
                    <a:pt x="7960" y="5391"/>
                    <a:pt x="8025" y="5130"/>
                    <a:pt x="8090" y="4869"/>
                  </a:cubicBezTo>
                  <a:cubicBezTo>
                    <a:pt x="8155" y="4609"/>
                    <a:pt x="8155" y="4348"/>
                    <a:pt x="8155" y="4087"/>
                  </a:cubicBezTo>
                  <a:cubicBezTo>
                    <a:pt x="8155" y="3010"/>
                    <a:pt x="7731" y="1966"/>
                    <a:pt x="6981" y="1183"/>
                  </a:cubicBezTo>
                  <a:cubicBezTo>
                    <a:pt x="6785" y="1020"/>
                    <a:pt x="6589" y="857"/>
                    <a:pt x="6361" y="694"/>
                  </a:cubicBezTo>
                  <a:cubicBezTo>
                    <a:pt x="6133" y="531"/>
                    <a:pt x="5904" y="401"/>
                    <a:pt x="5643" y="303"/>
                  </a:cubicBezTo>
                  <a:cubicBezTo>
                    <a:pt x="5415" y="205"/>
                    <a:pt x="5154" y="140"/>
                    <a:pt x="4893" y="74"/>
                  </a:cubicBezTo>
                  <a:cubicBezTo>
                    <a:pt x="4632" y="25"/>
                    <a:pt x="4363" y="1"/>
                    <a:pt x="409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g1f9c600f770_10_266"/>
            <p:cNvSpPr/>
            <p:nvPr/>
          </p:nvSpPr>
          <p:spPr>
            <a:xfrm>
              <a:off x="1190625" y="1530675"/>
              <a:ext cx="5222450" cy="3741525"/>
            </a:xfrm>
            <a:custGeom>
              <a:rect b="b" l="l" r="r" t="t"/>
              <a:pathLst>
                <a:path extrusionOk="0" h="149661" w="208898">
                  <a:moveTo>
                    <a:pt x="103764" y="16539"/>
                  </a:moveTo>
                  <a:lnTo>
                    <a:pt x="103764" y="24792"/>
                  </a:lnTo>
                  <a:lnTo>
                    <a:pt x="96490" y="30141"/>
                  </a:lnTo>
                  <a:lnTo>
                    <a:pt x="96490" y="16539"/>
                  </a:lnTo>
                  <a:close/>
                  <a:moveTo>
                    <a:pt x="138863" y="9134"/>
                  </a:moveTo>
                  <a:lnTo>
                    <a:pt x="189424" y="46255"/>
                  </a:lnTo>
                  <a:lnTo>
                    <a:pt x="189424" y="56498"/>
                  </a:lnTo>
                  <a:lnTo>
                    <a:pt x="141277" y="21138"/>
                  </a:lnTo>
                  <a:cubicBezTo>
                    <a:pt x="140559" y="20616"/>
                    <a:pt x="139711" y="20355"/>
                    <a:pt x="138863" y="20355"/>
                  </a:cubicBezTo>
                  <a:cubicBezTo>
                    <a:pt x="138015" y="20355"/>
                    <a:pt x="137167" y="20616"/>
                    <a:pt x="136449" y="21138"/>
                  </a:cubicBezTo>
                  <a:lnTo>
                    <a:pt x="88302" y="56400"/>
                  </a:lnTo>
                  <a:lnTo>
                    <a:pt x="88302" y="46255"/>
                  </a:lnTo>
                  <a:lnTo>
                    <a:pt x="138863" y="9134"/>
                  </a:lnTo>
                  <a:close/>
                  <a:moveTo>
                    <a:pt x="27303" y="47821"/>
                  </a:moveTo>
                  <a:lnTo>
                    <a:pt x="27303" y="104710"/>
                  </a:lnTo>
                  <a:lnTo>
                    <a:pt x="8155" y="104710"/>
                  </a:lnTo>
                  <a:lnTo>
                    <a:pt x="8155" y="47821"/>
                  </a:lnTo>
                  <a:close/>
                  <a:moveTo>
                    <a:pt x="150182" y="78256"/>
                  </a:moveTo>
                  <a:lnTo>
                    <a:pt x="150182" y="115083"/>
                  </a:lnTo>
                  <a:lnTo>
                    <a:pt x="149693" y="115083"/>
                  </a:lnTo>
                  <a:cubicBezTo>
                    <a:pt x="148877" y="111430"/>
                    <a:pt x="146855" y="108005"/>
                    <a:pt x="143723" y="105493"/>
                  </a:cubicBezTo>
                  <a:lnTo>
                    <a:pt x="127544" y="91369"/>
                  </a:lnTo>
                  <a:lnTo>
                    <a:pt x="127544" y="78256"/>
                  </a:lnTo>
                  <a:close/>
                  <a:moveTo>
                    <a:pt x="138863" y="29489"/>
                  </a:moveTo>
                  <a:lnTo>
                    <a:pt x="181856" y="61065"/>
                  </a:lnTo>
                  <a:lnTo>
                    <a:pt x="181856" y="115083"/>
                  </a:lnTo>
                  <a:lnTo>
                    <a:pt x="158337" y="115083"/>
                  </a:lnTo>
                  <a:lnTo>
                    <a:pt x="158337" y="74145"/>
                  </a:lnTo>
                  <a:cubicBezTo>
                    <a:pt x="158337" y="71895"/>
                    <a:pt x="156510" y="70068"/>
                    <a:pt x="154259" y="70068"/>
                  </a:cubicBezTo>
                  <a:lnTo>
                    <a:pt x="123466" y="70068"/>
                  </a:lnTo>
                  <a:cubicBezTo>
                    <a:pt x="121215" y="70068"/>
                    <a:pt x="119389" y="71895"/>
                    <a:pt x="119389" y="74145"/>
                  </a:cubicBezTo>
                  <a:lnTo>
                    <a:pt x="119389" y="84258"/>
                  </a:lnTo>
                  <a:lnTo>
                    <a:pt x="94141" y="62239"/>
                  </a:lnTo>
                  <a:lnTo>
                    <a:pt x="138863" y="29489"/>
                  </a:lnTo>
                  <a:close/>
                  <a:moveTo>
                    <a:pt x="49282" y="55187"/>
                  </a:moveTo>
                  <a:cubicBezTo>
                    <a:pt x="61352" y="55187"/>
                    <a:pt x="75688" y="56695"/>
                    <a:pt x="82659" y="63055"/>
                  </a:cubicBezTo>
                  <a:cubicBezTo>
                    <a:pt x="82691" y="63087"/>
                    <a:pt x="82724" y="63120"/>
                    <a:pt x="82757" y="63120"/>
                  </a:cubicBezTo>
                  <a:lnTo>
                    <a:pt x="138439" y="111691"/>
                  </a:lnTo>
                  <a:cubicBezTo>
                    <a:pt x="138471" y="111724"/>
                    <a:pt x="138504" y="111756"/>
                    <a:pt x="138569" y="111789"/>
                  </a:cubicBezTo>
                  <a:cubicBezTo>
                    <a:pt x="142484" y="114920"/>
                    <a:pt x="143136" y="120694"/>
                    <a:pt x="139972" y="124608"/>
                  </a:cubicBezTo>
                  <a:cubicBezTo>
                    <a:pt x="138471" y="126533"/>
                    <a:pt x="136286" y="127707"/>
                    <a:pt x="133872" y="128001"/>
                  </a:cubicBezTo>
                  <a:cubicBezTo>
                    <a:pt x="133532" y="128037"/>
                    <a:pt x="133193" y="128055"/>
                    <a:pt x="132857" y="128055"/>
                  </a:cubicBezTo>
                  <a:cubicBezTo>
                    <a:pt x="130774" y="128055"/>
                    <a:pt x="128786" y="127364"/>
                    <a:pt x="127185" y="126044"/>
                  </a:cubicBezTo>
                  <a:lnTo>
                    <a:pt x="80571" y="88270"/>
                  </a:lnTo>
                  <a:cubicBezTo>
                    <a:pt x="79823" y="87663"/>
                    <a:pt x="78917" y="87368"/>
                    <a:pt x="78015" y="87368"/>
                  </a:cubicBezTo>
                  <a:cubicBezTo>
                    <a:pt x="76832" y="87368"/>
                    <a:pt x="75658" y="87876"/>
                    <a:pt x="74863" y="88857"/>
                  </a:cubicBezTo>
                  <a:cubicBezTo>
                    <a:pt x="73427" y="90618"/>
                    <a:pt x="73688" y="93195"/>
                    <a:pt x="75450" y="94598"/>
                  </a:cubicBezTo>
                  <a:lnTo>
                    <a:pt x="122064" y="132405"/>
                  </a:lnTo>
                  <a:cubicBezTo>
                    <a:pt x="125162" y="134884"/>
                    <a:pt x="128914" y="136188"/>
                    <a:pt x="132828" y="136188"/>
                  </a:cubicBezTo>
                  <a:cubicBezTo>
                    <a:pt x="133480" y="136188"/>
                    <a:pt x="134100" y="136156"/>
                    <a:pt x="134753" y="136091"/>
                  </a:cubicBezTo>
                  <a:cubicBezTo>
                    <a:pt x="139352" y="135601"/>
                    <a:pt x="143462" y="133318"/>
                    <a:pt x="146365" y="129730"/>
                  </a:cubicBezTo>
                  <a:cubicBezTo>
                    <a:pt x="147931" y="127740"/>
                    <a:pt x="149008" y="125554"/>
                    <a:pt x="149595" y="123238"/>
                  </a:cubicBezTo>
                  <a:lnTo>
                    <a:pt x="191218" y="123238"/>
                  </a:lnTo>
                  <a:cubicBezTo>
                    <a:pt x="196274" y="123238"/>
                    <a:pt x="200482" y="127218"/>
                    <a:pt x="200612" y="132111"/>
                  </a:cubicBezTo>
                  <a:cubicBezTo>
                    <a:pt x="200677" y="134623"/>
                    <a:pt x="199764" y="136971"/>
                    <a:pt x="198035" y="138733"/>
                  </a:cubicBezTo>
                  <a:cubicBezTo>
                    <a:pt x="196306" y="140527"/>
                    <a:pt x="193958" y="141505"/>
                    <a:pt x="191479" y="141505"/>
                  </a:cubicBezTo>
                  <a:lnTo>
                    <a:pt x="85431" y="141473"/>
                  </a:lnTo>
                  <a:cubicBezTo>
                    <a:pt x="62630" y="141473"/>
                    <a:pt x="55030" y="125065"/>
                    <a:pt x="52648" y="111299"/>
                  </a:cubicBezTo>
                  <a:cubicBezTo>
                    <a:pt x="51702" y="105689"/>
                    <a:pt x="50724" y="101285"/>
                    <a:pt x="49745" y="98154"/>
                  </a:cubicBezTo>
                  <a:cubicBezTo>
                    <a:pt x="48962" y="95577"/>
                    <a:pt x="47495" y="90782"/>
                    <a:pt x="43352" y="90782"/>
                  </a:cubicBezTo>
                  <a:lnTo>
                    <a:pt x="35458" y="90782"/>
                  </a:lnTo>
                  <a:lnTo>
                    <a:pt x="35458" y="55780"/>
                  </a:lnTo>
                  <a:cubicBezTo>
                    <a:pt x="39073" y="55481"/>
                    <a:pt x="43957" y="55187"/>
                    <a:pt x="49282" y="55187"/>
                  </a:cubicBezTo>
                  <a:close/>
                  <a:moveTo>
                    <a:pt x="138863" y="0"/>
                  </a:moveTo>
                  <a:cubicBezTo>
                    <a:pt x="138015" y="0"/>
                    <a:pt x="137167" y="261"/>
                    <a:pt x="136449" y="783"/>
                  </a:cubicBezTo>
                  <a:lnTo>
                    <a:pt x="111919" y="18790"/>
                  </a:lnTo>
                  <a:lnTo>
                    <a:pt x="111919" y="12461"/>
                  </a:lnTo>
                  <a:cubicBezTo>
                    <a:pt x="111919" y="10211"/>
                    <a:pt x="110092" y="8384"/>
                    <a:pt x="107841" y="8384"/>
                  </a:cubicBezTo>
                  <a:lnTo>
                    <a:pt x="92412" y="8384"/>
                  </a:lnTo>
                  <a:cubicBezTo>
                    <a:pt x="90161" y="8384"/>
                    <a:pt x="88335" y="10211"/>
                    <a:pt x="88335" y="12461"/>
                  </a:cubicBezTo>
                  <a:lnTo>
                    <a:pt x="88335" y="36111"/>
                  </a:lnTo>
                  <a:lnTo>
                    <a:pt x="81811" y="40906"/>
                  </a:lnTo>
                  <a:cubicBezTo>
                    <a:pt x="80767" y="41689"/>
                    <a:pt x="80147" y="42896"/>
                    <a:pt x="80147" y="44200"/>
                  </a:cubicBezTo>
                  <a:lnTo>
                    <a:pt x="80147" y="52029"/>
                  </a:lnTo>
                  <a:cubicBezTo>
                    <a:pt x="71152" y="48114"/>
                    <a:pt x="59340" y="47032"/>
                    <a:pt x="48989" y="47032"/>
                  </a:cubicBezTo>
                  <a:cubicBezTo>
                    <a:pt x="43987" y="47032"/>
                    <a:pt x="39327" y="47285"/>
                    <a:pt x="35490" y="47593"/>
                  </a:cubicBezTo>
                  <a:lnTo>
                    <a:pt x="35490" y="43744"/>
                  </a:lnTo>
                  <a:cubicBezTo>
                    <a:pt x="35490" y="41493"/>
                    <a:pt x="33664" y="39666"/>
                    <a:pt x="31413" y="39666"/>
                  </a:cubicBezTo>
                  <a:lnTo>
                    <a:pt x="4077" y="39666"/>
                  </a:lnTo>
                  <a:cubicBezTo>
                    <a:pt x="1827" y="39666"/>
                    <a:pt x="0" y="41493"/>
                    <a:pt x="0" y="43744"/>
                  </a:cubicBezTo>
                  <a:lnTo>
                    <a:pt x="0" y="108788"/>
                  </a:lnTo>
                  <a:cubicBezTo>
                    <a:pt x="0" y="111039"/>
                    <a:pt x="1827" y="112865"/>
                    <a:pt x="4077" y="112865"/>
                  </a:cubicBezTo>
                  <a:lnTo>
                    <a:pt x="31413" y="112865"/>
                  </a:lnTo>
                  <a:cubicBezTo>
                    <a:pt x="33664" y="112865"/>
                    <a:pt x="35490" y="111039"/>
                    <a:pt x="35490" y="108788"/>
                  </a:cubicBezTo>
                  <a:lnTo>
                    <a:pt x="35490" y="98937"/>
                  </a:lnTo>
                  <a:lnTo>
                    <a:pt x="41395" y="98937"/>
                  </a:lnTo>
                  <a:cubicBezTo>
                    <a:pt x="42014" y="100502"/>
                    <a:pt x="43189" y="104286"/>
                    <a:pt x="44624" y="112669"/>
                  </a:cubicBezTo>
                  <a:cubicBezTo>
                    <a:pt x="48734" y="136515"/>
                    <a:pt x="63217" y="149628"/>
                    <a:pt x="85431" y="149628"/>
                  </a:cubicBezTo>
                  <a:lnTo>
                    <a:pt x="191479" y="149660"/>
                  </a:lnTo>
                  <a:cubicBezTo>
                    <a:pt x="196176" y="149660"/>
                    <a:pt x="200580" y="147801"/>
                    <a:pt x="203874" y="144441"/>
                  </a:cubicBezTo>
                  <a:cubicBezTo>
                    <a:pt x="207169" y="141049"/>
                    <a:pt x="208898" y="136612"/>
                    <a:pt x="208767" y="131883"/>
                  </a:cubicBezTo>
                  <a:cubicBezTo>
                    <a:pt x="208506" y="122619"/>
                    <a:pt x="200645" y="115083"/>
                    <a:pt x="191218" y="115083"/>
                  </a:cubicBezTo>
                  <a:lnTo>
                    <a:pt x="190011" y="115083"/>
                  </a:lnTo>
                  <a:lnTo>
                    <a:pt x="190011" y="67067"/>
                  </a:lnTo>
                  <a:lnTo>
                    <a:pt x="191087" y="67850"/>
                  </a:lnTo>
                  <a:cubicBezTo>
                    <a:pt x="191805" y="68372"/>
                    <a:pt x="192653" y="68633"/>
                    <a:pt x="193501" y="68633"/>
                  </a:cubicBezTo>
                  <a:cubicBezTo>
                    <a:pt x="194121" y="68633"/>
                    <a:pt x="194773" y="68502"/>
                    <a:pt x="195360" y="68209"/>
                  </a:cubicBezTo>
                  <a:cubicBezTo>
                    <a:pt x="196730" y="67491"/>
                    <a:pt x="197579" y="66088"/>
                    <a:pt x="197579" y="64555"/>
                  </a:cubicBezTo>
                  <a:lnTo>
                    <a:pt x="197579" y="44200"/>
                  </a:lnTo>
                  <a:cubicBezTo>
                    <a:pt x="197579" y="42896"/>
                    <a:pt x="196959" y="41689"/>
                    <a:pt x="195915" y="40906"/>
                  </a:cubicBezTo>
                  <a:lnTo>
                    <a:pt x="141277" y="783"/>
                  </a:lnTo>
                  <a:cubicBezTo>
                    <a:pt x="140559" y="261"/>
                    <a:pt x="139711" y="0"/>
                    <a:pt x="138863"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2" name="Google Shape;692;g1f9c600f770_10_266"/>
          <p:cNvGrpSpPr/>
          <p:nvPr/>
        </p:nvGrpSpPr>
        <p:grpSpPr>
          <a:xfrm>
            <a:off x="5434195" y="3982154"/>
            <a:ext cx="300631" cy="304260"/>
            <a:chOff x="1190625" y="238125"/>
            <a:chExt cx="5183300" cy="5183300"/>
          </a:xfrm>
        </p:grpSpPr>
        <p:sp>
          <p:nvSpPr>
            <p:cNvPr id="693" name="Google Shape;693;g1f9c600f770_10_266"/>
            <p:cNvSpPr/>
            <p:nvPr/>
          </p:nvSpPr>
          <p:spPr>
            <a:xfrm>
              <a:off x="5503350" y="238125"/>
              <a:ext cx="870575" cy="870550"/>
            </a:xfrm>
            <a:custGeom>
              <a:rect b="b" l="l" r="r" t="t"/>
              <a:pathLst>
                <a:path extrusionOk="0" h="34822" w="34823">
                  <a:moveTo>
                    <a:pt x="17386" y="8925"/>
                  </a:moveTo>
                  <a:cubicBezTo>
                    <a:pt x="22081" y="8925"/>
                    <a:pt x="25846" y="12742"/>
                    <a:pt x="25846" y="17385"/>
                  </a:cubicBezTo>
                  <a:cubicBezTo>
                    <a:pt x="25846" y="22080"/>
                    <a:pt x="22081" y="25846"/>
                    <a:pt x="17386" y="25846"/>
                  </a:cubicBezTo>
                  <a:cubicBezTo>
                    <a:pt x="12743" y="25846"/>
                    <a:pt x="8926" y="22080"/>
                    <a:pt x="8926" y="17385"/>
                  </a:cubicBezTo>
                  <a:cubicBezTo>
                    <a:pt x="8926" y="12742"/>
                    <a:pt x="12743" y="8925"/>
                    <a:pt x="17386" y="8925"/>
                  </a:cubicBezTo>
                  <a:close/>
                  <a:moveTo>
                    <a:pt x="17386" y="0"/>
                  </a:moveTo>
                  <a:cubicBezTo>
                    <a:pt x="7791" y="0"/>
                    <a:pt x="1" y="7790"/>
                    <a:pt x="1" y="17385"/>
                  </a:cubicBezTo>
                  <a:cubicBezTo>
                    <a:pt x="1" y="27032"/>
                    <a:pt x="7791" y="34822"/>
                    <a:pt x="17386" y="34822"/>
                  </a:cubicBezTo>
                  <a:cubicBezTo>
                    <a:pt x="27033" y="34822"/>
                    <a:pt x="34823" y="27032"/>
                    <a:pt x="34823" y="17385"/>
                  </a:cubicBezTo>
                  <a:cubicBezTo>
                    <a:pt x="34823" y="7790"/>
                    <a:pt x="27033" y="0"/>
                    <a:pt x="1738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g1f9c600f770_10_266"/>
            <p:cNvSpPr/>
            <p:nvPr/>
          </p:nvSpPr>
          <p:spPr>
            <a:xfrm>
              <a:off x="1190625" y="2718200"/>
              <a:ext cx="870550" cy="869275"/>
            </a:xfrm>
            <a:custGeom>
              <a:rect b="b" l="l" r="r" t="t"/>
              <a:pathLst>
                <a:path extrusionOk="0" h="34771" w="34822">
                  <a:moveTo>
                    <a:pt x="17385" y="8925"/>
                  </a:moveTo>
                  <a:cubicBezTo>
                    <a:pt x="22080" y="8925"/>
                    <a:pt x="25846" y="12691"/>
                    <a:pt x="25846" y="17386"/>
                  </a:cubicBezTo>
                  <a:cubicBezTo>
                    <a:pt x="25846" y="22080"/>
                    <a:pt x="22080" y="25846"/>
                    <a:pt x="17385" y="25846"/>
                  </a:cubicBezTo>
                  <a:cubicBezTo>
                    <a:pt x="12742" y="25846"/>
                    <a:pt x="8925" y="22080"/>
                    <a:pt x="8925" y="17386"/>
                  </a:cubicBezTo>
                  <a:cubicBezTo>
                    <a:pt x="8925" y="12691"/>
                    <a:pt x="12742" y="8925"/>
                    <a:pt x="17385" y="8925"/>
                  </a:cubicBezTo>
                  <a:close/>
                  <a:moveTo>
                    <a:pt x="17385" y="1"/>
                  </a:moveTo>
                  <a:cubicBezTo>
                    <a:pt x="7790" y="1"/>
                    <a:pt x="0" y="7739"/>
                    <a:pt x="0" y="17386"/>
                  </a:cubicBezTo>
                  <a:cubicBezTo>
                    <a:pt x="0" y="27033"/>
                    <a:pt x="7790" y="34771"/>
                    <a:pt x="17385" y="34771"/>
                  </a:cubicBezTo>
                  <a:cubicBezTo>
                    <a:pt x="27032" y="34771"/>
                    <a:pt x="34822" y="27033"/>
                    <a:pt x="34822" y="17386"/>
                  </a:cubicBezTo>
                  <a:cubicBezTo>
                    <a:pt x="34822" y="7739"/>
                    <a:pt x="27032" y="1"/>
                    <a:pt x="17385"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g1f9c600f770_10_266"/>
            <p:cNvSpPr/>
            <p:nvPr/>
          </p:nvSpPr>
          <p:spPr>
            <a:xfrm>
              <a:off x="2484175" y="1424625"/>
              <a:ext cx="869275" cy="870575"/>
            </a:xfrm>
            <a:custGeom>
              <a:rect b="b" l="l" r="r" t="t"/>
              <a:pathLst>
                <a:path extrusionOk="0" h="34823" w="34771">
                  <a:moveTo>
                    <a:pt x="17386" y="8926"/>
                  </a:moveTo>
                  <a:cubicBezTo>
                    <a:pt x="22080" y="8926"/>
                    <a:pt x="25846" y="12743"/>
                    <a:pt x="25846" y="17386"/>
                  </a:cubicBezTo>
                  <a:cubicBezTo>
                    <a:pt x="25846" y="22080"/>
                    <a:pt x="22080" y="25846"/>
                    <a:pt x="17386" y="25846"/>
                  </a:cubicBezTo>
                  <a:cubicBezTo>
                    <a:pt x="12691" y="25846"/>
                    <a:pt x="8925" y="22080"/>
                    <a:pt x="8925" y="17386"/>
                  </a:cubicBezTo>
                  <a:cubicBezTo>
                    <a:pt x="8925" y="12743"/>
                    <a:pt x="12691" y="8926"/>
                    <a:pt x="17386" y="8926"/>
                  </a:cubicBezTo>
                  <a:close/>
                  <a:moveTo>
                    <a:pt x="17386" y="1"/>
                  </a:moveTo>
                  <a:cubicBezTo>
                    <a:pt x="7739" y="1"/>
                    <a:pt x="1" y="7791"/>
                    <a:pt x="1" y="17386"/>
                  </a:cubicBezTo>
                  <a:cubicBezTo>
                    <a:pt x="1" y="27033"/>
                    <a:pt x="7739" y="34823"/>
                    <a:pt x="17386" y="34823"/>
                  </a:cubicBezTo>
                  <a:cubicBezTo>
                    <a:pt x="27033" y="34823"/>
                    <a:pt x="34771" y="27033"/>
                    <a:pt x="34771" y="17386"/>
                  </a:cubicBezTo>
                  <a:cubicBezTo>
                    <a:pt x="34771" y="7791"/>
                    <a:pt x="27033" y="1"/>
                    <a:pt x="17386"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g1f9c600f770_10_266"/>
            <p:cNvSpPr/>
            <p:nvPr/>
          </p:nvSpPr>
          <p:spPr>
            <a:xfrm>
              <a:off x="3399875" y="2341600"/>
              <a:ext cx="870550" cy="869300"/>
            </a:xfrm>
            <a:custGeom>
              <a:rect b="b" l="l" r="r" t="t"/>
              <a:pathLst>
                <a:path extrusionOk="0" h="34772" w="34822">
                  <a:moveTo>
                    <a:pt x="17437" y="8926"/>
                  </a:moveTo>
                  <a:cubicBezTo>
                    <a:pt x="22080" y="8926"/>
                    <a:pt x="25897" y="12691"/>
                    <a:pt x="25897" y="17386"/>
                  </a:cubicBezTo>
                  <a:cubicBezTo>
                    <a:pt x="25897" y="22080"/>
                    <a:pt x="22080" y="25846"/>
                    <a:pt x="17437" y="25846"/>
                  </a:cubicBezTo>
                  <a:cubicBezTo>
                    <a:pt x="12742" y="25846"/>
                    <a:pt x="8976" y="22080"/>
                    <a:pt x="8976" y="17386"/>
                  </a:cubicBezTo>
                  <a:cubicBezTo>
                    <a:pt x="8976" y="12691"/>
                    <a:pt x="12742" y="8926"/>
                    <a:pt x="17437" y="8926"/>
                  </a:cubicBezTo>
                  <a:close/>
                  <a:moveTo>
                    <a:pt x="17437" y="1"/>
                  </a:moveTo>
                  <a:cubicBezTo>
                    <a:pt x="7790" y="1"/>
                    <a:pt x="0" y="7739"/>
                    <a:pt x="0" y="17386"/>
                  </a:cubicBezTo>
                  <a:cubicBezTo>
                    <a:pt x="0" y="27033"/>
                    <a:pt x="7790" y="34771"/>
                    <a:pt x="17437" y="34771"/>
                  </a:cubicBezTo>
                  <a:cubicBezTo>
                    <a:pt x="27032" y="34771"/>
                    <a:pt x="34822" y="27033"/>
                    <a:pt x="34822" y="17386"/>
                  </a:cubicBezTo>
                  <a:cubicBezTo>
                    <a:pt x="34822" y="7739"/>
                    <a:pt x="27032" y="1"/>
                    <a:pt x="17437"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g1f9c600f770_10_266"/>
            <p:cNvSpPr/>
            <p:nvPr/>
          </p:nvSpPr>
          <p:spPr>
            <a:xfrm>
              <a:off x="3985375" y="821050"/>
              <a:ext cx="1801750" cy="1804325"/>
            </a:xfrm>
            <a:custGeom>
              <a:rect b="b" l="l" r="r" t="t"/>
              <a:pathLst>
                <a:path extrusionOk="0" h="72173" w="72070">
                  <a:moveTo>
                    <a:pt x="65724" y="1"/>
                  </a:moveTo>
                  <a:lnTo>
                    <a:pt x="1" y="65878"/>
                  </a:lnTo>
                  <a:lnTo>
                    <a:pt x="6346" y="72172"/>
                  </a:lnTo>
                  <a:lnTo>
                    <a:pt x="72069" y="6294"/>
                  </a:lnTo>
                  <a:lnTo>
                    <a:pt x="65724"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1f9c600f770_10_266"/>
            <p:cNvSpPr/>
            <p:nvPr/>
          </p:nvSpPr>
          <p:spPr>
            <a:xfrm>
              <a:off x="3069700" y="2008875"/>
              <a:ext cx="617800" cy="616500"/>
            </a:xfrm>
            <a:custGeom>
              <a:rect b="b" l="l" r="r" t="t"/>
              <a:pathLst>
                <a:path extrusionOk="0" h="24660" w="24712">
                  <a:moveTo>
                    <a:pt x="6294" y="0"/>
                  </a:moveTo>
                  <a:lnTo>
                    <a:pt x="1" y="6345"/>
                  </a:lnTo>
                  <a:lnTo>
                    <a:pt x="18417" y="24659"/>
                  </a:lnTo>
                  <a:lnTo>
                    <a:pt x="24711" y="18365"/>
                  </a:lnTo>
                  <a:lnTo>
                    <a:pt x="6294"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g1f9c600f770_10_266"/>
            <p:cNvSpPr/>
            <p:nvPr/>
          </p:nvSpPr>
          <p:spPr>
            <a:xfrm>
              <a:off x="1776125" y="2008875"/>
              <a:ext cx="993100" cy="993075"/>
            </a:xfrm>
            <a:custGeom>
              <a:rect b="b" l="l" r="r" t="t"/>
              <a:pathLst>
                <a:path extrusionOk="0" h="39723" w="39724">
                  <a:moveTo>
                    <a:pt x="33430" y="0"/>
                  </a:moveTo>
                  <a:lnTo>
                    <a:pt x="1" y="33429"/>
                  </a:lnTo>
                  <a:lnTo>
                    <a:pt x="6346" y="39723"/>
                  </a:lnTo>
                  <a:lnTo>
                    <a:pt x="39724" y="6345"/>
                  </a:lnTo>
                  <a:lnTo>
                    <a:pt x="33430"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1f9c600f770_10_266"/>
            <p:cNvSpPr/>
            <p:nvPr/>
          </p:nvSpPr>
          <p:spPr>
            <a:xfrm>
              <a:off x="1194475" y="5197000"/>
              <a:ext cx="5175575" cy="224425"/>
            </a:xfrm>
            <a:custGeom>
              <a:rect b="b" l="l" r="r" t="t"/>
              <a:pathLst>
                <a:path extrusionOk="0" h="8977" w="207023">
                  <a:moveTo>
                    <a:pt x="1" y="0"/>
                  </a:moveTo>
                  <a:lnTo>
                    <a:pt x="1" y="8977"/>
                  </a:lnTo>
                  <a:lnTo>
                    <a:pt x="207023" y="8977"/>
                  </a:lnTo>
                  <a:lnTo>
                    <a:pt x="207023"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1f9c600f770_10_266"/>
            <p:cNvSpPr/>
            <p:nvPr/>
          </p:nvSpPr>
          <p:spPr>
            <a:xfrm>
              <a:off x="5827075" y="2074650"/>
              <a:ext cx="223150" cy="3234575"/>
            </a:xfrm>
            <a:custGeom>
              <a:rect b="b" l="l" r="r" t="t"/>
              <a:pathLst>
                <a:path extrusionOk="0" h="129383" w="8926">
                  <a:moveTo>
                    <a:pt x="0" y="0"/>
                  </a:moveTo>
                  <a:lnTo>
                    <a:pt x="0" y="129383"/>
                  </a:lnTo>
                  <a:lnTo>
                    <a:pt x="8925" y="129383"/>
                  </a:lnTo>
                  <a:lnTo>
                    <a:pt x="8925"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1f9c600f770_10_266"/>
            <p:cNvSpPr/>
            <p:nvPr/>
          </p:nvSpPr>
          <p:spPr>
            <a:xfrm>
              <a:off x="3779025" y="3693200"/>
              <a:ext cx="223150" cy="1616025"/>
            </a:xfrm>
            <a:custGeom>
              <a:rect b="b" l="l" r="r" t="t"/>
              <a:pathLst>
                <a:path extrusionOk="0" h="64641" w="8926">
                  <a:moveTo>
                    <a:pt x="1" y="1"/>
                  </a:moveTo>
                  <a:lnTo>
                    <a:pt x="1" y="64641"/>
                  </a:lnTo>
                  <a:lnTo>
                    <a:pt x="8926" y="64641"/>
                  </a:lnTo>
                  <a:lnTo>
                    <a:pt x="8926"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1f9c600f770_10_266"/>
            <p:cNvSpPr/>
            <p:nvPr/>
          </p:nvSpPr>
          <p:spPr>
            <a:xfrm>
              <a:off x="1514325" y="4015625"/>
              <a:ext cx="223150" cy="1293600"/>
            </a:xfrm>
            <a:custGeom>
              <a:rect b="b" l="l" r="r" t="t"/>
              <a:pathLst>
                <a:path extrusionOk="0" h="51744" w="8926">
                  <a:moveTo>
                    <a:pt x="1" y="1"/>
                  </a:moveTo>
                  <a:lnTo>
                    <a:pt x="1" y="51744"/>
                  </a:lnTo>
                  <a:lnTo>
                    <a:pt x="8925" y="51744"/>
                  </a:lnTo>
                  <a:lnTo>
                    <a:pt x="8925" y="1"/>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g1f9c600f770_10_266"/>
            <p:cNvSpPr/>
            <p:nvPr/>
          </p:nvSpPr>
          <p:spPr>
            <a:xfrm>
              <a:off x="2806600" y="3044500"/>
              <a:ext cx="224425" cy="2264725"/>
            </a:xfrm>
            <a:custGeom>
              <a:rect b="b" l="l" r="r" t="t"/>
              <a:pathLst>
                <a:path extrusionOk="0" h="90589" w="8977">
                  <a:moveTo>
                    <a:pt x="1" y="0"/>
                  </a:moveTo>
                  <a:lnTo>
                    <a:pt x="1" y="90589"/>
                  </a:lnTo>
                  <a:lnTo>
                    <a:pt x="8977" y="90589"/>
                  </a:lnTo>
                  <a:lnTo>
                    <a:pt x="8977"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5" name="Google Shape;705;g1f9c600f770_10_266"/>
          <p:cNvSpPr/>
          <p:nvPr/>
        </p:nvSpPr>
        <p:spPr>
          <a:xfrm>
            <a:off x="4605829" y="1997154"/>
            <a:ext cx="14898" cy="13235"/>
          </a:xfrm>
          <a:custGeom>
            <a:rect b="b" l="l" r="r" t="t"/>
            <a:pathLst>
              <a:path extrusionOk="0" h="8157" w="9297">
                <a:moveTo>
                  <a:pt x="4644" y="0"/>
                </a:moveTo>
                <a:cubicBezTo>
                  <a:pt x="3953" y="0"/>
                  <a:pt x="3253" y="175"/>
                  <a:pt x="2610" y="539"/>
                </a:cubicBezTo>
                <a:cubicBezTo>
                  <a:pt x="653" y="1681"/>
                  <a:pt x="0" y="4160"/>
                  <a:pt x="1109" y="6117"/>
                </a:cubicBezTo>
                <a:cubicBezTo>
                  <a:pt x="1875" y="7431"/>
                  <a:pt x="3244" y="8157"/>
                  <a:pt x="4653" y="8157"/>
                </a:cubicBezTo>
                <a:cubicBezTo>
                  <a:pt x="5344" y="8157"/>
                  <a:pt x="6044" y="7983"/>
                  <a:pt x="6687" y="7618"/>
                </a:cubicBezTo>
                <a:cubicBezTo>
                  <a:pt x="8644" y="6476"/>
                  <a:pt x="9297" y="3997"/>
                  <a:pt x="8188" y="2040"/>
                </a:cubicBezTo>
                <a:cubicBezTo>
                  <a:pt x="7421" y="726"/>
                  <a:pt x="6053" y="0"/>
                  <a:pt x="464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1f9c600f770_10_266"/>
          <p:cNvSpPr/>
          <p:nvPr/>
        </p:nvSpPr>
        <p:spPr>
          <a:xfrm>
            <a:off x="4520518" y="1820439"/>
            <a:ext cx="287086" cy="305767"/>
          </a:xfrm>
          <a:custGeom>
            <a:rect b="b" l="l" r="r" t="t"/>
            <a:pathLst>
              <a:path extrusionOk="0" h="188454" w="179149">
                <a:moveTo>
                  <a:pt x="155858" y="39536"/>
                </a:moveTo>
                <a:lnTo>
                  <a:pt x="161469" y="49289"/>
                </a:lnTo>
                <a:lnTo>
                  <a:pt x="156445" y="56922"/>
                </a:lnTo>
                <a:lnTo>
                  <a:pt x="146757" y="40090"/>
                </a:lnTo>
                <a:lnTo>
                  <a:pt x="155858" y="39536"/>
                </a:lnTo>
                <a:close/>
                <a:moveTo>
                  <a:pt x="116584" y="8155"/>
                </a:moveTo>
                <a:cubicBezTo>
                  <a:pt x="117302" y="8188"/>
                  <a:pt x="119030" y="8384"/>
                  <a:pt x="120074" y="10210"/>
                </a:cubicBezTo>
                <a:lnTo>
                  <a:pt x="167504" y="92347"/>
                </a:lnTo>
                <a:cubicBezTo>
                  <a:pt x="169037" y="95022"/>
                  <a:pt x="167177" y="98382"/>
                  <a:pt x="164078" y="98480"/>
                </a:cubicBezTo>
                <a:cubicBezTo>
                  <a:pt x="163524" y="98480"/>
                  <a:pt x="163263" y="98578"/>
                  <a:pt x="161828" y="98839"/>
                </a:cubicBezTo>
                <a:lnTo>
                  <a:pt x="111658" y="11939"/>
                </a:lnTo>
                <a:cubicBezTo>
                  <a:pt x="112735" y="10602"/>
                  <a:pt x="112865" y="10471"/>
                  <a:pt x="113061" y="10113"/>
                </a:cubicBezTo>
                <a:cubicBezTo>
                  <a:pt x="114170" y="8351"/>
                  <a:pt x="115899" y="8155"/>
                  <a:pt x="116584" y="8155"/>
                </a:cubicBezTo>
                <a:close/>
                <a:moveTo>
                  <a:pt x="106243" y="18855"/>
                </a:moveTo>
                <a:lnTo>
                  <a:pt x="153379" y="100502"/>
                </a:lnTo>
                <a:lnTo>
                  <a:pt x="82235" y="114464"/>
                </a:lnTo>
                <a:lnTo>
                  <a:pt x="60608" y="76983"/>
                </a:lnTo>
                <a:lnTo>
                  <a:pt x="106243" y="18855"/>
                </a:lnTo>
                <a:close/>
                <a:moveTo>
                  <a:pt x="78680" y="124576"/>
                </a:moveTo>
                <a:lnTo>
                  <a:pt x="82757" y="131654"/>
                </a:lnTo>
                <a:lnTo>
                  <a:pt x="75679" y="135732"/>
                </a:lnTo>
                <a:lnTo>
                  <a:pt x="71601" y="128653"/>
                </a:lnTo>
                <a:lnTo>
                  <a:pt x="78680" y="124576"/>
                </a:lnTo>
                <a:close/>
                <a:moveTo>
                  <a:pt x="54215" y="82202"/>
                </a:moveTo>
                <a:lnTo>
                  <a:pt x="74602" y="117530"/>
                </a:lnTo>
                <a:lnTo>
                  <a:pt x="42830" y="135862"/>
                </a:lnTo>
                <a:cubicBezTo>
                  <a:pt x="39618" y="137721"/>
                  <a:pt x="36109" y="138603"/>
                  <a:pt x="32647" y="138603"/>
                </a:cubicBezTo>
                <a:cubicBezTo>
                  <a:pt x="25595" y="138603"/>
                  <a:pt x="18736" y="134944"/>
                  <a:pt x="14973" y="128425"/>
                </a:cubicBezTo>
                <a:cubicBezTo>
                  <a:pt x="13179" y="125326"/>
                  <a:pt x="12233" y="121803"/>
                  <a:pt x="12233" y="118247"/>
                </a:cubicBezTo>
                <a:cubicBezTo>
                  <a:pt x="12233" y="110973"/>
                  <a:pt x="16147" y="104188"/>
                  <a:pt x="22443" y="100567"/>
                </a:cubicBezTo>
                <a:lnTo>
                  <a:pt x="54215" y="82202"/>
                </a:lnTo>
                <a:close/>
                <a:moveTo>
                  <a:pt x="64555" y="132731"/>
                </a:moveTo>
                <a:cubicBezTo>
                  <a:pt x="83644" y="165813"/>
                  <a:pt x="84932" y="168058"/>
                  <a:pt x="84937" y="168058"/>
                </a:cubicBezTo>
                <a:cubicBezTo>
                  <a:pt x="84938" y="168058"/>
                  <a:pt x="84907" y="168003"/>
                  <a:pt x="84908" y="168003"/>
                </a:cubicBezTo>
                <a:lnTo>
                  <a:pt x="84908" y="168003"/>
                </a:lnTo>
                <a:cubicBezTo>
                  <a:pt x="84909" y="168003"/>
                  <a:pt x="84918" y="168017"/>
                  <a:pt x="84943" y="168058"/>
                </a:cubicBezTo>
                <a:cubicBezTo>
                  <a:pt x="87193" y="171972"/>
                  <a:pt x="85856" y="176931"/>
                  <a:pt x="81942" y="179214"/>
                </a:cubicBezTo>
                <a:cubicBezTo>
                  <a:pt x="80667" y="179947"/>
                  <a:pt x="79279" y="180292"/>
                  <a:pt x="77909" y="180292"/>
                </a:cubicBezTo>
                <a:cubicBezTo>
                  <a:pt x="75072" y="180292"/>
                  <a:pt x="72314" y="178809"/>
                  <a:pt x="70818" y="176213"/>
                </a:cubicBezTo>
                <a:lnTo>
                  <a:pt x="50431" y="140886"/>
                </a:lnTo>
                <a:lnTo>
                  <a:pt x="64555" y="132731"/>
                </a:lnTo>
                <a:close/>
                <a:moveTo>
                  <a:pt x="116551" y="0"/>
                </a:moveTo>
                <a:cubicBezTo>
                  <a:pt x="112343" y="0"/>
                  <a:pt x="108494" y="2121"/>
                  <a:pt x="106243" y="5644"/>
                </a:cubicBezTo>
                <a:lnTo>
                  <a:pt x="52975" y="73526"/>
                </a:lnTo>
                <a:lnTo>
                  <a:pt x="18366" y="93489"/>
                </a:lnTo>
                <a:cubicBezTo>
                  <a:pt x="4730" y="101350"/>
                  <a:pt x="1" y="118835"/>
                  <a:pt x="7895" y="132502"/>
                </a:cubicBezTo>
                <a:cubicBezTo>
                  <a:pt x="13197" y="141667"/>
                  <a:pt x="22822" y="146756"/>
                  <a:pt x="32683" y="146756"/>
                </a:cubicBezTo>
                <a:cubicBezTo>
                  <a:pt x="36229" y="146756"/>
                  <a:pt x="39805" y="146098"/>
                  <a:pt x="43222" y="144735"/>
                </a:cubicBezTo>
                <a:lnTo>
                  <a:pt x="63740" y="180290"/>
                </a:lnTo>
                <a:cubicBezTo>
                  <a:pt x="66727" y="185474"/>
                  <a:pt x="72227" y="188453"/>
                  <a:pt x="77902" y="188453"/>
                </a:cubicBezTo>
                <a:cubicBezTo>
                  <a:pt x="80656" y="188453"/>
                  <a:pt x="83451" y="187752"/>
                  <a:pt x="86019" y="186260"/>
                </a:cubicBezTo>
                <a:cubicBezTo>
                  <a:pt x="93815" y="181758"/>
                  <a:pt x="96523" y="171777"/>
                  <a:pt x="91989" y="163980"/>
                </a:cubicBezTo>
                <a:lnTo>
                  <a:pt x="79756" y="142778"/>
                </a:lnTo>
                <a:lnTo>
                  <a:pt x="90358" y="136678"/>
                </a:lnTo>
                <a:cubicBezTo>
                  <a:pt x="92315" y="135536"/>
                  <a:pt x="92967" y="133057"/>
                  <a:pt x="91858" y="131100"/>
                </a:cubicBezTo>
                <a:lnTo>
                  <a:pt x="86541" y="121933"/>
                </a:lnTo>
                <a:cubicBezTo>
                  <a:pt x="87193" y="121803"/>
                  <a:pt x="91336" y="120987"/>
                  <a:pt x="164666" y="106602"/>
                </a:cubicBezTo>
                <a:cubicBezTo>
                  <a:pt x="173701" y="106113"/>
                  <a:pt x="179149" y="96196"/>
                  <a:pt x="174549" y="88270"/>
                </a:cubicBezTo>
                <a:lnTo>
                  <a:pt x="161012" y="64816"/>
                </a:lnTo>
                <a:lnTo>
                  <a:pt x="169689" y="51703"/>
                </a:lnTo>
                <a:cubicBezTo>
                  <a:pt x="170537" y="50398"/>
                  <a:pt x="170570" y="48734"/>
                  <a:pt x="169787" y="47397"/>
                </a:cubicBezTo>
                <a:lnTo>
                  <a:pt x="161632" y="33273"/>
                </a:lnTo>
                <a:cubicBezTo>
                  <a:pt x="160924" y="32010"/>
                  <a:pt x="159576" y="31242"/>
                  <a:pt x="158138" y="31242"/>
                </a:cubicBezTo>
                <a:cubicBezTo>
                  <a:pt x="158053" y="31242"/>
                  <a:pt x="157967" y="31245"/>
                  <a:pt x="157881" y="31250"/>
                </a:cubicBezTo>
                <a:lnTo>
                  <a:pt x="142191" y="32196"/>
                </a:lnTo>
                <a:lnTo>
                  <a:pt x="127153" y="6133"/>
                </a:lnTo>
                <a:cubicBezTo>
                  <a:pt x="124967" y="2349"/>
                  <a:pt x="121053" y="66"/>
                  <a:pt x="116714"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1f9c600f770_10_266"/>
          <p:cNvSpPr/>
          <p:nvPr/>
        </p:nvSpPr>
        <p:spPr>
          <a:xfrm>
            <a:off x="4554025" y="2010380"/>
            <a:ext cx="44069" cy="21638"/>
          </a:xfrm>
          <a:custGeom>
            <a:rect b="b" l="l" r="r" t="t"/>
            <a:pathLst>
              <a:path extrusionOk="0" h="13336" w="27500">
                <a:moveTo>
                  <a:pt x="22846" y="0"/>
                </a:moveTo>
                <a:cubicBezTo>
                  <a:pt x="22156" y="0"/>
                  <a:pt x="21456" y="175"/>
                  <a:pt x="20812" y="539"/>
                </a:cubicBezTo>
                <a:lnTo>
                  <a:pt x="13766" y="4617"/>
                </a:lnTo>
                <a:cubicBezTo>
                  <a:pt x="13121" y="4994"/>
                  <a:pt x="12414" y="5171"/>
                  <a:pt x="11718" y="5171"/>
                </a:cubicBezTo>
                <a:cubicBezTo>
                  <a:pt x="10304" y="5171"/>
                  <a:pt x="8932" y="4438"/>
                  <a:pt x="8188" y="3149"/>
                </a:cubicBezTo>
                <a:cubicBezTo>
                  <a:pt x="7422" y="1835"/>
                  <a:pt x="6054" y="1095"/>
                  <a:pt x="4645" y="1095"/>
                </a:cubicBezTo>
                <a:cubicBezTo>
                  <a:pt x="3954" y="1095"/>
                  <a:pt x="3254" y="1273"/>
                  <a:pt x="2610" y="1648"/>
                </a:cubicBezTo>
                <a:cubicBezTo>
                  <a:pt x="653" y="2757"/>
                  <a:pt x="1" y="5269"/>
                  <a:pt x="1110" y="7226"/>
                </a:cubicBezTo>
                <a:cubicBezTo>
                  <a:pt x="3367" y="11127"/>
                  <a:pt x="7495" y="13335"/>
                  <a:pt x="11741" y="13335"/>
                </a:cubicBezTo>
                <a:cubicBezTo>
                  <a:pt x="13815" y="13335"/>
                  <a:pt x="15917" y="12808"/>
                  <a:pt x="17844" y="11695"/>
                </a:cubicBezTo>
                <a:lnTo>
                  <a:pt x="24890" y="7618"/>
                </a:lnTo>
                <a:cubicBezTo>
                  <a:pt x="26847" y="6476"/>
                  <a:pt x="27499" y="3997"/>
                  <a:pt x="26390" y="2040"/>
                </a:cubicBezTo>
                <a:cubicBezTo>
                  <a:pt x="25624" y="726"/>
                  <a:pt x="24255" y="0"/>
                  <a:pt x="22846"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1f9c600f770_10_266"/>
          <p:cNvSpPr/>
          <p:nvPr/>
        </p:nvSpPr>
        <p:spPr>
          <a:xfrm>
            <a:off x="4811210" y="1833768"/>
            <a:ext cx="51334" cy="33769"/>
          </a:xfrm>
          <a:custGeom>
            <a:rect b="b" l="l" r="r" t="t"/>
            <a:pathLst>
              <a:path extrusionOk="0" h="20813" w="32034">
                <a:moveTo>
                  <a:pt x="27378" y="1"/>
                </a:moveTo>
                <a:cubicBezTo>
                  <a:pt x="26703" y="1"/>
                  <a:pt x="26016" y="169"/>
                  <a:pt x="25379" y="524"/>
                </a:cubicBezTo>
                <a:lnTo>
                  <a:pt x="2675" y="13147"/>
                </a:lnTo>
                <a:cubicBezTo>
                  <a:pt x="686" y="14257"/>
                  <a:pt x="1" y="16736"/>
                  <a:pt x="1077" y="18693"/>
                </a:cubicBezTo>
                <a:cubicBezTo>
                  <a:pt x="1832" y="20048"/>
                  <a:pt x="3223" y="20813"/>
                  <a:pt x="4651" y="20813"/>
                </a:cubicBezTo>
                <a:cubicBezTo>
                  <a:pt x="5321" y="20813"/>
                  <a:pt x="5998" y="20645"/>
                  <a:pt x="6622" y="20291"/>
                </a:cubicBezTo>
                <a:lnTo>
                  <a:pt x="29358" y="7635"/>
                </a:lnTo>
                <a:cubicBezTo>
                  <a:pt x="31316" y="6558"/>
                  <a:pt x="32033" y="4079"/>
                  <a:pt x="30924" y="2089"/>
                </a:cubicBezTo>
                <a:cubicBezTo>
                  <a:pt x="30192" y="758"/>
                  <a:pt x="28812" y="1"/>
                  <a:pt x="27378"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1f9c600f770_10_266"/>
          <p:cNvSpPr/>
          <p:nvPr/>
        </p:nvSpPr>
        <p:spPr>
          <a:xfrm>
            <a:off x="4813876" y="1896018"/>
            <a:ext cx="39729" cy="20095"/>
          </a:xfrm>
          <a:custGeom>
            <a:rect b="b" l="l" r="r" t="t"/>
            <a:pathLst>
              <a:path extrusionOk="0" h="12385" w="24792">
                <a:moveTo>
                  <a:pt x="4529" y="1"/>
                </a:moveTo>
                <a:cubicBezTo>
                  <a:pt x="2738" y="1"/>
                  <a:pt x="1079" y="1209"/>
                  <a:pt x="587" y="3012"/>
                </a:cubicBezTo>
                <a:cubicBezTo>
                  <a:pt x="0" y="5198"/>
                  <a:pt x="1305" y="7449"/>
                  <a:pt x="3491" y="8036"/>
                </a:cubicBezTo>
                <a:lnTo>
                  <a:pt x="19246" y="12244"/>
                </a:lnTo>
                <a:cubicBezTo>
                  <a:pt x="19601" y="12339"/>
                  <a:pt x="19957" y="12384"/>
                  <a:pt x="20307" y="12384"/>
                </a:cubicBezTo>
                <a:cubicBezTo>
                  <a:pt x="22109" y="12384"/>
                  <a:pt x="23745" y="11176"/>
                  <a:pt x="24237" y="9373"/>
                </a:cubicBezTo>
                <a:cubicBezTo>
                  <a:pt x="24791" y="7188"/>
                  <a:pt x="23519" y="4937"/>
                  <a:pt x="21334" y="4350"/>
                </a:cubicBezTo>
                <a:lnTo>
                  <a:pt x="5578" y="142"/>
                </a:lnTo>
                <a:cubicBezTo>
                  <a:pt x="5228" y="46"/>
                  <a:pt x="4876" y="1"/>
                  <a:pt x="4529"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1f9c600f770_10_266"/>
          <p:cNvSpPr/>
          <p:nvPr/>
        </p:nvSpPr>
        <p:spPr>
          <a:xfrm>
            <a:off x="4776918" y="1805663"/>
            <a:ext cx="21278" cy="38830"/>
          </a:xfrm>
          <a:custGeom>
            <a:rect b="b" l="l" r="r" t="t"/>
            <a:pathLst>
              <a:path extrusionOk="0" h="23932" w="13278">
                <a:moveTo>
                  <a:pt x="8758" y="0"/>
                </a:moveTo>
                <a:cubicBezTo>
                  <a:pt x="6948" y="0"/>
                  <a:pt x="5288" y="1213"/>
                  <a:pt x="4796" y="3044"/>
                </a:cubicBezTo>
                <a:lnTo>
                  <a:pt x="588" y="18800"/>
                </a:lnTo>
                <a:cubicBezTo>
                  <a:pt x="1" y="20952"/>
                  <a:pt x="1306" y="23203"/>
                  <a:pt x="3459" y="23790"/>
                </a:cubicBezTo>
                <a:cubicBezTo>
                  <a:pt x="3813" y="23886"/>
                  <a:pt x="4169" y="23931"/>
                  <a:pt x="4520" y="23931"/>
                </a:cubicBezTo>
                <a:cubicBezTo>
                  <a:pt x="6330" y="23931"/>
                  <a:pt x="7985" y="22718"/>
                  <a:pt x="8449" y="20887"/>
                </a:cubicBezTo>
                <a:lnTo>
                  <a:pt x="12690" y="5132"/>
                </a:lnTo>
                <a:cubicBezTo>
                  <a:pt x="13277" y="2979"/>
                  <a:pt x="11972" y="728"/>
                  <a:pt x="9820" y="141"/>
                </a:cubicBezTo>
                <a:cubicBezTo>
                  <a:pt x="9465" y="46"/>
                  <a:pt x="9109" y="0"/>
                  <a:pt x="8758"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1f9c600f770_10_266"/>
          <p:cNvSpPr/>
          <p:nvPr/>
        </p:nvSpPr>
        <p:spPr>
          <a:xfrm>
            <a:off x="4968800" y="2938529"/>
            <a:ext cx="39600" cy="309600"/>
          </a:xfrm>
          <a:prstGeom prst="rect">
            <a:avLst/>
          </a:pr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1f9c600f770_10_266"/>
          <p:cNvSpPr txBox="1"/>
          <p:nvPr/>
        </p:nvSpPr>
        <p:spPr>
          <a:xfrm>
            <a:off x="5794875" y="2286301"/>
            <a:ext cx="3000000" cy="1108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EB Garamond"/>
              <a:buChar char="●"/>
            </a:pPr>
            <a:r>
              <a:rPr lang="en" sz="1500">
                <a:solidFill>
                  <a:schemeClr val="dk1"/>
                </a:solidFill>
                <a:latin typeface="Montserrat"/>
                <a:ea typeface="Montserrat"/>
                <a:cs typeface="Montserrat"/>
                <a:sym typeface="Montserrat"/>
              </a:rPr>
              <a:t>Providing </a:t>
            </a:r>
            <a:r>
              <a:rPr b="1" lang="en" sz="1500">
                <a:solidFill>
                  <a:schemeClr val="dk1"/>
                </a:solidFill>
                <a:latin typeface="Montserrat"/>
                <a:ea typeface="Montserrat"/>
                <a:cs typeface="Montserrat"/>
                <a:sym typeface="Montserrat"/>
              </a:rPr>
              <a:t>personalized services</a:t>
            </a:r>
            <a:r>
              <a:rPr lang="en" sz="1500">
                <a:solidFill>
                  <a:schemeClr val="dk1"/>
                </a:solidFill>
                <a:latin typeface="Montserrat"/>
                <a:ea typeface="Montserrat"/>
                <a:cs typeface="Montserrat"/>
                <a:sym typeface="Montserrat"/>
              </a:rPr>
              <a:t> based on the user demographics and requirements.</a:t>
            </a:r>
            <a:endParaRPr sz="1300">
              <a:latin typeface="Montserrat"/>
              <a:ea typeface="Montserrat"/>
              <a:cs typeface="Montserrat"/>
              <a:sym typeface="Montserrat"/>
            </a:endParaRPr>
          </a:p>
        </p:txBody>
      </p:sp>
      <p:sp>
        <p:nvSpPr>
          <p:cNvPr id="713" name="Google Shape;713;g1f9c600f770_10_266"/>
          <p:cNvSpPr txBox="1"/>
          <p:nvPr/>
        </p:nvSpPr>
        <p:spPr>
          <a:xfrm>
            <a:off x="5691875" y="3364257"/>
            <a:ext cx="30000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EB Garamond"/>
              <a:buChar char="●"/>
            </a:pPr>
            <a:r>
              <a:rPr b="1" lang="en" sz="1500">
                <a:solidFill>
                  <a:schemeClr val="dk1"/>
                </a:solidFill>
                <a:latin typeface="Montserrat"/>
                <a:ea typeface="Montserrat"/>
                <a:cs typeface="Montserrat"/>
                <a:sym typeface="Montserrat"/>
              </a:rPr>
              <a:t>Keep clients informed about the updates </a:t>
            </a:r>
            <a:r>
              <a:rPr lang="en" sz="1500">
                <a:solidFill>
                  <a:schemeClr val="dk1"/>
                </a:solidFill>
                <a:latin typeface="Montserrat"/>
                <a:ea typeface="Montserrat"/>
                <a:cs typeface="Montserrat"/>
                <a:sym typeface="Montserrat"/>
              </a:rPr>
              <a:t>in the real estate market like price reductions, new listings and potential market, etc.</a:t>
            </a:r>
            <a:endParaRPr sz="1300">
              <a:latin typeface="Montserrat"/>
              <a:ea typeface="Montserrat"/>
              <a:cs typeface="Montserrat"/>
              <a:sym typeface="Montserrat"/>
            </a:endParaRPr>
          </a:p>
        </p:txBody>
      </p:sp>
      <p:sp>
        <p:nvSpPr>
          <p:cNvPr id="714" name="Google Shape;714;g1f9c600f770_10_266"/>
          <p:cNvSpPr txBox="1"/>
          <p:nvPr/>
        </p:nvSpPr>
        <p:spPr>
          <a:xfrm>
            <a:off x="1086075" y="3407812"/>
            <a:ext cx="28263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EB Garamond"/>
              <a:buChar char="●"/>
            </a:pPr>
            <a:r>
              <a:rPr lang="en" sz="1500">
                <a:solidFill>
                  <a:schemeClr val="dk1"/>
                </a:solidFill>
                <a:latin typeface="Montserrat"/>
                <a:ea typeface="Montserrat"/>
                <a:cs typeface="Montserrat"/>
                <a:sym typeface="Montserrat"/>
              </a:rPr>
              <a:t>Customers are </a:t>
            </a:r>
            <a:r>
              <a:rPr b="1" lang="en" sz="1500">
                <a:solidFill>
                  <a:schemeClr val="dk1"/>
                </a:solidFill>
                <a:latin typeface="Montserrat"/>
                <a:ea typeface="Montserrat"/>
                <a:cs typeface="Montserrat"/>
                <a:sym typeface="Montserrat"/>
              </a:rPr>
              <a:t>notified </a:t>
            </a:r>
            <a:r>
              <a:rPr lang="en" sz="1500">
                <a:solidFill>
                  <a:schemeClr val="dk1"/>
                </a:solidFill>
                <a:latin typeface="Montserrat"/>
                <a:ea typeface="Montserrat"/>
                <a:cs typeface="Montserrat"/>
                <a:sym typeface="Montserrat"/>
              </a:rPr>
              <a:t>through emails, social media, newsletters or through pop-ups about  new updates.</a:t>
            </a:r>
            <a:endParaRPr sz="13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g1f9c600f770_14_8"/>
          <p:cNvPicPr preferRelativeResize="0"/>
          <p:nvPr/>
        </p:nvPicPr>
        <p:blipFill rotWithShape="1">
          <a:blip r:embed="rId3">
            <a:alphaModFix/>
          </a:blip>
          <a:srcRect b="15175" l="0" r="0" t="0"/>
          <a:stretch/>
        </p:blipFill>
        <p:spPr>
          <a:xfrm>
            <a:off x="1287150" y="4095750"/>
            <a:ext cx="3305175" cy="711275"/>
          </a:xfrm>
          <a:prstGeom prst="rect">
            <a:avLst/>
          </a:prstGeom>
          <a:noFill/>
          <a:ln>
            <a:noFill/>
          </a:ln>
        </p:spPr>
      </p:pic>
      <p:sp>
        <p:nvSpPr>
          <p:cNvPr id="720" name="Google Shape;720;g1f9c600f770_14_8"/>
          <p:cNvSpPr txBox="1"/>
          <p:nvPr>
            <p:ph type="ctrTitle"/>
          </p:nvPr>
        </p:nvSpPr>
        <p:spPr>
          <a:xfrm>
            <a:off x="477025" y="268025"/>
            <a:ext cx="4654200" cy="657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CONCLUSION</a:t>
            </a:r>
            <a:endParaRPr/>
          </a:p>
        </p:txBody>
      </p:sp>
      <p:sp>
        <p:nvSpPr>
          <p:cNvPr id="721" name="Google Shape;721;g1f9c600f770_14_8"/>
          <p:cNvSpPr txBox="1"/>
          <p:nvPr>
            <p:ph idx="1" type="subTitle"/>
          </p:nvPr>
        </p:nvSpPr>
        <p:spPr>
          <a:xfrm flipH="1">
            <a:off x="594000" y="788525"/>
            <a:ext cx="7158000" cy="42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0"/>
              </a:spcBef>
              <a:spcAft>
                <a:spcPts val="0"/>
              </a:spcAft>
              <a:buNone/>
            </a:pPr>
            <a:r>
              <a:rPr lang="en" sz="1400">
                <a:latin typeface="Share Tech"/>
                <a:ea typeface="Share Tech"/>
                <a:cs typeface="Share Tech"/>
                <a:sym typeface="Share Tech"/>
              </a:rPr>
              <a:t>Several of India's top real estate platforms, including NoBroker, MagicBricks, Housing.com, 99acres, and Squareyards, strive to do away with the necessity for brokers in real estate transactions. Each platform provides a variety of services for purchasing, selling, and renting real estate. But, NoBroker's broker-free strategy, which aims to lower transaction costs and boost transparency in the real estate industry, is its key differentiator.</a:t>
            </a:r>
            <a:endParaRPr sz="1400">
              <a:latin typeface="Share Tech"/>
              <a:ea typeface="Share Tech"/>
              <a:cs typeface="Share Tech"/>
              <a:sym typeface="Share Tech"/>
            </a:endParaRPr>
          </a:p>
          <a:p>
            <a:pPr indent="0" lvl="0" marL="457200" rtl="0" algn="l">
              <a:spcBef>
                <a:spcPts val="1000"/>
              </a:spcBef>
              <a:spcAft>
                <a:spcPts val="0"/>
              </a:spcAft>
              <a:buNone/>
            </a:pPr>
            <a:r>
              <a:rPr lang="en" sz="1400">
                <a:latin typeface="Share Tech"/>
                <a:ea typeface="Share Tech"/>
                <a:cs typeface="Share Tech"/>
                <a:sym typeface="Share Tech"/>
              </a:rPr>
              <a:t>Refer and Earn, new market entry, channelizing customers to in-home services, using effective</a:t>
            </a:r>
            <a:r>
              <a:rPr lang="en" sz="1400">
                <a:latin typeface="Share Tech"/>
                <a:ea typeface="Share Tech"/>
                <a:cs typeface="Share Tech"/>
                <a:sym typeface="Share Tech"/>
              </a:rPr>
              <a:t> </a:t>
            </a:r>
            <a:r>
              <a:rPr lang="en" sz="1400">
                <a:latin typeface="Share Tech"/>
                <a:ea typeface="Share Tech"/>
                <a:cs typeface="Share Tech"/>
                <a:sym typeface="Share Tech"/>
              </a:rPr>
              <a:t>marketing approaches, forming partnerships with other businesses, and improving user interface are just a few of the suggested strategies for revenue growth.</a:t>
            </a:r>
            <a:endParaRPr sz="1400">
              <a:latin typeface="Share Tech"/>
              <a:ea typeface="Share Tech"/>
              <a:cs typeface="Share Tech"/>
              <a:sym typeface="Share Tech"/>
            </a:endParaRPr>
          </a:p>
          <a:p>
            <a:pPr indent="0" lvl="0" marL="457200" rtl="0" algn="l">
              <a:spcBef>
                <a:spcPts val="1000"/>
              </a:spcBef>
              <a:spcAft>
                <a:spcPts val="0"/>
              </a:spcAft>
              <a:buNone/>
            </a:pPr>
            <a:r>
              <a:rPr lang="en" sz="1400">
                <a:latin typeface="Share Tech"/>
                <a:ea typeface="Share Tech"/>
                <a:cs typeface="Share Tech"/>
                <a:sym typeface="Share Tech"/>
              </a:rPr>
              <a:t>Improving the user interface, adding new plans for the low rental segment and building customer’s trust are some of the ways to make money from this industry.</a:t>
            </a:r>
            <a:endParaRPr sz="1400">
              <a:latin typeface="Share Tech"/>
              <a:ea typeface="Share Tech"/>
              <a:cs typeface="Share Tech"/>
              <a:sym typeface="Share Tech"/>
            </a:endParaRPr>
          </a:p>
          <a:p>
            <a:pPr indent="0" lvl="0" marL="457200" rtl="0" algn="l">
              <a:spcBef>
                <a:spcPts val="1000"/>
              </a:spcBef>
              <a:spcAft>
                <a:spcPts val="0"/>
              </a:spcAft>
              <a:buNone/>
            </a:pPr>
            <a:r>
              <a:rPr lang="en" sz="1400">
                <a:latin typeface="Share Tech"/>
                <a:ea typeface="Share Tech"/>
                <a:cs typeface="Share Tech"/>
                <a:sym typeface="Share Tech"/>
              </a:rPr>
              <a:t>There are several ways to increase post-purchase activity. Acquisition of recurring consumers would benefit from point-based programmes that reward second purchases, additional services, and post-purchase involvement with premium facility categories, targeted customer identification, and customer feedback integration.</a:t>
            </a:r>
            <a:endParaRPr sz="1400">
              <a:latin typeface="Share Tech"/>
              <a:ea typeface="Share Tech"/>
              <a:cs typeface="Share Tech"/>
              <a:sym typeface="Share Tech"/>
            </a:endParaRPr>
          </a:p>
        </p:txBody>
      </p:sp>
      <p:cxnSp>
        <p:nvCxnSpPr>
          <p:cNvPr id="722" name="Google Shape;722;g1f9c600f770_14_8"/>
          <p:cNvCxnSpPr/>
          <p:nvPr/>
        </p:nvCxnSpPr>
        <p:spPr>
          <a:xfrm flipH="1" rot="10800000">
            <a:off x="1189000" y="2208775"/>
            <a:ext cx="5155500" cy="1800"/>
          </a:xfrm>
          <a:prstGeom prst="straightConnector1">
            <a:avLst/>
          </a:prstGeom>
          <a:noFill/>
          <a:ln cap="flat" cmpd="sng" w="19050">
            <a:solidFill>
              <a:schemeClr val="accent3"/>
            </a:solidFill>
            <a:prstDash val="solid"/>
            <a:round/>
            <a:headEnd len="sm" w="sm" type="none"/>
            <a:tailEnd len="sm" w="sm" type="none"/>
          </a:ln>
        </p:spPr>
      </p:cxnSp>
      <p:cxnSp>
        <p:nvCxnSpPr>
          <p:cNvPr id="723" name="Google Shape;723;g1f9c600f770_14_8"/>
          <p:cNvCxnSpPr/>
          <p:nvPr/>
        </p:nvCxnSpPr>
        <p:spPr>
          <a:xfrm>
            <a:off x="1178350" y="3533425"/>
            <a:ext cx="5150100" cy="26100"/>
          </a:xfrm>
          <a:prstGeom prst="straightConnector1">
            <a:avLst/>
          </a:prstGeom>
          <a:noFill/>
          <a:ln cap="flat" cmpd="sng" w="19050">
            <a:solidFill>
              <a:schemeClr val="accent3"/>
            </a:solidFill>
            <a:prstDash val="solid"/>
            <a:round/>
            <a:headEnd len="sm" w="sm" type="none"/>
            <a:tailEnd len="sm" w="sm" type="none"/>
          </a:ln>
        </p:spPr>
      </p:cxnSp>
      <p:sp>
        <p:nvSpPr>
          <p:cNvPr id="724" name="Google Shape;724;g1f9c600f770_14_8"/>
          <p:cNvSpPr/>
          <p:nvPr/>
        </p:nvSpPr>
        <p:spPr>
          <a:xfrm flipH="1">
            <a:off x="743108" y="1070850"/>
            <a:ext cx="241800" cy="2418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1f9c600f770_14_8"/>
          <p:cNvSpPr/>
          <p:nvPr/>
        </p:nvSpPr>
        <p:spPr>
          <a:xfrm flipH="1">
            <a:off x="743108" y="2987600"/>
            <a:ext cx="241800" cy="2418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1f9c600f770_14_8"/>
          <p:cNvSpPr/>
          <p:nvPr/>
        </p:nvSpPr>
        <p:spPr>
          <a:xfrm flipH="1">
            <a:off x="743108" y="3583975"/>
            <a:ext cx="241800" cy="2418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g1f9c600f770_14_8"/>
          <p:cNvSpPr/>
          <p:nvPr/>
        </p:nvSpPr>
        <p:spPr>
          <a:xfrm flipH="1">
            <a:off x="743108" y="2238350"/>
            <a:ext cx="241800" cy="2418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8" name="Google Shape;728;g1f9c600f770_14_8"/>
          <p:cNvCxnSpPr/>
          <p:nvPr/>
        </p:nvCxnSpPr>
        <p:spPr>
          <a:xfrm flipH="1" rot="10800000">
            <a:off x="1189000" y="2987600"/>
            <a:ext cx="5128800" cy="9600"/>
          </a:xfrm>
          <a:prstGeom prst="straightConnector1">
            <a:avLst/>
          </a:prstGeom>
          <a:noFill/>
          <a:ln cap="flat" cmpd="sng" w="19050">
            <a:solidFill>
              <a:schemeClr val="accent3"/>
            </a:solidFill>
            <a:prstDash val="solid"/>
            <a:round/>
            <a:headEnd len="sm" w="sm" type="none"/>
            <a:tailEnd len="sm" w="sm" type="none"/>
          </a:ln>
        </p:spPr>
      </p:cxnSp>
      <p:grpSp>
        <p:nvGrpSpPr>
          <p:cNvPr id="729" name="Google Shape;729;g1f9c600f770_14_8"/>
          <p:cNvGrpSpPr/>
          <p:nvPr/>
        </p:nvGrpSpPr>
        <p:grpSpPr>
          <a:xfrm>
            <a:off x="7164047" y="3373399"/>
            <a:ext cx="1884512" cy="1678423"/>
            <a:chOff x="634050" y="238100"/>
            <a:chExt cx="6351575" cy="5220600"/>
          </a:xfrm>
        </p:grpSpPr>
        <p:sp>
          <p:nvSpPr>
            <p:cNvPr id="730" name="Google Shape;730;g1f9c600f770_14_8"/>
            <p:cNvSpPr/>
            <p:nvPr/>
          </p:nvSpPr>
          <p:spPr>
            <a:xfrm>
              <a:off x="734250" y="4976375"/>
              <a:ext cx="5868000" cy="482325"/>
            </a:xfrm>
            <a:custGeom>
              <a:rect b="b" l="l" r="r" t="t"/>
              <a:pathLst>
                <a:path extrusionOk="0" h="19293" w="234720">
                  <a:moveTo>
                    <a:pt x="117360" y="1"/>
                  </a:moveTo>
                  <a:cubicBezTo>
                    <a:pt x="86234" y="1"/>
                    <a:pt x="56383" y="1018"/>
                    <a:pt x="34374" y="2828"/>
                  </a:cubicBezTo>
                  <a:cubicBezTo>
                    <a:pt x="12365" y="4635"/>
                    <a:pt x="1" y="7088"/>
                    <a:pt x="1" y="9648"/>
                  </a:cubicBezTo>
                  <a:cubicBezTo>
                    <a:pt x="1" y="12205"/>
                    <a:pt x="12365" y="14658"/>
                    <a:pt x="34374" y="16467"/>
                  </a:cubicBezTo>
                  <a:cubicBezTo>
                    <a:pt x="56383" y="18277"/>
                    <a:pt x="86234" y="19292"/>
                    <a:pt x="117360" y="19292"/>
                  </a:cubicBezTo>
                  <a:cubicBezTo>
                    <a:pt x="148486" y="19292"/>
                    <a:pt x="178337" y="18277"/>
                    <a:pt x="200346" y="16467"/>
                  </a:cubicBezTo>
                  <a:cubicBezTo>
                    <a:pt x="222355" y="14658"/>
                    <a:pt x="234719" y="12205"/>
                    <a:pt x="234719" y="9648"/>
                  </a:cubicBezTo>
                  <a:cubicBezTo>
                    <a:pt x="234719" y="7088"/>
                    <a:pt x="222355" y="4635"/>
                    <a:pt x="200346" y="2828"/>
                  </a:cubicBezTo>
                  <a:cubicBezTo>
                    <a:pt x="178337" y="1018"/>
                    <a:pt x="148486" y="1"/>
                    <a:pt x="117360" y="1"/>
                  </a:cubicBezTo>
                  <a:close/>
                </a:path>
              </a:pathLst>
            </a:custGeom>
            <a:solidFill>
              <a:srgbClr val="434343">
                <a:alpha val="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1f9c600f770_14_8"/>
            <p:cNvSpPr/>
            <p:nvPr/>
          </p:nvSpPr>
          <p:spPr>
            <a:xfrm>
              <a:off x="2641600" y="3881175"/>
              <a:ext cx="392075" cy="1362800"/>
            </a:xfrm>
            <a:custGeom>
              <a:rect b="b" l="l" r="r" t="t"/>
              <a:pathLst>
                <a:path extrusionOk="0" h="54512" w="15683">
                  <a:moveTo>
                    <a:pt x="10455" y="1"/>
                  </a:moveTo>
                  <a:lnTo>
                    <a:pt x="1" y="54512"/>
                  </a:lnTo>
                  <a:lnTo>
                    <a:pt x="2241" y="54512"/>
                  </a:lnTo>
                  <a:lnTo>
                    <a:pt x="1568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1f9c600f770_14_8"/>
            <p:cNvSpPr/>
            <p:nvPr/>
          </p:nvSpPr>
          <p:spPr>
            <a:xfrm>
              <a:off x="3369675" y="3881175"/>
              <a:ext cx="392075" cy="1362800"/>
            </a:xfrm>
            <a:custGeom>
              <a:rect b="b" l="l" r="r" t="t"/>
              <a:pathLst>
                <a:path extrusionOk="0" h="54512" w="15683">
                  <a:moveTo>
                    <a:pt x="1" y="1"/>
                  </a:moveTo>
                  <a:lnTo>
                    <a:pt x="13442" y="54512"/>
                  </a:lnTo>
                  <a:lnTo>
                    <a:pt x="15683" y="54512"/>
                  </a:lnTo>
                  <a:lnTo>
                    <a:pt x="522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1f9c600f770_14_8"/>
            <p:cNvSpPr/>
            <p:nvPr/>
          </p:nvSpPr>
          <p:spPr>
            <a:xfrm>
              <a:off x="2449650" y="2576575"/>
              <a:ext cx="1696550" cy="1306075"/>
            </a:xfrm>
            <a:custGeom>
              <a:rect b="b" l="l" r="r" t="t"/>
              <a:pathLst>
                <a:path extrusionOk="0" h="52243" w="67862">
                  <a:moveTo>
                    <a:pt x="64591" y="1"/>
                  </a:moveTo>
                  <a:cubicBezTo>
                    <a:pt x="62743" y="1"/>
                    <a:pt x="60281" y="1186"/>
                    <a:pt x="59203" y="5139"/>
                  </a:cubicBezTo>
                  <a:cubicBezTo>
                    <a:pt x="56965" y="13353"/>
                    <a:pt x="53976" y="43222"/>
                    <a:pt x="44270" y="43971"/>
                  </a:cubicBezTo>
                  <a:cubicBezTo>
                    <a:pt x="34561" y="44717"/>
                    <a:pt x="4692" y="46209"/>
                    <a:pt x="4692" y="46209"/>
                  </a:cubicBezTo>
                  <a:cubicBezTo>
                    <a:pt x="4692" y="46209"/>
                    <a:pt x="0" y="52243"/>
                    <a:pt x="19828" y="52243"/>
                  </a:cubicBezTo>
                  <a:cubicBezTo>
                    <a:pt x="20928" y="52243"/>
                    <a:pt x="22104" y="52224"/>
                    <a:pt x="23361" y="52185"/>
                  </a:cubicBezTo>
                  <a:cubicBezTo>
                    <a:pt x="47256" y="51436"/>
                    <a:pt x="53230" y="51436"/>
                    <a:pt x="55470" y="45463"/>
                  </a:cubicBezTo>
                  <a:cubicBezTo>
                    <a:pt x="57711" y="39490"/>
                    <a:pt x="62190" y="3647"/>
                    <a:pt x="65925" y="2153"/>
                  </a:cubicBezTo>
                  <a:cubicBezTo>
                    <a:pt x="67861" y="1378"/>
                    <a:pt x="66583" y="1"/>
                    <a:pt x="64591" y="1"/>
                  </a:cubicBezTo>
                  <a:close/>
                </a:path>
              </a:pathLst>
            </a:custGeom>
            <a:solidFill>
              <a:srgbClr val="EFD6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1f9c600f770_14_8"/>
            <p:cNvSpPr/>
            <p:nvPr/>
          </p:nvSpPr>
          <p:spPr>
            <a:xfrm>
              <a:off x="1685075" y="2498000"/>
              <a:ext cx="254675" cy="352175"/>
            </a:xfrm>
            <a:custGeom>
              <a:rect b="b" l="l" r="r" t="t"/>
              <a:pathLst>
                <a:path extrusionOk="0" h="14087" w="10187">
                  <a:moveTo>
                    <a:pt x="3364" y="1"/>
                  </a:moveTo>
                  <a:cubicBezTo>
                    <a:pt x="2948" y="1"/>
                    <a:pt x="2443" y="269"/>
                    <a:pt x="1869" y="1008"/>
                  </a:cubicBezTo>
                  <a:cubicBezTo>
                    <a:pt x="1" y="3418"/>
                    <a:pt x="2292" y="1971"/>
                    <a:pt x="4160" y="5286"/>
                  </a:cubicBezTo>
                  <a:cubicBezTo>
                    <a:pt x="6027" y="8602"/>
                    <a:pt x="2953" y="7817"/>
                    <a:pt x="1507" y="10288"/>
                  </a:cubicBezTo>
                  <a:cubicBezTo>
                    <a:pt x="60" y="12759"/>
                    <a:pt x="2652" y="13964"/>
                    <a:pt x="2652" y="13964"/>
                  </a:cubicBezTo>
                  <a:lnTo>
                    <a:pt x="3617" y="14087"/>
                  </a:lnTo>
                  <a:cubicBezTo>
                    <a:pt x="3617" y="14087"/>
                    <a:pt x="6510" y="12818"/>
                    <a:pt x="5666" y="11976"/>
                  </a:cubicBezTo>
                  <a:cubicBezTo>
                    <a:pt x="4822" y="11132"/>
                    <a:pt x="5728" y="9806"/>
                    <a:pt x="7957" y="7999"/>
                  </a:cubicBezTo>
                  <a:cubicBezTo>
                    <a:pt x="10186" y="6190"/>
                    <a:pt x="1808" y="2936"/>
                    <a:pt x="2109" y="1791"/>
                  </a:cubicBezTo>
                  <a:cubicBezTo>
                    <a:pt x="2295" y="1091"/>
                    <a:pt x="2999" y="706"/>
                    <a:pt x="3545" y="706"/>
                  </a:cubicBezTo>
                  <a:cubicBezTo>
                    <a:pt x="3891" y="706"/>
                    <a:pt x="4174" y="861"/>
                    <a:pt x="4220" y="1189"/>
                  </a:cubicBezTo>
                  <a:cubicBezTo>
                    <a:pt x="4340" y="2033"/>
                    <a:pt x="3617" y="2092"/>
                    <a:pt x="3617" y="2092"/>
                  </a:cubicBezTo>
                  <a:cubicBezTo>
                    <a:pt x="3617" y="2092"/>
                    <a:pt x="3783" y="2167"/>
                    <a:pt x="3987" y="2167"/>
                  </a:cubicBezTo>
                  <a:cubicBezTo>
                    <a:pt x="4190" y="2167"/>
                    <a:pt x="4432" y="2092"/>
                    <a:pt x="4582" y="1791"/>
                  </a:cubicBezTo>
                  <a:cubicBezTo>
                    <a:pt x="4791" y="1373"/>
                    <a:pt x="4305" y="1"/>
                    <a:pt x="33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1f9c600f770_14_8"/>
            <p:cNvSpPr/>
            <p:nvPr/>
          </p:nvSpPr>
          <p:spPr>
            <a:xfrm>
              <a:off x="1699400" y="2649725"/>
              <a:ext cx="103550" cy="209425"/>
            </a:xfrm>
            <a:custGeom>
              <a:rect b="b" l="l" r="r" t="t"/>
              <a:pathLst>
                <a:path extrusionOk="0" h="8377" w="4142">
                  <a:moveTo>
                    <a:pt x="2774" y="1"/>
                  </a:moveTo>
                  <a:cubicBezTo>
                    <a:pt x="2392" y="1"/>
                    <a:pt x="2194" y="817"/>
                    <a:pt x="2280" y="1066"/>
                  </a:cubicBezTo>
                  <a:cubicBezTo>
                    <a:pt x="2341" y="1245"/>
                    <a:pt x="2438" y="1290"/>
                    <a:pt x="2521" y="1290"/>
                  </a:cubicBezTo>
                  <a:cubicBezTo>
                    <a:pt x="2603" y="1290"/>
                    <a:pt x="2670" y="1246"/>
                    <a:pt x="2670" y="1246"/>
                  </a:cubicBezTo>
                  <a:cubicBezTo>
                    <a:pt x="2670" y="1246"/>
                    <a:pt x="2378" y="1209"/>
                    <a:pt x="2426" y="707"/>
                  </a:cubicBezTo>
                  <a:cubicBezTo>
                    <a:pt x="2445" y="513"/>
                    <a:pt x="2560" y="421"/>
                    <a:pt x="2701" y="421"/>
                  </a:cubicBezTo>
                  <a:cubicBezTo>
                    <a:pt x="2923" y="421"/>
                    <a:pt x="3208" y="649"/>
                    <a:pt x="3284" y="1066"/>
                  </a:cubicBezTo>
                  <a:cubicBezTo>
                    <a:pt x="3407" y="1748"/>
                    <a:pt x="0" y="3683"/>
                    <a:pt x="909" y="4757"/>
                  </a:cubicBezTo>
                  <a:cubicBezTo>
                    <a:pt x="1817" y="5830"/>
                    <a:pt x="2182" y="6619"/>
                    <a:pt x="1839" y="7121"/>
                  </a:cubicBezTo>
                  <a:cubicBezTo>
                    <a:pt x="1497" y="7623"/>
                    <a:pt x="2672" y="8376"/>
                    <a:pt x="2672" y="8376"/>
                  </a:cubicBezTo>
                  <a:lnTo>
                    <a:pt x="3062" y="8305"/>
                  </a:lnTo>
                  <a:cubicBezTo>
                    <a:pt x="3062" y="8305"/>
                    <a:pt x="4117" y="7589"/>
                    <a:pt x="3528" y="6119"/>
                  </a:cubicBezTo>
                  <a:cubicBezTo>
                    <a:pt x="2939" y="4650"/>
                    <a:pt x="1691" y="5116"/>
                    <a:pt x="2451" y="3144"/>
                  </a:cubicBezTo>
                  <a:cubicBezTo>
                    <a:pt x="3211" y="1173"/>
                    <a:pt x="4142" y="2033"/>
                    <a:pt x="3382" y="600"/>
                  </a:cubicBezTo>
                  <a:cubicBezTo>
                    <a:pt x="3149" y="161"/>
                    <a:pt x="2943" y="1"/>
                    <a:pt x="27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1f9c600f770_14_8"/>
            <p:cNvSpPr/>
            <p:nvPr/>
          </p:nvSpPr>
          <p:spPr>
            <a:xfrm>
              <a:off x="1605100" y="2844050"/>
              <a:ext cx="290200" cy="269250"/>
            </a:xfrm>
            <a:custGeom>
              <a:rect b="b" l="l" r="r" t="t"/>
              <a:pathLst>
                <a:path extrusionOk="0" h="10770" w="11608">
                  <a:moveTo>
                    <a:pt x="1815" y="3156"/>
                  </a:moveTo>
                  <a:cubicBezTo>
                    <a:pt x="1822" y="3156"/>
                    <a:pt x="1830" y="3156"/>
                    <a:pt x="1838" y="3156"/>
                  </a:cubicBezTo>
                  <a:cubicBezTo>
                    <a:pt x="2127" y="3156"/>
                    <a:pt x="2431" y="3298"/>
                    <a:pt x="2707" y="3571"/>
                  </a:cubicBezTo>
                  <a:cubicBezTo>
                    <a:pt x="2741" y="3606"/>
                    <a:pt x="2775" y="3640"/>
                    <a:pt x="2807" y="3676"/>
                  </a:cubicBezTo>
                  <a:lnTo>
                    <a:pt x="3252" y="6916"/>
                  </a:lnTo>
                  <a:cubicBezTo>
                    <a:pt x="3074" y="7231"/>
                    <a:pt x="2830" y="7434"/>
                    <a:pt x="2547" y="7491"/>
                  </a:cubicBezTo>
                  <a:cubicBezTo>
                    <a:pt x="2491" y="7503"/>
                    <a:pt x="2434" y="7508"/>
                    <a:pt x="2377" y="7508"/>
                  </a:cubicBezTo>
                  <a:cubicBezTo>
                    <a:pt x="2087" y="7508"/>
                    <a:pt x="1783" y="7365"/>
                    <a:pt x="1505" y="7092"/>
                  </a:cubicBezTo>
                  <a:cubicBezTo>
                    <a:pt x="1139" y="6734"/>
                    <a:pt x="872" y="6207"/>
                    <a:pt x="749" y="5609"/>
                  </a:cubicBezTo>
                  <a:cubicBezTo>
                    <a:pt x="628" y="5009"/>
                    <a:pt x="667" y="4420"/>
                    <a:pt x="863" y="3948"/>
                  </a:cubicBezTo>
                  <a:cubicBezTo>
                    <a:pt x="1041" y="3517"/>
                    <a:pt x="1327" y="3243"/>
                    <a:pt x="1667" y="3172"/>
                  </a:cubicBezTo>
                  <a:cubicBezTo>
                    <a:pt x="1714" y="3162"/>
                    <a:pt x="1764" y="3156"/>
                    <a:pt x="1815" y="3156"/>
                  </a:cubicBezTo>
                  <a:close/>
                  <a:moveTo>
                    <a:pt x="3001" y="1"/>
                  </a:moveTo>
                  <a:cubicBezTo>
                    <a:pt x="2634" y="1"/>
                    <a:pt x="2351" y="322"/>
                    <a:pt x="2394" y="685"/>
                  </a:cubicBezTo>
                  <a:lnTo>
                    <a:pt x="2682" y="2780"/>
                  </a:lnTo>
                  <a:cubicBezTo>
                    <a:pt x="2409" y="2620"/>
                    <a:pt x="2123" y="2538"/>
                    <a:pt x="1837" y="2538"/>
                  </a:cubicBezTo>
                  <a:cubicBezTo>
                    <a:pt x="1738" y="2538"/>
                    <a:pt x="1639" y="2548"/>
                    <a:pt x="1541" y="2568"/>
                  </a:cubicBezTo>
                  <a:cubicBezTo>
                    <a:pt x="993" y="2679"/>
                    <a:pt x="551" y="3085"/>
                    <a:pt x="293" y="3713"/>
                  </a:cubicBezTo>
                  <a:cubicBezTo>
                    <a:pt x="51" y="4297"/>
                    <a:pt x="1" y="5013"/>
                    <a:pt x="147" y="5730"/>
                  </a:cubicBezTo>
                  <a:cubicBezTo>
                    <a:pt x="293" y="6446"/>
                    <a:pt x="622" y="7085"/>
                    <a:pt x="1073" y="7528"/>
                  </a:cubicBezTo>
                  <a:cubicBezTo>
                    <a:pt x="1468" y="7918"/>
                    <a:pt x="1920" y="8123"/>
                    <a:pt x="2372" y="8123"/>
                  </a:cubicBezTo>
                  <a:cubicBezTo>
                    <a:pt x="2472" y="8121"/>
                    <a:pt x="2570" y="8112"/>
                    <a:pt x="2668" y="8091"/>
                  </a:cubicBezTo>
                  <a:cubicBezTo>
                    <a:pt x="2926" y="8039"/>
                    <a:pt x="3168" y="7918"/>
                    <a:pt x="3364" y="7745"/>
                  </a:cubicBezTo>
                  <a:lnTo>
                    <a:pt x="3720" y="10330"/>
                  </a:lnTo>
                  <a:cubicBezTo>
                    <a:pt x="3756" y="10624"/>
                    <a:pt x="5377" y="10770"/>
                    <a:pt x="7026" y="10770"/>
                  </a:cubicBezTo>
                  <a:cubicBezTo>
                    <a:pt x="8739" y="10770"/>
                    <a:pt x="10482" y="10613"/>
                    <a:pt x="10512" y="10302"/>
                  </a:cubicBezTo>
                  <a:lnTo>
                    <a:pt x="11573" y="671"/>
                  </a:lnTo>
                  <a:cubicBezTo>
                    <a:pt x="11608" y="311"/>
                    <a:pt x="11325" y="1"/>
                    <a:pt x="109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1f9c600f770_14_8"/>
            <p:cNvSpPr/>
            <p:nvPr/>
          </p:nvSpPr>
          <p:spPr>
            <a:xfrm>
              <a:off x="5924075" y="2101825"/>
              <a:ext cx="350" cy="325"/>
            </a:xfrm>
            <a:custGeom>
              <a:rect b="b" l="l" r="r" t="t"/>
              <a:pathLst>
                <a:path extrusionOk="0" h="13" w="14">
                  <a:moveTo>
                    <a:pt x="5" y="0"/>
                  </a:moveTo>
                  <a:cubicBezTo>
                    <a:pt x="0" y="0"/>
                    <a:pt x="0" y="12"/>
                    <a:pt x="5" y="12"/>
                  </a:cubicBezTo>
                  <a:cubicBezTo>
                    <a:pt x="6" y="12"/>
                    <a:pt x="6" y="12"/>
                    <a:pt x="7" y="12"/>
                  </a:cubicBezTo>
                  <a:cubicBezTo>
                    <a:pt x="13" y="10"/>
                    <a:pt x="13" y="3"/>
                    <a:pt x="7" y="1"/>
                  </a:cubicBezTo>
                  <a:cubicBezTo>
                    <a:pt x="6" y="1"/>
                    <a:pt x="6" y="0"/>
                    <a:pt x="5" y="0"/>
                  </a:cubicBezTo>
                  <a:close/>
                </a:path>
              </a:pathLst>
            </a:custGeom>
            <a:solidFill>
              <a:srgbClr val="8199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g1f9c600f770_14_8"/>
            <p:cNvSpPr/>
            <p:nvPr/>
          </p:nvSpPr>
          <p:spPr>
            <a:xfrm>
              <a:off x="3817000" y="1299425"/>
              <a:ext cx="873325" cy="1012400"/>
            </a:xfrm>
            <a:custGeom>
              <a:rect b="b" l="l" r="r" t="t"/>
              <a:pathLst>
                <a:path extrusionOk="0" h="40496" w="34933">
                  <a:moveTo>
                    <a:pt x="34816" y="1"/>
                  </a:moveTo>
                  <a:cubicBezTo>
                    <a:pt x="33905" y="1"/>
                    <a:pt x="27925" y="294"/>
                    <a:pt x="26648" y="7941"/>
                  </a:cubicBezTo>
                  <a:cubicBezTo>
                    <a:pt x="25265" y="16225"/>
                    <a:pt x="20780" y="34520"/>
                    <a:pt x="20780" y="34520"/>
                  </a:cubicBezTo>
                  <a:lnTo>
                    <a:pt x="1" y="37237"/>
                  </a:lnTo>
                  <a:lnTo>
                    <a:pt x="2141" y="39006"/>
                  </a:lnTo>
                  <a:cubicBezTo>
                    <a:pt x="2141" y="39006"/>
                    <a:pt x="10746" y="40496"/>
                    <a:pt x="17643" y="40496"/>
                  </a:cubicBezTo>
                  <a:cubicBezTo>
                    <a:pt x="20707" y="40496"/>
                    <a:pt x="23435" y="40202"/>
                    <a:pt x="24921" y="39352"/>
                  </a:cubicBezTo>
                  <a:cubicBezTo>
                    <a:pt x="29753" y="36589"/>
                    <a:pt x="30789" y="19678"/>
                    <a:pt x="32170" y="15536"/>
                  </a:cubicBezTo>
                  <a:cubicBezTo>
                    <a:pt x="33550" y="11395"/>
                    <a:pt x="34933" y="3"/>
                    <a:pt x="34933" y="3"/>
                  </a:cubicBezTo>
                  <a:cubicBezTo>
                    <a:pt x="34933" y="3"/>
                    <a:pt x="34892" y="1"/>
                    <a:pt x="348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g1f9c600f770_14_8"/>
            <p:cNvSpPr/>
            <p:nvPr/>
          </p:nvSpPr>
          <p:spPr>
            <a:xfrm>
              <a:off x="4361800" y="238100"/>
              <a:ext cx="1029350" cy="974500"/>
            </a:xfrm>
            <a:custGeom>
              <a:rect b="b" l="l" r="r" t="t"/>
              <a:pathLst>
                <a:path extrusionOk="0" h="38980" w="41174">
                  <a:moveTo>
                    <a:pt x="17937" y="1"/>
                  </a:moveTo>
                  <a:cubicBezTo>
                    <a:pt x="16937" y="1"/>
                    <a:pt x="16047" y="365"/>
                    <a:pt x="15491" y="1365"/>
                  </a:cubicBezTo>
                  <a:cubicBezTo>
                    <a:pt x="15491" y="1365"/>
                    <a:pt x="15264" y="1354"/>
                    <a:pt x="14885" y="1354"/>
                  </a:cubicBezTo>
                  <a:cubicBezTo>
                    <a:pt x="12997" y="1354"/>
                    <a:pt x="7339" y="1638"/>
                    <a:pt x="7339" y="5034"/>
                  </a:cubicBezTo>
                  <a:cubicBezTo>
                    <a:pt x="7339" y="5034"/>
                    <a:pt x="818" y="7480"/>
                    <a:pt x="3264" y="12778"/>
                  </a:cubicBezTo>
                  <a:cubicBezTo>
                    <a:pt x="3264" y="12778"/>
                    <a:pt x="1" y="18485"/>
                    <a:pt x="2855" y="21339"/>
                  </a:cubicBezTo>
                  <a:cubicBezTo>
                    <a:pt x="2855" y="21339"/>
                    <a:pt x="1" y="26639"/>
                    <a:pt x="4078" y="29083"/>
                  </a:cubicBezTo>
                  <a:cubicBezTo>
                    <a:pt x="4078" y="29083"/>
                    <a:pt x="3264" y="34792"/>
                    <a:pt x="7339" y="35198"/>
                  </a:cubicBezTo>
                  <a:cubicBezTo>
                    <a:pt x="7339" y="35198"/>
                    <a:pt x="10375" y="38488"/>
                    <a:pt x="13458" y="38488"/>
                  </a:cubicBezTo>
                  <a:cubicBezTo>
                    <a:pt x="14288" y="38488"/>
                    <a:pt x="15121" y="38249"/>
                    <a:pt x="15899" y="37644"/>
                  </a:cubicBezTo>
                  <a:cubicBezTo>
                    <a:pt x="15901" y="37644"/>
                    <a:pt x="19572" y="38980"/>
                    <a:pt x="22614" y="38980"/>
                  </a:cubicBezTo>
                  <a:cubicBezTo>
                    <a:pt x="24183" y="38980"/>
                    <a:pt x="25585" y="38625"/>
                    <a:pt x="26231" y="37548"/>
                  </a:cubicBezTo>
                  <a:cubicBezTo>
                    <a:pt x="26231" y="37548"/>
                    <a:pt x="26244" y="37548"/>
                    <a:pt x="26270" y="37548"/>
                  </a:cubicBezTo>
                  <a:cubicBezTo>
                    <a:pt x="26770" y="37548"/>
                    <a:pt x="31798" y="37462"/>
                    <a:pt x="31798" y="33975"/>
                  </a:cubicBezTo>
                  <a:cubicBezTo>
                    <a:pt x="31798" y="33975"/>
                    <a:pt x="37910" y="31937"/>
                    <a:pt x="35873" y="27862"/>
                  </a:cubicBezTo>
                  <a:cubicBezTo>
                    <a:pt x="35873" y="27862"/>
                    <a:pt x="40765" y="23377"/>
                    <a:pt x="37504" y="19708"/>
                  </a:cubicBezTo>
                  <a:cubicBezTo>
                    <a:pt x="37504" y="19708"/>
                    <a:pt x="41173" y="14001"/>
                    <a:pt x="37504" y="11555"/>
                  </a:cubicBezTo>
                  <a:cubicBezTo>
                    <a:pt x="37504" y="11555"/>
                    <a:pt x="36156" y="4819"/>
                    <a:pt x="32543" y="4819"/>
                  </a:cubicBezTo>
                  <a:cubicBezTo>
                    <a:pt x="32181" y="4819"/>
                    <a:pt x="31797" y="4886"/>
                    <a:pt x="31389" y="5034"/>
                  </a:cubicBezTo>
                  <a:cubicBezTo>
                    <a:pt x="31389" y="5034"/>
                    <a:pt x="30884" y="1744"/>
                    <a:pt x="27479" y="1744"/>
                  </a:cubicBezTo>
                  <a:cubicBezTo>
                    <a:pt x="26562" y="1744"/>
                    <a:pt x="25436" y="1983"/>
                    <a:pt x="24052" y="2588"/>
                  </a:cubicBezTo>
                  <a:cubicBezTo>
                    <a:pt x="24052" y="2588"/>
                    <a:pt x="20603" y="1"/>
                    <a:pt x="1793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g1f9c600f770_14_8"/>
            <p:cNvSpPr/>
            <p:nvPr/>
          </p:nvSpPr>
          <p:spPr>
            <a:xfrm>
              <a:off x="4922350" y="4678225"/>
              <a:ext cx="481900" cy="612075"/>
            </a:xfrm>
            <a:custGeom>
              <a:rect b="b" l="l" r="r" t="t"/>
              <a:pathLst>
                <a:path extrusionOk="0" h="24483" w="19276">
                  <a:moveTo>
                    <a:pt x="4310" y="0"/>
                  </a:moveTo>
                  <a:cubicBezTo>
                    <a:pt x="3058" y="0"/>
                    <a:pt x="1106" y="477"/>
                    <a:pt x="1" y="3154"/>
                  </a:cubicBezTo>
                  <a:lnTo>
                    <a:pt x="8493" y="12639"/>
                  </a:lnTo>
                  <a:cubicBezTo>
                    <a:pt x="8493" y="12639"/>
                    <a:pt x="13157" y="19648"/>
                    <a:pt x="12495" y="21065"/>
                  </a:cubicBezTo>
                  <a:cubicBezTo>
                    <a:pt x="11998" y="22129"/>
                    <a:pt x="10509" y="24483"/>
                    <a:pt x="11193" y="24483"/>
                  </a:cubicBezTo>
                  <a:cubicBezTo>
                    <a:pt x="11420" y="24483"/>
                    <a:pt x="11885" y="24225"/>
                    <a:pt x="12703" y="23577"/>
                  </a:cubicBezTo>
                  <a:cubicBezTo>
                    <a:pt x="15988" y="20971"/>
                    <a:pt x="17086" y="20102"/>
                    <a:pt x="16330" y="18023"/>
                  </a:cubicBezTo>
                  <a:cubicBezTo>
                    <a:pt x="15575" y="15945"/>
                    <a:pt x="14387" y="13321"/>
                    <a:pt x="14386" y="13321"/>
                  </a:cubicBezTo>
                  <a:lnTo>
                    <a:pt x="14386" y="13321"/>
                  </a:lnTo>
                  <a:lnTo>
                    <a:pt x="19276" y="18366"/>
                  </a:lnTo>
                  <a:cubicBezTo>
                    <a:pt x="19276" y="18366"/>
                    <a:pt x="15689" y="10101"/>
                    <a:pt x="11495" y="10101"/>
                  </a:cubicBezTo>
                  <a:cubicBezTo>
                    <a:pt x="11085" y="10101"/>
                    <a:pt x="10670" y="10179"/>
                    <a:pt x="10252" y="10352"/>
                  </a:cubicBezTo>
                  <a:lnTo>
                    <a:pt x="5481" y="147"/>
                  </a:lnTo>
                  <a:cubicBezTo>
                    <a:pt x="5481" y="147"/>
                    <a:pt x="5003" y="0"/>
                    <a:pt x="43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g1f9c600f770_14_8"/>
            <p:cNvSpPr/>
            <p:nvPr/>
          </p:nvSpPr>
          <p:spPr>
            <a:xfrm>
              <a:off x="4772625" y="4753975"/>
              <a:ext cx="355150" cy="623975"/>
            </a:xfrm>
            <a:custGeom>
              <a:rect b="b" l="l" r="r" t="t"/>
              <a:pathLst>
                <a:path extrusionOk="0" h="24959" w="14206">
                  <a:moveTo>
                    <a:pt x="7831" y="0"/>
                  </a:moveTo>
                  <a:cubicBezTo>
                    <a:pt x="7008" y="0"/>
                    <a:pt x="6053" y="244"/>
                    <a:pt x="4990" y="920"/>
                  </a:cubicBezTo>
                  <a:lnTo>
                    <a:pt x="6489" y="13563"/>
                  </a:lnTo>
                  <a:cubicBezTo>
                    <a:pt x="6489" y="13563"/>
                    <a:pt x="6277" y="21980"/>
                    <a:pt x="4922" y="22758"/>
                  </a:cubicBezTo>
                  <a:cubicBezTo>
                    <a:pt x="3656" y="23485"/>
                    <a:pt x="0" y="24959"/>
                    <a:pt x="2907" y="24959"/>
                  </a:cubicBezTo>
                  <a:cubicBezTo>
                    <a:pt x="3117" y="24959"/>
                    <a:pt x="3363" y="24951"/>
                    <a:pt x="3646" y="24935"/>
                  </a:cubicBezTo>
                  <a:cubicBezTo>
                    <a:pt x="7833" y="24690"/>
                    <a:pt x="9230" y="24611"/>
                    <a:pt x="9807" y="22475"/>
                  </a:cubicBezTo>
                  <a:cubicBezTo>
                    <a:pt x="10384" y="20342"/>
                    <a:pt x="10918" y="17510"/>
                    <a:pt x="10918" y="17510"/>
                  </a:cubicBezTo>
                  <a:lnTo>
                    <a:pt x="12020" y="24449"/>
                  </a:lnTo>
                  <a:cubicBezTo>
                    <a:pt x="12020" y="24449"/>
                    <a:pt x="14206" y="13818"/>
                    <a:pt x="9241" y="12705"/>
                  </a:cubicBezTo>
                  <a:lnTo>
                    <a:pt x="11203" y="1611"/>
                  </a:lnTo>
                  <a:cubicBezTo>
                    <a:pt x="11203" y="1611"/>
                    <a:pt x="9950" y="0"/>
                    <a:pt x="78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1f9c600f770_14_8"/>
            <p:cNvSpPr/>
            <p:nvPr/>
          </p:nvSpPr>
          <p:spPr>
            <a:xfrm>
              <a:off x="5158450" y="1481950"/>
              <a:ext cx="602150" cy="1649925"/>
            </a:xfrm>
            <a:custGeom>
              <a:rect b="b" l="l" r="r" t="t"/>
              <a:pathLst>
                <a:path extrusionOk="0" h="65997" w="24086">
                  <a:moveTo>
                    <a:pt x="9435" y="0"/>
                  </a:moveTo>
                  <a:cubicBezTo>
                    <a:pt x="8939" y="0"/>
                    <a:pt x="8385" y="125"/>
                    <a:pt x="7769" y="389"/>
                  </a:cubicBezTo>
                  <a:cubicBezTo>
                    <a:pt x="7769" y="389"/>
                    <a:pt x="0" y="8158"/>
                    <a:pt x="3108" y="12819"/>
                  </a:cubicBezTo>
                  <a:cubicBezTo>
                    <a:pt x="3108" y="12819"/>
                    <a:pt x="3108" y="64873"/>
                    <a:pt x="7769" y="65651"/>
                  </a:cubicBezTo>
                  <a:cubicBezTo>
                    <a:pt x="8754" y="65816"/>
                    <a:pt x="9705" y="65876"/>
                    <a:pt x="10613" y="65876"/>
                  </a:cubicBezTo>
                  <a:cubicBezTo>
                    <a:pt x="13095" y="65876"/>
                    <a:pt x="15263" y="65427"/>
                    <a:pt x="16968" y="65427"/>
                  </a:cubicBezTo>
                  <a:cubicBezTo>
                    <a:pt x="17592" y="65427"/>
                    <a:pt x="18154" y="65487"/>
                    <a:pt x="18646" y="65651"/>
                  </a:cubicBezTo>
                  <a:cubicBezTo>
                    <a:pt x="19423" y="65910"/>
                    <a:pt x="20287" y="65997"/>
                    <a:pt x="21093" y="65997"/>
                  </a:cubicBezTo>
                  <a:cubicBezTo>
                    <a:pt x="22704" y="65997"/>
                    <a:pt x="24085" y="65651"/>
                    <a:pt x="24085" y="65651"/>
                  </a:cubicBezTo>
                  <a:cubicBezTo>
                    <a:pt x="24085" y="65651"/>
                    <a:pt x="19591" y="62441"/>
                    <a:pt x="12938" y="62441"/>
                  </a:cubicBezTo>
                  <a:cubicBezTo>
                    <a:pt x="12272" y="62441"/>
                    <a:pt x="11584" y="62473"/>
                    <a:pt x="10877" y="62543"/>
                  </a:cubicBezTo>
                  <a:lnTo>
                    <a:pt x="10101" y="34573"/>
                  </a:lnTo>
                  <a:cubicBezTo>
                    <a:pt x="10101" y="34573"/>
                    <a:pt x="17706" y="0"/>
                    <a:pt x="94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g1f9c600f770_14_8"/>
            <p:cNvSpPr/>
            <p:nvPr/>
          </p:nvSpPr>
          <p:spPr>
            <a:xfrm>
              <a:off x="4517475" y="2286700"/>
              <a:ext cx="874075" cy="2647775"/>
            </a:xfrm>
            <a:custGeom>
              <a:rect b="b" l="l" r="r" t="t"/>
              <a:pathLst>
                <a:path extrusionOk="0" h="105911" w="34963">
                  <a:moveTo>
                    <a:pt x="12554" y="0"/>
                  </a:moveTo>
                  <a:cubicBezTo>
                    <a:pt x="6702" y="0"/>
                    <a:pt x="1139" y="1160"/>
                    <a:pt x="778" y="5493"/>
                  </a:cubicBezTo>
                  <a:cubicBezTo>
                    <a:pt x="0" y="14815"/>
                    <a:pt x="14763" y="24916"/>
                    <a:pt x="14763" y="24916"/>
                  </a:cubicBezTo>
                  <a:cubicBezTo>
                    <a:pt x="13209" y="29578"/>
                    <a:pt x="13985" y="104939"/>
                    <a:pt x="13985" y="104939"/>
                  </a:cubicBezTo>
                  <a:cubicBezTo>
                    <a:pt x="14374" y="105716"/>
                    <a:pt x="16319" y="105910"/>
                    <a:pt x="18166" y="105910"/>
                  </a:cubicBezTo>
                  <a:cubicBezTo>
                    <a:pt x="20010" y="105910"/>
                    <a:pt x="21756" y="105717"/>
                    <a:pt x="21756" y="105717"/>
                  </a:cubicBezTo>
                  <a:cubicBezTo>
                    <a:pt x="25639" y="96394"/>
                    <a:pt x="33408" y="50553"/>
                    <a:pt x="34186" y="29578"/>
                  </a:cubicBezTo>
                  <a:cubicBezTo>
                    <a:pt x="34962" y="8600"/>
                    <a:pt x="26417" y="1538"/>
                    <a:pt x="26417" y="1538"/>
                  </a:cubicBezTo>
                  <a:cubicBezTo>
                    <a:pt x="26417" y="1538"/>
                    <a:pt x="19294" y="0"/>
                    <a:pt x="125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1f9c600f770_14_8"/>
            <p:cNvSpPr/>
            <p:nvPr/>
          </p:nvSpPr>
          <p:spPr>
            <a:xfrm>
              <a:off x="4831950" y="3762475"/>
              <a:ext cx="1500" cy="1175"/>
            </a:xfrm>
            <a:custGeom>
              <a:rect b="b" l="l" r="r" t="t"/>
              <a:pathLst>
                <a:path extrusionOk="0" h="47" w="60">
                  <a:moveTo>
                    <a:pt x="30" y="1"/>
                  </a:moveTo>
                  <a:cubicBezTo>
                    <a:pt x="0" y="1"/>
                    <a:pt x="0" y="46"/>
                    <a:pt x="30" y="46"/>
                  </a:cubicBezTo>
                  <a:cubicBezTo>
                    <a:pt x="59" y="46"/>
                    <a:pt x="59" y="1"/>
                    <a:pt x="30" y="1"/>
                  </a:cubicBezTo>
                  <a:close/>
                </a:path>
              </a:pathLst>
            </a:custGeom>
            <a:solidFill>
              <a:srgbClr val="8199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1f9c600f770_14_8"/>
            <p:cNvSpPr/>
            <p:nvPr/>
          </p:nvSpPr>
          <p:spPr>
            <a:xfrm>
              <a:off x="4362100" y="2390000"/>
              <a:ext cx="776975" cy="2522075"/>
            </a:xfrm>
            <a:custGeom>
              <a:rect b="b" l="l" r="r" t="t"/>
              <a:pathLst>
                <a:path extrusionOk="0" h="100883" w="31079">
                  <a:moveTo>
                    <a:pt x="7996" y="0"/>
                  </a:moveTo>
                  <a:cubicBezTo>
                    <a:pt x="7621" y="0"/>
                    <a:pt x="7318" y="203"/>
                    <a:pt x="7108" y="653"/>
                  </a:cubicBezTo>
                  <a:cubicBezTo>
                    <a:pt x="4892" y="5383"/>
                    <a:pt x="0" y="42538"/>
                    <a:pt x="0" y="48753"/>
                  </a:cubicBezTo>
                  <a:cubicBezTo>
                    <a:pt x="0" y="54968"/>
                    <a:pt x="20978" y="100031"/>
                    <a:pt x="24861" y="100807"/>
                  </a:cubicBezTo>
                  <a:cubicBezTo>
                    <a:pt x="25120" y="100859"/>
                    <a:pt x="25373" y="100883"/>
                    <a:pt x="25618" y="100883"/>
                  </a:cubicBezTo>
                  <a:cubicBezTo>
                    <a:pt x="29048" y="100883"/>
                    <a:pt x="31079" y="96145"/>
                    <a:pt x="31079" y="96145"/>
                  </a:cubicBezTo>
                  <a:cubicBezTo>
                    <a:pt x="31079" y="95370"/>
                    <a:pt x="15538" y="54968"/>
                    <a:pt x="16316" y="51861"/>
                  </a:cubicBezTo>
                  <a:cubicBezTo>
                    <a:pt x="17092" y="48753"/>
                    <a:pt x="21753" y="19228"/>
                    <a:pt x="21753" y="18452"/>
                  </a:cubicBezTo>
                  <a:cubicBezTo>
                    <a:pt x="21753" y="18452"/>
                    <a:pt x="11573" y="0"/>
                    <a:pt x="799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g1f9c600f770_14_8"/>
            <p:cNvSpPr/>
            <p:nvPr/>
          </p:nvSpPr>
          <p:spPr>
            <a:xfrm>
              <a:off x="4623975" y="997450"/>
              <a:ext cx="437400" cy="435925"/>
            </a:xfrm>
            <a:custGeom>
              <a:rect b="b" l="l" r="r" t="t"/>
              <a:pathLst>
                <a:path extrusionOk="0" h="17437" w="17496">
                  <a:moveTo>
                    <a:pt x="15424" y="0"/>
                  </a:moveTo>
                  <a:lnTo>
                    <a:pt x="7140" y="3108"/>
                  </a:lnTo>
                  <a:cubicBezTo>
                    <a:pt x="7140" y="3108"/>
                    <a:pt x="8520" y="10701"/>
                    <a:pt x="2734" y="12000"/>
                  </a:cubicBezTo>
                  <a:cubicBezTo>
                    <a:pt x="0" y="12611"/>
                    <a:pt x="4287" y="17437"/>
                    <a:pt x="4287" y="17437"/>
                  </a:cubicBezTo>
                  <a:lnTo>
                    <a:pt x="14386" y="17437"/>
                  </a:lnTo>
                  <a:lnTo>
                    <a:pt x="17496" y="12000"/>
                  </a:lnTo>
                  <a:cubicBezTo>
                    <a:pt x="17496" y="12000"/>
                    <a:pt x="13008" y="5869"/>
                    <a:pt x="154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1f9c600f770_14_8"/>
            <p:cNvSpPr/>
            <p:nvPr/>
          </p:nvSpPr>
          <p:spPr>
            <a:xfrm>
              <a:off x="4556500" y="574650"/>
              <a:ext cx="494325" cy="594350"/>
            </a:xfrm>
            <a:custGeom>
              <a:rect b="b" l="l" r="r" t="t"/>
              <a:pathLst>
                <a:path extrusionOk="0" h="23774" w="19773">
                  <a:moveTo>
                    <a:pt x="3596" y="1"/>
                  </a:moveTo>
                  <a:cubicBezTo>
                    <a:pt x="3596" y="900"/>
                    <a:pt x="0" y="20673"/>
                    <a:pt x="8088" y="23370"/>
                  </a:cubicBezTo>
                  <a:cubicBezTo>
                    <a:pt x="8925" y="23648"/>
                    <a:pt x="9714" y="23773"/>
                    <a:pt x="10455" y="23773"/>
                  </a:cubicBezTo>
                  <a:cubicBezTo>
                    <a:pt x="16884" y="23773"/>
                    <a:pt x="19773" y="14382"/>
                    <a:pt x="19773" y="14382"/>
                  </a:cubicBezTo>
                  <a:lnTo>
                    <a:pt x="14381" y="1799"/>
                  </a:lnTo>
                  <a:lnTo>
                    <a:pt x="359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1f9c600f770_14_8"/>
            <p:cNvSpPr/>
            <p:nvPr/>
          </p:nvSpPr>
          <p:spPr>
            <a:xfrm>
              <a:off x="4500475" y="1297075"/>
              <a:ext cx="929900" cy="1227700"/>
            </a:xfrm>
            <a:custGeom>
              <a:rect b="b" l="l" r="r" t="t"/>
              <a:pathLst>
                <a:path extrusionOk="0" h="49108" w="37196">
                  <a:moveTo>
                    <a:pt x="7346" y="0"/>
                  </a:moveTo>
                  <a:cubicBezTo>
                    <a:pt x="6655" y="0"/>
                    <a:pt x="4958" y="155"/>
                    <a:pt x="3106" y="1477"/>
                  </a:cubicBezTo>
                  <a:cubicBezTo>
                    <a:pt x="231" y="3531"/>
                    <a:pt x="0" y="11211"/>
                    <a:pt x="0" y="17011"/>
                  </a:cubicBezTo>
                  <a:cubicBezTo>
                    <a:pt x="0" y="27887"/>
                    <a:pt x="1458" y="45078"/>
                    <a:pt x="1458" y="45078"/>
                  </a:cubicBezTo>
                  <a:cubicBezTo>
                    <a:pt x="1458" y="45078"/>
                    <a:pt x="4513" y="49107"/>
                    <a:pt x="10656" y="49107"/>
                  </a:cubicBezTo>
                  <a:cubicBezTo>
                    <a:pt x="14790" y="49107"/>
                    <a:pt x="20324" y="47281"/>
                    <a:pt x="27266" y="41171"/>
                  </a:cubicBezTo>
                  <a:cubicBezTo>
                    <a:pt x="27266" y="41171"/>
                    <a:pt x="23212" y="33423"/>
                    <a:pt x="23990" y="31091"/>
                  </a:cubicBezTo>
                  <a:cubicBezTo>
                    <a:pt x="24766" y="28761"/>
                    <a:pt x="29427" y="20214"/>
                    <a:pt x="29427" y="20214"/>
                  </a:cubicBezTo>
                  <a:cubicBezTo>
                    <a:pt x="29427" y="20214"/>
                    <a:pt x="31759" y="7784"/>
                    <a:pt x="37196" y="7784"/>
                  </a:cubicBezTo>
                  <a:cubicBezTo>
                    <a:pt x="37196" y="7784"/>
                    <a:pt x="24768" y="2344"/>
                    <a:pt x="22436" y="15"/>
                  </a:cubicBezTo>
                  <a:cubicBezTo>
                    <a:pt x="22436" y="15"/>
                    <a:pt x="18982" y="2431"/>
                    <a:pt x="14608" y="2431"/>
                  </a:cubicBezTo>
                  <a:cubicBezTo>
                    <a:pt x="12421" y="2431"/>
                    <a:pt x="10004" y="1827"/>
                    <a:pt x="7674" y="15"/>
                  </a:cubicBezTo>
                  <a:cubicBezTo>
                    <a:pt x="7674" y="15"/>
                    <a:pt x="7557" y="0"/>
                    <a:pt x="73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g1f9c600f770_14_8"/>
            <p:cNvSpPr/>
            <p:nvPr/>
          </p:nvSpPr>
          <p:spPr>
            <a:xfrm>
              <a:off x="4399050" y="2518525"/>
              <a:ext cx="1500" cy="1100"/>
            </a:xfrm>
            <a:custGeom>
              <a:rect b="b" l="l" r="r" t="t"/>
              <a:pathLst>
                <a:path extrusionOk="0" h="44" w="60">
                  <a:moveTo>
                    <a:pt x="32" y="0"/>
                  </a:moveTo>
                  <a:cubicBezTo>
                    <a:pt x="32" y="0"/>
                    <a:pt x="31" y="0"/>
                    <a:pt x="30" y="0"/>
                  </a:cubicBezTo>
                  <a:cubicBezTo>
                    <a:pt x="1" y="0"/>
                    <a:pt x="1" y="44"/>
                    <a:pt x="30" y="44"/>
                  </a:cubicBezTo>
                  <a:cubicBezTo>
                    <a:pt x="59" y="44"/>
                    <a:pt x="60" y="0"/>
                    <a:pt x="32" y="0"/>
                  </a:cubicBezTo>
                  <a:close/>
                </a:path>
              </a:pathLst>
            </a:custGeom>
            <a:solidFill>
              <a:srgbClr val="C696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g1f9c600f770_14_8"/>
            <p:cNvSpPr/>
            <p:nvPr/>
          </p:nvSpPr>
          <p:spPr>
            <a:xfrm>
              <a:off x="4552200" y="496975"/>
              <a:ext cx="569525" cy="387950"/>
            </a:xfrm>
            <a:custGeom>
              <a:rect b="b" l="l" r="r" t="t"/>
              <a:pathLst>
                <a:path extrusionOk="0" h="15518" w="22781">
                  <a:moveTo>
                    <a:pt x="7594" y="0"/>
                  </a:moveTo>
                  <a:lnTo>
                    <a:pt x="1381" y="692"/>
                  </a:lnTo>
                  <a:cubicBezTo>
                    <a:pt x="1381" y="692"/>
                    <a:pt x="1" y="3797"/>
                    <a:pt x="1381" y="5524"/>
                  </a:cubicBezTo>
                  <a:cubicBezTo>
                    <a:pt x="1381" y="5524"/>
                    <a:pt x="2302" y="6751"/>
                    <a:pt x="3837" y="6751"/>
                  </a:cubicBezTo>
                  <a:cubicBezTo>
                    <a:pt x="4604" y="6751"/>
                    <a:pt x="5525" y="6444"/>
                    <a:pt x="6561" y="5524"/>
                  </a:cubicBezTo>
                  <a:cubicBezTo>
                    <a:pt x="6561" y="5524"/>
                    <a:pt x="7617" y="7426"/>
                    <a:pt x="9731" y="7426"/>
                  </a:cubicBezTo>
                  <a:cubicBezTo>
                    <a:pt x="10319" y="7426"/>
                    <a:pt x="10987" y="7279"/>
                    <a:pt x="11738" y="6904"/>
                  </a:cubicBezTo>
                  <a:cubicBezTo>
                    <a:pt x="11738" y="6904"/>
                    <a:pt x="12520" y="9514"/>
                    <a:pt x="14541" y="9514"/>
                  </a:cubicBezTo>
                  <a:cubicBezTo>
                    <a:pt x="14844" y="9514"/>
                    <a:pt x="15174" y="9455"/>
                    <a:pt x="15534" y="9321"/>
                  </a:cubicBezTo>
                  <a:cubicBezTo>
                    <a:pt x="15534" y="9321"/>
                    <a:pt x="16278" y="15517"/>
                    <a:pt x="18395" y="15517"/>
                  </a:cubicBezTo>
                  <a:cubicBezTo>
                    <a:pt x="18776" y="15517"/>
                    <a:pt x="19202" y="15317"/>
                    <a:pt x="19676" y="14842"/>
                  </a:cubicBezTo>
                  <a:cubicBezTo>
                    <a:pt x="22781" y="11737"/>
                    <a:pt x="15534" y="0"/>
                    <a:pt x="1553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1f9c600f770_14_8"/>
            <p:cNvSpPr/>
            <p:nvPr/>
          </p:nvSpPr>
          <p:spPr>
            <a:xfrm>
              <a:off x="5002525" y="845475"/>
              <a:ext cx="117224" cy="121452"/>
            </a:xfrm>
            <a:custGeom>
              <a:rect b="b" l="l" r="r" t="t"/>
              <a:pathLst>
                <a:path extrusionOk="0" h="4712" w="4211">
                  <a:moveTo>
                    <a:pt x="2567" y="1"/>
                  </a:moveTo>
                  <a:cubicBezTo>
                    <a:pt x="1796" y="1"/>
                    <a:pt x="954" y="666"/>
                    <a:pt x="523" y="1692"/>
                  </a:cubicBezTo>
                  <a:cubicBezTo>
                    <a:pt x="0" y="2940"/>
                    <a:pt x="283" y="4250"/>
                    <a:pt x="1157" y="4615"/>
                  </a:cubicBezTo>
                  <a:cubicBezTo>
                    <a:pt x="1313" y="4680"/>
                    <a:pt x="1476" y="4711"/>
                    <a:pt x="1643" y="4711"/>
                  </a:cubicBezTo>
                  <a:cubicBezTo>
                    <a:pt x="2414" y="4711"/>
                    <a:pt x="3256" y="4046"/>
                    <a:pt x="3688" y="3020"/>
                  </a:cubicBezTo>
                  <a:cubicBezTo>
                    <a:pt x="4210" y="1772"/>
                    <a:pt x="3927" y="462"/>
                    <a:pt x="3053" y="97"/>
                  </a:cubicBezTo>
                  <a:cubicBezTo>
                    <a:pt x="2898" y="32"/>
                    <a:pt x="2734" y="1"/>
                    <a:pt x="25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1f9c600f770_14_8"/>
            <p:cNvSpPr/>
            <p:nvPr/>
          </p:nvSpPr>
          <p:spPr>
            <a:xfrm>
              <a:off x="974750" y="4618150"/>
              <a:ext cx="635975" cy="540225"/>
            </a:xfrm>
            <a:custGeom>
              <a:rect b="b" l="l" r="r" t="t"/>
              <a:pathLst>
                <a:path extrusionOk="0" h="21609" w="25439">
                  <a:moveTo>
                    <a:pt x="1135" y="0"/>
                  </a:moveTo>
                  <a:cubicBezTo>
                    <a:pt x="1066" y="0"/>
                    <a:pt x="1009" y="14"/>
                    <a:pt x="965" y="42"/>
                  </a:cubicBezTo>
                  <a:cubicBezTo>
                    <a:pt x="0" y="667"/>
                    <a:pt x="14245" y="21608"/>
                    <a:pt x="14245" y="21608"/>
                  </a:cubicBezTo>
                  <a:cubicBezTo>
                    <a:pt x="20211" y="17059"/>
                    <a:pt x="19130" y="14332"/>
                    <a:pt x="19130" y="14332"/>
                  </a:cubicBezTo>
                  <a:lnTo>
                    <a:pt x="25439" y="8190"/>
                  </a:lnTo>
                  <a:lnTo>
                    <a:pt x="21373" y="1911"/>
                  </a:lnTo>
                  <a:lnTo>
                    <a:pt x="15379" y="8534"/>
                  </a:lnTo>
                  <a:lnTo>
                    <a:pt x="9665" y="6063"/>
                  </a:lnTo>
                  <a:cubicBezTo>
                    <a:pt x="9665" y="6063"/>
                    <a:pt x="2610" y="0"/>
                    <a:pt x="11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1f9c600f770_14_8"/>
            <p:cNvSpPr/>
            <p:nvPr/>
          </p:nvSpPr>
          <p:spPr>
            <a:xfrm>
              <a:off x="949250" y="4578750"/>
              <a:ext cx="544775" cy="624625"/>
            </a:xfrm>
            <a:custGeom>
              <a:rect b="b" l="l" r="r" t="t"/>
              <a:pathLst>
                <a:path extrusionOk="0" h="24985" w="21791">
                  <a:moveTo>
                    <a:pt x="1194" y="0"/>
                  </a:moveTo>
                  <a:lnTo>
                    <a:pt x="0" y="3240"/>
                  </a:lnTo>
                  <a:lnTo>
                    <a:pt x="15317" y="24984"/>
                  </a:lnTo>
                  <a:cubicBezTo>
                    <a:pt x="15317" y="24984"/>
                    <a:pt x="21790" y="20380"/>
                    <a:pt x="20887" y="16444"/>
                  </a:cubicBezTo>
                  <a:cubicBezTo>
                    <a:pt x="20773" y="15951"/>
                    <a:pt x="20691" y="15650"/>
                    <a:pt x="19705" y="15650"/>
                  </a:cubicBezTo>
                  <a:cubicBezTo>
                    <a:pt x="19186" y="15650"/>
                    <a:pt x="18415" y="15734"/>
                    <a:pt x="17257" y="15917"/>
                  </a:cubicBezTo>
                  <a:cubicBezTo>
                    <a:pt x="17125" y="15938"/>
                    <a:pt x="17004" y="15948"/>
                    <a:pt x="16893" y="15948"/>
                  </a:cubicBezTo>
                  <a:cubicBezTo>
                    <a:pt x="14175" y="15948"/>
                    <a:pt x="17466" y="9943"/>
                    <a:pt x="16009" y="8910"/>
                  </a:cubicBezTo>
                  <a:cubicBezTo>
                    <a:pt x="14491" y="7838"/>
                    <a:pt x="1194" y="0"/>
                    <a:pt x="1194" y="0"/>
                  </a:cubicBezTo>
                  <a:close/>
                </a:path>
              </a:pathLst>
            </a:custGeom>
            <a:solidFill>
              <a:srgbClr val="D39C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1f9c600f770_14_8"/>
            <p:cNvSpPr/>
            <p:nvPr/>
          </p:nvSpPr>
          <p:spPr>
            <a:xfrm>
              <a:off x="1435700" y="3612550"/>
              <a:ext cx="1596850" cy="1235850"/>
            </a:xfrm>
            <a:custGeom>
              <a:rect b="b" l="l" r="r" t="t"/>
              <a:pathLst>
                <a:path extrusionOk="0" h="49434" w="63874">
                  <a:moveTo>
                    <a:pt x="40891" y="1"/>
                  </a:moveTo>
                  <a:cubicBezTo>
                    <a:pt x="38430" y="1"/>
                    <a:pt x="36213" y="160"/>
                    <a:pt x="34526" y="522"/>
                  </a:cubicBezTo>
                  <a:cubicBezTo>
                    <a:pt x="26470" y="2247"/>
                    <a:pt x="0" y="43104"/>
                    <a:pt x="0" y="43104"/>
                  </a:cubicBezTo>
                  <a:lnTo>
                    <a:pt x="6330" y="49434"/>
                  </a:lnTo>
                  <a:cubicBezTo>
                    <a:pt x="23593" y="37350"/>
                    <a:pt x="36829" y="18935"/>
                    <a:pt x="36829" y="18935"/>
                  </a:cubicBezTo>
                  <a:cubicBezTo>
                    <a:pt x="42006" y="17782"/>
                    <a:pt x="63873" y="4549"/>
                    <a:pt x="63873" y="4549"/>
                  </a:cubicBezTo>
                  <a:cubicBezTo>
                    <a:pt x="62964" y="2274"/>
                    <a:pt x="50184" y="1"/>
                    <a:pt x="4089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1f9c600f770_14_8"/>
            <p:cNvSpPr/>
            <p:nvPr/>
          </p:nvSpPr>
          <p:spPr>
            <a:xfrm>
              <a:off x="1751375" y="4073125"/>
              <a:ext cx="1500" cy="1175"/>
            </a:xfrm>
            <a:custGeom>
              <a:rect b="b" l="l" r="r" t="t"/>
              <a:pathLst>
                <a:path extrusionOk="0" h="47" w="60">
                  <a:moveTo>
                    <a:pt x="30" y="1"/>
                  </a:moveTo>
                  <a:cubicBezTo>
                    <a:pt x="0" y="1"/>
                    <a:pt x="0" y="46"/>
                    <a:pt x="30" y="46"/>
                  </a:cubicBezTo>
                  <a:cubicBezTo>
                    <a:pt x="59" y="46"/>
                    <a:pt x="59" y="1"/>
                    <a:pt x="30" y="1"/>
                  </a:cubicBezTo>
                  <a:close/>
                </a:path>
              </a:pathLst>
            </a:custGeom>
            <a:solidFill>
              <a:srgbClr val="BA43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1f9c600f770_14_8"/>
            <p:cNvSpPr/>
            <p:nvPr/>
          </p:nvSpPr>
          <p:spPr>
            <a:xfrm>
              <a:off x="2068675" y="4733275"/>
              <a:ext cx="633025" cy="420825"/>
            </a:xfrm>
            <a:custGeom>
              <a:rect b="b" l="l" r="r" t="t"/>
              <a:pathLst>
                <a:path extrusionOk="0" h="16833" w="25321">
                  <a:moveTo>
                    <a:pt x="12660" y="0"/>
                  </a:moveTo>
                  <a:lnTo>
                    <a:pt x="14962" y="8632"/>
                  </a:lnTo>
                  <a:lnTo>
                    <a:pt x="9782" y="12086"/>
                  </a:lnTo>
                  <a:cubicBezTo>
                    <a:pt x="9782" y="12086"/>
                    <a:pt x="1" y="14963"/>
                    <a:pt x="1" y="16113"/>
                  </a:cubicBezTo>
                  <a:cubicBezTo>
                    <a:pt x="1" y="16689"/>
                    <a:pt x="6318" y="16833"/>
                    <a:pt x="12642" y="16833"/>
                  </a:cubicBezTo>
                  <a:cubicBezTo>
                    <a:pt x="18978" y="16833"/>
                    <a:pt x="25320" y="16688"/>
                    <a:pt x="25320" y="16688"/>
                  </a:cubicBezTo>
                  <a:cubicBezTo>
                    <a:pt x="24743" y="9209"/>
                    <a:pt x="21866" y="8632"/>
                    <a:pt x="21866" y="8632"/>
                  </a:cubicBezTo>
                  <a:lnTo>
                    <a:pt x="2014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1f9c600f770_14_8"/>
            <p:cNvSpPr/>
            <p:nvPr/>
          </p:nvSpPr>
          <p:spPr>
            <a:xfrm>
              <a:off x="2023900" y="4938000"/>
              <a:ext cx="716250" cy="261825"/>
            </a:xfrm>
            <a:custGeom>
              <a:rect b="b" l="l" r="r" t="t"/>
              <a:pathLst>
                <a:path extrusionOk="0" h="10473" w="28650">
                  <a:moveTo>
                    <a:pt x="24034" y="0"/>
                  </a:moveTo>
                  <a:cubicBezTo>
                    <a:pt x="23570" y="0"/>
                    <a:pt x="23139" y="522"/>
                    <a:pt x="22092" y="2880"/>
                  </a:cubicBezTo>
                  <a:cubicBezTo>
                    <a:pt x="21825" y="3480"/>
                    <a:pt x="21480" y="3719"/>
                    <a:pt x="21086" y="3719"/>
                  </a:cubicBezTo>
                  <a:cubicBezTo>
                    <a:pt x="19544" y="3719"/>
                    <a:pt x="17237" y="65"/>
                    <a:pt x="15809" y="65"/>
                  </a:cubicBezTo>
                  <a:cubicBezTo>
                    <a:pt x="15713" y="65"/>
                    <a:pt x="15621" y="82"/>
                    <a:pt x="15534" y="117"/>
                  </a:cubicBezTo>
                  <a:cubicBezTo>
                    <a:pt x="13807" y="808"/>
                    <a:pt x="1" y="7710"/>
                    <a:pt x="1" y="7710"/>
                  </a:cubicBezTo>
                  <a:lnTo>
                    <a:pt x="2073" y="10473"/>
                  </a:lnTo>
                  <a:lnTo>
                    <a:pt x="28649" y="9437"/>
                  </a:lnTo>
                  <a:cubicBezTo>
                    <a:pt x="28649" y="9437"/>
                    <a:pt x="28305" y="1497"/>
                    <a:pt x="24508" y="117"/>
                  </a:cubicBezTo>
                  <a:cubicBezTo>
                    <a:pt x="24333" y="53"/>
                    <a:pt x="24182" y="0"/>
                    <a:pt x="24034" y="0"/>
                  </a:cubicBezTo>
                  <a:close/>
                </a:path>
              </a:pathLst>
            </a:custGeom>
            <a:solidFill>
              <a:srgbClr val="D39C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1f9c600f770_14_8"/>
            <p:cNvSpPr/>
            <p:nvPr/>
          </p:nvSpPr>
          <p:spPr>
            <a:xfrm>
              <a:off x="2831100" y="2158175"/>
              <a:ext cx="1021475" cy="1395450"/>
            </a:xfrm>
            <a:custGeom>
              <a:rect b="b" l="l" r="r" t="t"/>
              <a:pathLst>
                <a:path extrusionOk="0" h="55818" w="40859">
                  <a:moveTo>
                    <a:pt x="27622" y="1"/>
                  </a:moveTo>
                  <a:lnTo>
                    <a:pt x="21868" y="1151"/>
                  </a:lnTo>
                  <a:cubicBezTo>
                    <a:pt x="21868" y="1151"/>
                    <a:pt x="18485" y="775"/>
                    <a:pt x="15049" y="775"/>
                  </a:cubicBezTo>
                  <a:cubicBezTo>
                    <a:pt x="12472" y="775"/>
                    <a:pt x="9865" y="987"/>
                    <a:pt x="8632" y="1726"/>
                  </a:cubicBezTo>
                  <a:cubicBezTo>
                    <a:pt x="5755" y="3453"/>
                    <a:pt x="1" y="44886"/>
                    <a:pt x="1" y="44886"/>
                  </a:cubicBezTo>
                  <a:cubicBezTo>
                    <a:pt x="10359" y="54667"/>
                    <a:pt x="36254" y="55817"/>
                    <a:pt x="36254" y="55817"/>
                  </a:cubicBezTo>
                  <a:cubicBezTo>
                    <a:pt x="40858" y="50065"/>
                    <a:pt x="40858" y="3453"/>
                    <a:pt x="40858" y="3453"/>
                  </a:cubicBezTo>
                  <a:cubicBezTo>
                    <a:pt x="35679" y="1153"/>
                    <a:pt x="29349" y="1153"/>
                    <a:pt x="29349" y="1153"/>
                  </a:cubicBezTo>
                  <a:lnTo>
                    <a:pt x="2762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1f9c600f770_14_8"/>
            <p:cNvSpPr/>
            <p:nvPr/>
          </p:nvSpPr>
          <p:spPr>
            <a:xfrm>
              <a:off x="1872400" y="3279200"/>
              <a:ext cx="1880675" cy="1540450"/>
            </a:xfrm>
            <a:custGeom>
              <a:rect b="b" l="l" r="r" t="t"/>
              <a:pathLst>
                <a:path extrusionOk="0" h="61618" w="75227">
                  <a:moveTo>
                    <a:pt x="41002" y="0"/>
                  </a:moveTo>
                  <a:cubicBezTo>
                    <a:pt x="27366" y="0"/>
                    <a:pt x="8606" y="3576"/>
                    <a:pt x="4201" y="4455"/>
                  </a:cubicBezTo>
                  <a:cubicBezTo>
                    <a:pt x="3610" y="4569"/>
                    <a:pt x="3149" y="5033"/>
                    <a:pt x="3038" y="5621"/>
                  </a:cubicBezTo>
                  <a:cubicBezTo>
                    <a:pt x="1" y="22343"/>
                    <a:pt x="19361" y="61618"/>
                    <a:pt x="19361" y="61618"/>
                  </a:cubicBezTo>
                  <a:lnTo>
                    <a:pt x="29717" y="59316"/>
                  </a:lnTo>
                  <a:cubicBezTo>
                    <a:pt x="26840" y="33421"/>
                    <a:pt x="18208" y="19610"/>
                    <a:pt x="18208" y="19610"/>
                  </a:cubicBezTo>
                  <a:lnTo>
                    <a:pt x="18208" y="19610"/>
                  </a:lnTo>
                  <a:cubicBezTo>
                    <a:pt x="27140" y="20512"/>
                    <a:pt x="34673" y="20893"/>
                    <a:pt x="41025" y="20893"/>
                  </a:cubicBezTo>
                  <a:cubicBezTo>
                    <a:pt x="75191" y="20893"/>
                    <a:pt x="75227" y="9890"/>
                    <a:pt x="75227" y="9890"/>
                  </a:cubicBezTo>
                  <a:cubicBezTo>
                    <a:pt x="75227" y="9890"/>
                    <a:pt x="59066" y="620"/>
                    <a:pt x="43528" y="45"/>
                  </a:cubicBezTo>
                  <a:cubicBezTo>
                    <a:pt x="42710" y="14"/>
                    <a:pt x="41866" y="0"/>
                    <a:pt x="4100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1f9c600f770_14_8"/>
            <p:cNvSpPr/>
            <p:nvPr/>
          </p:nvSpPr>
          <p:spPr>
            <a:xfrm>
              <a:off x="3334650" y="1972575"/>
              <a:ext cx="230200" cy="265575"/>
            </a:xfrm>
            <a:custGeom>
              <a:rect b="b" l="l" r="r" t="t"/>
              <a:pathLst>
                <a:path extrusionOk="0" h="10623" w="9208">
                  <a:moveTo>
                    <a:pt x="8664" y="0"/>
                  </a:moveTo>
                  <a:lnTo>
                    <a:pt x="576" y="1098"/>
                  </a:lnTo>
                  <a:lnTo>
                    <a:pt x="1" y="8577"/>
                  </a:lnTo>
                  <a:cubicBezTo>
                    <a:pt x="1343" y="10111"/>
                    <a:pt x="2814" y="10623"/>
                    <a:pt x="4178" y="10623"/>
                  </a:cubicBezTo>
                  <a:cubicBezTo>
                    <a:pt x="6906" y="10623"/>
                    <a:pt x="9207" y="8577"/>
                    <a:pt x="9207" y="8577"/>
                  </a:cubicBezTo>
                  <a:lnTo>
                    <a:pt x="866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g1f9c600f770_14_8"/>
            <p:cNvSpPr/>
            <p:nvPr/>
          </p:nvSpPr>
          <p:spPr>
            <a:xfrm>
              <a:off x="3378650" y="2634350"/>
              <a:ext cx="837050" cy="508375"/>
            </a:xfrm>
            <a:custGeom>
              <a:rect b="b" l="l" r="r" t="t"/>
              <a:pathLst>
                <a:path extrusionOk="0" h="20335" w="33482">
                  <a:moveTo>
                    <a:pt x="28010" y="0"/>
                  </a:moveTo>
                  <a:cubicBezTo>
                    <a:pt x="25849" y="0"/>
                    <a:pt x="22045" y="473"/>
                    <a:pt x="19337" y="3399"/>
                  </a:cubicBezTo>
                  <a:cubicBezTo>
                    <a:pt x="21633" y="7455"/>
                    <a:pt x="23818" y="10805"/>
                    <a:pt x="23818" y="10805"/>
                  </a:cubicBezTo>
                  <a:cubicBezTo>
                    <a:pt x="17950" y="13913"/>
                    <a:pt x="0" y="14948"/>
                    <a:pt x="0" y="14948"/>
                  </a:cubicBezTo>
                  <a:lnTo>
                    <a:pt x="2072" y="19434"/>
                  </a:lnTo>
                  <a:cubicBezTo>
                    <a:pt x="7378" y="20074"/>
                    <a:pt x="11796" y="20334"/>
                    <a:pt x="15473" y="20334"/>
                  </a:cubicBezTo>
                  <a:cubicBezTo>
                    <a:pt x="31648" y="20334"/>
                    <a:pt x="33481" y="15293"/>
                    <a:pt x="33481" y="15293"/>
                  </a:cubicBezTo>
                  <a:cubicBezTo>
                    <a:pt x="32605" y="10613"/>
                    <a:pt x="30734" y="5067"/>
                    <a:pt x="28662" y="15"/>
                  </a:cubicBezTo>
                  <a:cubicBezTo>
                    <a:pt x="28467" y="6"/>
                    <a:pt x="28249" y="0"/>
                    <a:pt x="280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g1f9c600f770_14_8"/>
            <p:cNvSpPr/>
            <p:nvPr/>
          </p:nvSpPr>
          <p:spPr>
            <a:xfrm>
              <a:off x="3723175" y="2241475"/>
              <a:ext cx="414950" cy="524975"/>
            </a:xfrm>
            <a:custGeom>
              <a:rect b="b" l="l" r="r" t="t"/>
              <a:pathLst>
                <a:path extrusionOk="0" h="20999" w="16598">
                  <a:moveTo>
                    <a:pt x="4605" y="0"/>
                  </a:moveTo>
                  <a:cubicBezTo>
                    <a:pt x="3283" y="0"/>
                    <a:pt x="2444" y="979"/>
                    <a:pt x="2444" y="979"/>
                  </a:cubicBezTo>
                  <a:cubicBezTo>
                    <a:pt x="2444" y="979"/>
                    <a:pt x="1064" y="1668"/>
                    <a:pt x="375" y="6156"/>
                  </a:cubicBezTo>
                  <a:cubicBezTo>
                    <a:pt x="0" y="8582"/>
                    <a:pt x="2503" y="16223"/>
                    <a:pt x="5207" y="20998"/>
                  </a:cubicBezTo>
                  <a:cubicBezTo>
                    <a:pt x="7941" y="18040"/>
                    <a:pt x="13511" y="17533"/>
                    <a:pt x="15968" y="17533"/>
                  </a:cubicBezTo>
                  <a:cubicBezTo>
                    <a:pt x="16210" y="17533"/>
                    <a:pt x="16421" y="17538"/>
                    <a:pt x="16597" y="17546"/>
                  </a:cubicBezTo>
                  <a:cubicBezTo>
                    <a:pt x="13777" y="10678"/>
                    <a:pt x="8867" y="2914"/>
                    <a:pt x="7277" y="1324"/>
                  </a:cubicBezTo>
                  <a:cubicBezTo>
                    <a:pt x="6273" y="320"/>
                    <a:pt x="5360" y="0"/>
                    <a:pt x="46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1f9c600f770_14_8"/>
            <p:cNvSpPr/>
            <p:nvPr/>
          </p:nvSpPr>
          <p:spPr>
            <a:xfrm>
              <a:off x="2168900" y="2463200"/>
              <a:ext cx="1686525" cy="676175"/>
            </a:xfrm>
            <a:custGeom>
              <a:rect b="b" l="l" r="r" t="t"/>
              <a:pathLst>
                <a:path extrusionOk="0" h="27047" w="67461">
                  <a:moveTo>
                    <a:pt x="40775" y="0"/>
                  </a:moveTo>
                  <a:cubicBezTo>
                    <a:pt x="40773" y="0"/>
                    <a:pt x="40771" y="0"/>
                    <a:pt x="40769" y="0"/>
                  </a:cubicBezTo>
                  <a:lnTo>
                    <a:pt x="1707" y="0"/>
                  </a:lnTo>
                  <a:cubicBezTo>
                    <a:pt x="688" y="0"/>
                    <a:pt x="1" y="1038"/>
                    <a:pt x="400" y="1976"/>
                  </a:cubicBezTo>
                  <a:lnTo>
                    <a:pt x="11067" y="27047"/>
                  </a:lnTo>
                  <a:lnTo>
                    <a:pt x="67460" y="27047"/>
                  </a:lnTo>
                  <a:lnTo>
                    <a:pt x="66926" y="25023"/>
                  </a:lnTo>
                  <a:lnTo>
                    <a:pt x="51924" y="24167"/>
                  </a:lnTo>
                  <a:lnTo>
                    <a:pt x="42654" y="1269"/>
                  </a:lnTo>
                  <a:cubicBezTo>
                    <a:pt x="42344" y="504"/>
                    <a:pt x="41601" y="0"/>
                    <a:pt x="407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1f9c600f770_14_8"/>
            <p:cNvSpPr/>
            <p:nvPr/>
          </p:nvSpPr>
          <p:spPr>
            <a:xfrm>
              <a:off x="3709550" y="2203375"/>
              <a:ext cx="202050" cy="131650"/>
            </a:xfrm>
            <a:custGeom>
              <a:rect b="b" l="l" r="r" t="t"/>
              <a:pathLst>
                <a:path extrusionOk="0" h="5266" w="8082">
                  <a:moveTo>
                    <a:pt x="2096" y="0"/>
                  </a:moveTo>
                  <a:cubicBezTo>
                    <a:pt x="1690" y="0"/>
                    <a:pt x="1328" y="141"/>
                    <a:pt x="1225" y="596"/>
                  </a:cubicBezTo>
                  <a:cubicBezTo>
                    <a:pt x="958" y="1784"/>
                    <a:pt x="0" y="3815"/>
                    <a:pt x="881" y="4890"/>
                  </a:cubicBezTo>
                  <a:cubicBezTo>
                    <a:pt x="1093" y="5148"/>
                    <a:pt x="1504" y="5266"/>
                    <a:pt x="2033" y="5266"/>
                  </a:cubicBezTo>
                  <a:cubicBezTo>
                    <a:pt x="3697" y="5266"/>
                    <a:pt x="6534" y="4107"/>
                    <a:pt x="8082" y="2542"/>
                  </a:cubicBezTo>
                  <a:cubicBezTo>
                    <a:pt x="8082" y="2542"/>
                    <a:pt x="7169" y="1937"/>
                    <a:pt x="6364" y="1629"/>
                  </a:cubicBezTo>
                  <a:cubicBezTo>
                    <a:pt x="5711" y="1382"/>
                    <a:pt x="4959" y="128"/>
                    <a:pt x="4125" y="128"/>
                  </a:cubicBezTo>
                  <a:cubicBezTo>
                    <a:pt x="3930" y="128"/>
                    <a:pt x="3730" y="198"/>
                    <a:pt x="3525" y="365"/>
                  </a:cubicBezTo>
                  <a:cubicBezTo>
                    <a:pt x="3525" y="365"/>
                    <a:pt x="2752" y="0"/>
                    <a:pt x="20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1f9c600f770_14_8"/>
            <p:cNvSpPr/>
            <p:nvPr/>
          </p:nvSpPr>
          <p:spPr>
            <a:xfrm>
              <a:off x="3069775" y="1531650"/>
              <a:ext cx="544875" cy="546250"/>
            </a:xfrm>
            <a:custGeom>
              <a:rect b="b" l="l" r="r" t="t"/>
              <a:pathLst>
                <a:path extrusionOk="0" h="21850" w="21795">
                  <a:moveTo>
                    <a:pt x="6494" y="0"/>
                  </a:moveTo>
                  <a:cubicBezTo>
                    <a:pt x="6493" y="0"/>
                    <a:pt x="0" y="19009"/>
                    <a:pt x="8905" y="21434"/>
                  </a:cubicBezTo>
                  <a:cubicBezTo>
                    <a:pt x="9965" y="21722"/>
                    <a:pt x="10954" y="21849"/>
                    <a:pt x="11874" y="21849"/>
                  </a:cubicBezTo>
                  <a:cubicBezTo>
                    <a:pt x="18685" y="21849"/>
                    <a:pt x="21719" y="14886"/>
                    <a:pt x="21719" y="14886"/>
                  </a:cubicBezTo>
                  <a:lnTo>
                    <a:pt x="21794" y="2177"/>
                  </a:lnTo>
                  <a:lnTo>
                    <a:pt x="64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1f9c600f770_14_8"/>
            <p:cNvSpPr/>
            <p:nvPr/>
          </p:nvSpPr>
          <p:spPr>
            <a:xfrm>
              <a:off x="3027025" y="1321575"/>
              <a:ext cx="853325" cy="697900"/>
            </a:xfrm>
            <a:custGeom>
              <a:rect b="b" l="l" r="r" t="t"/>
              <a:pathLst>
                <a:path extrusionOk="0" h="27916" w="34133">
                  <a:moveTo>
                    <a:pt x="14494" y="1"/>
                  </a:moveTo>
                  <a:cubicBezTo>
                    <a:pt x="13551" y="1"/>
                    <a:pt x="12910" y="630"/>
                    <a:pt x="12906" y="2339"/>
                  </a:cubicBezTo>
                  <a:cubicBezTo>
                    <a:pt x="12906" y="2339"/>
                    <a:pt x="11073" y="1530"/>
                    <a:pt x="9369" y="1530"/>
                  </a:cubicBezTo>
                  <a:cubicBezTo>
                    <a:pt x="7639" y="1530"/>
                    <a:pt x="6042" y="2363"/>
                    <a:pt x="6627" y="5720"/>
                  </a:cubicBezTo>
                  <a:cubicBezTo>
                    <a:pt x="6627" y="5720"/>
                    <a:pt x="6627" y="5720"/>
                    <a:pt x="6626" y="5720"/>
                  </a:cubicBezTo>
                  <a:cubicBezTo>
                    <a:pt x="6534" y="5720"/>
                    <a:pt x="1" y="5738"/>
                    <a:pt x="5438" y="10854"/>
                  </a:cubicBezTo>
                  <a:cubicBezTo>
                    <a:pt x="5438" y="10854"/>
                    <a:pt x="9457" y="14407"/>
                    <a:pt x="15718" y="14407"/>
                  </a:cubicBezTo>
                  <a:cubicBezTo>
                    <a:pt x="17433" y="14407"/>
                    <a:pt x="19315" y="14141"/>
                    <a:pt x="21330" y="13462"/>
                  </a:cubicBezTo>
                  <a:lnTo>
                    <a:pt x="21330" y="13462"/>
                  </a:lnTo>
                  <a:cubicBezTo>
                    <a:pt x="21330" y="13462"/>
                    <a:pt x="18142" y="17071"/>
                    <a:pt x="19657" y="21386"/>
                  </a:cubicBezTo>
                  <a:lnTo>
                    <a:pt x="19657" y="21386"/>
                  </a:lnTo>
                  <a:cubicBezTo>
                    <a:pt x="19657" y="21386"/>
                    <a:pt x="18704" y="25517"/>
                    <a:pt x="20267" y="27916"/>
                  </a:cubicBezTo>
                  <a:cubicBezTo>
                    <a:pt x="20267" y="27916"/>
                    <a:pt x="34132" y="21769"/>
                    <a:pt x="28866" y="12914"/>
                  </a:cubicBezTo>
                  <a:cubicBezTo>
                    <a:pt x="28866" y="12914"/>
                    <a:pt x="29621" y="6297"/>
                    <a:pt x="22133" y="4928"/>
                  </a:cubicBezTo>
                  <a:cubicBezTo>
                    <a:pt x="22133" y="4928"/>
                    <a:pt x="17133" y="1"/>
                    <a:pt x="144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1f9c600f770_14_8"/>
            <p:cNvSpPr/>
            <p:nvPr/>
          </p:nvSpPr>
          <p:spPr>
            <a:xfrm>
              <a:off x="3493875" y="1814650"/>
              <a:ext cx="147625" cy="145300"/>
            </a:xfrm>
            <a:custGeom>
              <a:rect b="b" l="l" r="r" t="t"/>
              <a:pathLst>
                <a:path extrusionOk="0" h="5812" w="5905">
                  <a:moveTo>
                    <a:pt x="3375" y="0"/>
                  </a:moveTo>
                  <a:cubicBezTo>
                    <a:pt x="2380" y="0"/>
                    <a:pt x="1336" y="668"/>
                    <a:pt x="764" y="1777"/>
                  </a:cubicBezTo>
                  <a:cubicBezTo>
                    <a:pt x="0" y="3255"/>
                    <a:pt x="365" y="4960"/>
                    <a:pt x="1572" y="5583"/>
                  </a:cubicBezTo>
                  <a:cubicBezTo>
                    <a:pt x="1874" y="5738"/>
                    <a:pt x="2200" y="5812"/>
                    <a:pt x="2531" y="5812"/>
                  </a:cubicBezTo>
                  <a:cubicBezTo>
                    <a:pt x="3527" y="5812"/>
                    <a:pt x="4571" y="5145"/>
                    <a:pt x="5143" y="4036"/>
                  </a:cubicBezTo>
                  <a:cubicBezTo>
                    <a:pt x="5905" y="2557"/>
                    <a:pt x="5542" y="853"/>
                    <a:pt x="4333" y="230"/>
                  </a:cubicBezTo>
                  <a:cubicBezTo>
                    <a:pt x="4032" y="74"/>
                    <a:pt x="3706" y="0"/>
                    <a:pt x="337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1f9c600f770_14_8"/>
            <p:cNvSpPr/>
            <p:nvPr/>
          </p:nvSpPr>
          <p:spPr>
            <a:xfrm>
              <a:off x="634050" y="3102900"/>
              <a:ext cx="6351575" cy="177325"/>
            </a:xfrm>
            <a:custGeom>
              <a:rect b="b" l="l" r="r" t="t"/>
              <a:pathLst>
                <a:path extrusionOk="0" h="7093" w="254063">
                  <a:moveTo>
                    <a:pt x="0" y="1"/>
                  </a:moveTo>
                  <a:lnTo>
                    <a:pt x="0" y="7092"/>
                  </a:lnTo>
                  <a:lnTo>
                    <a:pt x="254062" y="7092"/>
                  </a:lnTo>
                  <a:lnTo>
                    <a:pt x="25406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1f9c600f770_14_8"/>
            <p:cNvSpPr/>
            <p:nvPr/>
          </p:nvSpPr>
          <p:spPr>
            <a:xfrm>
              <a:off x="1268850" y="3274775"/>
              <a:ext cx="263850" cy="1963225"/>
            </a:xfrm>
            <a:custGeom>
              <a:rect b="b" l="l" r="r" t="t"/>
              <a:pathLst>
                <a:path extrusionOk="0" h="78529" w="10554">
                  <a:moveTo>
                    <a:pt x="1" y="0"/>
                  </a:moveTo>
                  <a:lnTo>
                    <a:pt x="1862" y="78528"/>
                  </a:lnTo>
                  <a:lnTo>
                    <a:pt x="6830" y="78528"/>
                  </a:lnTo>
                  <a:lnTo>
                    <a:pt x="105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1f9c600f770_14_8"/>
            <p:cNvSpPr/>
            <p:nvPr/>
          </p:nvSpPr>
          <p:spPr>
            <a:xfrm>
              <a:off x="6114350" y="3258125"/>
              <a:ext cx="263825" cy="1963275"/>
            </a:xfrm>
            <a:custGeom>
              <a:rect b="b" l="l" r="r" t="t"/>
              <a:pathLst>
                <a:path extrusionOk="0" h="78531" w="10553">
                  <a:moveTo>
                    <a:pt x="0" y="0"/>
                  </a:moveTo>
                  <a:lnTo>
                    <a:pt x="3724" y="78530"/>
                  </a:lnTo>
                  <a:lnTo>
                    <a:pt x="8691" y="78530"/>
                  </a:lnTo>
                  <a:lnTo>
                    <a:pt x="105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23"/>
          <p:cNvSpPr txBox="1"/>
          <p:nvPr>
            <p:ph type="ctrTitle"/>
          </p:nvPr>
        </p:nvSpPr>
        <p:spPr>
          <a:xfrm>
            <a:off x="1080825" y="2056775"/>
            <a:ext cx="5005500" cy="858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5200">
                <a:solidFill>
                  <a:schemeClr val="lt2"/>
                </a:solidFill>
              </a:rPr>
              <a:t>THANK YOU</a:t>
            </a:r>
            <a:endParaRPr sz="5200">
              <a:solidFill>
                <a:schemeClr val="lt2"/>
              </a:solidFill>
            </a:endParaRPr>
          </a:p>
        </p:txBody>
      </p:sp>
      <p:grpSp>
        <p:nvGrpSpPr>
          <p:cNvPr id="776" name="Google Shape;776;p23"/>
          <p:cNvGrpSpPr/>
          <p:nvPr/>
        </p:nvGrpSpPr>
        <p:grpSpPr>
          <a:xfrm>
            <a:off x="6086323" y="1653090"/>
            <a:ext cx="3481645" cy="3406550"/>
            <a:chOff x="4095386" y="2301250"/>
            <a:chExt cx="2149164" cy="2102809"/>
          </a:xfrm>
        </p:grpSpPr>
        <p:sp>
          <p:nvSpPr>
            <p:cNvPr id="777" name="Google Shape;777;p23"/>
            <p:cNvSpPr/>
            <p:nvPr/>
          </p:nvSpPr>
          <p:spPr>
            <a:xfrm>
              <a:off x="4095386" y="3018809"/>
              <a:ext cx="804850" cy="1043075"/>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3"/>
            <p:cNvSpPr/>
            <p:nvPr/>
          </p:nvSpPr>
          <p:spPr>
            <a:xfrm>
              <a:off x="4343611" y="3422034"/>
              <a:ext cx="323200" cy="982025"/>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3"/>
            <p:cNvSpPr/>
            <p:nvPr/>
          </p:nvSpPr>
          <p:spPr>
            <a:xfrm>
              <a:off x="5047850" y="2301250"/>
              <a:ext cx="972775" cy="126080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3"/>
            <p:cNvSpPr/>
            <p:nvPr/>
          </p:nvSpPr>
          <p:spPr>
            <a:xfrm>
              <a:off x="5337925" y="2783550"/>
              <a:ext cx="382750" cy="1449125"/>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23"/>
            <p:cNvSpPr/>
            <p:nvPr/>
          </p:nvSpPr>
          <p:spPr>
            <a:xfrm>
              <a:off x="5609750" y="3138575"/>
              <a:ext cx="634800" cy="822675"/>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23"/>
            <p:cNvSpPr/>
            <p:nvPr/>
          </p:nvSpPr>
          <p:spPr>
            <a:xfrm>
              <a:off x="5807250" y="3453975"/>
              <a:ext cx="259150" cy="776600"/>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3" name="Google Shape;783;p23"/>
          <p:cNvGrpSpPr/>
          <p:nvPr/>
        </p:nvGrpSpPr>
        <p:grpSpPr>
          <a:xfrm>
            <a:off x="6489414" y="2915087"/>
            <a:ext cx="2792057" cy="2314899"/>
            <a:chOff x="202950" y="1579375"/>
            <a:chExt cx="1537900" cy="1275075"/>
          </a:xfrm>
        </p:grpSpPr>
        <p:sp>
          <p:nvSpPr>
            <p:cNvPr id="784" name="Google Shape;784;p23"/>
            <p:cNvSpPr/>
            <p:nvPr/>
          </p:nvSpPr>
          <p:spPr>
            <a:xfrm>
              <a:off x="1221225" y="2527600"/>
              <a:ext cx="519625" cy="326850"/>
            </a:xfrm>
            <a:custGeom>
              <a:rect b="b" l="l" r="r" t="t"/>
              <a:pathLst>
                <a:path extrusionOk="0" h="13074" w="20785">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3"/>
            <p:cNvSpPr/>
            <p:nvPr/>
          </p:nvSpPr>
          <p:spPr>
            <a:xfrm>
              <a:off x="1221225" y="2528550"/>
              <a:ext cx="388125" cy="325900"/>
            </a:xfrm>
            <a:custGeom>
              <a:rect b="b" l="l" r="r" t="t"/>
              <a:pathLst>
                <a:path extrusionOk="0" h="13036" w="15525">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3"/>
            <p:cNvSpPr/>
            <p:nvPr/>
          </p:nvSpPr>
          <p:spPr>
            <a:xfrm>
              <a:off x="202950" y="2527725"/>
              <a:ext cx="513475" cy="326725"/>
            </a:xfrm>
            <a:custGeom>
              <a:rect b="b" l="l" r="r" t="t"/>
              <a:pathLst>
                <a:path extrusionOk="0" h="13069" w="20539">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3"/>
            <p:cNvSpPr/>
            <p:nvPr/>
          </p:nvSpPr>
          <p:spPr>
            <a:xfrm>
              <a:off x="476900" y="1599450"/>
              <a:ext cx="968575" cy="1254775"/>
            </a:xfrm>
            <a:custGeom>
              <a:rect b="b" l="l" r="r" t="t"/>
              <a:pathLst>
                <a:path extrusionOk="0" h="50191" w="38743">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3"/>
            <p:cNvSpPr/>
            <p:nvPr/>
          </p:nvSpPr>
          <p:spPr>
            <a:xfrm>
              <a:off x="715225" y="2123975"/>
              <a:ext cx="730250" cy="730475"/>
            </a:xfrm>
            <a:custGeom>
              <a:rect b="b" l="l" r="r" t="t"/>
              <a:pathLst>
                <a:path extrusionOk="0" h="29219" w="29210">
                  <a:moveTo>
                    <a:pt x="29209" y="1"/>
                  </a:moveTo>
                  <a:lnTo>
                    <a:pt x="0" y="29219"/>
                  </a:lnTo>
                  <a:lnTo>
                    <a:pt x="29209" y="29219"/>
                  </a:lnTo>
                  <a:lnTo>
                    <a:pt x="29209" y="1"/>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3"/>
            <p:cNvSpPr/>
            <p:nvPr/>
          </p:nvSpPr>
          <p:spPr>
            <a:xfrm>
              <a:off x="1227800" y="2380150"/>
              <a:ext cx="118125" cy="295150"/>
            </a:xfrm>
            <a:custGeom>
              <a:rect b="b" l="l" r="r" t="t"/>
              <a:pathLst>
                <a:path extrusionOk="0" h="11806" w="4725">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3"/>
            <p:cNvSpPr/>
            <p:nvPr/>
          </p:nvSpPr>
          <p:spPr>
            <a:xfrm>
              <a:off x="576700" y="2380150"/>
              <a:ext cx="117875" cy="295150"/>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3"/>
            <p:cNvSpPr/>
            <p:nvPr/>
          </p:nvSpPr>
          <p:spPr>
            <a:xfrm>
              <a:off x="476900" y="2675275"/>
              <a:ext cx="968800" cy="179175"/>
            </a:xfrm>
            <a:custGeom>
              <a:rect b="b" l="l" r="r" t="t"/>
              <a:pathLst>
                <a:path extrusionOk="0" h="7167" w="38752">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3"/>
            <p:cNvSpPr/>
            <p:nvPr/>
          </p:nvSpPr>
          <p:spPr>
            <a:xfrm>
              <a:off x="476900" y="2675275"/>
              <a:ext cx="968575" cy="178950"/>
            </a:xfrm>
            <a:custGeom>
              <a:rect b="b" l="l" r="r" t="t"/>
              <a:pathLst>
                <a:path extrusionOk="0" h="7158" w="38743">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3"/>
            <p:cNvSpPr/>
            <p:nvPr/>
          </p:nvSpPr>
          <p:spPr>
            <a:xfrm>
              <a:off x="715225" y="2675275"/>
              <a:ext cx="730250" cy="178950"/>
            </a:xfrm>
            <a:custGeom>
              <a:rect b="b" l="l" r="r" t="t"/>
              <a:pathLst>
                <a:path extrusionOk="0" h="7158" w="29210">
                  <a:moveTo>
                    <a:pt x="7157" y="1"/>
                  </a:moveTo>
                  <a:lnTo>
                    <a:pt x="0" y="7158"/>
                  </a:lnTo>
                  <a:lnTo>
                    <a:pt x="29209" y="7158"/>
                  </a:lnTo>
                  <a:lnTo>
                    <a:pt x="29209" y="1"/>
                  </a:ln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3"/>
            <p:cNvSpPr/>
            <p:nvPr/>
          </p:nvSpPr>
          <p:spPr>
            <a:xfrm>
              <a:off x="809375" y="2380150"/>
              <a:ext cx="303625" cy="474300"/>
            </a:xfrm>
            <a:custGeom>
              <a:rect b="b" l="l" r="r" t="t"/>
              <a:pathLst>
                <a:path extrusionOk="0" h="18972" w="12145">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3"/>
            <p:cNvSpPr/>
            <p:nvPr/>
          </p:nvSpPr>
          <p:spPr>
            <a:xfrm>
              <a:off x="476900" y="1599450"/>
              <a:ext cx="968575" cy="627175"/>
            </a:xfrm>
            <a:custGeom>
              <a:rect b="b" l="l" r="r" t="t"/>
              <a:pathLst>
                <a:path extrusionOk="0" h="25087" w="38743">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3"/>
            <p:cNvSpPr/>
            <p:nvPr/>
          </p:nvSpPr>
          <p:spPr>
            <a:xfrm>
              <a:off x="323575" y="1579375"/>
              <a:ext cx="1275450" cy="648050"/>
            </a:xfrm>
            <a:custGeom>
              <a:rect b="b" l="l" r="r" t="t"/>
              <a:pathLst>
                <a:path extrusionOk="0" h="25922" w="51018">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3"/>
            <p:cNvSpPr/>
            <p:nvPr/>
          </p:nvSpPr>
          <p:spPr>
            <a:xfrm>
              <a:off x="1235775" y="2642175"/>
              <a:ext cx="355775" cy="2122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8" name="Google Shape;798;p23"/>
          <p:cNvSpPr/>
          <p:nvPr/>
        </p:nvSpPr>
        <p:spPr>
          <a:xfrm>
            <a:off x="944935" y="8112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3"/>
          <p:cNvSpPr/>
          <p:nvPr/>
        </p:nvSpPr>
        <p:spPr>
          <a:xfrm>
            <a:off x="5479175" y="312600"/>
            <a:ext cx="1655580" cy="972905"/>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3"/>
          <p:cNvSpPr/>
          <p:nvPr/>
        </p:nvSpPr>
        <p:spPr>
          <a:xfrm>
            <a:off x="7626050" y="37016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3"/>
          <p:cNvSpPr/>
          <p:nvPr/>
        </p:nvSpPr>
        <p:spPr>
          <a:xfrm>
            <a:off x="7892750" y="37016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f9c600f770_2_0"/>
          <p:cNvSpPr txBox="1"/>
          <p:nvPr>
            <p:ph type="ctrTitle"/>
          </p:nvPr>
        </p:nvSpPr>
        <p:spPr>
          <a:xfrm>
            <a:off x="783150" y="70315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MARKET SHARE | TARGET CUSTOMERS</a:t>
            </a:r>
            <a:endParaRPr>
              <a:latin typeface="Montserrat Medium"/>
              <a:ea typeface="Montserrat Medium"/>
              <a:cs typeface="Montserrat Medium"/>
              <a:sym typeface="Montserrat Medium"/>
            </a:endParaRPr>
          </a:p>
        </p:txBody>
      </p:sp>
      <p:pic>
        <p:nvPicPr>
          <p:cNvPr id="152" name="Google Shape;152;g1f9c600f770_2_0"/>
          <p:cNvPicPr preferRelativeResize="0"/>
          <p:nvPr/>
        </p:nvPicPr>
        <p:blipFill>
          <a:blip r:embed="rId3">
            <a:alphaModFix/>
          </a:blip>
          <a:stretch>
            <a:fillRect/>
          </a:stretch>
        </p:blipFill>
        <p:spPr>
          <a:xfrm>
            <a:off x="0" y="1210113"/>
            <a:ext cx="4913650" cy="3590350"/>
          </a:xfrm>
          <a:prstGeom prst="rect">
            <a:avLst/>
          </a:prstGeom>
          <a:noFill/>
          <a:ln>
            <a:noFill/>
          </a:ln>
        </p:spPr>
      </p:pic>
      <p:pic>
        <p:nvPicPr>
          <p:cNvPr id="153" name="Google Shape;153;g1f9c600f770_2_0"/>
          <p:cNvPicPr preferRelativeResize="0"/>
          <p:nvPr/>
        </p:nvPicPr>
        <p:blipFill>
          <a:blip r:embed="rId4">
            <a:alphaModFix/>
          </a:blip>
          <a:stretch>
            <a:fillRect/>
          </a:stretch>
        </p:blipFill>
        <p:spPr>
          <a:xfrm>
            <a:off x="4696350" y="1379925"/>
            <a:ext cx="4447650" cy="3250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latin typeface="EB Garamond ExtraBold"/>
                <a:ea typeface="EB Garamond ExtraBold"/>
                <a:cs typeface="EB Garamond ExtraBold"/>
                <a:sym typeface="EB Garamond ExtraBold"/>
              </a:rPr>
              <a:t>TECHNICAL  ADVANTAGE</a:t>
            </a:r>
            <a:endParaRPr>
              <a:latin typeface="EB Garamond ExtraBold"/>
              <a:ea typeface="EB Garamond ExtraBold"/>
              <a:cs typeface="EB Garamond ExtraBold"/>
              <a:sym typeface="EB Garamond ExtraBold"/>
            </a:endParaRPr>
          </a:p>
        </p:txBody>
      </p:sp>
      <p:graphicFrame>
        <p:nvGraphicFramePr>
          <p:cNvPr id="159" name="Google Shape;159;p18"/>
          <p:cNvGraphicFramePr/>
          <p:nvPr/>
        </p:nvGraphicFramePr>
        <p:xfrm>
          <a:off x="790975" y="1034110"/>
          <a:ext cx="3000000" cy="3000000"/>
        </p:xfrm>
        <a:graphic>
          <a:graphicData uri="http://schemas.openxmlformats.org/drawingml/2006/table">
            <a:tbl>
              <a:tblPr>
                <a:noFill/>
                <a:tableStyleId>{E101D06B-80E6-42F1-B739-2FB3836FB919}</a:tableStyleId>
              </a:tblPr>
              <a:tblGrid>
                <a:gridCol w="1304300"/>
                <a:gridCol w="1304300"/>
                <a:gridCol w="1304300"/>
                <a:gridCol w="1304300"/>
                <a:gridCol w="1304300"/>
                <a:gridCol w="1304300"/>
              </a:tblGrid>
              <a:tr h="5337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rgbClr val="F9BF3E">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300">
                          <a:solidFill>
                            <a:srgbClr val="9AD7D2"/>
                          </a:solidFill>
                          <a:latin typeface="Montserrat ExtraBold"/>
                          <a:ea typeface="Montserrat ExtraBold"/>
                          <a:cs typeface="Montserrat ExtraBold"/>
                          <a:sym typeface="Montserrat ExtraBold"/>
                        </a:rPr>
                        <a:t>NoBroker</a:t>
                      </a:r>
                      <a:endParaRPr sz="1300" u="none" cap="none" strike="noStrike">
                        <a:solidFill>
                          <a:srgbClr val="9AD7D2"/>
                        </a:solidFill>
                        <a:latin typeface="Montserrat ExtraBold"/>
                        <a:ea typeface="Montserrat ExtraBold"/>
                        <a:cs typeface="Montserrat ExtraBold"/>
                        <a:sym typeface="Montserrat ExtraBold"/>
                      </a:endParaRPr>
                    </a:p>
                  </a:txBody>
                  <a:tcPr marT="91425" marB="91425" marR="91425" marL="91425" anchor="ctr">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rgbClr val="F9BF3E">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9AD7D2"/>
                          </a:solidFill>
                          <a:latin typeface="Montserrat ExtraBold"/>
                          <a:ea typeface="Montserrat ExtraBold"/>
                          <a:cs typeface="Montserrat ExtraBold"/>
                          <a:sym typeface="Montserrat ExtraBold"/>
                        </a:rPr>
                        <a:t>Magic</a:t>
                      </a:r>
                      <a:r>
                        <a:rPr lang="en" sz="1200">
                          <a:solidFill>
                            <a:srgbClr val="9AD7D2"/>
                          </a:solidFill>
                          <a:latin typeface="Montserrat ExtraBold"/>
                          <a:ea typeface="Montserrat ExtraBold"/>
                          <a:cs typeface="Montserrat ExtraBold"/>
                          <a:sym typeface="Montserrat ExtraBold"/>
                        </a:rPr>
                        <a:t>Bricks</a:t>
                      </a:r>
                      <a:endParaRPr sz="1200" u="none" cap="none" strike="noStrike">
                        <a:solidFill>
                          <a:srgbClr val="9AD7D2"/>
                        </a:solidFill>
                        <a:latin typeface="Montserrat ExtraBold"/>
                        <a:ea typeface="Montserrat ExtraBold"/>
                        <a:cs typeface="Montserrat ExtraBold"/>
                        <a:sym typeface="Montserrat ExtraBold"/>
                      </a:endParaRPr>
                    </a:p>
                  </a:txBody>
                  <a:tcPr marT="91425" marB="91425" marR="91425" marL="91425" anchor="ctr">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rgbClr val="F9BF3E">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en" sz="1200">
                          <a:solidFill>
                            <a:srgbClr val="9AD7D2"/>
                          </a:solidFill>
                          <a:latin typeface="Montserrat ExtraBold"/>
                          <a:ea typeface="Montserrat ExtraBold"/>
                          <a:cs typeface="Montserrat ExtraBold"/>
                          <a:sym typeface="Montserrat ExtraBold"/>
                        </a:rPr>
                        <a:t>Housing.com</a:t>
                      </a:r>
                      <a:endParaRPr sz="1200" u="none" cap="none" strike="noStrike">
                        <a:solidFill>
                          <a:srgbClr val="9AD7D2"/>
                        </a:solidFill>
                        <a:latin typeface="Montserrat ExtraBold"/>
                        <a:ea typeface="Montserrat ExtraBold"/>
                        <a:cs typeface="Montserrat ExtraBold"/>
                        <a:sym typeface="Montserrat ExtraBold"/>
                      </a:endParaRPr>
                    </a:p>
                  </a:txBody>
                  <a:tcPr marT="91425" marB="91425" marR="91425" marL="91425" anchor="ctr">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rgbClr val="F9BF3E">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9AD7D2"/>
                          </a:solidFill>
                          <a:latin typeface="Montserrat ExtraBold"/>
                          <a:ea typeface="Montserrat ExtraBold"/>
                          <a:cs typeface="Montserrat ExtraBold"/>
                          <a:sym typeface="Montserrat ExtraBold"/>
                        </a:rPr>
                        <a:t>SquareYards</a:t>
                      </a:r>
                      <a:endParaRPr sz="1300" u="none" cap="none" strike="noStrike">
                        <a:solidFill>
                          <a:srgbClr val="9AD7D2"/>
                        </a:solidFill>
                        <a:latin typeface="Montserrat ExtraBold"/>
                        <a:ea typeface="Montserrat ExtraBold"/>
                        <a:cs typeface="Montserrat ExtraBold"/>
                        <a:sym typeface="Montserrat ExtraBold"/>
                      </a:endParaRPr>
                    </a:p>
                  </a:txBody>
                  <a:tcPr marT="91425" marB="91425" marR="91425" marL="91425" anchor="ctr">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rgbClr val="F9BF3E">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300">
                          <a:solidFill>
                            <a:srgbClr val="9AD7D2"/>
                          </a:solidFill>
                          <a:latin typeface="Montserrat ExtraBold"/>
                          <a:ea typeface="Montserrat ExtraBold"/>
                          <a:cs typeface="Montserrat ExtraBold"/>
                          <a:sym typeface="Montserrat ExtraBold"/>
                        </a:rPr>
                        <a:t>99acres</a:t>
                      </a:r>
                      <a:endParaRPr sz="1300" u="none" cap="none" strike="noStrike">
                        <a:solidFill>
                          <a:srgbClr val="9AD7D2"/>
                        </a:solidFill>
                        <a:latin typeface="Montserrat ExtraBold"/>
                        <a:ea typeface="Montserrat ExtraBold"/>
                        <a:cs typeface="Montserrat ExtraBold"/>
                        <a:sym typeface="Montserrat ExtraBold"/>
                      </a:endParaRPr>
                    </a:p>
                  </a:txBody>
                  <a:tcPr marT="91425" marB="91425" marR="91425" marL="91425" anchor="ctr">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rgbClr val="F9BF3E">
                          <a:alpha val="0"/>
                        </a:srgbClr>
                      </a:solidFill>
                      <a:prstDash val="solid"/>
                      <a:round/>
                      <a:headEnd len="sm" w="sm" type="none"/>
                      <a:tailEnd len="sm" w="sm" type="none"/>
                    </a:lnT>
                    <a:lnB cap="flat" cmpd="sng" w="19050">
                      <a:solidFill>
                        <a:schemeClr val="accent1"/>
                      </a:solidFill>
                      <a:prstDash val="solid"/>
                      <a:round/>
                      <a:headEnd len="sm" w="sm" type="none"/>
                      <a:tailEnd len="sm" w="sm" type="none"/>
                    </a:lnB>
                  </a:tcPr>
                </a:tc>
              </a:tr>
              <a:tr h="853400">
                <a:tc>
                  <a:txBody>
                    <a:bodyPr/>
                    <a:lstStyle/>
                    <a:p>
                      <a:pPr indent="0" lvl="0" marL="0" marR="0" rtl="0" algn="ctr">
                        <a:lnSpc>
                          <a:spcPct val="100000"/>
                        </a:lnSpc>
                        <a:spcBef>
                          <a:spcPts val="0"/>
                        </a:spcBef>
                        <a:spcAft>
                          <a:spcPts val="0"/>
                        </a:spcAft>
                        <a:buClr>
                          <a:srgbClr val="000000"/>
                        </a:buClr>
                        <a:buSzPts val="1100"/>
                        <a:buFont typeface="Arial"/>
                        <a:buNone/>
                      </a:pPr>
                      <a:r>
                        <a:rPr lang="en" sz="2500">
                          <a:solidFill>
                            <a:srgbClr val="FFFFFF"/>
                          </a:solidFill>
                          <a:latin typeface="Montserrat ExtraBold"/>
                          <a:ea typeface="Montserrat ExtraBold"/>
                          <a:cs typeface="Montserrat ExtraBold"/>
                          <a:sym typeface="Montserrat ExtraBold"/>
                        </a:rPr>
                        <a:t>1</a:t>
                      </a:r>
                      <a:endParaRPr sz="2800" u="none" cap="none" strike="noStrike"/>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NoBroker Pay </a:t>
                      </a:r>
                      <a:endParaRPr sz="1100">
                        <a:solidFill>
                          <a:srgbClr val="434343"/>
                        </a:solidFill>
                        <a:latin typeface="EB Garamond"/>
                        <a:ea typeface="EB Garamond"/>
                        <a:cs typeface="EB Garamond"/>
                        <a:sym typeface="EB Garamond"/>
                      </a:endParaRPr>
                    </a:p>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offers interest-free </a:t>
                      </a:r>
                      <a:r>
                        <a:rPr lang="en" sz="1100">
                          <a:solidFill>
                            <a:srgbClr val="434343"/>
                          </a:solidFill>
                          <a:latin typeface="EB Garamond"/>
                          <a:ea typeface="EB Garamond"/>
                          <a:cs typeface="EB Garamond"/>
                          <a:sym typeface="EB Garamond"/>
                        </a:rPr>
                        <a:t>financing</a:t>
                      </a:r>
                      <a:r>
                        <a:rPr lang="en" sz="1100">
                          <a:solidFill>
                            <a:srgbClr val="434343"/>
                          </a:solidFill>
                          <a:latin typeface="EB Garamond"/>
                          <a:ea typeface="EB Garamond"/>
                          <a:cs typeface="EB Garamond"/>
                          <a:sym typeface="EB Garamond"/>
                        </a:rPr>
                        <a:t> </a:t>
                      </a:r>
                      <a:endParaRPr sz="1100">
                        <a:solidFill>
                          <a:srgbClr val="434343"/>
                        </a:solidFill>
                        <a:latin typeface="EB Garamond"/>
                        <a:ea typeface="EB Garamond"/>
                        <a:cs typeface="EB Garamond"/>
                        <a:sym typeface="EB Garamond"/>
                      </a:endParaRPr>
                    </a:p>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Automated rent receipt generation </a:t>
                      </a:r>
                      <a:endParaRPr sz="1100">
                        <a:solidFill>
                          <a:srgbClr val="434343"/>
                        </a:solidFill>
                        <a:latin typeface="EB Garamond"/>
                        <a:ea typeface="EB Garamond"/>
                        <a:cs typeface="EB Garamond"/>
                        <a:sym typeface="EB Garamond"/>
                      </a:endParaRPr>
                    </a:p>
                  </a:txBody>
                  <a:tcPr marT="91425" marB="91425" marR="91425" marL="91425">
                    <a:lnL cap="flat" cmpd="sng" w="19050">
                      <a:solidFill>
                        <a:schemeClr val="accent1"/>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ProIndex empowers on the movement of residential apartment prices and supply of properties</a:t>
                      </a:r>
                      <a:endParaRPr sz="1400" u="none" cap="none" strike="noStrike"/>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Offers 360-degree virtual tours</a:t>
                      </a:r>
                      <a:endParaRPr sz="1400" u="none" cap="none" strike="noStrike"/>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solidFill>
                            <a:srgbClr val="434343"/>
                          </a:solidFill>
                          <a:latin typeface="EB Garamond"/>
                          <a:ea typeface="EB Garamond"/>
                          <a:cs typeface="EB Garamond"/>
                          <a:sym typeface="EB Garamond"/>
                        </a:rPr>
                        <a:t>Provides customer support through multiple c</a:t>
                      </a:r>
                      <a:r>
                        <a:rPr lang="en" sz="1100">
                          <a:solidFill>
                            <a:srgbClr val="434343"/>
                          </a:solidFill>
                          <a:latin typeface="EB Garamond"/>
                          <a:ea typeface="EB Garamond"/>
                          <a:cs typeface="EB Garamond"/>
                          <a:sym typeface="EB Garamond"/>
                        </a:rPr>
                        <a:t>hannels</a:t>
                      </a:r>
                      <a:endParaRPr sz="1100" u="none" cap="none" strike="noStrike">
                        <a:solidFill>
                          <a:srgbClr val="434343"/>
                        </a:solidFill>
                        <a:latin typeface="EB Garamond"/>
                        <a:ea typeface="EB Garamond"/>
                        <a:cs typeface="EB Garamond"/>
                        <a:sym typeface="EB Garamond"/>
                      </a:endParaRPr>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solidFill>
                            <a:srgbClr val="434343"/>
                          </a:solidFill>
                          <a:latin typeface="EB Garamond"/>
                          <a:ea typeface="EB Garamond"/>
                          <a:cs typeface="EB Garamond"/>
                          <a:sym typeface="EB Garamond"/>
                        </a:rPr>
                        <a:t>Currency converter feature on its platform</a:t>
                      </a:r>
                      <a:endParaRPr sz="1100" u="none" cap="none" strike="noStrike">
                        <a:solidFill>
                          <a:srgbClr val="434343"/>
                        </a:solidFill>
                        <a:latin typeface="EB Garamond"/>
                        <a:ea typeface="EB Garamond"/>
                        <a:cs typeface="EB Garamond"/>
                        <a:sym typeface="EB Garamond"/>
                      </a:endParaRPr>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853400">
                <a:tc>
                  <a:txBody>
                    <a:bodyPr/>
                    <a:lstStyle/>
                    <a:p>
                      <a:pPr indent="0" lvl="0" marL="0" marR="0" rtl="0" algn="ctr">
                        <a:lnSpc>
                          <a:spcPct val="100000"/>
                        </a:lnSpc>
                        <a:spcBef>
                          <a:spcPts val="0"/>
                        </a:spcBef>
                        <a:spcAft>
                          <a:spcPts val="0"/>
                        </a:spcAft>
                        <a:buClr>
                          <a:srgbClr val="000000"/>
                        </a:buClr>
                        <a:buSzPts val="1100"/>
                        <a:buFont typeface="Arial"/>
                        <a:buNone/>
                      </a:pPr>
                      <a:r>
                        <a:rPr lang="en" sz="2500">
                          <a:solidFill>
                            <a:srgbClr val="FFFFFF"/>
                          </a:solidFill>
                          <a:latin typeface="Montserrat ExtraBold"/>
                          <a:ea typeface="Montserrat ExtraBold"/>
                          <a:cs typeface="Montserrat ExtraBold"/>
                          <a:sym typeface="Montserrat ExtraBold"/>
                        </a:rPr>
                        <a:t>2</a:t>
                      </a:r>
                      <a:endParaRPr sz="2500" u="none" cap="none" strike="noStrike"/>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Offers a no-brokerage approach</a:t>
                      </a:r>
                      <a:endParaRPr sz="1100">
                        <a:solidFill>
                          <a:srgbClr val="434343"/>
                        </a:solidFill>
                        <a:latin typeface="EB Garamond"/>
                        <a:ea typeface="EB Garamond"/>
                        <a:cs typeface="EB Garamond"/>
                        <a:sym typeface="EB Garamond"/>
                      </a:endParaRPr>
                    </a:p>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Provides NBcash to avail discounts</a:t>
                      </a:r>
                      <a:endParaRPr sz="1100">
                        <a:solidFill>
                          <a:srgbClr val="434343"/>
                        </a:solidFill>
                        <a:latin typeface="EB Garamond"/>
                        <a:ea typeface="EB Garamond"/>
                        <a:cs typeface="EB Garamond"/>
                        <a:sym typeface="EB Garamond"/>
                      </a:endParaRPr>
                    </a:p>
                  </a:txBody>
                  <a:tcPr marT="91425" marB="91425" marR="91425" marL="91425">
                    <a:lnL cap="flat" cmpd="sng" w="19050">
                      <a:solidFill>
                        <a:schemeClr val="accent1"/>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Wide range of features like rate vs trend analysis, investment hotspots, property valuation</a:t>
                      </a:r>
                      <a:endParaRPr sz="1400" u="none" cap="none" strike="noStrike"/>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Partners with several real estate portals such as Proptiger,Makaan, IREF</a:t>
                      </a:r>
                      <a:endParaRPr sz="1400" u="none" cap="none" strike="noStrike"/>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solidFill>
                            <a:srgbClr val="434343"/>
                          </a:solidFill>
                          <a:latin typeface="EB Garamond"/>
                          <a:ea typeface="EB Garamond"/>
                          <a:cs typeface="EB Garamond"/>
                          <a:sym typeface="EB Garamond"/>
                        </a:rPr>
                        <a:t>Provides real estate market analysis and insights</a:t>
                      </a:r>
                      <a:endParaRPr sz="1100" u="none" cap="none" strike="noStrike">
                        <a:solidFill>
                          <a:srgbClr val="434343"/>
                        </a:solidFill>
                        <a:latin typeface="EB Garamond"/>
                        <a:ea typeface="EB Garamond"/>
                        <a:cs typeface="EB Garamond"/>
                        <a:sym typeface="EB Garamond"/>
                      </a:endParaRPr>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solidFill>
                            <a:srgbClr val="434343"/>
                          </a:solidFill>
                          <a:latin typeface="EB Garamond"/>
                          <a:ea typeface="EB Garamond"/>
                          <a:cs typeface="EB Garamond"/>
                          <a:sym typeface="EB Garamond"/>
                        </a:rPr>
                        <a:t>Customized </a:t>
                      </a:r>
                      <a:r>
                        <a:rPr lang="en" sz="1100">
                          <a:solidFill>
                            <a:srgbClr val="434343"/>
                          </a:solidFill>
                          <a:latin typeface="EB Garamond"/>
                          <a:ea typeface="EB Garamond"/>
                          <a:cs typeface="EB Garamond"/>
                          <a:sym typeface="EB Garamond"/>
                        </a:rPr>
                        <a:t>solutions</a:t>
                      </a:r>
                      <a:r>
                        <a:rPr lang="en" sz="1100">
                          <a:solidFill>
                            <a:srgbClr val="434343"/>
                          </a:solidFill>
                          <a:latin typeface="EB Garamond"/>
                          <a:ea typeface="EB Garamond"/>
                          <a:cs typeface="EB Garamond"/>
                          <a:sym typeface="EB Garamond"/>
                        </a:rPr>
                        <a:t> for developers ,builders and brokers</a:t>
                      </a:r>
                      <a:endParaRPr sz="1100" u="none" cap="none" strike="noStrike">
                        <a:solidFill>
                          <a:srgbClr val="434343"/>
                        </a:solidFill>
                        <a:latin typeface="EB Garamond"/>
                        <a:ea typeface="EB Garamond"/>
                        <a:cs typeface="EB Garamond"/>
                        <a:sym typeface="EB Garamond"/>
                      </a:endParaRPr>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853400">
                <a:tc>
                  <a:txBody>
                    <a:bodyPr/>
                    <a:lstStyle/>
                    <a:p>
                      <a:pPr indent="0" lvl="0" marL="0" marR="0" rtl="0" algn="ctr">
                        <a:lnSpc>
                          <a:spcPct val="100000"/>
                        </a:lnSpc>
                        <a:spcBef>
                          <a:spcPts val="0"/>
                        </a:spcBef>
                        <a:spcAft>
                          <a:spcPts val="0"/>
                        </a:spcAft>
                        <a:buClr>
                          <a:srgbClr val="000000"/>
                        </a:buClr>
                        <a:buSzPts val="1100"/>
                        <a:buFont typeface="Arial"/>
                        <a:buNone/>
                      </a:pPr>
                      <a:r>
                        <a:rPr lang="en" sz="2500">
                          <a:solidFill>
                            <a:srgbClr val="FFFFFF"/>
                          </a:solidFill>
                          <a:latin typeface="Montserrat ExtraBold"/>
                          <a:ea typeface="Montserrat ExtraBold"/>
                          <a:cs typeface="Montserrat ExtraBold"/>
                          <a:sym typeface="Montserrat ExtraBold"/>
                        </a:rPr>
                        <a:t>3</a:t>
                      </a:r>
                      <a:endParaRPr sz="2500" u="none" cap="none" strike="noStrike"/>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Provides services like background verification, rent agreements and home insurance</a:t>
                      </a:r>
                      <a:endParaRPr sz="1400" u="none" cap="none" strike="noStrike"/>
                    </a:p>
                  </a:txBody>
                  <a:tcPr marT="91425" marB="91425" marR="91425" marL="91425">
                    <a:lnL cap="flat" cmpd="sng" w="19050">
                      <a:solidFill>
                        <a:schemeClr val="accent1"/>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Real estate guide to know about property transactions,legal requirements etc.</a:t>
                      </a:r>
                      <a:r>
                        <a:rPr lang="en" sz="1100" u="none" cap="none" strike="noStrike">
                          <a:solidFill>
                            <a:srgbClr val="434343"/>
                          </a:solidFill>
                          <a:latin typeface="EB Garamond"/>
                          <a:ea typeface="EB Garamond"/>
                          <a:cs typeface="EB Garamond"/>
                          <a:sym typeface="EB Garamond"/>
                        </a:rPr>
                        <a:t> </a:t>
                      </a:r>
                      <a:endParaRPr sz="1400" u="none" cap="none" strike="noStrike"/>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 sz="1100">
                          <a:solidFill>
                            <a:srgbClr val="434343"/>
                          </a:solidFill>
                          <a:latin typeface="EB Garamond"/>
                          <a:ea typeface="EB Garamond"/>
                          <a:cs typeface="EB Garamond"/>
                          <a:sym typeface="EB Garamond"/>
                        </a:rPr>
                        <a:t>Special plan for NRIs to cater their specific needs</a:t>
                      </a:r>
                      <a:endParaRPr sz="1400" u="none" cap="none" strike="noStrike"/>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solidFill>
                            <a:srgbClr val="434343"/>
                          </a:solidFill>
                          <a:latin typeface="EB Garamond"/>
                          <a:ea typeface="EB Garamond"/>
                          <a:cs typeface="EB Garamond"/>
                          <a:sym typeface="EB Garamond"/>
                        </a:rPr>
                        <a:t>Has a rental yield calculator to calculate potential rental income of a property</a:t>
                      </a:r>
                      <a:endParaRPr sz="1100" u="none" cap="none" strike="noStrike">
                        <a:solidFill>
                          <a:srgbClr val="434343"/>
                        </a:solidFill>
                        <a:latin typeface="EB Garamond"/>
                        <a:ea typeface="EB Garamond"/>
                        <a:cs typeface="EB Garamond"/>
                        <a:sym typeface="EB Garamond"/>
                      </a:endParaRPr>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100">
                          <a:solidFill>
                            <a:srgbClr val="434343"/>
                          </a:solidFill>
                          <a:latin typeface="EB Garamond"/>
                          <a:ea typeface="EB Garamond"/>
                          <a:cs typeface="EB Garamond"/>
                          <a:sym typeface="EB Garamond"/>
                        </a:rPr>
                        <a:t>Offers a range of pricing plans taking the value of property into account</a:t>
                      </a:r>
                      <a:endParaRPr sz="1100" u="none" cap="none" strike="noStrike">
                        <a:solidFill>
                          <a:srgbClr val="434343"/>
                        </a:solidFill>
                        <a:latin typeface="EB Garamond"/>
                        <a:ea typeface="EB Garamond"/>
                        <a:cs typeface="EB Garamond"/>
                        <a:sym typeface="EB Garamond"/>
                      </a:endParaRPr>
                    </a:p>
                  </a:txBody>
                  <a:tcPr marT="91425" marB="91425" marR="91425" marL="91425">
                    <a:lnL cap="flat" cmpd="sng" w="19050">
                      <a:solidFill>
                        <a:srgbClr val="F9BF3E">
                          <a:alpha val="0"/>
                        </a:srgbClr>
                      </a:solidFill>
                      <a:prstDash val="solid"/>
                      <a:round/>
                      <a:headEnd len="sm" w="sm" type="none"/>
                      <a:tailEnd len="sm" w="sm" type="none"/>
                    </a:lnL>
                    <a:lnR cap="flat" cmpd="sng" w="19050">
                      <a:solidFill>
                        <a:srgbClr val="F9BF3E">
                          <a:alpha val="0"/>
                        </a:srgb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f9c600f770_22_162"/>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SWOT ANALYSIS of NOBROKER</a:t>
            </a:r>
            <a:endParaRPr/>
          </a:p>
        </p:txBody>
      </p:sp>
      <p:sp>
        <p:nvSpPr>
          <p:cNvPr id="165" name="Google Shape;165;g1f9c600f770_22_162"/>
          <p:cNvSpPr txBox="1"/>
          <p:nvPr/>
        </p:nvSpPr>
        <p:spPr>
          <a:xfrm>
            <a:off x="4808900" y="1609000"/>
            <a:ext cx="4220400" cy="562800"/>
          </a:xfrm>
          <a:prstGeom prst="rect">
            <a:avLst/>
          </a:prstGeom>
          <a:noFill/>
          <a:ln>
            <a:noFill/>
          </a:ln>
        </p:spPr>
        <p:txBody>
          <a:bodyPr anchorCtr="0" anchor="t" bIns="0" lIns="0" spcFirstLastPara="1" rIns="0" wrap="square" tIns="6350">
            <a:noAutofit/>
          </a:bodyPr>
          <a:lstStyle/>
          <a:p>
            <a:pPr indent="-298450" lvl="0" marL="457200" marR="0" rtl="0" algn="l">
              <a:lnSpc>
                <a:spcPct val="100000"/>
              </a:lnSpc>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Lack of exploitation of lead generation business</a:t>
            </a:r>
            <a:endParaRPr sz="1100">
              <a:solidFill>
                <a:schemeClr val="dk1"/>
              </a:solidFill>
              <a:latin typeface="EB Garamond Medium"/>
              <a:ea typeface="EB Garamond Medium"/>
              <a:cs typeface="EB Garamond Medium"/>
              <a:sym typeface="EB Garamond Medium"/>
            </a:endParaRPr>
          </a:p>
          <a:p>
            <a:pPr indent="0" lvl="0" marL="457200" marR="0" rtl="0" algn="l">
              <a:lnSpc>
                <a:spcPct val="100000"/>
              </a:lnSpc>
              <a:spcBef>
                <a:spcPts val="0"/>
              </a:spcBef>
              <a:spcAft>
                <a:spcPts val="0"/>
              </a:spcAft>
              <a:buNone/>
            </a:pPr>
            <a:r>
              <a:t/>
            </a:r>
            <a:endParaRPr sz="1100">
              <a:solidFill>
                <a:schemeClr val="dk1"/>
              </a:solidFill>
              <a:latin typeface="EB Garamond Medium"/>
              <a:ea typeface="EB Garamond Medium"/>
              <a:cs typeface="EB Garamond Medium"/>
              <a:sym typeface="EB Garamond Medium"/>
            </a:endParaRPr>
          </a:p>
          <a:p>
            <a:pPr indent="-298450" lvl="0" marL="457200" rtl="0" algn="just">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Limited operational area coverage</a:t>
            </a:r>
            <a:endParaRPr sz="1100">
              <a:solidFill>
                <a:schemeClr val="dk1"/>
              </a:solidFill>
              <a:latin typeface="EB Garamond Medium"/>
              <a:ea typeface="EB Garamond Medium"/>
              <a:cs typeface="EB Garamond Medium"/>
              <a:sym typeface="EB Garamond Medium"/>
            </a:endParaRPr>
          </a:p>
          <a:p>
            <a:pPr indent="0" lvl="0" marL="457200" rtl="0" algn="just">
              <a:spcBef>
                <a:spcPts val="0"/>
              </a:spcBef>
              <a:spcAft>
                <a:spcPts val="0"/>
              </a:spcAft>
              <a:buNone/>
            </a:pPr>
            <a:r>
              <a:t/>
            </a:r>
            <a:endParaRPr sz="1100">
              <a:solidFill>
                <a:schemeClr val="dk1"/>
              </a:solidFill>
              <a:latin typeface="EB Garamond Medium"/>
              <a:ea typeface="EB Garamond Medium"/>
              <a:cs typeface="EB Garamond Medium"/>
              <a:sym typeface="EB Garamond Medium"/>
            </a:endParaRPr>
          </a:p>
          <a:p>
            <a:pPr indent="-298450" lvl="0" marL="457200" rtl="0" algn="just">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UI/UX cluttered</a:t>
            </a:r>
            <a:endParaRPr sz="1100">
              <a:solidFill>
                <a:schemeClr val="dk1"/>
              </a:solidFill>
              <a:latin typeface="EB Garamond Medium"/>
              <a:ea typeface="EB Garamond Medium"/>
              <a:cs typeface="EB Garamond Medium"/>
              <a:sym typeface="EB Garamond Medium"/>
            </a:endParaRPr>
          </a:p>
          <a:p>
            <a:pPr indent="0" lvl="0" marL="457200" marR="0" rtl="0" algn="l">
              <a:lnSpc>
                <a:spcPct val="100000"/>
              </a:lnSpc>
              <a:spcBef>
                <a:spcPts val="0"/>
              </a:spcBef>
              <a:spcAft>
                <a:spcPts val="0"/>
              </a:spcAft>
              <a:buNone/>
            </a:pPr>
            <a:r>
              <a:t/>
            </a:r>
            <a:endParaRPr sz="1100">
              <a:solidFill>
                <a:srgbClr val="434343"/>
              </a:solidFill>
              <a:latin typeface="EB Garamond Medium"/>
              <a:ea typeface="EB Garamond Medium"/>
              <a:cs typeface="EB Garamond Medium"/>
              <a:sym typeface="EB Garamond Medium"/>
            </a:endParaRPr>
          </a:p>
        </p:txBody>
      </p:sp>
      <p:sp>
        <p:nvSpPr>
          <p:cNvPr id="166" name="Google Shape;166;g1f9c600f770_22_162"/>
          <p:cNvSpPr txBox="1"/>
          <p:nvPr/>
        </p:nvSpPr>
        <p:spPr>
          <a:xfrm>
            <a:off x="343875" y="1609000"/>
            <a:ext cx="4154400" cy="1137300"/>
          </a:xfrm>
          <a:prstGeom prst="rect">
            <a:avLst/>
          </a:prstGeom>
          <a:noFill/>
          <a:ln>
            <a:noFill/>
          </a:ln>
        </p:spPr>
        <p:txBody>
          <a:bodyPr anchorCtr="0" anchor="t" bIns="0" lIns="0" spcFirstLastPara="1" rIns="0" wrap="square" tIns="6350">
            <a:noAutofit/>
          </a:bodyPr>
          <a:lstStyle/>
          <a:p>
            <a:pPr indent="-298450" lvl="0" marL="457200" rtl="0" algn="just">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Allows tenants to pay their rent online without any transaction fees.</a:t>
            </a:r>
            <a:endParaRPr sz="1100">
              <a:solidFill>
                <a:schemeClr val="dk1"/>
              </a:solidFill>
              <a:latin typeface="EB Garamond Medium"/>
              <a:ea typeface="EB Garamond Medium"/>
              <a:cs typeface="EB Garamond Medium"/>
              <a:sym typeface="EB Garamond Medium"/>
            </a:endParaRPr>
          </a:p>
          <a:p>
            <a:pPr indent="0" lvl="0" marL="0" rtl="0" algn="just">
              <a:spcBef>
                <a:spcPts val="0"/>
              </a:spcBef>
              <a:spcAft>
                <a:spcPts val="0"/>
              </a:spcAft>
              <a:buNone/>
            </a:pPr>
            <a:r>
              <a:t/>
            </a:r>
            <a:endParaRPr sz="1100">
              <a:solidFill>
                <a:schemeClr val="dk1"/>
              </a:solidFill>
              <a:latin typeface="EB Garamond Medium"/>
              <a:ea typeface="EB Garamond Medium"/>
              <a:cs typeface="EB Garamond Medium"/>
              <a:sym typeface="EB Garamond Medium"/>
            </a:endParaRPr>
          </a:p>
          <a:p>
            <a:pPr indent="-298450" lvl="0" marL="457200" rtl="0" algn="just">
              <a:lnSpc>
                <a:spcPct val="75000"/>
              </a:lnSpc>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NoBroker Hood:  Their community management platform.</a:t>
            </a:r>
            <a:endParaRPr sz="1100">
              <a:solidFill>
                <a:schemeClr val="dk1"/>
              </a:solidFill>
              <a:latin typeface="EB Garamond Medium"/>
              <a:ea typeface="EB Garamond Medium"/>
              <a:cs typeface="EB Garamond Medium"/>
              <a:sym typeface="EB Garamond Medium"/>
            </a:endParaRPr>
          </a:p>
          <a:p>
            <a:pPr indent="0" lvl="0" marL="0" rtl="0" algn="just">
              <a:spcBef>
                <a:spcPts val="0"/>
              </a:spcBef>
              <a:spcAft>
                <a:spcPts val="0"/>
              </a:spcAft>
              <a:buNone/>
            </a:pPr>
            <a:r>
              <a:t/>
            </a:r>
            <a:endParaRPr sz="1100">
              <a:solidFill>
                <a:schemeClr val="dk1"/>
              </a:solidFill>
              <a:latin typeface="EB Garamond Medium"/>
              <a:ea typeface="EB Garamond Medium"/>
              <a:cs typeface="EB Garamond Medium"/>
              <a:sym typeface="EB Garamond Medium"/>
            </a:endParaRPr>
          </a:p>
          <a:p>
            <a:pPr indent="-298450" lvl="0" marL="457200" rtl="0" algn="just">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Offers unique features like Refer and earn, NBcash, interest free payment, automated rent receipt generation,livability and transit score on properties</a:t>
            </a:r>
            <a:endParaRPr sz="1100">
              <a:solidFill>
                <a:srgbClr val="434343"/>
              </a:solidFill>
              <a:latin typeface="EB Garamond Medium"/>
              <a:ea typeface="EB Garamond Medium"/>
              <a:cs typeface="EB Garamond Medium"/>
              <a:sym typeface="EB Garamond Medium"/>
            </a:endParaRPr>
          </a:p>
        </p:txBody>
      </p:sp>
      <p:sp>
        <p:nvSpPr>
          <p:cNvPr id="167" name="Google Shape;167;g1f9c600f770_22_162"/>
          <p:cNvSpPr txBox="1"/>
          <p:nvPr/>
        </p:nvSpPr>
        <p:spPr>
          <a:xfrm>
            <a:off x="4734175" y="3735525"/>
            <a:ext cx="3985800" cy="562800"/>
          </a:xfrm>
          <a:prstGeom prst="rect">
            <a:avLst/>
          </a:prstGeom>
          <a:noFill/>
          <a:ln>
            <a:noFill/>
          </a:ln>
        </p:spPr>
        <p:txBody>
          <a:bodyPr anchorCtr="0" anchor="t" bIns="0" lIns="0" spcFirstLastPara="1" rIns="0" wrap="square" tIns="6350">
            <a:noAutofit/>
          </a:bodyPr>
          <a:lstStyle/>
          <a:p>
            <a:pPr indent="-298450" lvl="0" marL="457200" rtl="0" algn="just">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Competition in community management platform</a:t>
            </a:r>
            <a:endParaRPr sz="1100">
              <a:solidFill>
                <a:schemeClr val="dk1"/>
              </a:solidFill>
              <a:latin typeface="EB Garamond Medium"/>
              <a:ea typeface="EB Garamond Medium"/>
              <a:cs typeface="EB Garamond Medium"/>
              <a:sym typeface="EB Garamond Medium"/>
            </a:endParaRPr>
          </a:p>
          <a:p>
            <a:pPr indent="0" lvl="0" marL="457200" rtl="0" algn="just">
              <a:spcBef>
                <a:spcPts val="0"/>
              </a:spcBef>
              <a:spcAft>
                <a:spcPts val="0"/>
              </a:spcAft>
              <a:buNone/>
            </a:pPr>
            <a:r>
              <a:t/>
            </a:r>
            <a:endParaRPr sz="1100">
              <a:solidFill>
                <a:schemeClr val="dk1"/>
              </a:solidFill>
              <a:latin typeface="EB Garamond Medium"/>
              <a:ea typeface="EB Garamond Medium"/>
              <a:cs typeface="EB Garamond Medium"/>
              <a:sym typeface="EB Garamond Medium"/>
            </a:endParaRPr>
          </a:p>
          <a:p>
            <a:pPr indent="-298450" lvl="0" marL="457200" rtl="0" algn="just">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 Growing sales and revenue in competitive environment</a:t>
            </a:r>
            <a:endParaRPr sz="1100">
              <a:solidFill>
                <a:schemeClr val="dk1"/>
              </a:solidFill>
              <a:latin typeface="EB Garamond Medium"/>
              <a:ea typeface="EB Garamond Medium"/>
              <a:cs typeface="EB Garamond Medium"/>
              <a:sym typeface="EB Garamond Medium"/>
            </a:endParaRPr>
          </a:p>
          <a:p>
            <a:pPr indent="0" lvl="0" marL="457200" rtl="0" algn="just">
              <a:spcBef>
                <a:spcPts val="0"/>
              </a:spcBef>
              <a:spcAft>
                <a:spcPts val="0"/>
              </a:spcAft>
              <a:buNone/>
            </a:pPr>
            <a:r>
              <a:t/>
            </a:r>
            <a:endParaRPr sz="1100">
              <a:solidFill>
                <a:schemeClr val="dk1"/>
              </a:solidFill>
              <a:latin typeface="EB Garamond Medium"/>
              <a:ea typeface="EB Garamond Medium"/>
              <a:cs typeface="EB Garamond Medium"/>
              <a:sym typeface="EB Garamond Medium"/>
            </a:endParaRPr>
          </a:p>
          <a:p>
            <a:pPr indent="-298450" lvl="0" marL="457200" rtl="0" algn="just">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Expanding the team and operational area</a:t>
            </a:r>
            <a:endParaRPr sz="1100">
              <a:solidFill>
                <a:schemeClr val="dk1"/>
              </a:solidFill>
              <a:latin typeface="EB Garamond Medium"/>
              <a:ea typeface="EB Garamond Medium"/>
              <a:cs typeface="EB Garamond Medium"/>
              <a:sym typeface="EB Garamond Medium"/>
            </a:endParaRPr>
          </a:p>
          <a:p>
            <a:pPr indent="0" lvl="0" marL="457200" marR="0" rtl="0" algn="l">
              <a:lnSpc>
                <a:spcPct val="100000"/>
              </a:lnSpc>
              <a:spcBef>
                <a:spcPts val="0"/>
              </a:spcBef>
              <a:spcAft>
                <a:spcPts val="0"/>
              </a:spcAft>
              <a:buNone/>
            </a:pPr>
            <a:r>
              <a:t/>
            </a:r>
            <a:endParaRPr sz="1100">
              <a:solidFill>
                <a:srgbClr val="434343"/>
              </a:solidFill>
              <a:latin typeface="EB Garamond Medium"/>
              <a:ea typeface="EB Garamond Medium"/>
              <a:cs typeface="EB Garamond Medium"/>
              <a:sym typeface="EB Garamond Medium"/>
            </a:endParaRPr>
          </a:p>
        </p:txBody>
      </p:sp>
      <p:sp>
        <p:nvSpPr>
          <p:cNvPr id="168" name="Google Shape;168;g1f9c600f770_22_162"/>
          <p:cNvSpPr txBox="1"/>
          <p:nvPr/>
        </p:nvSpPr>
        <p:spPr>
          <a:xfrm>
            <a:off x="343875" y="3659325"/>
            <a:ext cx="4154400" cy="562800"/>
          </a:xfrm>
          <a:prstGeom prst="rect">
            <a:avLst/>
          </a:prstGeom>
          <a:noFill/>
          <a:ln>
            <a:noFill/>
          </a:ln>
        </p:spPr>
        <p:txBody>
          <a:bodyPr anchorCtr="0" anchor="t" bIns="0" lIns="0" spcFirstLastPara="1" rIns="0" wrap="square" tIns="6350">
            <a:noAutofit/>
          </a:bodyPr>
          <a:lstStyle/>
          <a:p>
            <a:pPr indent="-298450" lvl="0" marL="457200" rtl="0" algn="just">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Core offerings of subscription model.</a:t>
            </a:r>
            <a:endParaRPr sz="1100">
              <a:solidFill>
                <a:schemeClr val="dk1"/>
              </a:solidFill>
              <a:latin typeface="EB Garamond Medium"/>
              <a:ea typeface="EB Garamond Medium"/>
              <a:cs typeface="EB Garamond Medium"/>
              <a:sym typeface="EB Garamond Medium"/>
            </a:endParaRPr>
          </a:p>
          <a:p>
            <a:pPr indent="-298450" lvl="0" marL="457200" rtl="0" algn="just">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Integration of advanced technologies like Metaverse, AR/VR, 3D view.</a:t>
            </a:r>
            <a:endParaRPr sz="1100">
              <a:solidFill>
                <a:schemeClr val="dk1"/>
              </a:solidFill>
              <a:latin typeface="EB Garamond Medium"/>
              <a:ea typeface="EB Garamond Medium"/>
              <a:cs typeface="EB Garamond Medium"/>
              <a:sym typeface="EB Garamond Medium"/>
            </a:endParaRPr>
          </a:p>
          <a:p>
            <a:pPr indent="-298450" lvl="0" marL="457200" rtl="0" algn="just">
              <a:spcBef>
                <a:spcPts val="0"/>
              </a:spcBef>
              <a:spcAft>
                <a:spcPts val="0"/>
              </a:spcAft>
              <a:buClr>
                <a:schemeClr val="dk1"/>
              </a:buClr>
              <a:buSzPts val="1100"/>
              <a:buFont typeface="EB Garamond Medium"/>
              <a:buChar char="●"/>
            </a:pPr>
            <a:r>
              <a:rPr lang="en" sz="1100">
                <a:solidFill>
                  <a:schemeClr val="dk1"/>
                </a:solidFill>
                <a:latin typeface="EB Garamond Medium"/>
                <a:ea typeface="EB Garamond Medium"/>
                <a:cs typeface="EB Garamond Medium"/>
                <a:sym typeface="EB Garamond Medium"/>
              </a:rPr>
              <a:t>Monetising low rental marketplace.</a:t>
            </a:r>
            <a:endParaRPr sz="1100">
              <a:solidFill>
                <a:schemeClr val="dk1"/>
              </a:solidFill>
              <a:latin typeface="EB Garamond Medium"/>
              <a:ea typeface="EB Garamond Medium"/>
              <a:cs typeface="EB Garamond Medium"/>
              <a:sym typeface="EB Garamond Medium"/>
            </a:endParaRPr>
          </a:p>
          <a:p>
            <a:pPr indent="-304800" lvl="0" marL="457200" rtl="0" algn="just">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User friendliness of the website and customer service can be improved by making the site available in regional languages.</a:t>
            </a:r>
            <a:endParaRPr sz="1200">
              <a:solidFill>
                <a:schemeClr val="dk1"/>
              </a:solidFill>
              <a:latin typeface="Times New Roman"/>
              <a:ea typeface="Times New Roman"/>
              <a:cs typeface="Times New Roman"/>
              <a:sym typeface="Times New Roman"/>
            </a:endParaRPr>
          </a:p>
          <a:p>
            <a:pPr indent="0" lvl="0" marL="1371600" rtl="0" algn="just">
              <a:spcBef>
                <a:spcPts val="0"/>
              </a:spcBef>
              <a:spcAft>
                <a:spcPts val="0"/>
              </a:spcAft>
              <a:buNone/>
            </a:pPr>
            <a:r>
              <a:t/>
            </a:r>
            <a:endParaRPr sz="1100">
              <a:solidFill>
                <a:schemeClr val="dk1"/>
              </a:solidFill>
              <a:latin typeface="EB Garamond Medium"/>
              <a:ea typeface="EB Garamond Medium"/>
              <a:cs typeface="EB Garamond Medium"/>
              <a:sym typeface="EB Garamond Medium"/>
            </a:endParaRPr>
          </a:p>
        </p:txBody>
      </p:sp>
      <p:grpSp>
        <p:nvGrpSpPr>
          <p:cNvPr id="169" name="Google Shape;169;g1f9c600f770_22_162"/>
          <p:cNvGrpSpPr/>
          <p:nvPr/>
        </p:nvGrpSpPr>
        <p:grpSpPr>
          <a:xfrm>
            <a:off x="5632332" y="1054234"/>
            <a:ext cx="1994142" cy="478373"/>
            <a:chOff x="3515000" y="3112625"/>
            <a:chExt cx="282025" cy="67650"/>
          </a:xfrm>
        </p:grpSpPr>
        <p:sp>
          <p:nvSpPr>
            <p:cNvPr id="170" name="Google Shape;170;g1f9c600f770_22_162"/>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f9c600f770_22_162"/>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 name="Google Shape;172;g1f9c600f770_22_162"/>
          <p:cNvGrpSpPr/>
          <p:nvPr/>
        </p:nvGrpSpPr>
        <p:grpSpPr>
          <a:xfrm>
            <a:off x="5708532" y="3102109"/>
            <a:ext cx="1994142" cy="478373"/>
            <a:chOff x="3515000" y="3112625"/>
            <a:chExt cx="282025" cy="67650"/>
          </a:xfrm>
        </p:grpSpPr>
        <p:sp>
          <p:nvSpPr>
            <p:cNvPr id="173" name="Google Shape;173;g1f9c600f770_22_162"/>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1f9c600f770_22_162"/>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g1f9c600f770_22_162"/>
          <p:cNvGrpSpPr/>
          <p:nvPr/>
        </p:nvGrpSpPr>
        <p:grpSpPr>
          <a:xfrm rot="10800000">
            <a:off x="1612772" y="3102068"/>
            <a:ext cx="1994142" cy="478373"/>
            <a:chOff x="3515000" y="3112625"/>
            <a:chExt cx="282025" cy="67650"/>
          </a:xfrm>
        </p:grpSpPr>
        <p:sp>
          <p:nvSpPr>
            <p:cNvPr id="176" name="Google Shape;176;g1f9c600f770_22_162"/>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f9c600f770_22_162"/>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g1f9c600f770_22_162"/>
          <p:cNvGrpSpPr/>
          <p:nvPr/>
        </p:nvGrpSpPr>
        <p:grpSpPr>
          <a:xfrm rot="10800000">
            <a:off x="1612772" y="1054193"/>
            <a:ext cx="1994142" cy="478373"/>
            <a:chOff x="3515000" y="3112625"/>
            <a:chExt cx="282025" cy="67650"/>
          </a:xfrm>
        </p:grpSpPr>
        <p:sp>
          <p:nvSpPr>
            <p:cNvPr id="179" name="Google Shape;179;g1f9c600f770_22_162"/>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1f9c600f770_22_162"/>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 name="Google Shape;181;g1f9c600f770_22_162"/>
          <p:cNvSpPr txBox="1"/>
          <p:nvPr/>
        </p:nvSpPr>
        <p:spPr>
          <a:xfrm>
            <a:off x="6086475" y="1126825"/>
            <a:ext cx="13143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WEAKNESSES</a:t>
            </a:r>
            <a:endParaRPr b="0" i="0" sz="1100" u="none" cap="none" strike="noStrike">
              <a:solidFill>
                <a:srgbClr val="FFFFFF"/>
              </a:solidFill>
              <a:latin typeface="Montserrat ExtraBold"/>
              <a:ea typeface="Montserrat ExtraBold"/>
              <a:cs typeface="Montserrat ExtraBold"/>
              <a:sym typeface="Montserrat ExtraBold"/>
            </a:endParaRPr>
          </a:p>
        </p:txBody>
      </p:sp>
      <p:sp>
        <p:nvSpPr>
          <p:cNvPr id="182" name="Google Shape;182;g1f9c600f770_22_162"/>
          <p:cNvSpPr txBox="1"/>
          <p:nvPr/>
        </p:nvSpPr>
        <p:spPr>
          <a:xfrm>
            <a:off x="1838325" y="1126825"/>
            <a:ext cx="13143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i="0" lang="en" sz="1100" u="none" cap="none" strike="noStrike">
                <a:solidFill>
                  <a:srgbClr val="FFFFFF"/>
                </a:solidFill>
                <a:latin typeface="Montserrat ExtraBold"/>
                <a:ea typeface="Montserrat ExtraBold"/>
                <a:cs typeface="Montserrat ExtraBold"/>
                <a:sym typeface="Montserrat ExtraBold"/>
              </a:rPr>
              <a:t>STRENGTHS</a:t>
            </a:r>
            <a:endParaRPr i="0" sz="1100" u="none" cap="none" strike="noStrike">
              <a:solidFill>
                <a:srgbClr val="FFFFFF"/>
              </a:solidFill>
              <a:latin typeface="Montserrat ExtraBold"/>
              <a:ea typeface="Montserrat ExtraBold"/>
              <a:cs typeface="Montserrat ExtraBold"/>
              <a:sym typeface="Montserrat ExtraBold"/>
            </a:endParaRPr>
          </a:p>
        </p:txBody>
      </p:sp>
      <p:sp>
        <p:nvSpPr>
          <p:cNvPr id="183" name="Google Shape;183;g1f9c600f770_22_162"/>
          <p:cNvSpPr txBox="1"/>
          <p:nvPr/>
        </p:nvSpPr>
        <p:spPr>
          <a:xfrm>
            <a:off x="1672950" y="3185025"/>
            <a:ext cx="14796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OPPORTUNITIES</a:t>
            </a:r>
            <a:endParaRPr b="0" i="0" sz="1100" u="none" cap="none" strike="noStrike">
              <a:solidFill>
                <a:srgbClr val="FFFFFF"/>
              </a:solidFill>
              <a:latin typeface="Montserrat ExtraBold"/>
              <a:ea typeface="Montserrat ExtraBold"/>
              <a:cs typeface="Montserrat ExtraBold"/>
              <a:sym typeface="Montserrat ExtraBold"/>
            </a:endParaRPr>
          </a:p>
        </p:txBody>
      </p:sp>
      <p:sp>
        <p:nvSpPr>
          <p:cNvPr id="184" name="Google Shape;184;g1f9c600f770_22_162"/>
          <p:cNvSpPr txBox="1"/>
          <p:nvPr/>
        </p:nvSpPr>
        <p:spPr>
          <a:xfrm>
            <a:off x="6315075" y="3185025"/>
            <a:ext cx="13143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THREATS</a:t>
            </a:r>
            <a:endParaRPr b="0" i="0" sz="1100" u="none" cap="none" strike="noStrike">
              <a:solidFill>
                <a:srgbClr val="FFFFFF"/>
              </a:solidFill>
              <a:latin typeface="Montserrat ExtraBold"/>
              <a:ea typeface="Montserrat ExtraBold"/>
              <a:cs typeface="Montserrat ExtraBold"/>
              <a:sym typeface="Montserrat ExtraBold"/>
            </a:endParaRPr>
          </a:p>
        </p:txBody>
      </p:sp>
      <p:cxnSp>
        <p:nvCxnSpPr>
          <p:cNvPr id="185" name="Google Shape;185;g1f9c600f770_22_162"/>
          <p:cNvCxnSpPr/>
          <p:nvPr/>
        </p:nvCxnSpPr>
        <p:spPr>
          <a:xfrm flipH="1" rot="10800000">
            <a:off x="219325" y="3002200"/>
            <a:ext cx="8733900" cy="7200"/>
          </a:xfrm>
          <a:prstGeom prst="straightConnector1">
            <a:avLst/>
          </a:prstGeom>
          <a:noFill/>
          <a:ln cap="flat" cmpd="sng" w="38100">
            <a:solidFill>
              <a:srgbClr val="FFCB64"/>
            </a:solidFill>
            <a:prstDash val="solid"/>
            <a:round/>
            <a:headEnd len="sm" w="sm" type="none"/>
            <a:tailEnd len="sm" w="sm" type="none"/>
          </a:ln>
        </p:spPr>
      </p:cxnSp>
      <p:cxnSp>
        <p:nvCxnSpPr>
          <p:cNvPr id="186" name="Google Shape;186;g1f9c600f770_22_162"/>
          <p:cNvCxnSpPr/>
          <p:nvPr/>
        </p:nvCxnSpPr>
        <p:spPr>
          <a:xfrm>
            <a:off x="4644775" y="1020875"/>
            <a:ext cx="7200" cy="4088400"/>
          </a:xfrm>
          <a:prstGeom prst="straightConnector1">
            <a:avLst/>
          </a:prstGeom>
          <a:noFill/>
          <a:ln cap="flat" cmpd="sng" w="38100">
            <a:solidFill>
              <a:srgbClr val="FFCB64"/>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f9c600f770_22_188"/>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SWOT ANALYSIS of Housing.com</a:t>
            </a:r>
            <a:endParaRPr/>
          </a:p>
        </p:txBody>
      </p:sp>
      <p:sp>
        <p:nvSpPr>
          <p:cNvPr id="192" name="Google Shape;192;g1f9c600f770_22_188"/>
          <p:cNvSpPr txBox="1"/>
          <p:nvPr/>
        </p:nvSpPr>
        <p:spPr>
          <a:xfrm>
            <a:off x="4808900" y="1761400"/>
            <a:ext cx="4393200" cy="562800"/>
          </a:xfrm>
          <a:prstGeom prst="rect">
            <a:avLst/>
          </a:prstGeom>
          <a:noFill/>
          <a:ln>
            <a:noFill/>
          </a:ln>
        </p:spPr>
        <p:txBody>
          <a:bodyPr anchorCtr="0" anchor="t" bIns="0" lIns="0" spcFirstLastPara="1" rIns="0" wrap="square" tIns="6350">
            <a:noAutofit/>
          </a:bodyPr>
          <a:lstStyle/>
          <a:p>
            <a:pPr indent="-311150" lvl="0" marL="457200" rtl="0" algn="just">
              <a:lnSpc>
                <a:spcPct val="75000"/>
              </a:lnSpc>
              <a:spcBef>
                <a:spcPts val="0"/>
              </a:spcBef>
              <a:spcAft>
                <a:spcPts val="0"/>
              </a:spcAft>
              <a:buClr>
                <a:schemeClr val="dk1"/>
              </a:buClr>
              <a:buSzPts val="1300"/>
              <a:buFont typeface="EB Garamond Medium"/>
              <a:buChar char="●"/>
            </a:pPr>
            <a:r>
              <a:rPr lang="en" sz="1300">
                <a:solidFill>
                  <a:schemeClr val="dk1"/>
                </a:solidFill>
                <a:latin typeface="EB Garamond Medium"/>
                <a:ea typeface="EB Garamond Medium"/>
                <a:cs typeface="EB Garamond Medium"/>
                <a:sym typeface="EB Garamond Medium"/>
              </a:rPr>
              <a:t>Low Return on Investment</a:t>
            </a:r>
            <a:endParaRPr sz="1300">
              <a:solidFill>
                <a:schemeClr val="dk1"/>
              </a:solidFill>
              <a:latin typeface="EB Garamond Medium"/>
              <a:ea typeface="EB Garamond Medium"/>
              <a:cs typeface="EB Garamond Medium"/>
              <a:sym typeface="EB Garamond Medium"/>
            </a:endParaRPr>
          </a:p>
          <a:p>
            <a:pPr indent="0" lvl="0" marL="457200" rtl="0" algn="just">
              <a:lnSpc>
                <a:spcPct val="75000"/>
              </a:lnSpc>
              <a:spcBef>
                <a:spcPts val="0"/>
              </a:spcBef>
              <a:spcAft>
                <a:spcPts val="0"/>
              </a:spcAft>
              <a:buNone/>
            </a:pPr>
            <a:r>
              <a:t/>
            </a:r>
            <a:endParaRPr sz="1300">
              <a:solidFill>
                <a:schemeClr val="dk1"/>
              </a:solidFill>
              <a:latin typeface="EB Garamond Medium"/>
              <a:ea typeface="EB Garamond Medium"/>
              <a:cs typeface="EB Garamond Medium"/>
              <a:sym typeface="EB Garamond Medium"/>
            </a:endParaRPr>
          </a:p>
          <a:p>
            <a:pPr indent="-311150" lvl="0" marL="457200" rtl="0" algn="just">
              <a:lnSpc>
                <a:spcPct val="75000"/>
              </a:lnSpc>
              <a:spcBef>
                <a:spcPts val="0"/>
              </a:spcBef>
              <a:spcAft>
                <a:spcPts val="0"/>
              </a:spcAft>
              <a:buClr>
                <a:schemeClr val="dk1"/>
              </a:buClr>
              <a:buSzPts val="1300"/>
              <a:buFont typeface="EB Garamond Medium"/>
              <a:buChar char="●"/>
            </a:pPr>
            <a:r>
              <a:rPr lang="en" sz="1300">
                <a:solidFill>
                  <a:schemeClr val="dk1"/>
                </a:solidFill>
                <a:latin typeface="EB Garamond Medium"/>
                <a:ea typeface="EB Garamond Medium"/>
                <a:cs typeface="EB Garamond Medium"/>
                <a:sym typeface="EB Garamond Medium"/>
              </a:rPr>
              <a:t>Customer Dissatisfaction</a:t>
            </a:r>
            <a:endParaRPr sz="1300">
              <a:solidFill>
                <a:schemeClr val="dk1"/>
              </a:solidFill>
              <a:latin typeface="EB Garamond Medium"/>
              <a:ea typeface="EB Garamond Medium"/>
              <a:cs typeface="EB Garamond Medium"/>
              <a:sym typeface="EB Garamond Medium"/>
            </a:endParaRPr>
          </a:p>
          <a:p>
            <a:pPr indent="0" lvl="0" marL="914400" marR="0" rtl="0" algn="l">
              <a:lnSpc>
                <a:spcPct val="75000"/>
              </a:lnSpc>
              <a:spcBef>
                <a:spcPts val="0"/>
              </a:spcBef>
              <a:spcAft>
                <a:spcPts val="0"/>
              </a:spcAft>
              <a:buNone/>
            </a:pPr>
            <a:r>
              <a:t/>
            </a:r>
            <a:endParaRPr sz="1300">
              <a:solidFill>
                <a:srgbClr val="434343"/>
              </a:solidFill>
              <a:latin typeface="EB Garamond Medium"/>
              <a:ea typeface="EB Garamond Medium"/>
              <a:cs typeface="EB Garamond Medium"/>
              <a:sym typeface="EB Garamond Medium"/>
            </a:endParaRPr>
          </a:p>
        </p:txBody>
      </p:sp>
      <p:sp>
        <p:nvSpPr>
          <p:cNvPr id="193" name="Google Shape;193;g1f9c600f770_22_188"/>
          <p:cNvSpPr txBox="1"/>
          <p:nvPr/>
        </p:nvSpPr>
        <p:spPr>
          <a:xfrm>
            <a:off x="343875" y="1609000"/>
            <a:ext cx="4154400" cy="1137300"/>
          </a:xfrm>
          <a:prstGeom prst="rect">
            <a:avLst/>
          </a:prstGeom>
          <a:noFill/>
          <a:ln>
            <a:noFill/>
          </a:ln>
        </p:spPr>
        <p:txBody>
          <a:bodyPr anchorCtr="0" anchor="t" bIns="0" lIns="0" spcFirstLastPara="1" rIns="0" wrap="square" tIns="6350">
            <a:noAutofit/>
          </a:bodyPr>
          <a:lstStyle/>
          <a:p>
            <a:pPr indent="-311150" lvl="0" marL="457200" rtl="0" algn="just">
              <a:lnSpc>
                <a:spcPct val="75000"/>
              </a:lnSpc>
              <a:spcBef>
                <a:spcPts val="0"/>
              </a:spcBef>
              <a:spcAft>
                <a:spcPts val="0"/>
              </a:spcAft>
              <a:buClr>
                <a:schemeClr val="dk1"/>
              </a:buClr>
              <a:buSzPts val="1300"/>
              <a:buFont typeface="EB Garamond Medium"/>
              <a:buChar char="●"/>
            </a:pPr>
            <a:r>
              <a:rPr lang="en" sz="1300">
                <a:solidFill>
                  <a:schemeClr val="dk1"/>
                </a:solidFill>
                <a:latin typeface="EB Garamond Medium"/>
                <a:ea typeface="EB Garamond Medium"/>
                <a:cs typeface="EB Garamond Medium"/>
                <a:sym typeface="EB Garamond Medium"/>
              </a:rPr>
              <a:t>First mover advantage in number of segments</a:t>
            </a:r>
            <a:endParaRPr sz="1300">
              <a:solidFill>
                <a:schemeClr val="dk1"/>
              </a:solidFill>
              <a:latin typeface="EB Garamond Medium"/>
              <a:ea typeface="EB Garamond Medium"/>
              <a:cs typeface="EB Garamond Medium"/>
              <a:sym typeface="EB Garamond Medium"/>
            </a:endParaRPr>
          </a:p>
          <a:p>
            <a:pPr indent="0" lvl="0" marL="0" rtl="0" algn="just">
              <a:lnSpc>
                <a:spcPct val="75000"/>
              </a:lnSpc>
              <a:spcBef>
                <a:spcPts val="0"/>
              </a:spcBef>
              <a:spcAft>
                <a:spcPts val="0"/>
              </a:spcAft>
              <a:buNone/>
            </a:pPr>
            <a:r>
              <a:t/>
            </a:r>
            <a:endParaRPr sz="1300">
              <a:solidFill>
                <a:schemeClr val="dk1"/>
              </a:solidFill>
              <a:latin typeface="EB Garamond Medium"/>
              <a:ea typeface="EB Garamond Medium"/>
              <a:cs typeface="EB Garamond Medium"/>
              <a:sym typeface="EB Garamond Medium"/>
            </a:endParaRPr>
          </a:p>
          <a:p>
            <a:pPr indent="-311150" lvl="0" marL="457200" rtl="0" algn="just">
              <a:lnSpc>
                <a:spcPct val="75000"/>
              </a:lnSpc>
              <a:spcBef>
                <a:spcPts val="0"/>
              </a:spcBef>
              <a:spcAft>
                <a:spcPts val="0"/>
              </a:spcAft>
              <a:buClr>
                <a:schemeClr val="dk1"/>
              </a:buClr>
              <a:buSzPts val="1300"/>
              <a:buFont typeface="EB Garamond Medium"/>
              <a:buChar char="●"/>
            </a:pPr>
            <a:r>
              <a:rPr lang="en" sz="1300">
                <a:solidFill>
                  <a:schemeClr val="dk1"/>
                </a:solidFill>
                <a:latin typeface="EB Garamond Medium"/>
                <a:ea typeface="EB Garamond Medium"/>
                <a:cs typeface="EB Garamond Medium"/>
                <a:sym typeface="EB Garamond Medium"/>
              </a:rPr>
              <a:t>Stronger presence in Tier 2,Tier3 cities.</a:t>
            </a:r>
            <a:endParaRPr sz="1300">
              <a:solidFill>
                <a:schemeClr val="dk1"/>
              </a:solidFill>
              <a:latin typeface="EB Garamond Medium"/>
              <a:ea typeface="EB Garamond Medium"/>
              <a:cs typeface="EB Garamond Medium"/>
              <a:sym typeface="EB Garamond Medium"/>
            </a:endParaRPr>
          </a:p>
          <a:p>
            <a:pPr indent="0" lvl="0" marL="457200" rtl="0" algn="just">
              <a:lnSpc>
                <a:spcPct val="75000"/>
              </a:lnSpc>
              <a:spcBef>
                <a:spcPts val="0"/>
              </a:spcBef>
              <a:spcAft>
                <a:spcPts val="0"/>
              </a:spcAft>
              <a:buNone/>
            </a:pPr>
            <a:r>
              <a:t/>
            </a:r>
            <a:endParaRPr sz="1300">
              <a:solidFill>
                <a:schemeClr val="dk1"/>
              </a:solidFill>
              <a:latin typeface="EB Garamond Medium"/>
              <a:ea typeface="EB Garamond Medium"/>
              <a:cs typeface="EB Garamond Medium"/>
              <a:sym typeface="EB Garamond Medium"/>
            </a:endParaRPr>
          </a:p>
          <a:p>
            <a:pPr indent="-311150" lvl="0" marL="457200" rtl="0" algn="just">
              <a:lnSpc>
                <a:spcPct val="75000"/>
              </a:lnSpc>
              <a:spcBef>
                <a:spcPts val="0"/>
              </a:spcBef>
              <a:spcAft>
                <a:spcPts val="0"/>
              </a:spcAft>
              <a:buClr>
                <a:schemeClr val="dk1"/>
              </a:buClr>
              <a:buSzPts val="1300"/>
              <a:buFont typeface="EB Garamond Medium"/>
              <a:buChar char="●"/>
            </a:pPr>
            <a:r>
              <a:rPr lang="en" sz="1300">
                <a:solidFill>
                  <a:schemeClr val="dk1"/>
                </a:solidFill>
                <a:latin typeface="EB Garamond Medium"/>
                <a:ea typeface="EB Garamond Medium"/>
                <a:cs typeface="EB Garamond Medium"/>
                <a:sym typeface="EB Garamond Medium"/>
              </a:rPr>
              <a:t>Offers unique features like  360-degree virtual tours.</a:t>
            </a:r>
            <a:endParaRPr sz="1300">
              <a:solidFill>
                <a:schemeClr val="dk1"/>
              </a:solidFill>
              <a:latin typeface="EB Garamond Medium"/>
              <a:ea typeface="EB Garamond Medium"/>
              <a:cs typeface="EB Garamond Medium"/>
              <a:sym typeface="EB Garamond Medium"/>
            </a:endParaRPr>
          </a:p>
          <a:p>
            <a:pPr indent="0" lvl="0" marL="457200" rtl="0" algn="just">
              <a:lnSpc>
                <a:spcPct val="75000"/>
              </a:lnSpc>
              <a:spcBef>
                <a:spcPts val="0"/>
              </a:spcBef>
              <a:spcAft>
                <a:spcPts val="0"/>
              </a:spcAft>
              <a:buNone/>
            </a:pPr>
            <a:r>
              <a:t/>
            </a:r>
            <a:endParaRPr sz="1300">
              <a:solidFill>
                <a:schemeClr val="dk1"/>
              </a:solidFill>
              <a:latin typeface="EB Garamond Medium"/>
              <a:ea typeface="EB Garamond Medium"/>
              <a:cs typeface="EB Garamond Medium"/>
              <a:sym typeface="EB Garamond Medium"/>
            </a:endParaRPr>
          </a:p>
          <a:p>
            <a:pPr indent="-311150" lvl="0" marL="457200" rtl="0" algn="just">
              <a:lnSpc>
                <a:spcPct val="75000"/>
              </a:lnSpc>
              <a:spcBef>
                <a:spcPts val="0"/>
              </a:spcBef>
              <a:spcAft>
                <a:spcPts val="0"/>
              </a:spcAft>
              <a:buClr>
                <a:schemeClr val="dk1"/>
              </a:buClr>
              <a:buSzPts val="1300"/>
              <a:buFont typeface="EB Garamond Medium"/>
              <a:buChar char="●"/>
            </a:pPr>
            <a:r>
              <a:rPr lang="en" sz="1300">
                <a:solidFill>
                  <a:schemeClr val="dk1"/>
                </a:solidFill>
                <a:latin typeface="EB Garamond Medium"/>
                <a:ea typeface="EB Garamond Medium"/>
                <a:cs typeface="EB Garamond Medium"/>
                <a:sym typeface="EB Garamond Medium"/>
              </a:rPr>
              <a:t>Partnered with several real estate portals such as Proptiger, Makaan, and IREF.</a:t>
            </a:r>
            <a:endParaRPr sz="1300">
              <a:solidFill>
                <a:schemeClr val="dk1"/>
              </a:solidFill>
              <a:latin typeface="EB Garamond Medium"/>
              <a:ea typeface="EB Garamond Medium"/>
              <a:cs typeface="EB Garamond Medium"/>
              <a:sym typeface="EB Garamond Medium"/>
            </a:endParaRPr>
          </a:p>
          <a:p>
            <a:pPr indent="0" lvl="0" marL="914400" rtl="0" algn="just">
              <a:lnSpc>
                <a:spcPct val="75000"/>
              </a:lnSpc>
              <a:spcBef>
                <a:spcPts val="0"/>
              </a:spcBef>
              <a:spcAft>
                <a:spcPts val="0"/>
              </a:spcAft>
              <a:buNone/>
            </a:pPr>
            <a:r>
              <a:t/>
            </a:r>
            <a:endParaRPr sz="1300">
              <a:solidFill>
                <a:schemeClr val="dk1"/>
              </a:solidFill>
              <a:latin typeface="EB Garamond Medium"/>
              <a:ea typeface="EB Garamond Medium"/>
              <a:cs typeface="EB Garamond Medium"/>
              <a:sym typeface="EB Garamond Medium"/>
            </a:endParaRPr>
          </a:p>
        </p:txBody>
      </p:sp>
      <p:sp>
        <p:nvSpPr>
          <p:cNvPr id="194" name="Google Shape;194;g1f9c600f770_22_188"/>
          <p:cNvSpPr txBox="1"/>
          <p:nvPr/>
        </p:nvSpPr>
        <p:spPr>
          <a:xfrm>
            <a:off x="4810375" y="3811725"/>
            <a:ext cx="3985800" cy="562800"/>
          </a:xfrm>
          <a:prstGeom prst="rect">
            <a:avLst/>
          </a:prstGeom>
          <a:noFill/>
          <a:ln>
            <a:noFill/>
          </a:ln>
        </p:spPr>
        <p:txBody>
          <a:bodyPr anchorCtr="0" anchor="t" bIns="0" lIns="0" spcFirstLastPara="1" rIns="0" wrap="square" tIns="6350">
            <a:noAutofit/>
          </a:bodyPr>
          <a:lstStyle/>
          <a:p>
            <a:pPr indent="-311150" lvl="0" marL="457200" rtl="0" algn="just">
              <a:lnSpc>
                <a:spcPct val="75000"/>
              </a:lnSpc>
              <a:spcBef>
                <a:spcPts val="0"/>
              </a:spcBef>
              <a:spcAft>
                <a:spcPts val="0"/>
              </a:spcAft>
              <a:buClr>
                <a:schemeClr val="dk1"/>
              </a:buClr>
              <a:buSzPts val="1300"/>
              <a:buFont typeface="EB Garamond Medium"/>
              <a:buChar char="●"/>
            </a:pPr>
            <a:r>
              <a:rPr lang="en" sz="1300">
                <a:solidFill>
                  <a:schemeClr val="dk1"/>
                </a:solidFill>
                <a:latin typeface="EB Garamond Medium"/>
                <a:ea typeface="EB Garamond Medium"/>
                <a:cs typeface="EB Garamond Medium"/>
                <a:sym typeface="EB Garamond Medium"/>
              </a:rPr>
              <a:t>Threats of New Entrants because of Reducing Costs and Increasing Efficiencies</a:t>
            </a:r>
            <a:endParaRPr sz="1300">
              <a:solidFill>
                <a:schemeClr val="dk1"/>
              </a:solidFill>
              <a:latin typeface="EB Garamond Medium"/>
              <a:ea typeface="EB Garamond Medium"/>
              <a:cs typeface="EB Garamond Medium"/>
              <a:sym typeface="EB Garamond Medium"/>
            </a:endParaRPr>
          </a:p>
          <a:p>
            <a:pPr indent="0" lvl="0" marL="457200" rtl="0" algn="just">
              <a:lnSpc>
                <a:spcPct val="75000"/>
              </a:lnSpc>
              <a:spcBef>
                <a:spcPts val="0"/>
              </a:spcBef>
              <a:spcAft>
                <a:spcPts val="0"/>
              </a:spcAft>
              <a:buNone/>
            </a:pPr>
            <a:r>
              <a:t/>
            </a:r>
            <a:endParaRPr sz="1300">
              <a:solidFill>
                <a:schemeClr val="dk1"/>
              </a:solidFill>
              <a:latin typeface="EB Garamond Medium"/>
              <a:ea typeface="EB Garamond Medium"/>
              <a:cs typeface="EB Garamond Medium"/>
              <a:sym typeface="EB Garamond Medium"/>
            </a:endParaRPr>
          </a:p>
          <a:p>
            <a:pPr indent="-311150" lvl="0" marL="457200" rtl="0" algn="just">
              <a:lnSpc>
                <a:spcPct val="75000"/>
              </a:lnSpc>
              <a:spcBef>
                <a:spcPts val="0"/>
              </a:spcBef>
              <a:spcAft>
                <a:spcPts val="0"/>
              </a:spcAft>
              <a:buClr>
                <a:schemeClr val="dk1"/>
              </a:buClr>
              <a:buSzPts val="1300"/>
              <a:buFont typeface="EB Garamond Medium"/>
              <a:buChar char="●"/>
            </a:pPr>
            <a:r>
              <a:rPr lang="en" sz="1300">
                <a:solidFill>
                  <a:schemeClr val="dk1"/>
                </a:solidFill>
                <a:latin typeface="EB Garamond Medium"/>
                <a:ea typeface="EB Garamond Medium"/>
                <a:cs typeface="EB Garamond Medium"/>
                <a:sym typeface="EB Garamond Medium"/>
              </a:rPr>
              <a:t>Increasing revenue growth</a:t>
            </a:r>
            <a:endParaRPr sz="1300">
              <a:solidFill>
                <a:schemeClr val="dk1"/>
              </a:solidFill>
              <a:latin typeface="EB Garamond Medium"/>
              <a:ea typeface="EB Garamond Medium"/>
              <a:cs typeface="EB Garamond Medium"/>
              <a:sym typeface="EB Garamond Medium"/>
            </a:endParaRPr>
          </a:p>
          <a:p>
            <a:pPr indent="0" lvl="0" marL="914400" marR="0" rtl="0" algn="l">
              <a:lnSpc>
                <a:spcPct val="75000"/>
              </a:lnSpc>
              <a:spcBef>
                <a:spcPts val="0"/>
              </a:spcBef>
              <a:spcAft>
                <a:spcPts val="0"/>
              </a:spcAft>
              <a:buNone/>
            </a:pPr>
            <a:r>
              <a:t/>
            </a:r>
            <a:endParaRPr sz="1300">
              <a:solidFill>
                <a:schemeClr val="dk1"/>
              </a:solidFill>
              <a:latin typeface="EB Garamond Medium"/>
              <a:ea typeface="EB Garamond Medium"/>
              <a:cs typeface="EB Garamond Medium"/>
              <a:sym typeface="EB Garamond Medium"/>
            </a:endParaRPr>
          </a:p>
        </p:txBody>
      </p:sp>
      <p:sp>
        <p:nvSpPr>
          <p:cNvPr id="195" name="Google Shape;195;g1f9c600f770_22_188"/>
          <p:cNvSpPr txBox="1"/>
          <p:nvPr/>
        </p:nvSpPr>
        <p:spPr>
          <a:xfrm>
            <a:off x="343875" y="3825525"/>
            <a:ext cx="4154400" cy="562800"/>
          </a:xfrm>
          <a:prstGeom prst="rect">
            <a:avLst/>
          </a:prstGeom>
          <a:noFill/>
          <a:ln>
            <a:noFill/>
          </a:ln>
        </p:spPr>
        <p:txBody>
          <a:bodyPr anchorCtr="0" anchor="t" bIns="0" lIns="0" spcFirstLastPara="1" rIns="0" wrap="square" tIns="6350">
            <a:noAutofit/>
          </a:bodyPr>
          <a:lstStyle/>
          <a:p>
            <a:pPr indent="-311150" lvl="0" marL="457200" rtl="0" algn="just">
              <a:lnSpc>
                <a:spcPct val="75000"/>
              </a:lnSpc>
              <a:spcBef>
                <a:spcPts val="0"/>
              </a:spcBef>
              <a:spcAft>
                <a:spcPts val="0"/>
              </a:spcAft>
              <a:buClr>
                <a:schemeClr val="dk1"/>
              </a:buClr>
              <a:buSzPts val="1300"/>
              <a:buFont typeface="EB Garamond Medium"/>
              <a:buChar char="●"/>
            </a:pPr>
            <a:r>
              <a:rPr lang="en" sz="1300">
                <a:solidFill>
                  <a:schemeClr val="dk1"/>
                </a:solidFill>
                <a:latin typeface="EB Garamond Medium"/>
                <a:ea typeface="EB Garamond Medium"/>
                <a:cs typeface="EB Garamond Medium"/>
                <a:sym typeface="EB Garamond Medium"/>
              </a:rPr>
              <a:t>Opportunities in Adjacent Markets </a:t>
            </a:r>
            <a:endParaRPr sz="1300">
              <a:solidFill>
                <a:schemeClr val="dk1"/>
              </a:solidFill>
              <a:latin typeface="EB Garamond Medium"/>
              <a:ea typeface="EB Garamond Medium"/>
              <a:cs typeface="EB Garamond Medium"/>
              <a:sym typeface="EB Garamond Medium"/>
            </a:endParaRPr>
          </a:p>
          <a:p>
            <a:pPr indent="0" lvl="0" marL="457200" rtl="0" algn="just">
              <a:lnSpc>
                <a:spcPct val="75000"/>
              </a:lnSpc>
              <a:spcBef>
                <a:spcPts val="0"/>
              </a:spcBef>
              <a:spcAft>
                <a:spcPts val="0"/>
              </a:spcAft>
              <a:buNone/>
            </a:pPr>
            <a:r>
              <a:t/>
            </a:r>
            <a:endParaRPr sz="1300">
              <a:solidFill>
                <a:schemeClr val="dk1"/>
              </a:solidFill>
              <a:latin typeface="EB Garamond Medium"/>
              <a:ea typeface="EB Garamond Medium"/>
              <a:cs typeface="EB Garamond Medium"/>
              <a:sym typeface="EB Garamond Medium"/>
            </a:endParaRPr>
          </a:p>
          <a:p>
            <a:pPr indent="-311150" lvl="0" marL="457200" rtl="0" algn="just">
              <a:lnSpc>
                <a:spcPct val="75000"/>
              </a:lnSpc>
              <a:spcBef>
                <a:spcPts val="0"/>
              </a:spcBef>
              <a:spcAft>
                <a:spcPts val="0"/>
              </a:spcAft>
              <a:buClr>
                <a:schemeClr val="dk1"/>
              </a:buClr>
              <a:buSzPts val="1300"/>
              <a:buFont typeface="EB Garamond Medium"/>
              <a:buChar char="●"/>
            </a:pPr>
            <a:r>
              <a:rPr lang="en" sz="1300">
                <a:solidFill>
                  <a:schemeClr val="dk1"/>
                </a:solidFill>
                <a:latin typeface="EB Garamond Medium"/>
                <a:ea typeface="EB Garamond Medium"/>
                <a:cs typeface="EB Garamond Medium"/>
                <a:sym typeface="EB Garamond Medium"/>
              </a:rPr>
              <a:t>Developments in Artificial Intelligence</a:t>
            </a:r>
            <a:endParaRPr sz="1300">
              <a:solidFill>
                <a:schemeClr val="dk1"/>
              </a:solidFill>
              <a:latin typeface="EB Garamond Medium"/>
              <a:ea typeface="EB Garamond Medium"/>
              <a:cs typeface="EB Garamond Medium"/>
              <a:sym typeface="EB Garamond Medium"/>
            </a:endParaRPr>
          </a:p>
          <a:p>
            <a:pPr indent="0" lvl="0" marL="914400" rtl="0" algn="just">
              <a:lnSpc>
                <a:spcPct val="75000"/>
              </a:lnSpc>
              <a:spcBef>
                <a:spcPts val="0"/>
              </a:spcBef>
              <a:spcAft>
                <a:spcPts val="0"/>
              </a:spcAft>
              <a:buNone/>
            </a:pPr>
            <a:r>
              <a:t/>
            </a:r>
            <a:endParaRPr sz="1300">
              <a:solidFill>
                <a:schemeClr val="dk1"/>
              </a:solidFill>
              <a:latin typeface="EB Garamond Medium"/>
              <a:ea typeface="EB Garamond Medium"/>
              <a:cs typeface="EB Garamond Medium"/>
              <a:sym typeface="EB Garamond Medium"/>
            </a:endParaRPr>
          </a:p>
        </p:txBody>
      </p:sp>
      <p:grpSp>
        <p:nvGrpSpPr>
          <p:cNvPr id="196" name="Google Shape;196;g1f9c600f770_22_188"/>
          <p:cNvGrpSpPr/>
          <p:nvPr/>
        </p:nvGrpSpPr>
        <p:grpSpPr>
          <a:xfrm>
            <a:off x="5632332" y="1054234"/>
            <a:ext cx="1994142" cy="478373"/>
            <a:chOff x="3515000" y="3112625"/>
            <a:chExt cx="282025" cy="67650"/>
          </a:xfrm>
        </p:grpSpPr>
        <p:sp>
          <p:nvSpPr>
            <p:cNvPr id="197" name="Google Shape;197;g1f9c600f770_22_188"/>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1f9c600f770_22_188"/>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g1f9c600f770_22_188"/>
          <p:cNvGrpSpPr/>
          <p:nvPr/>
        </p:nvGrpSpPr>
        <p:grpSpPr>
          <a:xfrm>
            <a:off x="5708532" y="3102109"/>
            <a:ext cx="1994142" cy="478373"/>
            <a:chOff x="3515000" y="3112625"/>
            <a:chExt cx="282025" cy="67650"/>
          </a:xfrm>
        </p:grpSpPr>
        <p:sp>
          <p:nvSpPr>
            <p:cNvPr id="200" name="Google Shape;200;g1f9c600f770_22_188"/>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1f9c600f770_22_188"/>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g1f9c600f770_22_188"/>
          <p:cNvGrpSpPr/>
          <p:nvPr/>
        </p:nvGrpSpPr>
        <p:grpSpPr>
          <a:xfrm rot="10800000">
            <a:off x="1612772" y="3102068"/>
            <a:ext cx="1994142" cy="478373"/>
            <a:chOff x="3515000" y="3112625"/>
            <a:chExt cx="282025" cy="67650"/>
          </a:xfrm>
        </p:grpSpPr>
        <p:sp>
          <p:nvSpPr>
            <p:cNvPr id="203" name="Google Shape;203;g1f9c600f770_22_188"/>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1f9c600f770_22_188"/>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g1f9c600f770_22_188"/>
          <p:cNvGrpSpPr/>
          <p:nvPr/>
        </p:nvGrpSpPr>
        <p:grpSpPr>
          <a:xfrm rot="10800000">
            <a:off x="1612772" y="1054193"/>
            <a:ext cx="1994142" cy="478373"/>
            <a:chOff x="3515000" y="3112625"/>
            <a:chExt cx="282025" cy="67650"/>
          </a:xfrm>
        </p:grpSpPr>
        <p:sp>
          <p:nvSpPr>
            <p:cNvPr id="206" name="Google Shape;206;g1f9c600f770_22_188"/>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f9c600f770_22_188"/>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g1f9c600f770_22_188"/>
          <p:cNvSpPr txBox="1"/>
          <p:nvPr/>
        </p:nvSpPr>
        <p:spPr>
          <a:xfrm>
            <a:off x="6086475" y="1126825"/>
            <a:ext cx="13143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WEAKNESSES</a:t>
            </a:r>
            <a:endParaRPr b="0" i="0" sz="1100" u="none" cap="none" strike="noStrike">
              <a:solidFill>
                <a:srgbClr val="FFFFFF"/>
              </a:solidFill>
              <a:latin typeface="Montserrat ExtraBold"/>
              <a:ea typeface="Montserrat ExtraBold"/>
              <a:cs typeface="Montserrat ExtraBold"/>
              <a:sym typeface="Montserrat ExtraBold"/>
            </a:endParaRPr>
          </a:p>
        </p:txBody>
      </p:sp>
      <p:sp>
        <p:nvSpPr>
          <p:cNvPr id="209" name="Google Shape;209;g1f9c600f770_22_188"/>
          <p:cNvSpPr txBox="1"/>
          <p:nvPr/>
        </p:nvSpPr>
        <p:spPr>
          <a:xfrm>
            <a:off x="1838325" y="1126825"/>
            <a:ext cx="13143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i="0" lang="en" sz="1100" u="none" cap="none" strike="noStrike">
                <a:solidFill>
                  <a:srgbClr val="FFFFFF"/>
                </a:solidFill>
                <a:latin typeface="Montserrat ExtraBold"/>
                <a:ea typeface="Montserrat ExtraBold"/>
                <a:cs typeface="Montserrat ExtraBold"/>
                <a:sym typeface="Montserrat ExtraBold"/>
              </a:rPr>
              <a:t>STRENGTHS</a:t>
            </a:r>
            <a:endParaRPr i="0" sz="1100" u="none" cap="none" strike="noStrike">
              <a:solidFill>
                <a:srgbClr val="FFFFFF"/>
              </a:solidFill>
              <a:latin typeface="Montserrat ExtraBold"/>
              <a:ea typeface="Montserrat ExtraBold"/>
              <a:cs typeface="Montserrat ExtraBold"/>
              <a:sym typeface="Montserrat ExtraBold"/>
            </a:endParaRPr>
          </a:p>
        </p:txBody>
      </p:sp>
      <p:sp>
        <p:nvSpPr>
          <p:cNvPr id="210" name="Google Shape;210;g1f9c600f770_22_188"/>
          <p:cNvSpPr txBox="1"/>
          <p:nvPr/>
        </p:nvSpPr>
        <p:spPr>
          <a:xfrm>
            <a:off x="1672950" y="3185025"/>
            <a:ext cx="14796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OPPORTUNITIES</a:t>
            </a:r>
            <a:endParaRPr b="0" i="0" sz="1100" u="none" cap="none" strike="noStrike">
              <a:solidFill>
                <a:srgbClr val="FFFFFF"/>
              </a:solidFill>
              <a:latin typeface="Montserrat ExtraBold"/>
              <a:ea typeface="Montserrat ExtraBold"/>
              <a:cs typeface="Montserrat ExtraBold"/>
              <a:sym typeface="Montserrat ExtraBold"/>
            </a:endParaRPr>
          </a:p>
        </p:txBody>
      </p:sp>
      <p:sp>
        <p:nvSpPr>
          <p:cNvPr id="211" name="Google Shape;211;g1f9c600f770_22_188"/>
          <p:cNvSpPr txBox="1"/>
          <p:nvPr/>
        </p:nvSpPr>
        <p:spPr>
          <a:xfrm>
            <a:off x="6315075" y="3185025"/>
            <a:ext cx="13143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THREATS</a:t>
            </a:r>
            <a:endParaRPr b="0" i="0" sz="1100" u="none" cap="none" strike="noStrike">
              <a:solidFill>
                <a:srgbClr val="FFFFFF"/>
              </a:solidFill>
              <a:latin typeface="Montserrat ExtraBold"/>
              <a:ea typeface="Montserrat ExtraBold"/>
              <a:cs typeface="Montserrat ExtraBold"/>
              <a:sym typeface="Montserrat ExtraBold"/>
            </a:endParaRPr>
          </a:p>
        </p:txBody>
      </p:sp>
      <p:cxnSp>
        <p:nvCxnSpPr>
          <p:cNvPr id="212" name="Google Shape;212;g1f9c600f770_22_188"/>
          <p:cNvCxnSpPr/>
          <p:nvPr/>
        </p:nvCxnSpPr>
        <p:spPr>
          <a:xfrm flipH="1" rot="10800000">
            <a:off x="219325" y="3002200"/>
            <a:ext cx="8733900" cy="7200"/>
          </a:xfrm>
          <a:prstGeom prst="straightConnector1">
            <a:avLst/>
          </a:prstGeom>
          <a:noFill/>
          <a:ln cap="flat" cmpd="sng" w="38100">
            <a:solidFill>
              <a:srgbClr val="FFCB64"/>
            </a:solidFill>
            <a:prstDash val="solid"/>
            <a:round/>
            <a:headEnd len="sm" w="sm" type="none"/>
            <a:tailEnd len="sm" w="sm" type="none"/>
          </a:ln>
        </p:spPr>
      </p:cxnSp>
      <p:cxnSp>
        <p:nvCxnSpPr>
          <p:cNvPr id="213" name="Google Shape;213;g1f9c600f770_22_188"/>
          <p:cNvCxnSpPr/>
          <p:nvPr/>
        </p:nvCxnSpPr>
        <p:spPr>
          <a:xfrm>
            <a:off x="4644775" y="1020875"/>
            <a:ext cx="7200" cy="4088400"/>
          </a:xfrm>
          <a:prstGeom prst="straightConnector1">
            <a:avLst/>
          </a:prstGeom>
          <a:noFill/>
          <a:ln cap="flat" cmpd="sng" w="38100">
            <a:solidFill>
              <a:srgbClr val="FFCB64"/>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f9c600f770_22_214"/>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SWOT ANALYSIS of MagicBricks</a:t>
            </a:r>
            <a:endParaRPr/>
          </a:p>
        </p:txBody>
      </p:sp>
      <p:sp>
        <p:nvSpPr>
          <p:cNvPr id="219" name="Google Shape;219;g1f9c600f770_22_214"/>
          <p:cNvSpPr txBox="1"/>
          <p:nvPr/>
        </p:nvSpPr>
        <p:spPr>
          <a:xfrm>
            <a:off x="4808900" y="1761400"/>
            <a:ext cx="4393200" cy="5628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Pricing is expensive</a:t>
            </a:r>
            <a:endParaRPr sz="15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No verification system for agents</a:t>
            </a:r>
            <a:endParaRPr sz="15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500">
              <a:solidFill>
                <a:schemeClr val="dk1"/>
              </a:solidFill>
              <a:latin typeface="EB Garamond Medium"/>
              <a:ea typeface="EB Garamond Medium"/>
              <a:cs typeface="EB Garamond Medium"/>
              <a:sym typeface="EB Garamond Medium"/>
            </a:endParaRPr>
          </a:p>
          <a:p>
            <a:pPr indent="0" lvl="0" marL="1371600" marR="0" rtl="0" algn="l">
              <a:lnSpc>
                <a:spcPct val="100000"/>
              </a:lnSpc>
              <a:spcBef>
                <a:spcPts val="0"/>
              </a:spcBef>
              <a:spcAft>
                <a:spcPts val="0"/>
              </a:spcAft>
              <a:buNone/>
            </a:pPr>
            <a:r>
              <a:t/>
            </a:r>
            <a:endParaRPr sz="1500">
              <a:solidFill>
                <a:srgbClr val="434343"/>
              </a:solidFill>
              <a:latin typeface="EB Garamond Medium"/>
              <a:ea typeface="EB Garamond Medium"/>
              <a:cs typeface="EB Garamond Medium"/>
              <a:sym typeface="EB Garamond Medium"/>
            </a:endParaRPr>
          </a:p>
        </p:txBody>
      </p:sp>
      <p:sp>
        <p:nvSpPr>
          <p:cNvPr id="220" name="Google Shape;220;g1f9c600f770_22_214"/>
          <p:cNvSpPr txBox="1"/>
          <p:nvPr/>
        </p:nvSpPr>
        <p:spPr>
          <a:xfrm>
            <a:off x="343875" y="1761400"/>
            <a:ext cx="4154400" cy="11373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Technical edge with features like-property valuation,trend insights</a:t>
            </a:r>
            <a:endParaRPr sz="15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User friendly interface</a:t>
            </a:r>
            <a:endParaRPr sz="1500">
              <a:solidFill>
                <a:schemeClr val="dk1"/>
              </a:solidFill>
              <a:latin typeface="Times New Roman"/>
              <a:ea typeface="Times New Roman"/>
              <a:cs typeface="Times New Roman"/>
              <a:sym typeface="Times New Roman"/>
            </a:endParaRPr>
          </a:p>
          <a:p>
            <a:pPr indent="0" lvl="0" marL="1371600" rtl="0" algn="just">
              <a:spcBef>
                <a:spcPts val="0"/>
              </a:spcBef>
              <a:spcAft>
                <a:spcPts val="0"/>
              </a:spcAft>
              <a:buNone/>
            </a:pPr>
            <a:r>
              <a:t/>
            </a:r>
            <a:endParaRPr>
              <a:solidFill>
                <a:schemeClr val="dk1"/>
              </a:solidFill>
              <a:latin typeface="EB Garamond Medium"/>
              <a:ea typeface="EB Garamond Medium"/>
              <a:cs typeface="EB Garamond Medium"/>
              <a:sym typeface="EB Garamond Medium"/>
            </a:endParaRPr>
          </a:p>
        </p:txBody>
      </p:sp>
      <p:sp>
        <p:nvSpPr>
          <p:cNvPr id="221" name="Google Shape;221;g1f9c600f770_22_214"/>
          <p:cNvSpPr txBox="1"/>
          <p:nvPr/>
        </p:nvSpPr>
        <p:spPr>
          <a:xfrm>
            <a:off x="4810375" y="3811725"/>
            <a:ext cx="3985800" cy="5628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Complacency check</a:t>
            </a:r>
            <a:endParaRPr sz="15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Competing at moderate pricing</a:t>
            </a:r>
            <a:endParaRPr sz="15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500">
              <a:solidFill>
                <a:schemeClr val="dk1"/>
              </a:solidFill>
              <a:latin typeface="EB Garamond Medium"/>
              <a:ea typeface="EB Garamond Medium"/>
              <a:cs typeface="EB Garamond Medium"/>
              <a:sym typeface="EB Garamond Medium"/>
            </a:endParaRPr>
          </a:p>
          <a:p>
            <a:pPr indent="0" lvl="0" marL="1371600" marR="0" rtl="0" algn="l">
              <a:lnSpc>
                <a:spcPct val="100000"/>
              </a:lnSpc>
              <a:spcBef>
                <a:spcPts val="0"/>
              </a:spcBef>
              <a:spcAft>
                <a:spcPts val="0"/>
              </a:spcAft>
              <a:buNone/>
            </a:pPr>
            <a:r>
              <a:t/>
            </a:r>
            <a:endParaRPr sz="1500">
              <a:solidFill>
                <a:schemeClr val="dk1"/>
              </a:solidFill>
              <a:latin typeface="EB Garamond Medium"/>
              <a:ea typeface="EB Garamond Medium"/>
              <a:cs typeface="EB Garamond Medium"/>
              <a:sym typeface="EB Garamond Medium"/>
            </a:endParaRPr>
          </a:p>
        </p:txBody>
      </p:sp>
      <p:sp>
        <p:nvSpPr>
          <p:cNvPr id="222" name="Google Shape;222;g1f9c600f770_22_214"/>
          <p:cNvSpPr txBox="1"/>
          <p:nvPr/>
        </p:nvSpPr>
        <p:spPr>
          <a:xfrm>
            <a:off x="343875" y="3825525"/>
            <a:ext cx="4154400" cy="5628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Potential market tapping</a:t>
            </a:r>
            <a:endParaRPr sz="15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Add property exchange program</a:t>
            </a:r>
            <a:endParaRPr>
              <a:solidFill>
                <a:schemeClr val="dk1"/>
              </a:solidFill>
              <a:highlight>
                <a:srgbClr val="FFFFFF"/>
              </a:highlight>
              <a:latin typeface="EB Garamond Medium"/>
              <a:ea typeface="EB Garamond Medium"/>
              <a:cs typeface="EB Garamond Medium"/>
              <a:sym typeface="EB Garamond Medium"/>
            </a:endParaRPr>
          </a:p>
          <a:p>
            <a:pPr indent="0" lvl="0" marL="1371600" rtl="0" algn="just">
              <a:spcBef>
                <a:spcPts val="0"/>
              </a:spcBef>
              <a:spcAft>
                <a:spcPts val="0"/>
              </a:spcAft>
              <a:buNone/>
            </a:pPr>
            <a:r>
              <a:t/>
            </a:r>
            <a:endParaRPr>
              <a:solidFill>
                <a:schemeClr val="dk1"/>
              </a:solidFill>
              <a:highlight>
                <a:srgbClr val="FFFFFF"/>
              </a:highlight>
              <a:latin typeface="EB Garamond Medium"/>
              <a:ea typeface="EB Garamond Medium"/>
              <a:cs typeface="EB Garamond Medium"/>
              <a:sym typeface="EB Garamond Medium"/>
            </a:endParaRPr>
          </a:p>
        </p:txBody>
      </p:sp>
      <p:grpSp>
        <p:nvGrpSpPr>
          <p:cNvPr id="223" name="Google Shape;223;g1f9c600f770_22_214"/>
          <p:cNvGrpSpPr/>
          <p:nvPr/>
        </p:nvGrpSpPr>
        <p:grpSpPr>
          <a:xfrm>
            <a:off x="5632332" y="1054234"/>
            <a:ext cx="1994142" cy="478373"/>
            <a:chOff x="3515000" y="3112625"/>
            <a:chExt cx="282025" cy="67650"/>
          </a:xfrm>
        </p:grpSpPr>
        <p:sp>
          <p:nvSpPr>
            <p:cNvPr id="224" name="Google Shape;224;g1f9c600f770_22_214"/>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f9c600f770_22_214"/>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g1f9c600f770_22_214"/>
          <p:cNvGrpSpPr/>
          <p:nvPr/>
        </p:nvGrpSpPr>
        <p:grpSpPr>
          <a:xfrm>
            <a:off x="5708532" y="3102109"/>
            <a:ext cx="1994142" cy="478373"/>
            <a:chOff x="3515000" y="3112625"/>
            <a:chExt cx="282025" cy="67650"/>
          </a:xfrm>
        </p:grpSpPr>
        <p:sp>
          <p:nvSpPr>
            <p:cNvPr id="227" name="Google Shape;227;g1f9c600f770_22_214"/>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1f9c600f770_22_214"/>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g1f9c600f770_22_214"/>
          <p:cNvGrpSpPr/>
          <p:nvPr/>
        </p:nvGrpSpPr>
        <p:grpSpPr>
          <a:xfrm rot="10800000">
            <a:off x="1612772" y="3102068"/>
            <a:ext cx="1994142" cy="478373"/>
            <a:chOff x="3515000" y="3112625"/>
            <a:chExt cx="282025" cy="67650"/>
          </a:xfrm>
        </p:grpSpPr>
        <p:sp>
          <p:nvSpPr>
            <p:cNvPr id="230" name="Google Shape;230;g1f9c600f770_22_214"/>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1f9c600f770_22_214"/>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g1f9c600f770_22_214"/>
          <p:cNvGrpSpPr/>
          <p:nvPr/>
        </p:nvGrpSpPr>
        <p:grpSpPr>
          <a:xfrm rot="10800000">
            <a:off x="1612772" y="1054193"/>
            <a:ext cx="1994142" cy="478373"/>
            <a:chOff x="3515000" y="3112625"/>
            <a:chExt cx="282025" cy="67650"/>
          </a:xfrm>
        </p:grpSpPr>
        <p:sp>
          <p:nvSpPr>
            <p:cNvPr id="233" name="Google Shape;233;g1f9c600f770_22_214"/>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1f9c600f770_22_214"/>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g1f9c600f770_22_214"/>
          <p:cNvSpPr txBox="1"/>
          <p:nvPr/>
        </p:nvSpPr>
        <p:spPr>
          <a:xfrm>
            <a:off x="6086475" y="1126825"/>
            <a:ext cx="13143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WEAKNESSES</a:t>
            </a:r>
            <a:endParaRPr b="0" i="0" sz="1100" u="none" cap="none" strike="noStrike">
              <a:solidFill>
                <a:srgbClr val="FFFFFF"/>
              </a:solidFill>
              <a:latin typeface="Montserrat ExtraBold"/>
              <a:ea typeface="Montserrat ExtraBold"/>
              <a:cs typeface="Montserrat ExtraBold"/>
              <a:sym typeface="Montserrat ExtraBold"/>
            </a:endParaRPr>
          </a:p>
        </p:txBody>
      </p:sp>
      <p:sp>
        <p:nvSpPr>
          <p:cNvPr id="236" name="Google Shape;236;g1f9c600f770_22_214"/>
          <p:cNvSpPr txBox="1"/>
          <p:nvPr/>
        </p:nvSpPr>
        <p:spPr>
          <a:xfrm>
            <a:off x="1838325" y="1126825"/>
            <a:ext cx="13143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i="0" lang="en" sz="1100" u="none" cap="none" strike="noStrike">
                <a:solidFill>
                  <a:srgbClr val="FFFFFF"/>
                </a:solidFill>
                <a:latin typeface="Montserrat ExtraBold"/>
                <a:ea typeface="Montserrat ExtraBold"/>
                <a:cs typeface="Montserrat ExtraBold"/>
                <a:sym typeface="Montserrat ExtraBold"/>
              </a:rPr>
              <a:t>STRENGTHS</a:t>
            </a:r>
            <a:endParaRPr i="0" sz="1100" u="none" cap="none" strike="noStrike">
              <a:solidFill>
                <a:srgbClr val="FFFFFF"/>
              </a:solidFill>
              <a:latin typeface="Montserrat ExtraBold"/>
              <a:ea typeface="Montserrat ExtraBold"/>
              <a:cs typeface="Montserrat ExtraBold"/>
              <a:sym typeface="Montserrat ExtraBold"/>
            </a:endParaRPr>
          </a:p>
        </p:txBody>
      </p:sp>
      <p:sp>
        <p:nvSpPr>
          <p:cNvPr id="237" name="Google Shape;237;g1f9c600f770_22_214"/>
          <p:cNvSpPr txBox="1"/>
          <p:nvPr/>
        </p:nvSpPr>
        <p:spPr>
          <a:xfrm>
            <a:off x="1672950" y="3185025"/>
            <a:ext cx="14796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OPPORTUNITIES</a:t>
            </a:r>
            <a:endParaRPr b="0" i="0" sz="1100" u="none" cap="none" strike="noStrike">
              <a:solidFill>
                <a:srgbClr val="FFFFFF"/>
              </a:solidFill>
              <a:latin typeface="Montserrat ExtraBold"/>
              <a:ea typeface="Montserrat ExtraBold"/>
              <a:cs typeface="Montserrat ExtraBold"/>
              <a:sym typeface="Montserrat ExtraBold"/>
            </a:endParaRPr>
          </a:p>
        </p:txBody>
      </p:sp>
      <p:sp>
        <p:nvSpPr>
          <p:cNvPr id="238" name="Google Shape;238;g1f9c600f770_22_214"/>
          <p:cNvSpPr txBox="1"/>
          <p:nvPr/>
        </p:nvSpPr>
        <p:spPr>
          <a:xfrm>
            <a:off x="6315075" y="3185025"/>
            <a:ext cx="13143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THREATS</a:t>
            </a:r>
            <a:endParaRPr b="0" i="0" sz="1100" u="none" cap="none" strike="noStrike">
              <a:solidFill>
                <a:srgbClr val="FFFFFF"/>
              </a:solidFill>
              <a:latin typeface="Montserrat ExtraBold"/>
              <a:ea typeface="Montserrat ExtraBold"/>
              <a:cs typeface="Montserrat ExtraBold"/>
              <a:sym typeface="Montserrat ExtraBold"/>
            </a:endParaRPr>
          </a:p>
        </p:txBody>
      </p:sp>
      <p:cxnSp>
        <p:nvCxnSpPr>
          <p:cNvPr id="239" name="Google Shape;239;g1f9c600f770_22_214"/>
          <p:cNvCxnSpPr/>
          <p:nvPr/>
        </p:nvCxnSpPr>
        <p:spPr>
          <a:xfrm flipH="1" rot="10800000">
            <a:off x="219325" y="3002200"/>
            <a:ext cx="8733900" cy="7200"/>
          </a:xfrm>
          <a:prstGeom prst="straightConnector1">
            <a:avLst/>
          </a:prstGeom>
          <a:noFill/>
          <a:ln cap="flat" cmpd="sng" w="38100">
            <a:solidFill>
              <a:srgbClr val="FFCB64"/>
            </a:solidFill>
            <a:prstDash val="solid"/>
            <a:round/>
            <a:headEnd len="sm" w="sm" type="none"/>
            <a:tailEnd len="sm" w="sm" type="none"/>
          </a:ln>
        </p:spPr>
      </p:cxnSp>
      <p:cxnSp>
        <p:nvCxnSpPr>
          <p:cNvPr id="240" name="Google Shape;240;g1f9c600f770_22_214"/>
          <p:cNvCxnSpPr/>
          <p:nvPr/>
        </p:nvCxnSpPr>
        <p:spPr>
          <a:xfrm>
            <a:off x="4644775" y="1020875"/>
            <a:ext cx="7200" cy="4088400"/>
          </a:xfrm>
          <a:prstGeom prst="straightConnector1">
            <a:avLst/>
          </a:prstGeom>
          <a:noFill/>
          <a:ln cap="flat" cmpd="sng" w="38100">
            <a:solidFill>
              <a:srgbClr val="FFCB64"/>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f9c600f770_22_240"/>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SWOT ANALYSIS of 99Acres</a:t>
            </a:r>
            <a:endParaRPr/>
          </a:p>
        </p:txBody>
      </p:sp>
      <p:sp>
        <p:nvSpPr>
          <p:cNvPr id="246" name="Google Shape;246;g1f9c600f770_22_240"/>
          <p:cNvSpPr txBox="1"/>
          <p:nvPr/>
        </p:nvSpPr>
        <p:spPr>
          <a:xfrm>
            <a:off x="4808900" y="1837600"/>
            <a:ext cx="4393200" cy="5628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EB Garamond Medium"/>
              <a:buChar char="●"/>
            </a:pPr>
            <a:r>
              <a:rPr lang="en" sz="1500">
                <a:solidFill>
                  <a:schemeClr val="dk1"/>
                </a:solidFill>
                <a:latin typeface="EB Garamond Medium"/>
                <a:ea typeface="EB Garamond Medium"/>
                <a:cs typeface="EB Garamond Medium"/>
                <a:sym typeface="EB Garamond Medium"/>
              </a:rPr>
              <a:t>Verification of properties</a:t>
            </a:r>
            <a:endParaRPr sz="1500">
              <a:solidFill>
                <a:schemeClr val="dk1"/>
              </a:solidFill>
              <a:latin typeface="EB Garamond Medium"/>
              <a:ea typeface="EB Garamond Medium"/>
              <a:cs typeface="EB Garamond Medium"/>
              <a:sym typeface="EB Garamond Medium"/>
            </a:endParaRPr>
          </a:p>
          <a:p>
            <a:pPr indent="0" lvl="0" marL="0" rtl="0" algn="just">
              <a:spcBef>
                <a:spcPts val="0"/>
              </a:spcBef>
              <a:spcAft>
                <a:spcPts val="0"/>
              </a:spcAft>
              <a:buNone/>
            </a:pPr>
            <a:r>
              <a:t/>
            </a:r>
            <a:endParaRPr sz="1500">
              <a:solidFill>
                <a:schemeClr val="dk1"/>
              </a:solidFill>
              <a:latin typeface="EB Garamond Medium"/>
              <a:ea typeface="EB Garamond Medium"/>
              <a:cs typeface="EB Garamond Medium"/>
              <a:sym typeface="EB Garamond Medium"/>
            </a:endParaRPr>
          </a:p>
          <a:p>
            <a:pPr indent="-323850" lvl="0" marL="457200" rtl="0" algn="just">
              <a:spcBef>
                <a:spcPts val="0"/>
              </a:spcBef>
              <a:spcAft>
                <a:spcPts val="0"/>
              </a:spcAft>
              <a:buClr>
                <a:schemeClr val="dk1"/>
              </a:buClr>
              <a:buSzPts val="1500"/>
              <a:buFont typeface="EB Garamond Medium"/>
              <a:buChar char="●"/>
            </a:pPr>
            <a:r>
              <a:rPr lang="en" sz="1500">
                <a:solidFill>
                  <a:schemeClr val="dk1"/>
                </a:solidFill>
                <a:latin typeface="EB Garamond Medium"/>
                <a:ea typeface="EB Garamond Medium"/>
                <a:cs typeface="EB Garamond Medium"/>
                <a:sym typeface="EB Garamond Medium"/>
              </a:rPr>
              <a:t>Target only internet market</a:t>
            </a:r>
            <a:endParaRPr sz="1500">
              <a:solidFill>
                <a:schemeClr val="dk1"/>
              </a:solidFill>
              <a:latin typeface="EB Garamond Medium"/>
              <a:ea typeface="EB Garamond Medium"/>
              <a:cs typeface="EB Garamond Medium"/>
              <a:sym typeface="EB Garamond Medium"/>
            </a:endParaRPr>
          </a:p>
          <a:p>
            <a:pPr indent="0" lvl="0" marL="457200" marR="0" rtl="0" algn="l">
              <a:lnSpc>
                <a:spcPct val="100000"/>
              </a:lnSpc>
              <a:spcBef>
                <a:spcPts val="0"/>
              </a:spcBef>
              <a:spcAft>
                <a:spcPts val="0"/>
              </a:spcAft>
              <a:buNone/>
            </a:pPr>
            <a:r>
              <a:t/>
            </a:r>
            <a:endParaRPr sz="1500">
              <a:solidFill>
                <a:schemeClr val="dk1"/>
              </a:solidFill>
              <a:latin typeface="EB Garamond Medium"/>
              <a:ea typeface="EB Garamond Medium"/>
              <a:cs typeface="EB Garamond Medium"/>
              <a:sym typeface="EB Garamond Medium"/>
            </a:endParaRPr>
          </a:p>
        </p:txBody>
      </p:sp>
      <p:sp>
        <p:nvSpPr>
          <p:cNvPr id="247" name="Google Shape;247;g1f9c600f770_22_240"/>
          <p:cNvSpPr txBox="1"/>
          <p:nvPr/>
        </p:nvSpPr>
        <p:spPr>
          <a:xfrm>
            <a:off x="343875" y="1761400"/>
            <a:ext cx="4154400" cy="11373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EB Garamond Medium"/>
              <a:buChar char="●"/>
            </a:pPr>
            <a:r>
              <a:rPr lang="en" sz="1500">
                <a:solidFill>
                  <a:schemeClr val="dk1"/>
                </a:solidFill>
                <a:highlight>
                  <a:srgbClr val="FFFFFF"/>
                </a:highlight>
                <a:latin typeface="EB Garamond Medium"/>
                <a:ea typeface="EB Garamond Medium"/>
                <a:cs typeface="EB Garamond Medium"/>
                <a:sym typeface="EB Garamond Medium"/>
              </a:rPr>
              <a:t>Large client base</a:t>
            </a:r>
            <a:endParaRPr sz="1500">
              <a:solidFill>
                <a:schemeClr val="dk1"/>
              </a:solidFill>
              <a:highlight>
                <a:srgbClr val="FFFFFF"/>
              </a:highlight>
              <a:latin typeface="EB Garamond Medium"/>
              <a:ea typeface="EB Garamond Medium"/>
              <a:cs typeface="EB Garamond Medium"/>
              <a:sym typeface="EB Garamond Medium"/>
            </a:endParaRPr>
          </a:p>
          <a:p>
            <a:pPr indent="0" lvl="0" marL="457200" rtl="0" algn="just">
              <a:spcBef>
                <a:spcPts val="0"/>
              </a:spcBef>
              <a:spcAft>
                <a:spcPts val="0"/>
              </a:spcAft>
              <a:buNone/>
            </a:pPr>
            <a:r>
              <a:t/>
            </a:r>
            <a:endParaRPr sz="1500">
              <a:solidFill>
                <a:schemeClr val="dk1"/>
              </a:solidFill>
              <a:highlight>
                <a:srgbClr val="FFFFFF"/>
              </a:highlight>
              <a:latin typeface="EB Garamond Medium"/>
              <a:ea typeface="EB Garamond Medium"/>
              <a:cs typeface="EB Garamond Medium"/>
              <a:sym typeface="EB Garamond Medium"/>
            </a:endParaRPr>
          </a:p>
          <a:p>
            <a:pPr indent="-323850" lvl="0" marL="457200" rtl="0" algn="just">
              <a:spcBef>
                <a:spcPts val="0"/>
              </a:spcBef>
              <a:spcAft>
                <a:spcPts val="0"/>
              </a:spcAft>
              <a:buClr>
                <a:schemeClr val="dk1"/>
              </a:buClr>
              <a:buSzPts val="1500"/>
              <a:buFont typeface="EB Garamond Medium"/>
              <a:buChar char="●"/>
            </a:pPr>
            <a:r>
              <a:rPr lang="en" sz="1500">
                <a:solidFill>
                  <a:schemeClr val="dk1"/>
                </a:solidFill>
                <a:highlight>
                  <a:srgbClr val="FFFFFF"/>
                </a:highlight>
                <a:latin typeface="EB Garamond Medium"/>
                <a:ea typeface="EB Garamond Medium"/>
                <a:cs typeface="EB Garamond Medium"/>
                <a:sym typeface="EB Garamond Medium"/>
              </a:rPr>
              <a:t>Most preferred by NRIs</a:t>
            </a:r>
            <a:endParaRPr sz="1500">
              <a:solidFill>
                <a:schemeClr val="dk1"/>
              </a:solidFill>
              <a:highlight>
                <a:srgbClr val="FFFFFF"/>
              </a:highlight>
              <a:latin typeface="EB Garamond Medium"/>
              <a:ea typeface="EB Garamond Medium"/>
              <a:cs typeface="EB Garamond Medium"/>
              <a:sym typeface="EB Garamond Medium"/>
            </a:endParaRPr>
          </a:p>
          <a:p>
            <a:pPr indent="0" lvl="0" marL="1828800" rtl="0" algn="just">
              <a:spcBef>
                <a:spcPts val="0"/>
              </a:spcBef>
              <a:spcAft>
                <a:spcPts val="0"/>
              </a:spcAft>
              <a:buNone/>
            </a:pPr>
            <a:r>
              <a:t/>
            </a:r>
            <a:endParaRPr sz="1500">
              <a:solidFill>
                <a:schemeClr val="dk1"/>
              </a:solidFill>
              <a:highlight>
                <a:srgbClr val="FFFFFF"/>
              </a:highlight>
              <a:latin typeface="EB Garamond Medium"/>
              <a:ea typeface="EB Garamond Medium"/>
              <a:cs typeface="EB Garamond Medium"/>
              <a:sym typeface="EB Garamond Medium"/>
            </a:endParaRPr>
          </a:p>
        </p:txBody>
      </p:sp>
      <p:sp>
        <p:nvSpPr>
          <p:cNvPr id="248" name="Google Shape;248;g1f9c600f770_22_240"/>
          <p:cNvSpPr txBox="1"/>
          <p:nvPr/>
        </p:nvSpPr>
        <p:spPr>
          <a:xfrm>
            <a:off x="4810375" y="3659325"/>
            <a:ext cx="4154400" cy="5628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EB Garamond Medium"/>
              <a:buChar char="●"/>
            </a:pPr>
            <a:r>
              <a:rPr lang="en" sz="1500">
                <a:solidFill>
                  <a:schemeClr val="dk1"/>
                </a:solidFill>
                <a:latin typeface="EB Garamond Medium"/>
                <a:ea typeface="EB Garamond Medium"/>
                <a:cs typeface="EB Garamond Medium"/>
                <a:sym typeface="EB Garamond Medium"/>
              </a:rPr>
              <a:t>Economic slowdown</a:t>
            </a:r>
            <a:endParaRPr sz="1500">
              <a:solidFill>
                <a:schemeClr val="dk1"/>
              </a:solidFill>
              <a:latin typeface="EB Garamond Medium"/>
              <a:ea typeface="EB Garamond Medium"/>
              <a:cs typeface="EB Garamond Medium"/>
              <a:sym typeface="EB Garamond Medium"/>
            </a:endParaRPr>
          </a:p>
          <a:p>
            <a:pPr indent="0" lvl="0" marL="457200" rtl="0" algn="just">
              <a:spcBef>
                <a:spcPts val="0"/>
              </a:spcBef>
              <a:spcAft>
                <a:spcPts val="0"/>
              </a:spcAft>
              <a:buNone/>
            </a:pPr>
            <a:r>
              <a:t/>
            </a:r>
            <a:endParaRPr sz="1500">
              <a:solidFill>
                <a:schemeClr val="dk1"/>
              </a:solidFill>
              <a:latin typeface="EB Garamond Medium"/>
              <a:ea typeface="EB Garamond Medium"/>
              <a:cs typeface="EB Garamond Medium"/>
              <a:sym typeface="EB Garamond Medium"/>
            </a:endParaRPr>
          </a:p>
          <a:p>
            <a:pPr indent="-323850" lvl="0" marL="457200" rtl="0" algn="just">
              <a:spcBef>
                <a:spcPts val="0"/>
              </a:spcBef>
              <a:spcAft>
                <a:spcPts val="0"/>
              </a:spcAft>
              <a:buClr>
                <a:schemeClr val="dk1"/>
              </a:buClr>
              <a:buSzPts val="1500"/>
              <a:buFont typeface="EB Garamond Medium"/>
              <a:buChar char="●"/>
            </a:pPr>
            <a:r>
              <a:rPr lang="en" sz="1500">
                <a:solidFill>
                  <a:schemeClr val="dk1"/>
                </a:solidFill>
                <a:latin typeface="EB Garamond Medium"/>
                <a:ea typeface="EB Garamond Medium"/>
                <a:cs typeface="EB Garamond Medium"/>
                <a:sym typeface="EB Garamond Medium"/>
              </a:rPr>
              <a:t>Quality of listing</a:t>
            </a:r>
            <a:endParaRPr sz="1500">
              <a:solidFill>
                <a:schemeClr val="dk1"/>
              </a:solidFill>
              <a:latin typeface="EB Garamond Medium"/>
              <a:ea typeface="EB Garamond Medium"/>
              <a:cs typeface="EB Garamond Medium"/>
              <a:sym typeface="EB Garamond Medium"/>
            </a:endParaRPr>
          </a:p>
          <a:p>
            <a:pPr indent="0" lvl="0" marL="457200" rtl="0" algn="just">
              <a:spcBef>
                <a:spcPts val="0"/>
              </a:spcBef>
              <a:spcAft>
                <a:spcPts val="0"/>
              </a:spcAft>
              <a:buNone/>
            </a:pPr>
            <a:r>
              <a:t/>
            </a:r>
            <a:endParaRPr sz="1500">
              <a:solidFill>
                <a:schemeClr val="dk1"/>
              </a:solidFill>
              <a:latin typeface="EB Garamond Medium"/>
              <a:ea typeface="EB Garamond Medium"/>
              <a:cs typeface="EB Garamond Medium"/>
              <a:sym typeface="EB Garamond Medium"/>
            </a:endParaRPr>
          </a:p>
          <a:p>
            <a:pPr indent="-323850" lvl="0" marL="457200" rtl="0" algn="just">
              <a:spcBef>
                <a:spcPts val="0"/>
              </a:spcBef>
              <a:spcAft>
                <a:spcPts val="0"/>
              </a:spcAft>
              <a:buClr>
                <a:schemeClr val="dk1"/>
              </a:buClr>
              <a:buSzPts val="1500"/>
              <a:buFont typeface="EB Garamond Medium"/>
              <a:buChar char="●"/>
            </a:pPr>
            <a:r>
              <a:rPr lang="en" sz="1500">
                <a:solidFill>
                  <a:schemeClr val="dk1"/>
                </a:solidFill>
                <a:latin typeface="EB Garamond Medium"/>
                <a:ea typeface="EB Garamond Medium"/>
                <a:cs typeface="EB Garamond Medium"/>
                <a:sym typeface="EB Garamond Medium"/>
              </a:rPr>
              <a:t>Head to head competition</a:t>
            </a:r>
            <a:endParaRPr sz="1500">
              <a:solidFill>
                <a:schemeClr val="dk1"/>
              </a:solidFill>
              <a:latin typeface="EB Garamond Medium"/>
              <a:ea typeface="EB Garamond Medium"/>
              <a:cs typeface="EB Garamond Medium"/>
              <a:sym typeface="EB Garamond Medium"/>
            </a:endParaRPr>
          </a:p>
          <a:p>
            <a:pPr indent="0" lvl="0" marL="1371600" rtl="0" algn="just">
              <a:spcBef>
                <a:spcPts val="0"/>
              </a:spcBef>
              <a:spcAft>
                <a:spcPts val="0"/>
              </a:spcAft>
              <a:buNone/>
            </a:pPr>
            <a:r>
              <a:t/>
            </a:r>
            <a:endParaRPr sz="1500">
              <a:solidFill>
                <a:schemeClr val="dk1"/>
              </a:solidFill>
              <a:latin typeface="EB Garamond Medium"/>
              <a:ea typeface="EB Garamond Medium"/>
              <a:cs typeface="EB Garamond Medium"/>
              <a:sym typeface="EB Garamond Medium"/>
            </a:endParaRPr>
          </a:p>
          <a:p>
            <a:pPr indent="-323850" lvl="3" marL="1828800" marR="0" rtl="0" algn="l">
              <a:lnSpc>
                <a:spcPct val="100000"/>
              </a:lnSpc>
              <a:spcBef>
                <a:spcPts val="0"/>
              </a:spcBef>
              <a:spcAft>
                <a:spcPts val="0"/>
              </a:spcAft>
              <a:buClr>
                <a:schemeClr val="dk1"/>
              </a:buClr>
              <a:buSzPts val="1500"/>
              <a:buFont typeface="EB Garamond Medium"/>
              <a:buChar char="●"/>
            </a:pPr>
            <a:r>
              <a:t/>
            </a:r>
            <a:endParaRPr sz="1500">
              <a:solidFill>
                <a:schemeClr val="dk1"/>
              </a:solidFill>
              <a:latin typeface="EB Garamond Medium"/>
              <a:ea typeface="EB Garamond Medium"/>
              <a:cs typeface="EB Garamond Medium"/>
              <a:sym typeface="EB Garamond Medium"/>
            </a:endParaRPr>
          </a:p>
        </p:txBody>
      </p:sp>
      <p:sp>
        <p:nvSpPr>
          <p:cNvPr id="249" name="Google Shape;249;g1f9c600f770_22_240"/>
          <p:cNvSpPr txBox="1"/>
          <p:nvPr/>
        </p:nvSpPr>
        <p:spPr>
          <a:xfrm>
            <a:off x="343875" y="3825525"/>
            <a:ext cx="4154400" cy="5628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EB Garamond Medium"/>
              <a:buChar char="●"/>
            </a:pPr>
            <a:r>
              <a:rPr lang="en" sz="1500">
                <a:solidFill>
                  <a:schemeClr val="dk1"/>
                </a:solidFill>
                <a:highlight>
                  <a:srgbClr val="FFFFFF"/>
                </a:highlight>
                <a:latin typeface="EB Garamond Medium"/>
                <a:ea typeface="EB Garamond Medium"/>
                <a:cs typeface="EB Garamond Medium"/>
                <a:sym typeface="EB Garamond Medium"/>
              </a:rPr>
              <a:t>Gain from commercial real estate</a:t>
            </a:r>
            <a:endParaRPr sz="1500">
              <a:solidFill>
                <a:schemeClr val="dk1"/>
              </a:solidFill>
              <a:highlight>
                <a:srgbClr val="FFFFFF"/>
              </a:highlight>
              <a:latin typeface="EB Garamond Medium"/>
              <a:ea typeface="EB Garamond Medium"/>
              <a:cs typeface="EB Garamond Medium"/>
              <a:sym typeface="EB Garamond Medium"/>
            </a:endParaRPr>
          </a:p>
          <a:p>
            <a:pPr indent="0" lvl="0" marL="457200" rtl="0" algn="just">
              <a:spcBef>
                <a:spcPts val="0"/>
              </a:spcBef>
              <a:spcAft>
                <a:spcPts val="0"/>
              </a:spcAft>
              <a:buNone/>
            </a:pPr>
            <a:r>
              <a:t/>
            </a:r>
            <a:endParaRPr sz="1500">
              <a:solidFill>
                <a:schemeClr val="dk1"/>
              </a:solidFill>
              <a:highlight>
                <a:srgbClr val="FFFFFF"/>
              </a:highlight>
              <a:latin typeface="EB Garamond Medium"/>
              <a:ea typeface="EB Garamond Medium"/>
              <a:cs typeface="EB Garamond Medium"/>
              <a:sym typeface="EB Garamond Medium"/>
            </a:endParaRPr>
          </a:p>
          <a:p>
            <a:pPr indent="-323850" lvl="0" marL="457200" rtl="0" algn="just">
              <a:spcBef>
                <a:spcPts val="0"/>
              </a:spcBef>
              <a:spcAft>
                <a:spcPts val="0"/>
              </a:spcAft>
              <a:buClr>
                <a:schemeClr val="dk1"/>
              </a:buClr>
              <a:buSzPts val="1500"/>
              <a:buFont typeface="EB Garamond Medium"/>
              <a:buChar char="●"/>
            </a:pPr>
            <a:r>
              <a:rPr lang="en" sz="1500">
                <a:solidFill>
                  <a:schemeClr val="dk1"/>
                </a:solidFill>
                <a:highlight>
                  <a:srgbClr val="FFFFFF"/>
                </a:highlight>
                <a:latin typeface="EB Garamond Medium"/>
                <a:ea typeface="EB Garamond Medium"/>
                <a:cs typeface="EB Garamond Medium"/>
                <a:sym typeface="EB Garamond Medium"/>
              </a:rPr>
              <a:t>Increase sales through resale market</a:t>
            </a:r>
            <a:endParaRPr sz="1500">
              <a:solidFill>
                <a:schemeClr val="dk1"/>
              </a:solidFill>
              <a:highlight>
                <a:srgbClr val="FFFFFF"/>
              </a:highlight>
              <a:latin typeface="EB Garamond Medium"/>
              <a:ea typeface="EB Garamond Medium"/>
              <a:cs typeface="EB Garamond Medium"/>
              <a:sym typeface="EB Garamond Medium"/>
            </a:endParaRPr>
          </a:p>
          <a:p>
            <a:pPr indent="0" lvl="0" marL="1828800" rtl="0" algn="just">
              <a:spcBef>
                <a:spcPts val="0"/>
              </a:spcBef>
              <a:spcAft>
                <a:spcPts val="0"/>
              </a:spcAft>
              <a:buNone/>
            </a:pPr>
            <a:r>
              <a:t/>
            </a:r>
            <a:endParaRPr sz="1500">
              <a:solidFill>
                <a:schemeClr val="dk1"/>
              </a:solidFill>
              <a:highlight>
                <a:srgbClr val="FFFFFF"/>
              </a:highlight>
              <a:latin typeface="EB Garamond Medium"/>
              <a:ea typeface="EB Garamond Medium"/>
              <a:cs typeface="EB Garamond Medium"/>
              <a:sym typeface="EB Garamond Medium"/>
            </a:endParaRPr>
          </a:p>
        </p:txBody>
      </p:sp>
      <p:grpSp>
        <p:nvGrpSpPr>
          <p:cNvPr id="250" name="Google Shape;250;g1f9c600f770_22_240"/>
          <p:cNvGrpSpPr/>
          <p:nvPr/>
        </p:nvGrpSpPr>
        <p:grpSpPr>
          <a:xfrm>
            <a:off x="5632332" y="1054234"/>
            <a:ext cx="1994142" cy="478373"/>
            <a:chOff x="3515000" y="3112625"/>
            <a:chExt cx="282025" cy="67650"/>
          </a:xfrm>
        </p:grpSpPr>
        <p:sp>
          <p:nvSpPr>
            <p:cNvPr id="251" name="Google Shape;251;g1f9c600f770_22_240"/>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1f9c600f770_22_240"/>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g1f9c600f770_22_240"/>
          <p:cNvGrpSpPr/>
          <p:nvPr/>
        </p:nvGrpSpPr>
        <p:grpSpPr>
          <a:xfrm>
            <a:off x="5708532" y="3102109"/>
            <a:ext cx="1994142" cy="478373"/>
            <a:chOff x="3515000" y="3112625"/>
            <a:chExt cx="282025" cy="67650"/>
          </a:xfrm>
        </p:grpSpPr>
        <p:sp>
          <p:nvSpPr>
            <p:cNvPr id="254" name="Google Shape;254;g1f9c600f770_22_240"/>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f9c600f770_22_240"/>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g1f9c600f770_22_240"/>
          <p:cNvGrpSpPr/>
          <p:nvPr/>
        </p:nvGrpSpPr>
        <p:grpSpPr>
          <a:xfrm rot="10800000">
            <a:off x="1612772" y="3102068"/>
            <a:ext cx="1994142" cy="478373"/>
            <a:chOff x="3515000" y="3112625"/>
            <a:chExt cx="282025" cy="67650"/>
          </a:xfrm>
        </p:grpSpPr>
        <p:sp>
          <p:nvSpPr>
            <p:cNvPr id="257" name="Google Shape;257;g1f9c600f770_22_240"/>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1f9c600f770_22_240"/>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g1f9c600f770_22_240"/>
          <p:cNvGrpSpPr/>
          <p:nvPr/>
        </p:nvGrpSpPr>
        <p:grpSpPr>
          <a:xfrm rot="10800000">
            <a:off x="1612772" y="1054193"/>
            <a:ext cx="1994142" cy="478373"/>
            <a:chOff x="3515000" y="3112625"/>
            <a:chExt cx="282025" cy="67650"/>
          </a:xfrm>
        </p:grpSpPr>
        <p:sp>
          <p:nvSpPr>
            <p:cNvPr id="260" name="Google Shape;260;g1f9c600f770_22_240"/>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1f9c600f770_22_240"/>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 name="Google Shape;262;g1f9c600f770_22_240"/>
          <p:cNvSpPr txBox="1"/>
          <p:nvPr/>
        </p:nvSpPr>
        <p:spPr>
          <a:xfrm>
            <a:off x="6086475" y="1126825"/>
            <a:ext cx="13143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WEAKNESSES</a:t>
            </a:r>
            <a:endParaRPr b="0" i="0" sz="1100" u="none" cap="none" strike="noStrike">
              <a:solidFill>
                <a:srgbClr val="FFFFFF"/>
              </a:solidFill>
              <a:latin typeface="Montserrat ExtraBold"/>
              <a:ea typeface="Montserrat ExtraBold"/>
              <a:cs typeface="Montserrat ExtraBold"/>
              <a:sym typeface="Montserrat ExtraBold"/>
            </a:endParaRPr>
          </a:p>
        </p:txBody>
      </p:sp>
      <p:sp>
        <p:nvSpPr>
          <p:cNvPr id="263" name="Google Shape;263;g1f9c600f770_22_240"/>
          <p:cNvSpPr txBox="1"/>
          <p:nvPr/>
        </p:nvSpPr>
        <p:spPr>
          <a:xfrm>
            <a:off x="1838325" y="1126825"/>
            <a:ext cx="13143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i="0" lang="en" sz="1100" u="none" cap="none" strike="noStrike">
                <a:solidFill>
                  <a:srgbClr val="FFFFFF"/>
                </a:solidFill>
                <a:latin typeface="Montserrat ExtraBold"/>
                <a:ea typeface="Montserrat ExtraBold"/>
                <a:cs typeface="Montserrat ExtraBold"/>
                <a:sym typeface="Montserrat ExtraBold"/>
              </a:rPr>
              <a:t>STRENGTHS</a:t>
            </a:r>
            <a:endParaRPr i="0" sz="1100" u="none" cap="none" strike="noStrike">
              <a:solidFill>
                <a:srgbClr val="FFFFFF"/>
              </a:solidFill>
              <a:latin typeface="Montserrat ExtraBold"/>
              <a:ea typeface="Montserrat ExtraBold"/>
              <a:cs typeface="Montserrat ExtraBold"/>
              <a:sym typeface="Montserrat ExtraBold"/>
            </a:endParaRPr>
          </a:p>
        </p:txBody>
      </p:sp>
      <p:sp>
        <p:nvSpPr>
          <p:cNvPr id="264" name="Google Shape;264;g1f9c600f770_22_240"/>
          <p:cNvSpPr txBox="1"/>
          <p:nvPr/>
        </p:nvSpPr>
        <p:spPr>
          <a:xfrm>
            <a:off x="1672950" y="3185025"/>
            <a:ext cx="14796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OPPORTUNITIES</a:t>
            </a:r>
            <a:endParaRPr b="0" i="0" sz="1100" u="none" cap="none" strike="noStrike">
              <a:solidFill>
                <a:srgbClr val="FFFFFF"/>
              </a:solidFill>
              <a:latin typeface="Montserrat ExtraBold"/>
              <a:ea typeface="Montserrat ExtraBold"/>
              <a:cs typeface="Montserrat ExtraBold"/>
              <a:sym typeface="Montserrat ExtraBold"/>
            </a:endParaRPr>
          </a:p>
        </p:txBody>
      </p:sp>
      <p:sp>
        <p:nvSpPr>
          <p:cNvPr id="265" name="Google Shape;265;g1f9c600f770_22_240"/>
          <p:cNvSpPr txBox="1"/>
          <p:nvPr/>
        </p:nvSpPr>
        <p:spPr>
          <a:xfrm>
            <a:off x="6315075" y="3185025"/>
            <a:ext cx="13143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THREATS</a:t>
            </a:r>
            <a:endParaRPr b="0" i="0" sz="1100" u="none" cap="none" strike="noStrike">
              <a:solidFill>
                <a:srgbClr val="FFFFFF"/>
              </a:solidFill>
              <a:latin typeface="Montserrat ExtraBold"/>
              <a:ea typeface="Montserrat ExtraBold"/>
              <a:cs typeface="Montserrat ExtraBold"/>
              <a:sym typeface="Montserrat ExtraBold"/>
            </a:endParaRPr>
          </a:p>
        </p:txBody>
      </p:sp>
      <p:cxnSp>
        <p:nvCxnSpPr>
          <p:cNvPr id="266" name="Google Shape;266;g1f9c600f770_22_240"/>
          <p:cNvCxnSpPr/>
          <p:nvPr/>
        </p:nvCxnSpPr>
        <p:spPr>
          <a:xfrm flipH="1" rot="10800000">
            <a:off x="219325" y="3002200"/>
            <a:ext cx="8733900" cy="7200"/>
          </a:xfrm>
          <a:prstGeom prst="straightConnector1">
            <a:avLst/>
          </a:prstGeom>
          <a:noFill/>
          <a:ln cap="flat" cmpd="sng" w="38100">
            <a:solidFill>
              <a:srgbClr val="FFCB64"/>
            </a:solidFill>
            <a:prstDash val="solid"/>
            <a:round/>
            <a:headEnd len="sm" w="sm" type="none"/>
            <a:tailEnd len="sm" w="sm" type="none"/>
          </a:ln>
        </p:spPr>
      </p:cxnSp>
      <p:cxnSp>
        <p:nvCxnSpPr>
          <p:cNvPr id="267" name="Google Shape;267;g1f9c600f770_22_240"/>
          <p:cNvCxnSpPr/>
          <p:nvPr/>
        </p:nvCxnSpPr>
        <p:spPr>
          <a:xfrm>
            <a:off x="4644775" y="1020875"/>
            <a:ext cx="7200" cy="4088400"/>
          </a:xfrm>
          <a:prstGeom prst="straightConnector1">
            <a:avLst/>
          </a:prstGeom>
          <a:noFill/>
          <a:ln cap="flat" cmpd="sng" w="38100">
            <a:solidFill>
              <a:srgbClr val="FFCB64"/>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f9c600f770_22_266"/>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SWOT ANALYSIS of SquareYards</a:t>
            </a:r>
            <a:endParaRPr/>
          </a:p>
        </p:txBody>
      </p:sp>
      <p:sp>
        <p:nvSpPr>
          <p:cNvPr id="273" name="Google Shape;273;g1f9c600f770_22_266"/>
          <p:cNvSpPr txBox="1"/>
          <p:nvPr/>
        </p:nvSpPr>
        <p:spPr>
          <a:xfrm>
            <a:off x="4808900" y="1685200"/>
            <a:ext cx="4220400" cy="5628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Being relatively new company, it has limited financial resources compared to competitors</a:t>
            </a:r>
            <a:endParaRPr sz="15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Revenue vulnerable to market fluctuations</a:t>
            </a:r>
            <a:endParaRPr sz="1500">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500">
              <a:solidFill>
                <a:schemeClr val="dk1"/>
              </a:solidFill>
              <a:latin typeface="EB Garamond Medium"/>
              <a:ea typeface="EB Garamond Medium"/>
              <a:cs typeface="EB Garamond Medium"/>
              <a:sym typeface="EB Garamond Medium"/>
            </a:endParaRPr>
          </a:p>
        </p:txBody>
      </p:sp>
      <p:sp>
        <p:nvSpPr>
          <p:cNvPr id="274" name="Google Shape;274;g1f9c600f770_22_266"/>
          <p:cNvSpPr txBox="1"/>
          <p:nvPr/>
        </p:nvSpPr>
        <p:spPr>
          <a:xfrm>
            <a:off x="343875" y="1609000"/>
            <a:ext cx="4154400" cy="11373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Customer support through various channels</a:t>
            </a:r>
            <a:endParaRPr sz="15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Escrow,secure payment channel,KYC</a:t>
            </a:r>
            <a:endParaRPr sz="15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Global presence</a:t>
            </a:r>
            <a:endParaRPr sz="15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500">
              <a:solidFill>
                <a:schemeClr val="dk1"/>
              </a:solidFill>
              <a:latin typeface="EB Garamond Medium"/>
              <a:ea typeface="EB Garamond Medium"/>
              <a:cs typeface="EB Garamond Medium"/>
              <a:sym typeface="EB Garamond Medium"/>
            </a:endParaRPr>
          </a:p>
        </p:txBody>
      </p:sp>
      <p:sp>
        <p:nvSpPr>
          <p:cNvPr id="275" name="Google Shape;275;g1f9c600f770_22_266"/>
          <p:cNvSpPr txBox="1"/>
          <p:nvPr/>
        </p:nvSpPr>
        <p:spPr>
          <a:xfrm>
            <a:off x="4734175" y="3887925"/>
            <a:ext cx="3985800" cy="5628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Competing with established companies in Indian market</a:t>
            </a:r>
            <a:endParaRPr sz="1500">
              <a:solidFill>
                <a:schemeClr val="dk1"/>
              </a:solidFill>
              <a:latin typeface="Times New Roman"/>
              <a:ea typeface="Times New Roman"/>
              <a:cs typeface="Times New Roman"/>
              <a:sym typeface="Times New Roman"/>
            </a:endParaRPr>
          </a:p>
        </p:txBody>
      </p:sp>
      <p:sp>
        <p:nvSpPr>
          <p:cNvPr id="276" name="Google Shape;276;g1f9c600f770_22_266"/>
          <p:cNvSpPr txBox="1"/>
          <p:nvPr/>
        </p:nvSpPr>
        <p:spPr>
          <a:xfrm>
            <a:off x="343875" y="3858625"/>
            <a:ext cx="4154400" cy="562800"/>
          </a:xfrm>
          <a:prstGeom prst="rect">
            <a:avLst/>
          </a:prstGeom>
          <a:noFill/>
          <a:ln>
            <a:noFill/>
          </a:ln>
        </p:spPr>
        <p:txBody>
          <a:bodyPr anchorCtr="0" anchor="t" bIns="0" lIns="0" spcFirstLastPara="1" rIns="0" wrap="square" tIns="6350">
            <a:no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Rentals and property management</a:t>
            </a:r>
            <a:endParaRPr sz="15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chemeClr val="dk1"/>
              </a:solidFill>
              <a:highlight>
                <a:srgbClr val="FFFFFF"/>
              </a:highlight>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highlight>
                  <a:srgbClr val="FFFFFF"/>
                </a:highlight>
                <a:latin typeface="Times New Roman"/>
                <a:ea typeface="Times New Roman"/>
                <a:cs typeface="Times New Roman"/>
                <a:sym typeface="Times New Roman"/>
              </a:rPr>
              <a:t>R&amp;D and IP benchmarking</a:t>
            </a:r>
            <a:endParaRPr sz="1500">
              <a:solidFill>
                <a:schemeClr val="dk1"/>
              </a:solidFill>
              <a:highlight>
                <a:srgbClr val="FFFFFF"/>
              </a:highlight>
              <a:latin typeface="Times New Roman"/>
              <a:ea typeface="Times New Roman"/>
              <a:cs typeface="Times New Roman"/>
              <a:sym typeface="Times New Roman"/>
            </a:endParaRPr>
          </a:p>
          <a:p>
            <a:pPr indent="0" lvl="0" marL="1828800" rtl="0" algn="just">
              <a:spcBef>
                <a:spcPts val="0"/>
              </a:spcBef>
              <a:spcAft>
                <a:spcPts val="0"/>
              </a:spcAft>
              <a:buNone/>
            </a:pPr>
            <a:r>
              <a:t/>
            </a:r>
            <a:endParaRPr sz="1500">
              <a:solidFill>
                <a:schemeClr val="dk1"/>
              </a:solidFill>
              <a:latin typeface="EB Garamond Medium"/>
              <a:ea typeface="EB Garamond Medium"/>
              <a:cs typeface="EB Garamond Medium"/>
              <a:sym typeface="EB Garamond Medium"/>
            </a:endParaRPr>
          </a:p>
        </p:txBody>
      </p:sp>
      <p:grpSp>
        <p:nvGrpSpPr>
          <p:cNvPr id="277" name="Google Shape;277;g1f9c600f770_22_266"/>
          <p:cNvGrpSpPr/>
          <p:nvPr/>
        </p:nvGrpSpPr>
        <p:grpSpPr>
          <a:xfrm>
            <a:off x="5632332" y="1054234"/>
            <a:ext cx="1994142" cy="478373"/>
            <a:chOff x="3515000" y="3112625"/>
            <a:chExt cx="282025" cy="67650"/>
          </a:xfrm>
        </p:grpSpPr>
        <p:sp>
          <p:nvSpPr>
            <p:cNvPr id="278" name="Google Shape;278;g1f9c600f770_22_266"/>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1f9c600f770_22_266"/>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g1f9c600f770_22_266"/>
          <p:cNvGrpSpPr/>
          <p:nvPr/>
        </p:nvGrpSpPr>
        <p:grpSpPr>
          <a:xfrm>
            <a:off x="5708532" y="3102109"/>
            <a:ext cx="1994142" cy="478373"/>
            <a:chOff x="3515000" y="3112625"/>
            <a:chExt cx="282025" cy="67650"/>
          </a:xfrm>
        </p:grpSpPr>
        <p:sp>
          <p:nvSpPr>
            <p:cNvPr id="281" name="Google Shape;281;g1f9c600f770_22_266"/>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1f9c600f770_22_266"/>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 name="Google Shape;283;g1f9c600f770_22_266"/>
          <p:cNvGrpSpPr/>
          <p:nvPr/>
        </p:nvGrpSpPr>
        <p:grpSpPr>
          <a:xfrm rot="10800000">
            <a:off x="1612772" y="3102068"/>
            <a:ext cx="1994142" cy="478373"/>
            <a:chOff x="3515000" y="3112625"/>
            <a:chExt cx="282025" cy="67650"/>
          </a:xfrm>
        </p:grpSpPr>
        <p:sp>
          <p:nvSpPr>
            <p:cNvPr id="284" name="Google Shape;284;g1f9c600f770_22_266"/>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f9c600f770_22_266"/>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g1f9c600f770_22_266"/>
          <p:cNvGrpSpPr/>
          <p:nvPr/>
        </p:nvGrpSpPr>
        <p:grpSpPr>
          <a:xfrm rot="10800000">
            <a:off x="1612772" y="1054193"/>
            <a:ext cx="1994142" cy="478373"/>
            <a:chOff x="3515000" y="3112625"/>
            <a:chExt cx="282025" cy="67650"/>
          </a:xfrm>
        </p:grpSpPr>
        <p:sp>
          <p:nvSpPr>
            <p:cNvPr id="287" name="Google Shape;287;g1f9c600f770_22_266"/>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1f9c600f770_22_266"/>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9" name="Google Shape;289;g1f9c600f770_22_266"/>
          <p:cNvSpPr txBox="1"/>
          <p:nvPr/>
        </p:nvSpPr>
        <p:spPr>
          <a:xfrm>
            <a:off x="6086475" y="1126825"/>
            <a:ext cx="13143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WEAKNESSES</a:t>
            </a:r>
            <a:endParaRPr b="0" i="0" sz="1100" u="none" cap="none" strike="noStrike">
              <a:solidFill>
                <a:srgbClr val="FFFFFF"/>
              </a:solidFill>
              <a:latin typeface="Montserrat ExtraBold"/>
              <a:ea typeface="Montserrat ExtraBold"/>
              <a:cs typeface="Montserrat ExtraBold"/>
              <a:sym typeface="Montserrat ExtraBold"/>
            </a:endParaRPr>
          </a:p>
        </p:txBody>
      </p:sp>
      <p:sp>
        <p:nvSpPr>
          <p:cNvPr id="290" name="Google Shape;290;g1f9c600f770_22_266"/>
          <p:cNvSpPr txBox="1"/>
          <p:nvPr/>
        </p:nvSpPr>
        <p:spPr>
          <a:xfrm>
            <a:off x="1838325" y="1126825"/>
            <a:ext cx="13143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i="0" lang="en" sz="1100" u="none" cap="none" strike="noStrike">
                <a:solidFill>
                  <a:srgbClr val="FFFFFF"/>
                </a:solidFill>
                <a:latin typeface="Montserrat ExtraBold"/>
                <a:ea typeface="Montserrat ExtraBold"/>
                <a:cs typeface="Montserrat ExtraBold"/>
                <a:sym typeface="Montserrat ExtraBold"/>
              </a:rPr>
              <a:t>STRENGTHS</a:t>
            </a:r>
            <a:endParaRPr i="0" sz="1100" u="none" cap="none" strike="noStrike">
              <a:solidFill>
                <a:srgbClr val="FFFFFF"/>
              </a:solidFill>
              <a:latin typeface="Montserrat ExtraBold"/>
              <a:ea typeface="Montserrat ExtraBold"/>
              <a:cs typeface="Montserrat ExtraBold"/>
              <a:sym typeface="Montserrat ExtraBold"/>
            </a:endParaRPr>
          </a:p>
        </p:txBody>
      </p:sp>
      <p:sp>
        <p:nvSpPr>
          <p:cNvPr id="291" name="Google Shape;291;g1f9c600f770_22_266"/>
          <p:cNvSpPr txBox="1"/>
          <p:nvPr/>
        </p:nvSpPr>
        <p:spPr>
          <a:xfrm>
            <a:off x="1672950" y="3185025"/>
            <a:ext cx="14796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OPPORTUNITIES</a:t>
            </a:r>
            <a:endParaRPr b="0" i="0" sz="1100" u="none" cap="none" strike="noStrike">
              <a:solidFill>
                <a:srgbClr val="FFFFFF"/>
              </a:solidFill>
              <a:latin typeface="Montserrat ExtraBold"/>
              <a:ea typeface="Montserrat ExtraBold"/>
              <a:cs typeface="Montserrat ExtraBold"/>
              <a:sym typeface="Montserrat ExtraBold"/>
            </a:endParaRPr>
          </a:p>
        </p:txBody>
      </p:sp>
      <p:sp>
        <p:nvSpPr>
          <p:cNvPr id="292" name="Google Shape;292;g1f9c600f770_22_266"/>
          <p:cNvSpPr txBox="1"/>
          <p:nvPr/>
        </p:nvSpPr>
        <p:spPr>
          <a:xfrm>
            <a:off x="6315075" y="3185025"/>
            <a:ext cx="13143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THREATS</a:t>
            </a:r>
            <a:endParaRPr b="0" i="0" sz="1100" u="none" cap="none" strike="noStrike">
              <a:solidFill>
                <a:srgbClr val="FFFFFF"/>
              </a:solidFill>
              <a:latin typeface="Montserrat ExtraBold"/>
              <a:ea typeface="Montserrat ExtraBold"/>
              <a:cs typeface="Montserrat ExtraBold"/>
              <a:sym typeface="Montserrat ExtraBold"/>
            </a:endParaRPr>
          </a:p>
        </p:txBody>
      </p:sp>
      <p:cxnSp>
        <p:nvCxnSpPr>
          <p:cNvPr id="293" name="Google Shape;293;g1f9c600f770_22_266"/>
          <p:cNvCxnSpPr/>
          <p:nvPr/>
        </p:nvCxnSpPr>
        <p:spPr>
          <a:xfrm flipH="1" rot="10800000">
            <a:off x="219325" y="3002200"/>
            <a:ext cx="8733900" cy="7200"/>
          </a:xfrm>
          <a:prstGeom prst="straightConnector1">
            <a:avLst/>
          </a:prstGeom>
          <a:noFill/>
          <a:ln cap="flat" cmpd="sng" w="38100">
            <a:solidFill>
              <a:srgbClr val="FFCB64"/>
            </a:solidFill>
            <a:prstDash val="solid"/>
            <a:round/>
            <a:headEnd len="sm" w="sm" type="none"/>
            <a:tailEnd len="sm" w="sm" type="none"/>
          </a:ln>
        </p:spPr>
      </p:cxnSp>
      <p:cxnSp>
        <p:nvCxnSpPr>
          <p:cNvPr id="294" name="Google Shape;294;g1f9c600f770_22_266"/>
          <p:cNvCxnSpPr/>
          <p:nvPr/>
        </p:nvCxnSpPr>
        <p:spPr>
          <a:xfrm>
            <a:off x="4644775" y="1020875"/>
            <a:ext cx="7200" cy="4088400"/>
          </a:xfrm>
          <a:prstGeom prst="straightConnector1">
            <a:avLst/>
          </a:prstGeom>
          <a:noFill/>
          <a:ln cap="flat" cmpd="sng" w="38100">
            <a:solidFill>
              <a:srgbClr val="FFCB64"/>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