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88" r:id="rId3"/>
    <p:sldId id="296" r:id="rId4"/>
    <p:sldId id="304" r:id="rId5"/>
    <p:sldId id="300" r:id="rId6"/>
    <p:sldId id="301" r:id="rId7"/>
    <p:sldId id="302" r:id="rId8"/>
    <p:sldId id="297" r:id="rId9"/>
    <p:sldId id="298" r:id="rId10"/>
    <p:sldId id="303" r:id="rId11"/>
    <p:sldId id="299" r:id="rId12"/>
    <p:sldId id="30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008254" y="494523"/>
            <a:ext cx="6776310" cy="3814213"/>
          </a:xfrm>
        </p:spPr>
        <p:txBody>
          <a:bodyPr>
            <a:noAutofit/>
          </a:bodyPr>
          <a:lstStyle/>
          <a:p>
            <a:r>
              <a:rPr lang="en-IN" sz="6000" spc="0" dirty="0">
                <a:solidFill>
                  <a:prstClr val="black"/>
                </a:solidFill>
                <a:latin typeface="Calibri Light" panose="020F0302020204030204"/>
              </a:rPr>
              <a:t>Fraudulent Activity Prediction using RF Classifier </a:t>
            </a:r>
            <a:br>
              <a:rPr lang="en-IN" sz="6000" spc="0" dirty="0">
                <a:solidFill>
                  <a:prstClr val="black"/>
                </a:solidFill>
                <a:latin typeface="Calibri Light" panose="020F0302020204030204"/>
              </a:rPr>
            </a:br>
            <a:r>
              <a:rPr lang="en-IN" sz="6000" spc="0" dirty="0">
                <a:solidFill>
                  <a:prstClr val="black"/>
                </a:solidFill>
                <a:latin typeface="Calibri Light" panose="020F0302020204030204"/>
              </a:rPr>
              <a:t>(88% Accuracy)</a:t>
            </a:r>
            <a:endParaRPr lang="en-US" sz="6000" dirty="0">
              <a:latin typeface="Franklin Gothic Book" panose="020B05030201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328626" y="4782752"/>
            <a:ext cx="6115317" cy="533744"/>
          </a:xfrm>
        </p:spPr>
        <p:txBody>
          <a:bodyPr>
            <a:normAutofit fontScale="92500"/>
          </a:bodyPr>
          <a:lstStyle/>
          <a:p>
            <a:r>
              <a:rPr lang="en-US" dirty="0">
                <a:latin typeface="Arabic Typesetting" panose="020F0502020204030204" pitchFamily="66" charset="-78"/>
                <a:cs typeface="Arabic Typesetting" panose="020F0502020204030204" pitchFamily="66" charset="-78"/>
              </a:rPr>
              <a:t>Praneeth Jajjara – Free Lancer, Data Science</a:t>
            </a:r>
            <a:endParaRPr lang="en-US" dirty="0">
              <a:solidFill>
                <a:schemeClr val="tx1">
                  <a:lumMod val="85000"/>
                  <a:lumOff val="15000"/>
                </a:schemeClr>
              </a:solidFill>
              <a:latin typeface="Arabic Typesetting" panose="020F0502020204030204" pitchFamily="66" charset="-78"/>
              <a:cs typeface="Arabic Typesetting" panose="020F0502020204030204" pitchFamily="66" charset="-78"/>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D57E06E-0B57-424A-A13D-A82828D1A67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4527612" cy="6857999"/>
          </a:xfrm>
          <a:prstGeom prst="rect">
            <a:avLst/>
          </a:prstGeom>
        </p:spPr>
      </p:pic>
      <p:pic>
        <p:nvPicPr>
          <p:cNvPr id="8" name="Picture 7">
            <a:extLst>
              <a:ext uri="{FF2B5EF4-FFF2-40B4-BE49-F238E27FC236}">
                <a16:creationId xmlns:a16="http://schemas.microsoft.com/office/drawing/2014/main" id="{25B4B609-E936-4EF8-9275-F05566923D0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40493" y="2606227"/>
            <a:ext cx="3219061" cy="1438823"/>
          </a:xfrm>
          <a:prstGeom prst="rect">
            <a:avLst/>
          </a:prstGeom>
        </p:spPr>
      </p:pic>
      <p:sp>
        <p:nvSpPr>
          <p:cNvPr id="4" name="Subtitle 2">
            <a:extLst>
              <a:ext uri="{FF2B5EF4-FFF2-40B4-BE49-F238E27FC236}">
                <a16:creationId xmlns:a16="http://schemas.microsoft.com/office/drawing/2014/main" id="{7BB9D10F-6F73-3676-7850-7F4C61D88986}"/>
              </a:ext>
            </a:extLst>
          </p:cNvPr>
          <p:cNvSpPr txBox="1">
            <a:spLocks/>
          </p:cNvSpPr>
          <p:nvPr/>
        </p:nvSpPr>
        <p:spPr>
          <a:xfrm>
            <a:off x="480642" y="5593473"/>
            <a:ext cx="3538765" cy="5337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b="1" dirty="0">
              <a:solidFill>
                <a:schemeClr val="bg1">
                  <a:lumMod val="7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88% Accuracy using base Random Forest Classifier</a:t>
            </a:r>
          </a:p>
          <a:p>
            <a:endParaRPr lang="en-IN" sz="1600" dirty="0">
              <a:latin typeface="Franklin Gothic Book" panose="020B0503020102020204" pitchFamily="34" charset="0"/>
            </a:endParaRPr>
          </a:p>
          <a:p>
            <a:r>
              <a:rPr lang="en-IN" sz="1600" dirty="0">
                <a:latin typeface="Franklin Gothic Book" panose="020B0503020102020204" pitchFamily="34" charset="0"/>
              </a:rPr>
              <a:t>Findings and Results</a:t>
            </a:r>
            <a:endParaRPr lang="en-IN" sz="1600" dirty="0">
              <a:ln>
                <a:solidFill>
                  <a:srgbClr val="C00000"/>
                </a:solidFill>
              </a:ln>
              <a:latin typeface="Franklin Gothic Book" panose="020B0503020102020204" pitchFamily="34" charset="0"/>
            </a:endParaRP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295835" y="1059308"/>
            <a:ext cx="6580825" cy="2579631"/>
          </a:xfrm>
          <a:prstGeom prst="rect">
            <a:avLst/>
          </a:prstGeom>
        </p:spPr>
        <p:txBody>
          <a:bodyP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i="0" dirty="0">
                <a:solidFill>
                  <a:srgbClr val="212121"/>
                </a:solidFill>
                <a:effectLst/>
                <a:latin typeface="Roboto" panose="02000000000000000000" pitchFamily="2" charset="0"/>
              </a:rPr>
              <a:t>We evaluate our model using the classification report, and confusion matrix for visualization</a:t>
            </a:r>
          </a:p>
          <a:p>
            <a:pPr>
              <a:buFont typeface="Wingdings" panose="05000000000000000000" pitchFamily="2" charset="2"/>
              <a:buChar char="§"/>
            </a:pPr>
            <a:r>
              <a:rPr lang="en-US" b="0" dirty="0">
                <a:solidFill>
                  <a:srgbClr val="212121"/>
                </a:solidFill>
                <a:latin typeface="Roboto" panose="02000000000000000000" pitchFamily="2" charset="0"/>
              </a:rPr>
              <a:t> Accuracy = 88%</a:t>
            </a:r>
          </a:p>
          <a:p>
            <a:pPr>
              <a:buFont typeface="Wingdings" panose="05000000000000000000" pitchFamily="2" charset="2"/>
              <a:buChar char="§"/>
            </a:pPr>
            <a:r>
              <a:rPr lang="en-US" i="0" dirty="0">
                <a:solidFill>
                  <a:srgbClr val="212121"/>
                </a:solidFill>
                <a:effectLst/>
                <a:latin typeface="Roboto" panose="02000000000000000000" pitchFamily="2" charset="0"/>
              </a:rPr>
              <a:t> f1-score = 68%</a:t>
            </a:r>
          </a:p>
          <a:p>
            <a:pPr>
              <a:buFont typeface="Wingdings" panose="05000000000000000000" pitchFamily="2" charset="2"/>
              <a:buChar char="§"/>
            </a:pPr>
            <a:r>
              <a:rPr lang="en-US" b="0" dirty="0">
                <a:solidFill>
                  <a:srgbClr val="212121"/>
                </a:solidFill>
                <a:latin typeface="Roboto" panose="02000000000000000000" pitchFamily="2" charset="0"/>
              </a:rPr>
              <a:t> Precision = 53% (True Fraud / Actual Frauds)</a:t>
            </a:r>
          </a:p>
          <a:p>
            <a:pPr>
              <a:buFont typeface="Wingdings" panose="05000000000000000000" pitchFamily="2" charset="2"/>
              <a:buChar char="§"/>
            </a:pPr>
            <a:r>
              <a:rPr lang="en-US" i="0" dirty="0">
                <a:solidFill>
                  <a:srgbClr val="212121"/>
                </a:solidFill>
                <a:effectLst/>
                <a:latin typeface="Roboto" panose="02000000000000000000" pitchFamily="2" charset="0"/>
              </a:rPr>
              <a:t>Recall = 97% (True Fraud / Correct Predictions)</a:t>
            </a:r>
            <a:endParaRPr lang="en-US" b="0" i="0" dirty="0">
              <a:solidFill>
                <a:srgbClr val="212121"/>
              </a:solidFill>
              <a:effectLst/>
              <a:latin typeface="Roboto" panose="02000000000000000000" pitchFamily="2" charset="0"/>
            </a:endParaRPr>
          </a:p>
          <a:p>
            <a:pPr marL="457200" indent="-457200" algn="l">
              <a:buFont typeface="+mj-lt"/>
              <a:buAutoNum type="arabicPeriod"/>
            </a:pPr>
            <a:endParaRPr lang="en-US" b="0" i="0" dirty="0">
              <a:solidFill>
                <a:srgbClr val="212121"/>
              </a:solidFill>
              <a:effectLst/>
              <a:latin typeface="Roboto" panose="02000000000000000000" pitchFamily="2" charset="0"/>
            </a:endParaRPr>
          </a:p>
        </p:txBody>
      </p: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pic>
        <p:nvPicPr>
          <p:cNvPr id="4102" name="Picture 6">
            <a:extLst>
              <a:ext uri="{FF2B5EF4-FFF2-40B4-BE49-F238E27FC236}">
                <a16:creationId xmlns:a16="http://schemas.microsoft.com/office/drawing/2014/main" id="{81908519-4352-7EC7-E97F-8D1D1718F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499" y="1059308"/>
            <a:ext cx="3324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F7B1579-29B7-2C02-599C-4984F0398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499" y="3814082"/>
            <a:ext cx="34194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9CFD84A-842B-3D5C-9705-F73E2E03F247}"/>
              </a:ext>
            </a:extLst>
          </p:cNvPr>
          <p:cNvPicPr>
            <a:picLocks noChangeAspect="1"/>
          </p:cNvPicPr>
          <p:nvPr/>
        </p:nvPicPr>
        <p:blipFill>
          <a:blip r:embed="rId4"/>
          <a:stretch>
            <a:fillRect/>
          </a:stretch>
        </p:blipFill>
        <p:spPr>
          <a:xfrm>
            <a:off x="962945" y="3850927"/>
            <a:ext cx="6165114" cy="2141406"/>
          </a:xfrm>
          <a:prstGeom prst="rect">
            <a:avLst/>
          </a:prstGeom>
        </p:spPr>
      </p:pic>
    </p:spTree>
    <p:extLst>
      <p:ext uri="{BB962C8B-B14F-4D97-AF65-F5344CB8AC3E}">
        <p14:creationId xmlns:p14="http://schemas.microsoft.com/office/powerpoint/2010/main" val="315273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Operation Amount the foremost classifier of fraudulent transaction</a:t>
            </a:r>
          </a:p>
          <a:p>
            <a:endParaRPr lang="en-IN" sz="1600" dirty="0">
              <a:latin typeface="Franklin Gothic Book" panose="020B0503020102020204" pitchFamily="34" charset="0"/>
            </a:endParaRPr>
          </a:p>
          <a:p>
            <a:r>
              <a:rPr lang="en-IN" sz="1700" dirty="0">
                <a:latin typeface="Franklin Gothic Book" panose="020B0503020102020204" pitchFamily="34" charset="0"/>
              </a:rPr>
              <a:t>Findings and Results</a:t>
            </a: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295835" y="1059308"/>
            <a:ext cx="6580825" cy="4844758"/>
          </a:xfrm>
          <a:prstGeom prst="rect">
            <a:avLst/>
          </a:prstGeom>
        </p:spPr>
        <p:txBody>
          <a:bodyPr>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i="0" dirty="0">
                <a:solidFill>
                  <a:srgbClr val="212121"/>
                </a:solidFill>
                <a:effectLst/>
                <a:latin typeface="Roboto" panose="02000000000000000000" pitchFamily="2" charset="0"/>
              </a:rPr>
              <a:t>We see beside the features that are most important to detect fraudulent transactions.</a:t>
            </a:r>
          </a:p>
          <a:p>
            <a:pPr marL="0" indent="0" algn="l">
              <a:buNone/>
            </a:pPr>
            <a:r>
              <a:rPr lang="en-US" b="1" i="0" dirty="0">
                <a:solidFill>
                  <a:srgbClr val="212121"/>
                </a:solidFill>
                <a:effectLst/>
                <a:latin typeface="Roboto" panose="02000000000000000000" pitchFamily="2" charset="0"/>
              </a:rPr>
              <a:t>Inferences</a:t>
            </a:r>
            <a:r>
              <a:rPr lang="en-US" b="0" i="0" dirty="0">
                <a:solidFill>
                  <a:srgbClr val="212121"/>
                </a:solidFill>
                <a:effectLst/>
                <a:latin typeface="Roboto" panose="02000000000000000000" pitchFamily="2" charset="0"/>
              </a:rPr>
              <a:t>:</a:t>
            </a:r>
          </a:p>
          <a:p>
            <a:pPr marL="457200" indent="-457200" algn="l">
              <a:buFont typeface="+mj-lt"/>
              <a:buAutoNum type="arabicPeriod"/>
            </a:pPr>
            <a:r>
              <a:rPr lang="en-US" b="0" i="0" dirty="0">
                <a:solidFill>
                  <a:srgbClr val="212121"/>
                </a:solidFill>
                <a:effectLst/>
                <a:latin typeface="Roboto" panose="02000000000000000000" pitchFamily="2" charset="0"/>
              </a:rPr>
              <a:t>Operation amount is the most important parameter</a:t>
            </a:r>
          </a:p>
          <a:p>
            <a:pPr marL="457200" indent="-457200" algn="l">
              <a:buFont typeface="+mj-lt"/>
              <a:buAutoNum type="arabicPeriod"/>
            </a:pPr>
            <a:r>
              <a:rPr lang="en-US" b="0" i="0" dirty="0">
                <a:solidFill>
                  <a:srgbClr val="212121"/>
                </a:solidFill>
                <a:effectLst/>
                <a:latin typeface="Roboto" panose="02000000000000000000" pitchFamily="2" charset="0"/>
              </a:rPr>
              <a:t>Among the events, </a:t>
            </a:r>
            <a:r>
              <a:rPr lang="en-US" b="0" i="0" dirty="0" err="1">
                <a:solidFill>
                  <a:srgbClr val="212121"/>
                </a:solidFill>
                <a:effectLst/>
                <a:latin typeface="Roboto" panose="02000000000000000000" pitchFamily="2" charset="0"/>
              </a:rPr>
              <a:t>session_signin</a:t>
            </a:r>
            <a:r>
              <a:rPr lang="en-US" b="0" i="0" dirty="0">
                <a:solidFill>
                  <a:srgbClr val="212121"/>
                </a:solidFill>
                <a:effectLst/>
                <a:latin typeface="Roboto" panose="02000000000000000000" pitchFamily="2" charset="0"/>
              </a:rPr>
              <a:t> is flagged as a red flag for fraudulent</a:t>
            </a:r>
          </a:p>
          <a:p>
            <a:pPr marL="457200" indent="-457200" algn="l">
              <a:buFont typeface="+mj-lt"/>
              <a:buAutoNum type="arabicPeriod"/>
            </a:pPr>
            <a:r>
              <a:rPr lang="en-US" dirty="0">
                <a:solidFill>
                  <a:srgbClr val="212121"/>
                </a:solidFill>
                <a:latin typeface="Roboto" panose="02000000000000000000" pitchFamily="2" charset="0"/>
              </a:rPr>
              <a:t>POS_PURCHASE implies purchase at point of sales. As this is a physical transaction, the likeliness of fraud here is low. Hence important.</a:t>
            </a:r>
          </a:p>
          <a:p>
            <a:pPr marL="457200" indent="-457200" algn="l">
              <a:buFont typeface="+mj-lt"/>
              <a:buAutoNum type="arabicPeriod"/>
            </a:pPr>
            <a:r>
              <a:rPr lang="en-US" b="0" i="0" dirty="0">
                <a:solidFill>
                  <a:srgbClr val="212121"/>
                </a:solidFill>
                <a:effectLst/>
                <a:latin typeface="Roboto" panose="02000000000000000000" pitchFamily="2" charset="0"/>
              </a:rPr>
              <a:t>Similarly, if the receiver is old, fraud is less likely.</a:t>
            </a:r>
          </a:p>
          <a:p>
            <a:pPr marL="0" indent="0" algn="l">
              <a:buNone/>
            </a:pPr>
            <a:r>
              <a:rPr lang="en-US" b="0" i="0" dirty="0">
                <a:solidFill>
                  <a:srgbClr val="212121"/>
                </a:solidFill>
                <a:effectLst/>
                <a:latin typeface="Roboto" panose="02000000000000000000" pitchFamily="2" charset="0"/>
              </a:rPr>
              <a:t>Through the feat</a:t>
            </a:r>
            <a:r>
              <a:rPr lang="en-US" dirty="0">
                <a:solidFill>
                  <a:srgbClr val="212121"/>
                </a:solidFill>
                <a:latin typeface="Roboto" panose="02000000000000000000" pitchFamily="2" charset="0"/>
              </a:rPr>
              <a:t>ures on the right, we can gauge where we should increase the security compliance to decrease the probability of fraud.</a:t>
            </a:r>
            <a:endParaRPr lang="en-US" b="0" i="0" dirty="0">
              <a:solidFill>
                <a:srgbClr val="212121"/>
              </a:solidFill>
              <a:effectLst/>
              <a:latin typeface="Roboto" panose="02000000000000000000" pitchFamily="2" charset="0"/>
            </a:endParaRPr>
          </a:p>
          <a:p>
            <a:pPr marL="457200" indent="-457200" algn="l">
              <a:buFont typeface="+mj-lt"/>
              <a:buAutoNum type="arabicPeriod"/>
            </a:pPr>
            <a:endParaRPr lang="en-US" b="0" i="0" dirty="0">
              <a:solidFill>
                <a:srgbClr val="212121"/>
              </a:solidFill>
              <a:effectLst/>
              <a:latin typeface="Roboto" panose="02000000000000000000" pitchFamily="2" charset="0"/>
            </a:endParaRPr>
          </a:p>
        </p:txBody>
      </p: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pic>
        <p:nvPicPr>
          <p:cNvPr id="5" name="Picture 4">
            <a:extLst>
              <a:ext uri="{FF2B5EF4-FFF2-40B4-BE49-F238E27FC236}">
                <a16:creationId xmlns:a16="http://schemas.microsoft.com/office/drawing/2014/main" id="{2956AC96-5861-27DF-D2FE-6FB958F9EC39}"/>
              </a:ext>
            </a:extLst>
          </p:cNvPr>
          <p:cNvPicPr>
            <a:picLocks noChangeAspect="1"/>
          </p:cNvPicPr>
          <p:nvPr/>
        </p:nvPicPr>
        <p:blipFill>
          <a:blip r:embed="rId2"/>
          <a:stretch>
            <a:fillRect/>
          </a:stretch>
        </p:blipFill>
        <p:spPr>
          <a:xfrm>
            <a:off x="7184571" y="883759"/>
            <a:ext cx="4630911" cy="5421384"/>
          </a:xfrm>
          <a:prstGeom prst="rect">
            <a:avLst/>
          </a:prstGeom>
        </p:spPr>
      </p:pic>
    </p:spTree>
    <p:extLst>
      <p:ext uri="{BB962C8B-B14F-4D97-AF65-F5344CB8AC3E}">
        <p14:creationId xmlns:p14="http://schemas.microsoft.com/office/powerpoint/2010/main" val="172906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2B59564-630C-2B60-ABC8-FF5329CDFE84}"/>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D276FF27-4E4F-41A4-74FE-1F60C7F64C90}"/>
              </a:ext>
            </a:extLst>
          </p:cNvPr>
          <p:cNvSpPr txBox="1">
            <a:spLocks/>
          </p:cNvSpPr>
          <p:nvPr/>
        </p:nvSpPr>
        <p:spPr>
          <a:xfrm>
            <a:off x="224118" y="93306"/>
            <a:ext cx="9992902" cy="8244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Way-forward</a:t>
            </a:r>
          </a:p>
          <a:p>
            <a:endParaRPr lang="en-IN" sz="1600" dirty="0">
              <a:latin typeface="Franklin Gothic Book" panose="020B0503020102020204" pitchFamily="34" charset="0"/>
            </a:endParaRPr>
          </a:p>
          <a:p>
            <a:r>
              <a:rPr lang="en-IN" sz="1600" dirty="0">
                <a:latin typeface="Franklin Gothic Book" panose="020B0503020102020204" pitchFamily="34" charset="0"/>
              </a:rPr>
              <a:t>Conclusion</a:t>
            </a:r>
            <a:endParaRPr lang="en-IN" sz="1600" dirty="0">
              <a:ln>
                <a:solidFill>
                  <a:srgbClr val="C00000"/>
                </a:solidFill>
              </a:ln>
              <a:latin typeface="Franklin Gothic Book" panose="020B0503020102020204" pitchFamily="34" charset="0"/>
            </a:endParaRPr>
          </a:p>
        </p:txBody>
      </p:sp>
      <p:sp>
        <p:nvSpPr>
          <p:cNvPr id="4" name="Content Placeholder 2">
            <a:extLst>
              <a:ext uri="{FF2B5EF4-FFF2-40B4-BE49-F238E27FC236}">
                <a16:creationId xmlns:a16="http://schemas.microsoft.com/office/drawing/2014/main" id="{9AED1AA1-71B3-E85B-4189-29E38C8EC00E}"/>
              </a:ext>
            </a:extLst>
          </p:cNvPr>
          <p:cNvSpPr txBox="1">
            <a:spLocks/>
          </p:cNvSpPr>
          <p:nvPr/>
        </p:nvSpPr>
        <p:spPr>
          <a:xfrm>
            <a:off x="295835" y="1059308"/>
            <a:ext cx="6683463" cy="514554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gn="l">
              <a:buFont typeface="+mj-lt"/>
              <a:buAutoNum type="arabicPeriod"/>
            </a:pPr>
            <a:endParaRPr lang="en-US" b="0" i="0" dirty="0">
              <a:solidFill>
                <a:srgbClr val="212121"/>
              </a:solidFill>
              <a:effectLst/>
              <a:latin typeface="Roboto" panose="02000000000000000000" pitchFamily="2" charset="0"/>
            </a:endParaRPr>
          </a:p>
        </p:txBody>
      </p:sp>
      <p:sp>
        <p:nvSpPr>
          <p:cNvPr id="5" name="Content Placeholder 2">
            <a:extLst>
              <a:ext uri="{FF2B5EF4-FFF2-40B4-BE49-F238E27FC236}">
                <a16:creationId xmlns:a16="http://schemas.microsoft.com/office/drawing/2014/main" id="{6EAEED5A-A394-92C9-6313-765DDF67721D}"/>
              </a:ext>
            </a:extLst>
          </p:cNvPr>
          <p:cNvSpPr txBox="1">
            <a:spLocks/>
          </p:cNvSpPr>
          <p:nvPr/>
        </p:nvSpPr>
        <p:spPr>
          <a:xfrm>
            <a:off x="295835" y="1059308"/>
            <a:ext cx="6580825" cy="4844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i="0" dirty="0">
                <a:solidFill>
                  <a:srgbClr val="212121"/>
                </a:solidFill>
                <a:effectLst/>
                <a:latin typeface="Roboto" panose="02000000000000000000" pitchFamily="2" charset="0"/>
              </a:rPr>
              <a:t>From this exercise, we see which features play major role in determining which events may be fraud.</a:t>
            </a:r>
          </a:p>
          <a:p>
            <a:pPr marL="0" indent="0" algn="l">
              <a:buNone/>
            </a:pPr>
            <a:r>
              <a:rPr lang="en-US" b="0" dirty="0">
                <a:solidFill>
                  <a:srgbClr val="212121"/>
                </a:solidFill>
                <a:latin typeface="Roboto" panose="02000000000000000000" pitchFamily="2" charset="0"/>
              </a:rPr>
              <a:t>However, with increasing complexity of fraudsters, upgrading the fraud analytics models becomes a regular event, and not a one-time activity.</a:t>
            </a:r>
          </a:p>
          <a:p>
            <a:pPr marL="0" indent="0" algn="l">
              <a:buNone/>
            </a:pPr>
            <a:r>
              <a:rPr lang="en-US" b="0" dirty="0">
                <a:solidFill>
                  <a:srgbClr val="212121"/>
                </a:solidFill>
                <a:latin typeface="Roboto" panose="02000000000000000000" pitchFamily="2" charset="0"/>
              </a:rPr>
              <a:t>To enhance the model we created, few additional information would greatly improve the performance of fraud detection.</a:t>
            </a:r>
          </a:p>
          <a:p>
            <a:pPr marL="0" indent="0" algn="l">
              <a:buNone/>
            </a:pPr>
            <a:r>
              <a:rPr lang="en-US" dirty="0">
                <a:solidFill>
                  <a:srgbClr val="212121"/>
                </a:solidFill>
                <a:latin typeface="Roboto" panose="02000000000000000000" pitchFamily="2" charset="0"/>
              </a:rPr>
              <a:t>One such would be Session ID – A session ID is the entire transaction log from when the user signed in to when he signed out or exited the platform. With this, we can identify the activities, such as location of login, behavior of </a:t>
            </a:r>
            <a:r>
              <a:rPr lang="en-US" b="0" dirty="0">
                <a:solidFill>
                  <a:srgbClr val="212121"/>
                </a:solidFill>
                <a:latin typeface="Roboto" panose="02000000000000000000" pitchFamily="2" charset="0"/>
              </a:rPr>
              <a:t>the individual, and such characteristics.</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58171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b="1" dirty="0">
                <a:solidFill>
                  <a:srgbClr val="FFFFFF"/>
                </a:solidFill>
                <a:latin typeface="Franklin Gothic Book" panose="020B0503020102020204" pitchFamily="34" charset="0"/>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296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196707"/>
            <a:ext cx="5695670" cy="547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Contents</a:t>
            </a:r>
            <a:endParaRPr lang="en-IN" sz="2800" dirty="0">
              <a:ln>
                <a:solidFill>
                  <a:srgbClr val="C00000"/>
                </a:solidFill>
              </a:ln>
              <a:latin typeface="Franklin Gothic Book" panose="020B0503020102020204" pitchFamily="34" charset="0"/>
            </a:endParaRP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708212"/>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graphicFrame>
        <p:nvGraphicFramePr>
          <p:cNvPr id="2" name="Table 7">
            <a:extLst>
              <a:ext uri="{FF2B5EF4-FFF2-40B4-BE49-F238E27FC236}">
                <a16:creationId xmlns:a16="http://schemas.microsoft.com/office/drawing/2014/main" id="{D324BE0F-D3E7-B73F-0287-24E36CAF6A37}"/>
              </a:ext>
            </a:extLst>
          </p:cNvPr>
          <p:cNvGraphicFramePr>
            <a:graphicFrameLocks/>
          </p:cNvGraphicFramePr>
          <p:nvPr>
            <p:extLst>
              <p:ext uri="{D42A27DB-BD31-4B8C-83A1-F6EECF244321}">
                <p14:modId xmlns:p14="http://schemas.microsoft.com/office/powerpoint/2010/main" val="2296145739"/>
              </p:ext>
            </p:extLst>
          </p:nvPr>
        </p:nvGraphicFramePr>
        <p:xfrm>
          <a:off x="295835" y="940078"/>
          <a:ext cx="11519647" cy="3659621"/>
        </p:xfrm>
        <a:graphic>
          <a:graphicData uri="http://schemas.openxmlformats.org/drawingml/2006/table">
            <a:tbl>
              <a:tblPr firstRow="1" bandRow="1">
                <a:tableStyleId>{5C22544A-7EE6-4342-B048-85BDC9FD1C3A}</a:tableStyleId>
              </a:tblPr>
              <a:tblGrid>
                <a:gridCol w="920293">
                  <a:extLst>
                    <a:ext uri="{9D8B030D-6E8A-4147-A177-3AD203B41FA5}">
                      <a16:colId xmlns:a16="http://schemas.microsoft.com/office/drawing/2014/main" val="1364156390"/>
                    </a:ext>
                  </a:extLst>
                </a:gridCol>
                <a:gridCol w="9353299">
                  <a:extLst>
                    <a:ext uri="{9D8B030D-6E8A-4147-A177-3AD203B41FA5}">
                      <a16:colId xmlns:a16="http://schemas.microsoft.com/office/drawing/2014/main" val="108207673"/>
                    </a:ext>
                  </a:extLst>
                </a:gridCol>
                <a:gridCol w="1246055">
                  <a:extLst>
                    <a:ext uri="{9D8B030D-6E8A-4147-A177-3AD203B41FA5}">
                      <a16:colId xmlns:a16="http://schemas.microsoft.com/office/drawing/2014/main" val="1286224364"/>
                    </a:ext>
                  </a:extLst>
                </a:gridCol>
              </a:tblGrid>
              <a:tr h="522803">
                <a:tc>
                  <a:txBody>
                    <a:bodyPr/>
                    <a:lstStyle/>
                    <a:p>
                      <a:r>
                        <a:rPr lang="en-IN" dirty="0"/>
                        <a:t>S No.</a:t>
                      </a:r>
                    </a:p>
                  </a:txBody>
                  <a:tcPr/>
                </a:tc>
                <a:tc>
                  <a:txBody>
                    <a:bodyPr/>
                    <a:lstStyle/>
                    <a:p>
                      <a:r>
                        <a:rPr lang="en-IN" dirty="0"/>
                        <a:t>Particular</a:t>
                      </a:r>
                    </a:p>
                  </a:txBody>
                  <a:tcPr/>
                </a:tc>
                <a:tc>
                  <a:txBody>
                    <a:bodyPr/>
                    <a:lstStyle/>
                    <a:p>
                      <a:r>
                        <a:rPr lang="en-IN" dirty="0"/>
                        <a:t>Page No</a:t>
                      </a:r>
                    </a:p>
                  </a:txBody>
                  <a:tcPr/>
                </a:tc>
                <a:extLst>
                  <a:ext uri="{0D108BD9-81ED-4DB2-BD59-A6C34878D82A}">
                    <a16:rowId xmlns:a16="http://schemas.microsoft.com/office/drawing/2014/main" val="96636413"/>
                  </a:ext>
                </a:extLst>
              </a:tr>
              <a:tr h="522803">
                <a:tc>
                  <a:txBody>
                    <a:bodyPr/>
                    <a:lstStyle/>
                    <a:p>
                      <a:r>
                        <a:rPr lang="en-IN" dirty="0"/>
                        <a:t>1</a:t>
                      </a:r>
                    </a:p>
                  </a:txBody>
                  <a:tcPr/>
                </a:tc>
                <a:tc>
                  <a:txBody>
                    <a:bodyPr/>
                    <a:lstStyle/>
                    <a:p>
                      <a:r>
                        <a:rPr lang="en-IN" dirty="0"/>
                        <a:t>Understanding the data problem</a:t>
                      </a:r>
                    </a:p>
                  </a:txBody>
                  <a:tcPr/>
                </a:tc>
                <a:tc>
                  <a:txBody>
                    <a:bodyPr/>
                    <a:lstStyle/>
                    <a:p>
                      <a:r>
                        <a:rPr lang="en-IN" dirty="0"/>
                        <a:t>3</a:t>
                      </a:r>
                    </a:p>
                  </a:txBody>
                  <a:tcPr/>
                </a:tc>
                <a:extLst>
                  <a:ext uri="{0D108BD9-81ED-4DB2-BD59-A6C34878D82A}">
                    <a16:rowId xmlns:a16="http://schemas.microsoft.com/office/drawing/2014/main" val="1704508948"/>
                  </a:ext>
                </a:extLst>
              </a:tr>
              <a:tr h="522803">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Franklin Gothic Book" panose="020B0503020102020204" pitchFamily="34" charset="0"/>
                        </a:rPr>
                        <a:t>Data cleaning</a:t>
                      </a:r>
                    </a:p>
                  </a:txBody>
                  <a:tcPr/>
                </a:tc>
                <a:tc>
                  <a:txBody>
                    <a:bodyPr/>
                    <a:lstStyle/>
                    <a:p>
                      <a:r>
                        <a:rPr lang="en-IN" dirty="0"/>
                        <a:t>4</a:t>
                      </a:r>
                    </a:p>
                  </a:txBody>
                  <a:tcPr/>
                </a:tc>
                <a:extLst>
                  <a:ext uri="{0D108BD9-81ED-4DB2-BD59-A6C34878D82A}">
                    <a16:rowId xmlns:a16="http://schemas.microsoft.com/office/drawing/2014/main" val="2687562539"/>
                  </a:ext>
                </a:extLst>
              </a:tr>
              <a:tr h="52280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Franklin Gothic Book" panose="020B0503020102020204" pitchFamily="34" charset="0"/>
                        </a:rPr>
                        <a:t>Exploratory Data Analysis</a:t>
                      </a:r>
                      <a:endParaRPr lang="en-IN" sz="1800" dirty="0">
                        <a:ln>
                          <a:solidFill>
                            <a:srgbClr val="C00000"/>
                          </a:solidFill>
                        </a:ln>
                        <a:latin typeface="Franklin Gothic Book" panose="020B0503020102020204" pitchFamily="34" charset="0"/>
                      </a:endParaRPr>
                    </a:p>
                  </a:txBody>
                  <a:tcPr/>
                </a:tc>
                <a:tc>
                  <a:txBody>
                    <a:bodyPr/>
                    <a:lstStyle/>
                    <a:p>
                      <a:r>
                        <a:rPr lang="en-IN" dirty="0"/>
                        <a:t>5</a:t>
                      </a:r>
                    </a:p>
                  </a:txBody>
                  <a:tcPr/>
                </a:tc>
                <a:extLst>
                  <a:ext uri="{0D108BD9-81ED-4DB2-BD59-A6C34878D82A}">
                    <a16:rowId xmlns:a16="http://schemas.microsoft.com/office/drawing/2014/main" val="274276918"/>
                  </a:ext>
                </a:extLst>
              </a:tr>
              <a:tr h="52280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Franklin Gothic Book" panose="020B0503020102020204" pitchFamily="34" charset="0"/>
                        </a:rPr>
                        <a:t>Methodology Used</a:t>
                      </a:r>
                      <a:endParaRPr lang="en-IN" sz="1800" dirty="0">
                        <a:ln>
                          <a:solidFill>
                            <a:srgbClr val="C00000"/>
                          </a:solidFill>
                        </a:ln>
                        <a:latin typeface="Franklin Gothic Book" panose="020B0503020102020204" pitchFamily="34" charset="0"/>
                      </a:endParaRPr>
                    </a:p>
                  </a:txBody>
                  <a:tcPr/>
                </a:tc>
                <a:tc>
                  <a:txBody>
                    <a:bodyPr/>
                    <a:lstStyle/>
                    <a:p>
                      <a:r>
                        <a:rPr lang="en-IN" dirty="0"/>
                        <a:t>8</a:t>
                      </a:r>
                    </a:p>
                  </a:txBody>
                  <a:tcPr/>
                </a:tc>
                <a:extLst>
                  <a:ext uri="{0D108BD9-81ED-4DB2-BD59-A6C34878D82A}">
                    <a16:rowId xmlns:a16="http://schemas.microsoft.com/office/drawing/2014/main" val="3904743436"/>
                  </a:ext>
                </a:extLst>
              </a:tr>
              <a:tr h="522803">
                <a:tc>
                  <a:txBody>
                    <a:bodyPr/>
                    <a:lstStyle/>
                    <a:p>
                      <a:r>
                        <a:rPr lang="en-IN" dirty="0"/>
                        <a:t>5</a:t>
                      </a:r>
                    </a:p>
                  </a:txBody>
                  <a:tcPr/>
                </a:tc>
                <a:tc>
                  <a:txBody>
                    <a:bodyPr/>
                    <a:lstStyle/>
                    <a:p>
                      <a:r>
                        <a:rPr kumimoji="0" lang="en-IN" sz="18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Findings</a:t>
                      </a:r>
                      <a:endParaRPr lang="en-IN" sz="3200" dirty="0">
                        <a:ln>
                          <a:solidFill>
                            <a:srgbClr val="C00000"/>
                          </a:solidFill>
                        </a:ln>
                        <a:latin typeface="Franklin Gothic Book" panose="020B0503020102020204" pitchFamily="34" charset="0"/>
                      </a:endParaRPr>
                    </a:p>
                  </a:txBody>
                  <a:tcPr/>
                </a:tc>
                <a:tc>
                  <a:txBody>
                    <a:bodyPr/>
                    <a:lstStyle/>
                    <a:p>
                      <a:r>
                        <a:rPr lang="en-IN" dirty="0"/>
                        <a:t>10</a:t>
                      </a:r>
                    </a:p>
                  </a:txBody>
                  <a:tcPr/>
                </a:tc>
                <a:extLst>
                  <a:ext uri="{0D108BD9-81ED-4DB2-BD59-A6C34878D82A}">
                    <a16:rowId xmlns:a16="http://schemas.microsoft.com/office/drawing/2014/main" val="1793813826"/>
                  </a:ext>
                </a:extLst>
              </a:tr>
              <a:tr h="522803">
                <a:tc>
                  <a:txBody>
                    <a:bodyPr/>
                    <a:lstStyle/>
                    <a:p>
                      <a:r>
                        <a:rPr lang="en-IN" dirty="0"/>
                        <a:t>6</a:t>
                      </a:r>
                    </a:p>
                  </a:txBody>
                  <a:tcPr/>
                </a:tc>
                <a:tc>
                  <a:txBody>
                    <a:bodyPr/>
                    <a:lstStyle/>
                    <a:p>
                      <a:r>
                        <a:rPr lang="en-IN" sz="1800" dirty="0">
                          <a:latin typeface="Franklin Gothic Book" panose="020B0503020102020204" pitchFamily="34" charset="0"/>
                        </a:rPr>
                        <a:t>Conclusion</a:t>
                      </a:r>
                      <a:endParaRPr lang="en-IN" sz="1800" dirty="0">
                        <a:ln>
                          <a:solidFill>
                            <a:srgbClr val="C00000"/>
                          </a:solidFill>
                        </a:ln>
                        <a:latin typeface="Franklin Gothic Book" panose="020B0503020102020204" pitchFamily="34" charset="0"/>
                      </a:endParaRPr>
                    </a:p>
                  </a:txBody>
                  <a:tcPr/>
                </a:tc>
                <a:tc>
                  <a:txBody>
                    <a:bodyPr/>
                    <a:lstStyle/>
                    <a:p>
                      <a:r>
                        <a:rPr lang="en-IN" dirty="0"/>
                        <a:t>12</a:t>
                      </a:r>
                    </a:p>
                  </a:txBody>
                  <a:tcPr/>
                </a:tc>
                <a:extLst>
                  <a:ext uri="{0D108BD9-81ED-4DB2-BD59-A6C34878D82A}">
                    <a16:rowId xmlns:a16="http://schemas.microsoft.com/office/drawing/2014/main" val="1958147498"/>
                  </a:ext>
                </a:extLst>
              </a:tr>
            </a:tbl>
          </a:graphicData>
        </a:graphic>
      </p:graphicFrame>
    </p:spTree>
    <p:extLst>
      <p:ext uri="{BB962C8B-B14F-4D97-AF65-F5344CB8AC3E}">
        <p14:creationId xmlns:p14="http://schemas.microsoft.com/office/powerpoint/2010/main" val="145149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Fraud Detection – A major cyber threat</a:t>
            </a:r>
            <a:br>
              <a:rPr lang="en-IN" sz="2800" dirty="0">
                <a:latin typeface="Franklin Gothic Book" panose="020B0503020102020204" pitchFamily="34" charset="0"/>
              </a:rPr>
            </a:br>
            <a:endParaRPr lang="en-IN" sz="1600" dirty="0">
              <a:latin typeface="Franklin Gothic Book" panose="020B0503020102020204" pitchFamily="34" charset="0"/>
            </a:endParaRPr>
          </a:p>
          <a:p>
            <a:r>
              <a:rPr lang="en-IN" sz="1600" dirty="0">
                <a:latin typeface="Franklin Gothic Book" panose="020B0503020102020204" pitchFamily="34" charset="0"/>
              </a:rPr>
              <a:t>Understanding the Business Problem</a:t>
            </a:r>
            <a:endParaRPr lang="en-IN" sz="2800" dirty="0">
              <a:ln>
                <a:solidFill>
                  <a:srgbClr val="C00000"/>
                </a:solidFill>
              </a:ln>
              <a:latin typeface="Franklin Gothic Book" panose="020B0503020102020204" pitchFamily="34" charset="0"/>
            </a:endParaRP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003C23-3405-A20B-DCE6-B12792007849}"/>
              </a:ext>
            </a:extLst>
          </p:cNvPr>
          <p:cNvSpPr txBox="1"/>
          <p:nvPr/>
        </p:nvSpPr>
        <p:spPr>
          <a:xfrm>
            <a:off x="485192" y="1259577"/>
            <a:ext cx="6083559" cy="4308872"/>
          </a:xfrm>
          <a:prstGeom prst="rect">
            <a:avLst/>
          </a:prstGeom>
          <a:noFill/>
        </p:spPr>
        <p:txBody>
          <a:bodyPr wrap="square">
            <a:spAutoFit/>
          </a:bodyPr>
          <a:lstStyle/>
          <a:p>
            <a:pPr rtl="0">
              <a:spcAft>
                <a:spcPts val="1200"/>
              </a:spcAft>
              <a:buFont typeface="Arial" panose="020B0604020202020204" pitchFamily="34" charset="0"/>
              <a:buChar char="•"/>
            </a:pPr>
            <a:r>
              <a:rPr lang="en-US" dirty="0">
                <a:effectLst/>
              </a:rPr>
              <a:t>According to a report by the Association of Certified Fraud Examiners (ACFE), organizations lose around </a:t>
            </a:r>
            <a:r>
              <a:rPr lang="en-US" b="1" dirty="0">
                <a:effectLst/>
              </a:rPr>
              <a:t>5%</a:t>
            </a:r>
            <a:r>
              <a:rPr lang="en-US" dirty="0">
                <a:effectLst/>
              </a:rPr>
              <a:t> of their annual revenue to fraud.</a:t>
            </a:r>
          </a:p>
          <a:p>
            <a:pPr rtl="0">
              <a:spcAft>
                <a:spcPts val="1200"/>
              </a:spcAft>
              <a:buFont typeface="Arial" panose="020B0604020202020204" pitchFamily="34" charset="0"/>
              <a:buChar char="•"/>
            </a:pPr>
            <a:r>
              <a:rPr lang="en-US" dirty="0">
                <a:effectLst/>
              </a:rPr>
              <a:t>This amounts to a staggering </a:t>
            </a:r>
            <a:r>
              <a:rPr lang="en-US" b="1" dirty="0">
                <a:solidFill>
                  <a:srgbClr val="FF0000"/>
                </a:solidFill>
                <a:effectLst/>
              </a:rPr>
              <a:t>$4.5 trillion </a:t>
            </a:r>
            <a:r>
              <a:rPr lang="en-US" dirty="0">
                <a:effectLst/>
              </a:rPr>
              <a:t>worldwide.</a:t>
            </a:r>
          </a:p>
          <a:p>
            <a:pPr rtl="0">
              <a:spcAft>
                <a:spcPts val="1200"/>
              </a:spcAft>
              <a:buFont typeface="Arial" panose="020B0604020202020204" pitchFamily="34" charset="0"/>
              <a:buChar char="•"/>
            </a:pPr>
            <a:r>
              <a:rPr lang="en-US" dirty="0">
                <a:effectLst/>
              </a:rPr>
              <a:t>Cybersecurity Ventures estimates that cybercrime will cost the world </a:t>
            </a:r>
            <a:r>
              <a:rPr lang="en-US" b="1" dirty="0">
                <a:solidFill>
                  <a:srgbClr val="FF0000"/>
                </a:solidFill>
                <a:effectLst/>
              </a:rPr>
              <a:t>$10.5 trillion </a:t>
            </a:r>
            <a:r>
              <a:rPr lang="en-US" dirty="0">
                <a:effectLst/>
              </a:rPr>
              <a:t>annually by </a:t>
            </a:r>
            <a:r>
              <a:rPr lang="en-US" b="1" dirty="0">
                <a:effectLst/>
              </a:rPr>
              <a:t>2025</a:t>
            </a:r>
            <a:r>
              <a:rPr lang="en-US" dirty="0">
                <a:effectLst/>
              </a:rPr>
              <a:t>.</a:t>
            </a:r>
          </a:p>
          <a:p>
            <a:pPr rtl="0">
              <a:spcAft>
                <a:spcPts val="1200"/>
              </a:spcAft>
              <a:buFont typeface="Arial" panose="020B0604020202020204" pitchFamily="34" charset="0"/>
              <a:buChar char="•"/>
            </a:pPr>
            <a:r>
              <a:rPr lang="en-US" dirty="0">
                <a:effectLst/>
              </a:rPr>
              <a:t>In </a:t>
            </a:r>
            <a:r>
              <a:rPr lang="en-US" b="1" dirty="0">
                <a:effectLst/>
              </a:rPr>
              <a:t>2020</a:t>
            </a:r>
            <a:r>
              <a:rPr lang="en-US" dirty="0">
                <a:effectLst/>
              </a:rPr>
              <a:t>, the United States Federal Trade Commission received over </a:t>
            </a:r>
            <a:r>
              <a:rPr lang="en-US" b="1" dirty="0">
                <a:effectLst/>
              </a:rPr>
              <a:t>4.7 million </a:t>
            </a:r>
            <a:r>
              <a:rPr lang="en-US" dirty="0">
                <a:effectLst/>
              </a:rPr>
              <a:t>reports of fraud, resulting in a total loss of </a:t>
            </a:r>
            <a:r>
              <a:rPr lang="en-US" b="1" dirty="0">
                <a:solidFill>
                  <a:srgbClr val="FF0000"/>
                </a:solidFill>
                <a:effectLst/>
              </a:rPr>
              <a:t>$3.3 billion </a:t>
            </a:r>
            <a:r>
              <a:rPr lang="en-US" dirty="0">
                <a:effectLst/>
              </a:rPr>
              <a:t>for consumers.</a:t>
            </a:r>
          </a:p>
          <a:p>
            <a:pPr rtl="0">
              <a:spcAft>
                <a:spcPts val="1200"/>
              </a:spcAft>
              <a:buFont typeface="Arial" panose="020B0604020202020204" pitchFamily="34" charset="0"/>
              <a:buChar char="•"/>
            </a:pPr>
            <a:r>
              <a:rPr lang="en-US" dirty="0">
                <a:effectLst/>
              </a:rPr>
              <a:t>LexisNexis Risk Solutions revealed that every </a:t>
            </a:r>
            <a:r>
              <a:rPr lang="en-US" b="1" dirty="0">
                <a:effectLst/>
              </a:rPr>
              <a:t>$1</a:t>
            </a:r>
            <a:r>
              <a:rPr lang="en-US" dirty="0">
                <a:effectLst/>
              </a:rPr>
              <a:t> of fraud in the financial sector costs organizations </a:t>
            </a:r>
            <a:r>
              <a:rPr lang="en-US" b="1" dirty="0">
                <a:solidFill>
                  <a:srgbClr val="FF0000"/>
                </a:solidFill>
                <a:effectLst/>
              </a:rPr>
              <a:t>$3.25</a:t>
            </a:r>
            <a:r>
              <a:rPr lang="en-US" dirty="0">
                <a:effectLst/>
              </a:rPr>
              <a:t>, which includes losses due to chargebacks, fees, and other expenses.</a:t>
            </a:r>
          </a:p>
        </p:txBody>
      </p:sp>
      <p:pic>
        <p:nvPicPr>
          <p:cNvPr id="4098" name="Picture 2" descr="38% of fraud victims close the accounts that were compromised">
            <a:extLst>
              <a:ext uri="{FF2B5EF4-FFF2-40B4-BE49-F238E27FC236}">
                <a16:creationId xmlns:a16="http://schemas.microsoft.com/office/drawing/2014/main" id="{F1039A6D-08A4-F424-96FE-CD11E0CF9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577" y="1223307"/>
            <a:ext cx="5132905" cy="430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95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403DDE3-4B6C-0F56-5556-84219AE621D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34D0715A-944B-F07F-46AD-C5375DC1C263}"/>
              </a:ext>
            </a:extLst>
          </p:cNvPr>
          <p:cNvSpPr txBox="1">
            <a:spLocks/>
          </p:cNvSpPr>
          <p:nvPr/>
        </p:nvSpPr>
        <p:spPr>
          <a:xfrm>
            <a:off x="224118" y="93306"/>
            <a:ext cx="9992902" cy="82444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Removed 7 columns, created 2, altered 1</a:t>
            </a:r>
            <a:br>
              <a:rPr lang="en-IN" sz="2800" dirty="0">
                <a:latin typeface="Franklin Gothic Book" panose="020B0503020102020204" pitchFamily="34" charset="0"/>
              </a:rPr>
            </a:br>
            <a:endParaRPr lang="en-IN" sz="1600" dirty="0">
              <a:latin typeface="Franklin Gothic Book" panose="020B0503020102020204" pitchFamily="34" charset="0"/>
            </a:endParaRPr>
          </a:p>
          <a:p>
            <a:r>
              <a:rPr lang="en-IN" sz="1600" dirty="0">
                <a:latin typeface="Franklin Gothic Book" panose="020B0503020102020204" pitchFamily="34" charset="0"/>
              </a:rPr>
              <a:t>Data Cleaning</a:t>
            </a:r>
            <a:endParaRPr lang="en-IN" sz="2800" dirty="0">
              <a:ln>
                <a:solidFill>
                  <a:srgbClr val="C00000"/>
                </a:solidFill>
              </a:ln>
              <a:latin typeface="Franklin Gothic Book" panose="020B0503020102020204" pitchFamily="34" charset="0"/>
            </a:endParaRPr>
          </a:p>
        </p:txBody>
      </p:sp>
      <p:sp>
        <p:nvSpPr>
          <p:cNvPr id="5" name="Content Placeholder 2">
            <a:extLst>
              <a:ext uri="{FF2B5EF4-FFF2-40B4-BE49-F238E27FC236}">
                <a16:creationId xmlns:a16="http://schemas.microsoft.com/office/drawing/2014/main" id="{C56945E2-4544-B345-8C25-A14C2C59D710}"/>
              </a:ext>
            </a:extLst>
          </p:cNvPr>
          <p:cNvSpPr txBox="1">
            <a:spLocks/>
          </p:cNvSpPr>
          <p:nvPr/>
        </p:nvSpPr>
        <p:spPr>
          <a:xfrm>
            <a:off x="466532" y="1138335"/>
            <a:ext cx="5728995" cy="4936691"/>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b="0" i="0" dirty="0">
                <a:solidFill>
                  <a:srgbClr val="212121"/>
                </a:solidFill>
                <a:effectLst/>
                <a:latin typeface="Roboto" panose="02000000000000000000" pitchFamily="2" charset="0"/>
              </a:rPr>
              <a:t>Columns Removed</a:t>
            </a:r>
            <a:endParaRPr lang="en-US" dirty="0">
              <a:solidFill>
                <a:srgbClr val="212121"/>
              </a:solidFill>
              <a:latin typeface="Roboto" panose="02000000000000000000" pitchFamily="2" charset="0"/>
            </a:endParaRPr>
          </a:p>
          <a:p>
            <a:pPr lvl="1">
              <a:buFont typeface="Wingdings" panose="05000000000000000000" pitchFamily="2" charset="2"/>
              <a:buChar char="§"/>
            </a:pPr>
            <a:r>
              <a:rPr lang="en-US" b="1" i="0" dirty="0">
                <a:solidFill>
                  <a:srgbClr val="212121"/>
                </a:solidFill>
                <a:effectLst/>
                <a:latin typeface="Roboto" panose="02000000000000000000" pitchFamily="2" charset="0"/>
              </a:rPr>
              <a:t>Custome</a:t>
            </a:r>
            <a:r>
              <a:rPr lang="en-US" b="1" dirty="0">
                <a:solidFill>
                  <a:srgbClr val="212121"/>
                </a:solidFill>
                <a:latin typeface="Roboto" panose="02000000000000000000" pitchFamily="2" charset="0"/>
              </a:rPr>
              <a:t>r ID </a:t>
            </a:r>
            <a:r>
              <a:rPr lang="en-US" dirty="0">
                <a:solidFill>
                  <a:srgbClr val="212121"/>
                </a:solidFill>
                <a:latin typeface="Roboto" panose="02000000000000000000" pitchFamily="2" charset="0"/>
              </a:rPr>
              <a:t>– Any transaction may be fraud. Biasing on customer wouldn’t be right. </a:t>
            </a:r>
          </a:p>
          <a:p>
            <a:pPr lvl="1">
              <a:buFont typeface="Wingdings" panose="05000000000000000000" pitchFamily="2" charset="2"/>
              <a:buChar char="§"/>
            </a:pPr>
            <a:r>
              <a:rPr lang="en-US" b="1" dirty="0">
                <a:solidFill>
                  <a:srgbClr val="212121"/>
                </a:solidFill>
                <a:latin typeface="Roboto" panose="02000000000000000000" pitchFamily="2" charset="0"/>
              </a:rPr>
              <a:t>F (city) </a:t>
            </a:r>
            <a:r>
              <a:rPr lang="en-US" dirty="0">
                <a:solidFill>
                  <a:srgbClr val="212121"/>
                </a:solidFill>
                <a:latin typeface="Roboto" panose="02000000000000000000" pitchFamily="2" charset="0"/>
              </a:rPr>
              <a:t>– Too much granularity. We have 82 unique cities, thereby increasing the curse of dimensionality</a:t>
            </a:r>
          </a:p>
          <a:p>
            <a:pPr lvl="1">
              <a:buFont typeface="Wingdings" panose="05000000000000000000" pitchFamily="2" charset="2"/>
              <a:buChar char="§"/>
            </a:pPr>
            <a:r>
              <a:rPr lang="en-US" b="1" i="0" dirty="0">
                <a:solidFill>
                  <a:srgbClr val="212121"/>
                </a:solidFill>
                <a:effectLst/>
                <a:latin typeface="Roboto" panose="02000000000000000000" pitchFamily="2" charset="0"/>
              </a:rPr>
              <a:t>Device ID </a:t>
            </a:r>
            <a:r>
              <a:rPr lang="en-US" b="0" i="0" dirty="0">
                <a:solidFill>
                  <a:srgbClr val="212121"/>
                </a:solidFill>
                <a:effectLst/>
                <a:latin typeface="Roboto" panose="02000000000000000000" pitchFamily="2" charset="0"/>
              </a:rPr>
              <a:t>– 211 devices. As </a:t>
            </a:r>
            <a:r>
              <a:rPr lang="en-US" dirty="0">
                <a:solidFill>
                  <a:srgbClr val="212121"/>
                </a:solidFill>
                <a:latin typeface="Roboto" panose="02000000000000000000" pitchFamily="2" charset="0"/>
              </a:rPr>
              <a:t>we don’t know what kind of devices these are, it wouldn’t add any information.</a:t>
            </a:r>
          </a:p>
          <a:p>
            <a:pPr lvl="1">
              <a:buFont typeface="Wingdings" panose="05000000000000000000" pitchFamily="2" charset="2"/>
              <a:buChar char="§"/>
            </a:pPr>
            <a:r>
              <a:rPr lang="en-US" b="1" i="0" dirty="0">
                <a:solidFill>
                  <a:srgbClr val="212121"/>
                </a:solidFill>
                <a:effectLst/>
                <a:latin typeface="Roboto" panose="02000000000000000000" pitchFamily="2" charset="0"/>
              </a:rPr>
              <a:t>Device Model </a:t>
            </a:r>
            <a:r>
              <a:rPr lang="en-US" b="0" i="0" dirty="0">
                <a:solidFill>
                  <a:srgbClr val="212121"/>
                </a:solidFill>
                <a:effectLst/>
                <a:latin typeface="Roboto" panose="02000000000000000000" pitchFamily="2" charset="0"/>
              </a:rPr>
              <a:t>– 114 Device Models. </a:t>
            </a:r>
            <a:r>
              <a:rPr lang="en-US" dirty="0">
                <a:solidFill>
                  <a:srgbClr val="212121"/>
                </a:solidFill>
                <a:latin typeface="Roboto" panose="02000000000000000000" pitchFamily="2" charset="0"/>
              </a:rPr>
              <a:t>Curse of dimensionality.</a:t>
            </a:r>
          </a:p>
          <a:p>
            <a:pPr lvl="1">
              <a:buFont typeface="Wingdings" panose="05000000000000000000" pitchFamily="2" charset="2"/>
              <a:buChar char="§"/>
            </a:pPr>
            <a:r>
              <a:rPr lang="en-US" b="1" i="0" dirty="0">
                <a:solidFill>
                  <a:srgbClr val="212121"/>
                </a:solidFill>
                <a:effectLst/>
                <a:latin typeface="Roboto" panose="02000000000000000000" pitchFamily="2" charset="0"/>
              </a:rPr>
              <a:t>Screen Size </a:t>
            </a:r>
            <a:r>
              <a:rPr lang="en-US" b="0" i="0" dirty="0">
                <a:solidFill>
                  <a:srgbClr val="212121"/>
                </a:solidFill>
                <a:effectLst/>
                <a:latin typeface="Roboto" panose="02000000000000000000" pitchFamily="2" charset="0"/>
              </a:rPr>
              <a:t>– 92 unique screen sizes. </a:t>
            </a:r>
            <a:r>
              <a:rPr lang="en-US" dirty="0">
                <a:solidFill>
                  <a:srgbClr val="212121"/>
                </a:solidFill>
                <a:latin typeface="Roboto" panose="02000000000000000000" pitchFamily="2" charset="0"/>
              </a:rPr>
              <a:t>Fraud would be independent of screen size.</a:t>
            </a:r>
          </a:p>
          <a:p>
            <a:pPr lvl="1">
              <a:buFont typeface="Wingdings" panose="05000000000000000000" pitchFamily="2" charset="2"/>
              <a:buChar char="§"/>
            </a:pPr>
            <a:r>
              <a:rPr lang="en-US" b="1" i="0" dirty="0">
                <a:solidFill>
                  <a:srgbClr val="212121"/>
                </a:solidFill>
                <a:effectLst/>
                <a:latin typeface="Roboto" panose="02000000000000000000" pitchFamily="2" charset="0"/>
              </a:rPr>
              <a:t>Screen hash </a:t>
            </a:r>
            <a:r>
              <a:rPr lang="en-US" b="0" i="0" dirty="0">
                <a:solidFill>
                  <a:srgbClr val="212121"/>
                </a:solidFill>
                <a:effectLst/>
                <a:latin typeface="Roboto" panose="02000000000000000000" pitchFamily="2" charset="0"/>
              </a:rPr>
              <a:t>– 115 unique screen hash. Curse of dimensionality.</a:t>
            </a:r>
          </a:p>
          <a:p>
            <a:pPr lvl="1">
              <a:buFont typeface="Wingdings" panose="05000000000000000000" pitchFamily="2" charset="2"/>
              <a:buChar char="§"/>
            </a:pPr>
            <a:r>
              <a:rPr lang="en-US" b="1" i="0" dirty="0" err="1">
                <a:solidFill>
                  <a:srgbClr val="212121"/>
                </a:solidFill>
                <a:effectLst/>
                <a:latin typeface="Roboto" panose="02000000000000000000" pitchFamily="2" charset="0"/>
              </a:rPr>
              <a:t>event_dttm_Deli</a:t>
            </a:r>
            <a:r>
              <a:rPr lang="en-US" b="1" i="0" dirty="0">
                <a:solidFill>
                  <a:srgbClr val="212121"/>
                </a:solidFill>
                <a:effectLst/>
                <a:latin typeface="Roboto" panose="02000000000000000000" pitchFamily="2" charset="0"/>
              </a:rPr>
              <a:t> </a:t>
            </a:r>
            <a:r>
              <a:rPr lang="en-US" b="0" i="0" dirty="0">
                <a:solidFill>
                  <a:srgbClr val="212121"/>
                </a:solidFill>
                <a:effectLst/>
                <a:latin typeface="Roboto" panose="02000000000000000000" pitchFamily="2" charset="0"/>
              </a:rPr>
              <a:t>– Date time of event. Too much granularity.</a:t>
            </a:r>
          </a:p>
        </p:txBody>
      </p:sp>
      <p:sp>
        <p:nvSpPr>
          <p:cNvPr id="6" name="Content Placeholder 2">
            <a:extLst>
              <a:ext uri="{FF2B5EF4-FFF2-40B4-BE49-F238E27FC236}">
                <a16:creationId xmlns:a16="http://schemas.microsoft.com/office/drawing/2014/main" id="{F835077D-3B50-2AE6-B676-1E5E2E97E95F}"/>
              </a:ext>
            </a:extLst>
          </p:cNvPr>
          <p:cNvSpPr txBox="1">
            <a:spLocks/>
          </p:cNvSpPr>
          <p:nvPr/>
        </p:nvSpPr>
        <p:spPr>
          <a:xfrm>
            <a:off x="6503437" y="1138334"/>
            <a:ext cx="5461518" cy="4936691"/>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b="0" i="0" dirty="0">
                <a:solidFill>
                  <a:srgbClr val="212121"/>
                </a:solidFill>
                <a:effectLst/>
                <a:latin typeface="Roboto" panose="02000000000000000000" pitchFamily="2" charset="0"/>
              </a:rPr>
              <a:t>Columns created</a:t>
            </a:r>
          </a:p>
          <a:p>
            <a:pPr lvl="1">
              <a:buFont typeface="Wingdings" panose="05000000000000000000" pitchFamily="2" charset="2"/>
              <a:buChar char="§"/>
            </a:pPr>
            <a:r>
              <a:rPr lang="en-US" b="1" dirty="0">
                <a:solidFill>
                  <a:srgbClr val="212121"/>
                </a:solidFill>
                <a:latin typeface="Roboto" panose="02000000000000000000" pitchFamily="2" charset="0"/>
              </a:rPr>
              <a:t>Model Name </a:t>
            </a:r>
            <a:r>
              <a:rPr lang="en-US" dirty="0">
                <a:solidFill>
                  <a:srgbClr val="212121"/>
                </a:solidFill>
                <a:latin typeface="Roboto" panose="02000000000000000000" pitchFamily="2" charset="0"/>
              </a:rPr>
              <a:t>– Extracting model name from device model and reducing the models to 5 popular ones and others.</a:t>
            </a:r>
          </a:p>
          <a:p>
            <a:pPr lvl="1">
              <a:buFont typeface="Wingdings" panose="05000000000000000000" pitchFamily="2" charset="2"/>
              <a:buChar char="§"/>
            </a:pPr>
            <a:r>
              <a:rPr lang="en-US" b="1" dirty="0">
                <a:solidFill>
                  <a:srgbClr val="212121"/>
                </a:solidFill>
                <a:latin typeface="Roboto" panose="02000000000000000000" pitchFamily="2" charset="0"/>
              </a:rPr>
              <a:t>Country</a:t>
            </a:r>
            <a:r>
              <a:rPr lang="en-US" dirty="0">
                <a:solidFill>
                  <a:srgbClr val="212121"/>
                </a:solidFill>
                <a:latin typeface="Roboto" panose="02000000000000000000" pitchFamily="2" charset="0"/>
              </a:rPr>
              <a:t> – From city, we get the country the city belongs to. This reduces the dimensionality to 22, which is further reduced to India, Russia and Others.</a:t>
            </a:r>
          </a:p>
          <a:p>
            <a:pPr marL="201168" lvl="1" indent="0">
              <a:buNone/>
            </a:pPr>
            <a:endParaRPr lang="en-US" dirty="0">
              <a:solidFill>
                <a:srgbClr val="212121"/>
              </a:solidFill>
              <a:latin typeface="Roboto" panose="02000000000000000000" pitchFamily="2" charset="0"/>
            </a:endParaRPr>
          </a:p>
          <a:p>
            <a:pPr marL="0">
              <a:buNone/>
            </a:pPr>
            <a:r>
              <a:rPr lang="en-US" dirty="0">
                <a:solidFill>
                  <a:srgbClr val="212121"/>
                </a:solidFill>
                <a:latin typeface="Roboto" panose="02000000000000000000" pitchFamily="2" charset="0"/>
              </a:rPr>
              <a:t>Columns Altered</a:t>
            </a:r>
          </a:p>
          <a:p>
            <a:pPr lvl="1">
              <a:buFont typeface="Wingdings" panose="05000000000000000000" pitchFamily="2" charset="2"/>
              <a:buChar char="§"/>
            </a:pPr>
            <a:r>
              <a:rPr lang="en-US" b="1" dirty="0">
                <a:solidFill>
                  <a:srgbClr val="212121"/>
                </a:solidFill>
                <a:latin typeface="Roboto" panose="02000000000000000000" pitchFamily="2" charset="0"/>
              </a:rPr>
              <a:t>OS</a:t>
            </a:r>
            <a:r>
              <a:rPr lang="en-US" dirty="0">
                <a:solidFill>
                  <a:srgbClr val="212121"/>
                </a:solidFill>
                <a:latin typeface="Roboto" panose="02000000000000000000" pitchFamily="2" charset="0"/>
              </a:rPr>
              <a:t> – Merged </a:t>
            </a:r>
            <a:r>
              <a:rPr lang="en-US" dirty="0" err="1">
                <a:solidFill>
                  <a:srgbClr val="212121"/>
                </a:solidFill>
                <a:latin typeface="Roboto" panose="02000000000000000000" pitchFamily="2" charset="0"/>
              </a:rPr>
              <a:t>iPadOS</a:t>
            </a:r>
            <a:r>
              <a:rPr lang="en-US" dirty="0">
                <a:solidFill>
                  <a:srgbClr val="212121"/>
                </a:solidFill>
                <a:latin typeface="Roboto" panose="02000000000000000000" pitchFamily="2" charset="0"/>
              </a:rPr>
              <a:t> and iOS into one</a:t>
            </a:r>
          </a:p>
          <a:p>
            <a:pPr lvl="1">
              <a:buFont typeface="Wingdings" panose="05000000000000000000" pitchFamily="2" charset="2"/>
              <a:buChar char="§"/>
            </a:pPr>
            <a:endParaRPr lang="en-US" dirty="0">
              <a:solidFill>
                <a:srgbClr val="212121"/>
              </a:solidFill>
              <a:latin typeface="Roboto" panose="02000000000000000000" pitchFamily="2" charset="0"/>
            </a:endParaRPr>
          </a:p>
        </p:txBody>
      </p:sp>
      <p:cxnSp>
        <p:nvCxnSpPr>
          <p:cNvPr id="7" name="Straight Connector 6">
            <a:extLst>
              <a:ext uri="{FF2B5EF4-FFF2-40B4-BE49-F238E27FC236}">
                <a16:creationId xmlns:a16="http://schemas.microsoft.com/office/drawing/2014/main" id="{4F838701-609E-7B66-4906-D74B30B19B2C}"/>
              </a:ext>
            </a:extLst>
          </p:cNvPr>
          <p:cNvCxnSpPr/>
          <p:nvPr/>
        </p:nvCxnSpPr>
        <p:spPr>
          <a:xfrm>
            <a:off x="6195527" y="1292289"/>
            <a:ext cx="0" cy="42734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3868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err="1">
                <a:latin typeface="Franklin Gothic Book" panose="020B0503020102020204" pitchFamily="34" charset="0"/>
              </a:rPr>
              <a:t>Customer_Id</a:t>
            </a:r>
            <a:r>
              <a:rPr lang="en-IN" sz="2800" dirty="0">
                <a:latin typeface="Franklin Gothic Book" panose="020B0503020102020204" pitchFamily="34" charset="0"/>
              </a:rPr>
              <a:t> – only 3 users have more than 600 events</a:t>
            </a:r>
          </a:p>
          <a:p>
            <a:endParaRPr lang="en-IN" sz="1600" dirty="0">
              <a:latin typeface="Franklin Gothic Book" panose="020B0503020102020204" pitchFamily="34" charset="0"/>
            </a:endParaRPr>
          </a:p>
          <a:p>
            <a:r>
              <a:rPr lang="en-IN" sz="1600" dirty="0">
                <a:latin typeface="Franklin Gothic Book" panose="020B0503020102020204" pitchFamily="34" charset="0"/>
              </a:rPr>
              <a:t>Data Understanding - Exploratory Data Analysis</a:t>
            </a: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698241" y="4570350"/>
            <a:ext cx="10795518" cy="1378718"/>
          </a:xfrm>
          <a:prstGeom prst="rect">
            <a:avLst/>
          </a:prstGeom>
        </p:spPr>
        <p:txBody>
          <a:bodyP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
            </a:pPr>
            <a:r>
              <a:rPr lang="en-US" b="0" i="0" dirty="0">
                <a:solidFill>
                  <a:srgbClr val="212121"/>
                </a:solidFill>
                <a:effectLst/>
                <a:latin typeface="Roboto" panose="02000000000000000000" pitchFamily="2" charset="0"/>
              </a:rPr>
              <a:t>Upon further examination, we see that only 3 customers have more than 600 events in a span of 2 months.</a:t>
            </a:r>
          </a:p>
          <a:p>
            <a:pPr>
              <a:spcBef>
                <a:spcPts val="600"/>
              </a:spcBef>
              <a:buFont typeface="Wingdings" panose="05000000000000000000" pitchFamily="2" charset="2"/>
              <a:buChar char="§"/>
            </a:pPr>
            <a:r>
              <a:rPr lang="en-US" b="0" i="0" dirty="0">
                <a:solidFill>
                  <a:srgbClr val="212121"/>
                </a:solidFill>
                <a:effectLst/>
                <a:latin typeface="Roboto" panose="02000000000000000000" pitchFamily="2" charset="0"/>
              </a:rPr>
              <a:t>About 75% customers have just 50 events. Considering that this is not norm, the 3 customers raise huge red flags. </a:t>
            </a:r>
          </a:p>
          <a:p>
            <a:pPr>
              <a:spcBef>
                <a:spcPts val="600"/>
              </a:spcBef>
              <a:buFont typeface="Wingdings" panose="05000000000000000000" pitchFamily="2" charset="2"/>
              <a:buChar char="§"/>
            </a:pPr>
            <a:r>
              <a:rPr lang="en-US" b="0" i="0" dirty="0">
                <a:solidFill>
                  <a:srgbClr val="212121"/>
                </a:solidFill>
                <a:effectLst/>
                <a:latin typeface="Roboto" panose="02000000000000000000" pitchFamily="2" charset="0"/>
              </a:rPr>
              <a:t>Higher number of transactions may signify greater probability of fraud (as in a greater number of failed attempts.)</a:t>
            </a:r>
          </a:p>
        </p:txBody>
      </p: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pic>
        <p:nvPicPr>
          <p:cNvPr id="2050" name="Picture 2">
            <a:extLst>
              <a:ext uri="{FF2B5EF4-FFF2-40B4-BE49-F238E27FC236}">
                <a16:creationId xmlns:a16="http://schemas.microsoft.com/office/drawing/2014/main" id="{A0B4A989-BF8C-97D5-8A79-80DEB6A6C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46" y="1140165"/>
            <a:ext cx="9526555" cy="320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0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Day of Week and Time of Day Matters – Saturday has more events</a:t>
            </a:r>
          </a:p>
          <a:p>
            <a:endParaRPr lang="en-IN" sz="1600" dirty="0">
              <a:latin typeface="Franklin Gothic Book" panose="020B0503020102020204" pitchFamily="34" charset="0"/>
            </a:endParaRPr>
          </a:p>
          <a:p>
            <a:r>
              <a:rPr lang="en-IN" sz="1600" dirty="0">
                <a:latin typeface="Franklin Gothic Book" panose="020B0503020102020204" pitchFamily="34" charset="0"/>
              </a:rPr>
              <a:t>Data Understanding</a:t>
            </a: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6096000" y="4206968"/>
            <a:ext cx="5348265" cy="2109057"/>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sz="2000" dirty="0"/>
              <a:t>Addressing the timing of transactions in our financial operations is crucial. </a:t>
            </a:r>
          </a:p>
          <a:p>
            <a:pPr lvl="1">
              <a:buFont typeface="Wingdings" panose="05000000000000000000" pitchFamily="2" charset="2"/>
              <a:buChar char="§"/>
            </a:pPr>
            <a:r>
              <a:rPr lang="en-US" sz="2000" dirty="0"/>
              <a:t>Transactions occurring in the early morning or late at night may be considered suspicious or unusual. </a:t>
            </a:r>
          </a:p>
          <a:p>
            <a:pPr lvl="1">
              <a:buFont typeface="Wingdings" panose="05000000000000000000" pitchFamily="2" charset="2"/>
              <a:buChar char="§"/>
            </a:pPr>
            <a:r>
              <a:rPr lang="en-US" sz="2000" dirty="0"/>
              <a:t>It is recommended to implement additional measures specifically targeting transactions occurring in the suspicious time period.</a:t>
            </a:r>
            <a:endParaRPr lang="en-IN" sz="1900" dirty="0">
              <a:solidFill>
                <a:srgbClr val="212121"/>
              </a:solidFill>
              <a:latin typeface="Roboto" panose="02000000000000000000" pitchFamily="2" charset="0"/>
            </a:endParaRPr>
          </a:p>
        </p:txBody>
      </p:sp>
      <p:cxnSp>
        <p:nvCxnSpPr>
          <p:cNvPr id="3" name="Straight Connector 2">
            <a:extLst>
              <a:ext uri="{FF2B5EF4-FFF2-40B4-BE49-F238E27FC236}">
                <a16:creationId xmlns:a16="http://schemas.microsoft.com/office/drawing/2014/main" id="{01288331-9DF2-8831-67C9-BAE459F768D1}"/>
              </a:ext>
            </a:extLst>
          </p:cNvPr>
          <p:cNvCxnSpPr/>
          <p:nvPr/>
        </p:nvCxnSpPr>
        <p:spPr>
          <a:xfrm>
            <a:off x="5971592" y="1315616"/>
            <a:ext cx="0" cy="42734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8" name="Picture 4">
            <a:extLst>
              <a:ext uri="{FF2B5EF4-FFF2-40B4-BE49-F238E27FC236}">
                <a16:creationId xmlns:a16="http://schemas.microsoft.com/office/drawing/2014/main" id="{7A152818-91AD-CB6E-DBE2-242234CCF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49" y="1047241"/>
            <a:ext cx="3973451" cy="29833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C698B8-D316-7A28-B94D-EE899F297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21" y="1034548"/>
            <a:ext cx="4148720" cy="303972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7475E414-775C-C2C2-7243-035C32A5E147}"/>
              </a:ext>
            </a:extLst>
          </p:cNvPr>
          <p:cNvSpPr txBox="1">
            <a:spLocks/>
          </p:cNvSpPr>
          <p:nvPr/>
        </p:nvSpPr>
        <p:spPr>
          <a:xfrm>
            <a:off x="381641" y="4206968"/>
            <a:ext cx="5348265" cy="2109057"/>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sz="2000" dirty="0"/>
              <a:t>Monday and Saturday have more events than other days, Sunday being the least.</a:t>
            </a:r>
          </a:p>
          <a:p>
            <a:pPr lvl="1">
              <a:buFont typeface="Wingdings" panose="05000000000000000000" pitchFamily="2" charset="2"/>
              <a:buChar char="§"/>
            </a:pPr>
            <a:r>
              <a:rPr lang="en-US" sz="2000" dirty="0"/>
              <a:t>Since we don't have the target variable yet, we are unable to see the significance of this feature.</a:t>
            </a:r>
          </a:p>
          <a:p>
            <a:pPr lvl="1">
              <a:buFont typeface="Wingdings" panose="05000000000000000000" pitchFamily="2" charset="2"/>
              <a:buChar char="§"/>
            </a:pPr>
            <a:r>
              <a:rPr lang="en-US" sz="2000" dirty="0"/>
              <a:t>It is recommended to flag when high volume of transactions happen on Sunday, as it is the day with least transactions.</a:t>
            </a:r>
          </a:p>
        </p:txBody>
      </p:sp>
    </p:spTree>
    <p:extLst>
      <p:ext uri="{BB962C8B-B14F-4D97-AF65-F5344CB8AC3E}">
        <p14:creationId xmlns:p14="http://schemas.microsoft.com/office/powerpoint/2010/main" val="106893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7" y="93306"/>
            <a:ext cx="11519645" cy="82444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Purchase is the most significant transaction type</a:t>
            </a:r>
          </a:p>
          <a:p>
            <a:endParaRPr lang="en-IN" sz="1600" dirty="0">
              <a:latin typeface="Franklin Gothic Book" panose="020B0503020102020204" pitchFamily="34" charset="0"/>
            </a:endParaRPr>
          </a:p>
          <a:p>
            <a:r>
              <a:rPr lang="en-IN" sz="1600" dirty="0">
                <a:latin typeface="Franklin Gothic Book" panose="020B0503020102020204" pitchFamily="34" charset="0"/>
              </a:rPr>
              <a:t>Data Understanding</a:t>
            </a: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466531" y="4190759"/>
            <a:ext cx="11277231" cy="2078514"/>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Font typeface="Wingdings" panose="05000000000000000000" pitchFamily="2" charset="2"/>
              <a:buChar char="§"/>
            </a:pPr>
            <a:r>
              <a:rPr lang="en-US" b="0" i="0" dirty="0">
                <a:solidFill>
                  <a:srgbClr val="212121"/>
                </a:solidFill>
                <a:effectLst/>
                <a:latin typeface="Roboto" panose="02000000000000000000" pitchFamily="2" charset="0"/>
              </a:rPr>
              <a:t>Naturally, fraud happens to make monetary transaction, </a:t>
            </a:r>
            <a:r>
              <a:rPr lang="en-US" b="0" i="0" dirty="0" err="1">
                <a:solidFill>
                  <a:srgbClr val="212121"/>
                </a:solidFill>
                <a:effectLst/>
                <a:latin typeface="Roboto" panose="02000000000000000000" pitchFamily="2" charset="0"/>
              </a:rPr>
              <a:t>a.k.a</a:t>
            </a:r>
            <a:r>
              <a:rPr lang="en-US" b="0" i="0" dirty="0">
                <a:solidFill>
                  <a:srgbClr val="212121"/>
                </a:solidFill>
                <a:effectLst/>
                <a:latin typeface="Roboto" panose="02000000000000000000" pitchFamily="2" charset="0"/>
              </a:rPr>
              <a:t> purchases. Rarely does one commit fraud to get personal details. We want to see what purchases can be considered as fraud. </a:t>
            </a:r>
          </a:p>
          <a:p>
            <a:pPr algn="l">
              <a:buFont typeface="Wingdings" panose="05000000000000000000" pitchFamily="2" charset="2"/>
              <a:buChar char="§"/>
            </a:pPr>
            <a:r>
              <a:rPr lang="en-US" b="0" i="0" dirty="0">
                <a:solidFill>
                  <a:srgbClr val="212121"/>
                </a:solidFill>
                <a:effectLst/>
                <a:latin typeface="Roboto" panose="02000000000000000000" pitchFamily="2" charset="0"/>
              </a:rPr>
              <a:t>Purchase by itself isn't a fraud. But if someone consistently spends frugally, and then suddenly spends a whopping amount, it may be flagged suspicious.</a:t>
            </a:r>
          </a:p>
          <a:p>
            <a:pPr algn="l">
              <a:buFont typeface="Wingdings" panose="05000000000000000000" pitchFamily="2" charset="2"/>
              <a:buChar char="§"/>
            </a:pPr>
            <a:r>
              <a:rPr lang="en-US" b="0" i="0" dirty="0">
                <a:solidFill>
                  <a:srgbClr val="212121"/>
                </a:solidFill>
                <a:effectLst/>
                <a:latin typeface="Roboto" panose="02000000000000000000" pitchFamily="2" charset="0"/>
              </a:rPr>
              <a:t>We do not have what the person was purchasing. That would have added another dimension to the analysis, but for now, the purchase amount is the clue.</a:t>
            </a:r>
          </a:p>
        </p:txBody>
      </p:sp>
      <p:cxnSp>
        <p:nvCxnSpPr>
          <p:cNvPr id="3" name="Straight Connector 2">
            <a:extLst>
              <a:ext uri="{FF2B5EF4-FFF2-40B4-BE49-F238E27FC236}">
                <a16:creationId xmlns:a16="http://schemas.microsoft.com/office/drawing/2014/main" id="{01288331-9DF2-8831-67C9-BAE459F768D1}"/>
              </a:ext>
            </a:extLst>
          </p:cNvPr>
          <p:cNvCxnSpPr>
            <a:cxnSpLocks/>
          </p:cNvCxnSpPr>
          <p:nvPr/>
        </p:nvCxnSpPr>
        <p:spPr>
          <a:xfrm>
            <a:off x="5973054" y="1338942"/>
            <a:ext cx="9330" cy="243062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 name="Picture 2">
            <a:extLst>
              <a:ext uri="{FF2B5EF4-FFF2-40B4-BE49-F238E27FC236}">
                <a16:creationId xmlns:a16="http://schemas.microsoft.com/office/drawing/2014/main" id="{6BFF0F4B-0E0D-96B6-7070-71C0F4552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23" y="1094147"/>
            <a:ext cx="4503453" cy="28860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9F86525-57B6-14B3-CAC7-9CA0A9270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859" y="1094147"/>
            <a:ext cx="4976618" cy="287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Methodology Used</a:t>
            </a:r>
            <a:endParaRPr lang="en-IN" sz="2800" dirty="0">
              <a:ln>
                <a:solidFill>
                  <a:srgbClr val="C00000"/>
                </a:solidFill>
              </a:ln>
              <a:latin typeface="Franklin Gothic Book" panose="020B0503020102020204" pitchFamily="34" charset="0"/>
            </a:endParaRP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295835" y="1059308"/>
            <a:ext cx="11519647" cy="4844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Font typeface="+mj-lt"/>
              <a:buAutoNum type="arabicPeriod"/>
            </a:pPr>
            <a:r>
              <a:rPr lang="en-US" b="1" i="0" dirty="0">
                <a:solidFill>
                  <a:srgbClr val="212121"/>
                </a:solidFill>
                <a:effectLst/>
                <a:latin typeface="Roboto" panose="02000000000000000000" pitchFamily="2" charset="0"/>
              </a:rPr>
              <a:t>Understanding the Data</a:t>
            </a:r>
            <a:r>
              <a:rPr lang="en-US" b="0" i="0" dirty="0">
                <a:solidFill>
                  <a:srgbClr val="212121"/>
                </a:solidFill>
                <a:effectLst/>
                <a:latin typeface="Roboto" panose="02000000000000000000" pitchFamily="2" charset="0"/>
              </a:rPr>
              <a:t> (Exploratory Data Analysis)</a:t>
            </a:r>
          </a:p>
          <a:p>
            <a:pPr algn="l">
              <a:buFont typeface="+mj-lt"/>
              <a:buAutoNum type="arabicPeriod"/>
            </a:pPr>
            <a:r>
              <a:rPr lang="en-US" b="1" i="0" dirty="0">
                <a:solidFill>
                  <a:srgbClr val="212121"/>
                </a:solidFill>
                <a:effectLst/>
                <a:latin typeface="Roboto" panose="02000000000000000000" pitchFamily="2" charset="0"/>
              </a:rPr>
              <a:t>Feature engineering</a:t>
            </a:r>
            <a:r>
              <a:rPr lang="en-US" b="0" i="0" dirty="0">
                <a:solidFill>
                  <a:srgbClr val="212121"/>
                </a:solidFill>
                <a:effectLst/>
                <a:latin typeface="Roboto" panose="02000000000000000000" pitchFamily="2" charset="0"/>
              </a:rPr>
              <a:t> - creating new columns based on existing that would add depth to the outcome</a:t>
            </a:r>
          </a:p>
          <a:p>
            <a:pPr algn="l">
              <a:buFont typeface="+mj-lt"/>
              <a:buAutoNum type="arabicPeriod"/>
            </a:pPr>
            <a:r>
              <a:rPr lang="en-US" b="1" i="0" dirty="0">
                <a:solidFill>
                  <a:srgbClr val="212121"/>
                </a:solidFill>
                <a:effectLst/>
                <a:latin typeface="Roboto" panose="02000000000000000000" pitchFamily="2" charset="0"/>
              </a:rPr>
              <a:t>Data cleaning</a:t>
            </a:r>
            <a:r>
              <a:rPr lang="en-US" b="0" i="0" dirty="0">
                <a:solidFill>
                  <a:srgbClr val="212121"/>
                </a:solidFill>
                <a:effectLst/>
                <a:latin typeface="Roboto" panose="02000000000000000000" pitchFamily="2" charset="0"/>
              </a:rPr>
              <a:t> - eliminating features that are redundant</a:t>
            </a:r>
          </a:p>
          <a:p>
            <a:pPr algn="l">
              <a:buFont typeface="+mj-lt"/>
              <a:buAutoNum type="arabicPeriod"/>
            </a:pPr>
            <a:r>
              <a:rPr lang="en-US" b="1" i="0" dirty="0">
                <a:solidFill>
                  <a:srgbClr val="212121"/>
                </a:solidFill>
                <a:effectLst/>
                <a:latin typeface="Roboto" panose="02000000000000000000" pitchFamily="2" charset="0"/>
              </a:rPr>
              <a:t>Clustering</a:t>
            </a:r>
            <a:r>
              <a:rPr lang="en-US" b="0" i="0" dirty="0">
                <a:solidFill>
                  <a:srgbClr val="212121"/>
                </a:solidFill>
                <a:effectLst/>
                <a:latin typeface="Roboto" panose="02000000000000000000" pitchFamily="2" charset="0"/>
              </a:rPr>
              <a:t> - basic clustering to determine which transactions are different than others</a:t>
            </a:r>
          </a:p>
          <a:p>
            <a:pPr algn="l">
              <a:buFont typeface="+mj-lt"/>
              <a:buAutoNum type="arabicPeriod"/>
            </a:pPr>
            <a:r>
              <a:rPr lang="en-US" b="1" i="0" dirty="0">
                <a:solidFill>
                  <a:srgbClr val="212121"/>
                </a:solidFill>
                <a:effectLst/>
                <a:latin typeface="Roboto" panose="02000000000000000000" pitchFamily="2" charset="0"/>
              </a:rPr>
              <a:t>Cluster Analysis</a:t>
            </a:r>
            <a:r>
              <a:rPr lang="en-US" b="0" i="0" dirty="0">
                <a:solidFill>
                  <a:srgbClr val="212121"/>
                </a:solidFill>
                <a:effectLst/>
                <a:latin typeface="Roboto" panose="02000000000000000000" pitchFamily="2" charset="0"/>
              </a:rPr>
              <a:t> - understanding why those clusters were formed, what makes them a cluster, cluster characteristics</a:t>
            </a:r>
          </a:p>
          <a:p>
            <a:pPr algn="l">
              <a:buFont typeface="+mj-lt"/>
              <a:buAutoNum type="arabicPeriod"/>
            </a:pPr>
            <a:r>
              <a:rPr lang="en-US" b="1" i="0" dirty="0">
                <a:solidFill>
                  <a:srgbClr val="212121"/>
                </a:solidFill>
                <a:effectLst/>
                <a:latin typeface="Roboto" panose="02000000000000000000" pitchFamily="2" charset="0"/>
              </a:rPr>
              <a:t>Data Engineering</a:t>
            </a:r>
            <a:r>
              <a:rPr lang="en-US" b="0" i="0" dirty="0">
                <a:solidFill>
                  <a:srgbClr val="212121"/>
                </a:solidFill>
                <a:effectLst/>
                <a:latin typeface="Roboto" panose="02000000000000000000" pitchFamily="2" charset="0"/>
              </a:rPr>
              <a:t> - transposing the data such that the fraud event becomes the target variable, and all other becomes features for the same</a:t>
            </a:r>
          </a:p>
          <a:p>
            <a:pPr algn="l">
              <a:buFont typeface="+mj-lt"/>
              <a:buAutoNum type="arabicPeriod"/>
            </a:pPr>
            <a:r>
              <a:rPr lang="en-US" b="1" dirty="0">
                <a:solidFill>
                  <a:srgbClr val="212121"/>
                </a:solidFill>
                <a:latin typeface="Roboto" panose="02000000000000000000" pitchFamily="2" charset="0"/>
              </a:rPr>
              <a:t>Classification</a:t>
            </a:r>
            <a:r>
              <a:rPr lang="en-US" dirty="0">
                <a:solidFill>
                  <a:srgbClr val="212121"/>
                </a:solidFill>
                <a:latin typeface="Roboto" panose="02000000000000000000" pitchFamily="2" charset="0"/>
              </a:rPr>
              <a:t> – Use multiple classification algorithms to predict for fraud from the cluster output</a:t>
            </a:r>
            <a:endParaRPr lang="en-US" b="0" i="0" dirty="0">
              <a:solidFill>
                <a:srgbClr val="212121"/>
              </a:solidFill>
              <a:effectLst/>
              <a:latin typeface="Roboto" panose="02000000000000000000" pitchFamily="2" charset="0"/>
            </a:endParaRPr>
          </a:p>
        </p:txBody>
      </p: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spTree>
    <p:extLst>
      <p:ext uri="{BB962C8B-B14F-4D97-AF65-F5344CB8AC3E}">
        <p14:creationId xmlns:p14="http://schemas.microsoft.com/office/powerpoint/2010/main" val="397134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3B31B95-183A-EEF6-6896-FC45805CEBE1}"/>
              </a:ext>
            </a:extLst>
          </p:cNvPr>
          <p:cNvSpPr txBox="1">
            <a:spLocks/>
          </p:cNvSpPr>
          <p:nvPr/>
        </p:nvSpPr>
        <p:spPr>
          <a:xfrm>
            <a:off x="224118" y="93306"/>
            <a:ext cx="9992902" cy="8244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800" dirty="0">
                <a:latin typeface="Franklin Gothic Book" panose="020B0503020102020204" pitchFamily="34" charset="0"/>
              </a:rPr>
              <a:t>Fraud algo Logic – filtering transactions where amount &gt; 0</a:t>
            </a:r>
          </a:p>
          <a:p>
            <a:endParaRPr lang="en-IN" sz="1600" dirty="0">
              <a:latin typeface="Franklin Gothic Book" panose="020B0503020102020204" pitchFamily="34" charset="0"/>
            </a:endParaRPr>
          </a:p>
          <a:p>
            <a:r>
              <a:rPr lang="en-IN" sz="1600" dirty="0">
                <a:latin typeface="Franklin Gothic Book" panose="020B0503020102020204" pitchFamily="34" charset="0"/>
              </a:rPr>
              <a:t>Tools Used and Pseudo code</a:t>
            </a:r>
            <a:endParaRPr lang="en-IN" sz="2800" dirty="0">
              <a:ln>
                <a:solidFill>
                  <a:srgbClr val="C00000"/>
                </a:solidFill>
              </a:ln>
              <a:latin typeface="Franklin Gothic Book" panose="020B0503020102020204" pitchFamily="34" charset="0"/>
            </a:endParaRPr>
          </a:p>
        </p:txBody>
      </p:sp>
      <p:cxnSp>
        <p:nvCxnSpPr>
          <p:cNvPr id="15" name="Straight Connector 14">
            <a:extLst>
              <a:ext uri="{FF2B5EF4-FFF2-40B4-BE49-F238E27FC236}">
                <a16:creationId xmlns:a16="http://schemas.microsoft.com/office/drawing/2014/main" id="{9A0EA7A2-4C2D-98FA-4DD5-7FD453156A4E}"/>
              </a:ext>
            </a:extLst>
          </p:cNvPr>
          <p:cNvCxnSpPr>
            <a:cxnSpLocks/>
          </p:cNvCxnSpPr>
          <p:nvPr/>
        </p:nvCxnSpPr>
        <p:spPr>
          <a:xfrm flipV="1">
            <a:off x="295835" y="865667"/>
            <a:ext cx="11519647" cy="36184"/>
          </a:xfrm>
          <a:prstGeom prst="line">
            <a:avLst/>
          </a:prstGeom>
          <a:ln w="12700" cmpd="sng">
            <a:solidFill>
              <a:schemeClr val="tx1">
                <a:lumMod val="75000"/>
                <a:lumOff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5B97560-6889-456D-831A-E1C26B0421DC}"/>
              </a:ext>
            </a:extLst>
          </p:cNvPr>
          <p:cNvSpPr txBox="1">
            <a:spLocks/>
          </p:cNvSpPr>
          <p:nvPr/>
        </p:nvSpPr>
        <p:spPr>
          <a:xfrm>
            <a:off x="295836" y="1059307"/>
            <a:ext cx="6086303" cy="5117557"/>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Font typeface="Wingdings" panose="05000000000000000000" pitchFamily="2" charset="2"/>
              <a:buChar char="§"/>
            </a:pPr>
            <a:r>
              <a:rPr lang="en-US" b="0" i="0" dirty="0">
                <a:solidFill>
                  <a:srgbClr val="212121"/>
                </a:solidFill>
                <a:effectLst/>
                <a:latin typeface="Roboto" panose="02000000000000000000" pitchFamily="2" charset="0"/>
              </a:rPr>
              <a:t>Tool used: Python, Google </a:t>
            </a:r>
            <a:r>
              <a:rPr lang="en-US" b="0" i="0" dirty="0" err="1">
                <a:solidFill>
                  <a:srgbClr val="212121"/>
                </a:solidFill>
                <a:effectLst/>
                <a:latin typeface="Roboto" panose="02000000000000000000" pitchFamily="2" charset="0"/>
              </a:rPr>
              <a:t>Colab</a:t>
            </a:r>
            <a:endParaRPr lang="en-US" b="0" i="0" dirty="0">
              <a:solidFill>
                <a:srgbClr val="212121"/>
              </a:solidFill>
              <a:effectLst/>
              <a:latin typeface="Roboto" panose="02000000000000000000" pitchFamily="2" charset="0"/>
            </a:endParaRPr>
          </a:p>
          <a:p>
            <a:pPr algn="l">
              <a:buFont typeface="Wingdings" panose="05000000000000000000" pitchFamily="2" charset="2"/>
              <a:buChar char="§"/>
            </a:pPr>
            <a:r>
              <a:rPr lang="en-US" b="0" i="0" dirty="0">
                <a:solidFill>
                  <a:srgbClr val="212121"/>
                </a:solidFill>
                <a:effectLst/>
                <a:latin typeface="Roboto" panose="02000000000000000000" pitchFamily="2" charset="0"/>
              </a:rPr>
              <a:t>Libraries used: </a:t>
            </a:r>
            <a:r>
              <a:rPr lang="en-US" b="0" i="0" dirty="0" err="1">
                <a:solidFill>
                  <a:srgbClr val="212121"/>
                </a:solidFill>
                <a:effectLst/>
                <a:latin typeface="Roboto" panose="02000000000000000000" pitchFamily="2" charset="0"/>
              </a:rPr>
              <a:t>sklearn</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imblearn</a:t>
            </a:r>
            <a:r>
              <a:rPr lang="en-US" b="0" i="0" dirty="0">
                <a:solidFill>
                  <a:srgbClr val="212121"/>
                </a:solidFill>
                <a:effectLst/>
                <a:latin typeface="Roboto" panose="02000000000000000000" pitchFamily="2" charset="0"/>
              </a:rPr>
              <a:t>, pandas, </a:t>
            </a:r>
            <a:r>
              <a:rPr lang="en-US" b="0" i="0" dirty="0" err="1">
                <a:solidFill>
                  <a:srgbClr val="212121"/>
                </a:solidFill>
                <a:effectLst/>
                <a:latin typeface="Roboto" panose="02000000000000000000" pitchFamily="2" charset="0"/>
              </a:rPr>
              <a:t>numpy</a:t>
            </a:r>
            <a:endParaRPr lang="en-US" b="0" i="0" dirty="0">
              <a:solidFill>
                <a:srgbClr val="212121"/>
              </a:solidFill>
              <a:effectLst/>
              <a:latin typeface="Roboto" panose="02000000000000000000" pitchFamily="2" charset="0"/>
            </a:endParaRPr>
          </a:p>
          <a:p>
            <a:pPr algn="l">
              <a:buFont typeface="Wingdings" panose="05000000000000000000" pitchFamily="2" charset="2"/>
              <a:buChar char="§"/>
            </a:pPr>
            <a:r>
              <a:rPr lang="en-US" b="0" i="0" dirty="0">
                <a:solidFill>
                  <a:srgbClr val="212121"/>
                </a:solidFill>
                <a:effectLst/>
                <a:latin typeface="Roboto" panose="02000000000000000000" pitchFamily="2" charset="0"/>
              </a:rPr>
              <a:t>Model used: </a:t>
            </a:r>
            <a:r>
              <a:rPr lang="en-US" b="0" i="0" dirty="0" err="1">
                <a:solidFill>
                  <a:srgbClr val="212121"/>
                </a:solidFill>
                <a:effectLst/>
                <a:latin typeface="Roboto" panose="02000000000000000000" pitchFamily="2" charset="0"/>
              </a:rPr>
              <a:t>RandomForestClassifier</a:t>
            </a:r>
            <a:endParaRPr lang="en-US" b="0" i="0" dirty="0">
              <a:solidFill>
                <a:srgbClr val="212121"/>
              </a:solidFill>
              <a:effectLst/>
              <a:latin typeface="Roboto" panose="02000000000000000000" pitchFamily="2" charset="0"/>
            </a:endParaRPr>
          </a:p>
          <a:p>
            <a:pPr algn="l">
              <a:buFont typeface="Wingdings" panose="05000000000000000000" pitchFamily="2" charset="2"/>
              <a:buChar char="§"/>
            </a:pPr>
            <a:r>
              <a:rPr lang="en-US" b="0" i="0" dirty="0">
                <a:solidFill>
                  <a:srgbClr val="212121"/>
                </a:solidFill>
                <a:effectLst/>
                <a:latin typeface="Roboto" panose="02000000000000000000" pitchFamily="2" charset="0"/>
              </a:rPr>
              <a:t>To identify which events are fraud, we first need to identify which transactions are fraudulent.</a:t>
            </a:r>
          </a:p>
          <a:p>
            <a:pPr algn="l">
              <a:buFont typeface="Wingdings" panose="05000000000000000000" pitchFamily="2" charset="2"/>
              <a:buChar char="§"/>
            </a:pPr>
            <a:r>
              <a:rPr lang="en-US" b="0" i="0" dirty="0">
                <a:solidFill>
                  <a:srgbClr val="212121"/>
                </a:solidFill>
                <a:effectLst/>
                <a:latin typeface="Roboto" panose="02000000000000000000" pitchFamily="2" charset="0"/>
              </a:rPr>
              <a:t>Once we identify those transactions, all the events that had led up to that transaction would be considered fraud.</a:t>
            </a:r>
          </a:p>
          <a:p>
            <a:pPr algn="l">
              <a:buFont typeface="Wingdings" panose="05000000000000000000" pitchFamily="2" charset="2"/>
              <a:buChar char="§"/>
            </a:pPr>
            <a:r>
              <a:rPr lang="en-US" b="0" i="0" dirty="0">
                <a:solidFill>
                  <a:srgbClr val="212121"/>
                </a:solidFill>
                <a:effectLst/>
                <a:latin typeface="Roboto" panose="02000000000000000000" pitchFamily="2" charset="0"/>
              </a:rPr>
              <a:t>Through this, we can generate rules as to what events transpire that likely helps us identify that a fraudulent transaction will take place.</a:t>
            </a:r>
          </a:p>
          <a:p>
            <a:pPr algn="l">
              <a:buFont typeface="Wingdings" panose="05000000000000000000" pitchFamily="2" charset="2"/>
              <a:buChar char="§"/>
            </a:pPr>
            <a:r>
              <a:rPr lang="en-US" dirty="0">
                <a:solidFill>
                  <a:srgbClr val="212121"/>
                </a:solidFill>
                <a:latin typeface="Roboto" panose="02000000000000000000" pitchFamily="2" charset="0"/>
              </a:rPr>
              <a:t>Clustering: We cluster on n=2, as we want only two clusters – fraud, and non-fraud</a:t>
            </a:r>
          </a:p>
          <a:p>
            <a:pPr algn="l">
              <a:buFont typeface="Wingdings" panose="05000000000000000000" pitchFamily="2" charset="2"/>
              <a:buChar char="§"/>
            </a:pPr>
            <a:r>
              <a:rPr lang="en-US" dirty="0">
                <a:solidFill>
                  <a:srgbClr val="212121"/>
                </a:solidFill>
                <a:latin typeface="Roboto" panose="02000000000000000000" pitchFamily="2" charset="0"/>
              </a:rPr>
              <a:t>We decide this as we are excluding all transactions that are 0. Fraudulent transactions must be among these transactions. Hence this decision. </a:t>
            </a:r>
            <a:endParaRPr lang="en-US" b="0" i="0" dirty="0">
              <a:solidFill>
                <a:srgbClr val="212121"/>
              </a:solidFill>
              <a:effectLst/>
              <a:latin typeface="Roboto" panose="02000000000000000000" pitchFamily="2" charset="0"/>
            </a:endParaRPr>
          </a:p>
        </p:txBody>
      </p:sp>
      <p:sp>
        <p:nvSpPr>
          <p:cNvPr id="27" name="Content Placeholder 2">
            <a:extLst>
              <a:ext uri="{FF2B5EF4-FFF2-40B4-BE49-F238E27FC236}">
                <a16:creationId xmlns:a16="http://schemas.microsoft.com/office/drawing/2014/main" id="{B88ABE5E-BF70-433C-8F04-67C91853B7E9}"/>
              </a:ext>
            </a:extLst>
          </p:cNvPr>
          <p:cNvSpPr txBox="1">
            <a:spLocks/>
          </p:cNvSpPr>
          <p:nvPr/>
        </p:nvSpPr>
        <p:spPr>
          <a:xfrm>
            <a:off x="5887824" y="1059308"/>
            <a:ext cx="4819426" cy="145075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endParaRPr lang="en-IN" sz="1900" dirty="0"/>
          </a:p>
        </p:txBody>
      </p:sp>
      <p:pic>
        <p:nvPicPr>
          <p:cNvPr id="3" name="Picture 2">
            <a:extLst>
              <a:ext uri="{FF2B5EF4-FFF2-40B4-BE49-F238E27FC236}">
                <a16:creationId xmlns:a16="http://schemas.microsoft.com/office/drawing/2014/main" id="{5D193CCD-4EFF-4DFE-5984-8FBFC2054735}"/>
              </a:ext>
            </a:extLst>
          </p:cNvPr>
          <p:cNvPicPr>
            <a:picLocks noChangeAspect="1"/>
          </p:cNvPicPr>
          <p:nvPr/>
        </p:nvPicPr>
        <p:blipFill>
          <a:blip r:embed="rId2"/>
          <a:stretch>
            <a:fillRect/>
          </a:stretch>
        </p:blipFill>
        <p:spPr>
          <a:xfrm>
            <a:off x="6459719" y="1043409"/>
            <a:ext cx="5281118" cy="1219306"/>
          </a:xfrm>
          <a:prstGeom prst="rect">
            <a:avLst/>
          </a:prstGeom>
        </p:spPr>
      </p:pic>
      <p:pic>
        <p:nvPicPr>
          <p:cNvPr id="5" name="Picture 4">
            <a:extLst>
              <a:ext uri="{FF2B5EF4-FFF2-40B4-BE49-F238E27FC236}">
                <a16:creationId xmlns:a16="http://schemas.microsoft.com/office/drawing/2014/main" id="{49A8F929-B6D8-8315-1DE0-0C114489402E}"/>
              </a:ext>
            </a:extLst>
          </p:cNvPr>
          <p:cNvPicPr>
            <a:picLocks noChangeAspect="1"/>
          </p:cNvPicPr>
          <p:nvPr/>
        </p:nvPicPr>
        <p:blipFill>
          <a:blip r:embed="rId3"/>
          <a:stretch>
            <a:fillRect/>
          </a:stretch>
        </p:blipFill>
        <p:spPr>
          <a:xfrm>
            <a:off x="6459719" y="2404273"/>
            <a:ext cx="4450466" cy="3619814"/>
          </a:xfrm>
          <a:prstGeom prst="rect">
            <a:avLst/>
          </a:prstGeom>
        </p:spPr>
      </p:pic>
    </p:spTree>
    <p:extLst>
      <p:ext uri="{BB962C8B-B14F-4D97-AF65-F5344CB8AC3E}">
        <p14:creationId xmlns:p14="http://schemas.microsoft.com/office/powerpoint/2010/main" val="73547049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
  <TotalTime>0</TotalTime>
  <Words>1217</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Arabic Typesetting</vt:lpstr>
      <vt:lpstr>Arial</vt:lpstr>
      <vt:lpstr>Bookman Old Style</vt:lpstr>
      <vt:lpstr>Calibri</vt:lpstr>
      <vt:lpstr>Calibri Light</vt:lpstr>
      <vt:lpstr>Franklin Gothic Book</vt:lpstr>
      <vt:lpstr>Roboto</vt:lpstr>
      <vt:lpstr>Wingdings</vt:lpstr>
      <vt:lpstr>1_RetrospectVTI</vt:lpstr>
      <vt:lpstr>Fraudulent Activity Prediction using RF Classifier  (88%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Production Forecast</dc:title>
  <dc:creator/>
  <cp:lastModifiedBy/>
  <cp:revision>2</cp:revision>
  <dcterms:created xsi:type="dcterms:W3CDTF">2022-07-17T11:13:55Z</dcterms:created>
  <dcterms:modified xsi:type="dcterms:W3CDTF">2023-06-12T09:34:43Z</dcterms:modified>
</cp:coreProperties>
</file>