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3" r:id="rId11"/>
    <p:sldId id="290" r:id="rId12"/>
    <p:sldId id="291" r:id="rId13"/>
    <p:sldId id="294" r:id="rId14"/>
    <p:sldId id="29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Reddy" userId="b843b68feff6628e" providerId="LiveId" clId="{875EAA3C-0501-4C29-A5F5-6C8964282FAD}"/>
    <pc:docChg chg="modSld">
      <pc:chgData name="Praneeth Reddy" userId="b843b68feff6628e" providerId="LiveId" clId="{875EAA3C-0501-4C29-A5F5-6C8964282FAD}" dt="2024-10-16T22:27:07.077" v="33" actId="20577"/>
      <pc:docMkLst>
        <pc:docMk/>
      </pc:docMkLst>
      <pc:sldChg chg="modSp mod">
        <pc:chgData name="Praneeth Reddy" userId="b843b68feff6628e" providerId="LiveId" clId="{875EAA3C-0501-4C29-A5F5-6C8964282FAD}" dt="2024-10-16T22:27:07.077" v="33" actId="20577"/>
        <pc:sldMkLst>
          <pc:docMk/>
          <pc:sldMk cId="2586058810" sldId="256"/>
        </pc:sldMkLst>
        <pc:spChg chg="mod">
          <ac:chgData name="Praneeth Reddy" userId="b843b68feff6628e" providerId="LiveId" clId="{875EAA3C-0501-4C29-A5F5-6C8964282FAD}" dt="2024-10-16T22:27:07.077" v="33" actId="20577"/>
          <ac:spMkLst>
            <pc:docMk/>
            <pc:sldMk cId="2586058810" sldId="256"/>
            <ac:spMk id="3" creationId="{EAD10DC2-B24E-71F9-A3F8-05DE1E4BD045}"/>
          </ac:spMkLst>
        </pc:spChg>
        <pc:spChg chg="mod">
          <ac:chgData name="Praneeth Reddy" userId="b843b68feff6628e" providerId="LiveId" clId="{875EAA3C-0501-4C29-A5F5-6C8964282FAD}" dt="2024-10-16T14:44:39.191" v="5" actId="255"/>
          <ac:spMkLst>
            <pc:docMk/>
            <pc:sldMk cId="2586058810" sldId="256"/>
            <ac:spMk id="4" creationId="{BFBCEC43-E9B2-5889-4099-E583E700E4EE}"/>
          </ac:spMkLst>
        </pc:spChg>
      </pc:sldChg>
      <pc:sldChg chg="modSp mod">
        <pc:chgData name="Praneeth Reddy" userId="b843b68feff6628e" providerId="LiveId" clId="{875EAA3C-0501-4C29-A5F5-6C8964282FAD}" dt="2024-10-16T14:46:06.430" v="15" actId="20577"/>
        <pc:sldMkLst>
          <pc:docMk/>
          <pc:sldMk cId="1713219598" sldId="257"/>
        </pc:sldMkLst>
        <pc:spChg chg="mod">
          <ac:chgData name="Praneeth Reddy" userId="b843b68feff6628e" providerId="LiveId" clId="{875EAA3C-0501-4C29-A5F5-6C8964282FAD}" dt="2024-10-16T14:46:06.430" v="1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Praneeth Reddy" userId="b843b68feff6628e" providerId="LiveId" clId="{875EAA3C-0501-4C29-A5F5-6C8964282FAD}" dt="2024-10-16T14:47:30.755" v="16" actId="20577"/>
        <pc:sldMkLst>
          <pc:docMk/>
          <pc:sldMk cId="3783520937" sldId="294"/>
        </pc:sldMkLst>
        <pc:spChg chg="mod">
          <ac:chgData name="Praneeth Reddy" userId="b843b68feff6628e" providerId="LiveId" clId="{875EAA3C-0501-4C29-A5F5-6C8964282FAD}" dt="2024-10-16T14:47:30.755" v="16" actId="20577"/>
          <ac:spMkLst>
            <pc:docMk/>
            <pc:sldMk cId="3783520937" sldId="294"/>
            <ac:spMk id="6" creationId="{C718CDE8-B6C7-BCD1-73A7-090DCAC5B2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38DA-58B0-AE9C-AD03-ADC5884CA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A798A-643F-2B89-9E74-DAA829FB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9592-DA36-C9A1-8B3A-4BCE5DA0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B169-B1F6-65F0-BC4F-6FE74565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F834-D41D-7823-3D5B-DFC79235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268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D565-E9BC-EBE9-0AA0-BECB63E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E6FB0-7DC4-E88E-834E-F051CBB0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1F08-358F-7DBB-400D-54358FF8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6708-EFBF-CA2A-E7BB-72D9EA8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1E3B-620E-17C7-040C-030349B2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66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D62E6-2DC2-0FAE-9C4B-E4E4D8A6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9159-9037-2AD0-DAA5-08FC020D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D1CA-AC3B-D723-3002-C25CC73C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43D6-CD1B-1C7B-3ED0-870CADED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3827-3181-E4A8-C3A8-93163A7D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195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3FD3-6ECC-B7DE-15CD-D9FE6F47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96B2-E9C8-2348-3E74-D64F088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B056-DBC4-9163-9B40-59CB8E3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6D46-622E-58E9-575D-8FC29E0B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0D6B-CF34-C31F-EE93-8A9EDEC8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293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6C80-F8F3-32E1-0E8B-2EC7C059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F46C-0629-7178-21B6-7988966D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7D97-5187-085F-8EF8-E86B1479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9700-8464-D456-9C99-15B594F9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63AD-A8EF-BE22-2B49-F086815F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20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9B66-55E6-7281-7613-17942EAB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5E76-82AA-12CF-D41D-7A597FD0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387-6A54-6D92-E926-948DC98A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E9D9-7ADC-09BE-9348-41BB1B5B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4E00-61AD-E631-F0D0-B168B51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EC44-15E1-FBAD-D580-124E788E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619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69B9-464E-D073-C2A0-373D4903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365D-9C76-40E4-4383-6819F859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0DAE1-D351-64AD-2F4F-96287211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2F90-2A13-09F6-B413-CF5E8D34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A33D8-E739-0481-E964-0B8DC02F5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45ECF-4319-880A-B88F-729912C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154B-3273-81D5-D1B9-9AD55959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6F925-02EB-A111-3FFE-65B0E8A5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840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A097-A323-4C00-E0C9-3D99B4E9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8870C-9A57-200F-6EFA-B409C62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AE08-FA9D-4560-33CC-C36312AD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506F-1D78-3688-418C-DE02D962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233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67EEC-E1CE-3EEC-7EFE-EB225B53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FEC83-5A36-1949-D95C-4DC7C439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C7864-7551-37DA-22D0-0674ED2D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715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843C-4928-616C-24B2-1F2526D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4DE2-9353-8A72-31E6-88F237B3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4EA3-D6FE-1DC1-B8F0-019BD3ED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67307-99CC-D22C-AA87-3E15089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634F-9A94-A370-7316-421E97CF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BDA4-53F6-18E1-2A25-BAB8F5B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87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EE52-0856-16B2-EDAF-81D13E72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C1B27-6D52-79F0-522E-9752DD1B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E1CC1-E1D7-DCA3-F75D-70E4E551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FBE7-FD4F-D1F2-7BFF-17F1323E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EE74-9351-814F-910C-CBB8EEA9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FED7-65C4-DF9E-C22E-7F0C5E1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622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941D6-C758-594F-913A-ED7B6E20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31DB-10B7-9702-2CC5-C4AB6153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A351-C6F3-2D0E-ECA2-192EC28B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F826-BE78-F964-95CB-5B589D4F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464B-9D70-64BB-15DF-B88BBB572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49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563245"/>
            <a:ext cx="649986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Airline Customer Satisfaction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0DC2-B24E-71F9-A3F8-05DE1E4B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402" y="4832838"/>
            <a:ext cx="2895600" cy="15728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By</a:t>
            </a:r>
          </a:p>
          <a:p>
            <a:pPr algn="r"/>
            <a:r>
              <a:rPr lang="en-US" sz="2000" b="1" dirty="0"/>
              <a:t>Praneeth Reddy Marri</a:t>
            </a:r>
          </a:p>
          <a:p>
            <a:pPr algn="r"/>
            <a:r>
              <a:rPr lang="en-US" sz="2000" b="1" dirty="0" err="1"/>
              <a:t>Shashivadhan</a:t>
            </a: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CEC43-E9B2-5889-4099-E583E700E4EE}"/>
              </a:ext>
            </a:extLst>
          </p:cNvPr>
          <p:cNvSpPr txBox="1"/>
          <p:nvPr/>
        </p:nvSpPr>
        <p:spPr>
          <a:xfrm>
            <a:off x="237490" y="5834270"/>
            <a:ext cx="435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Dr. Mighty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Itauma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Richard Devos, Northwood University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6F21-114A-EC84-66A3-A1566CE1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8CDE8-B6C7-BCD1-73A7-090DCAC5B2B5}"/>
              </a:ext>
            </a:extLst>
          </p:cNvPr>
          <p:cNvSpPr txBox="1"/>
          <p:nvPr/>
        </p:nvSpPr>
        <p:spPr>
          <a:xfrm>
            <a:off x="838199" y="73851"/>
            <a:ext cx="10621617" cy="677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image shows the results of a binomial logistic regression model. The model was used to predict passenger satisfaction (satisfied vs. dissatisfied) based on arrival delay, departure delay, inflight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service, and inflight entertainment.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Fit Measures: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Deviance: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116234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AIC: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116260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R² McFadden: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0.348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values indicate that the model fits the data reasonably well, but there is still room for improvement.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Coefficients: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Intercept: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1.65080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Arrival Delay in Minutes: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-0.00816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Departure Delay in Minutes: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0.00309                                                                          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Inflight </a:t>
            </a: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-1.89162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-2.24980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-2.07873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0.19386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2.25604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coefficients represent the change in the log odds of satisfaction for a one-unit increase in the corresponding predictor. For example, a one-minute increase in arrival delay is associated with a decrease in the log odds of satisfaction by 0.00816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97EC6-B803-94EC-8303-4546CF2E0904}"/>
              </a:ext>
            </a:extLst>
          </p:cNvPr>
          <p:cNvSpPr txBox="1"/>
          <p:nvPr/>
        </p:nvSpPr>
        <p:spPr>
          <a:xfrm>
            <a:off x="5126107" y="4144882"/>
            <a:ext cx="6097656" cy="2079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Inflight entertainment: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-1.89162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-2.24980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-2.07873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0.19386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5-0: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2.25604</a:t>
            </a:r>
          </a:p>
        </p:txBody>
      </p:sp>
    </p:spTree>
    <p:extLst>
      <p:ext uri="{BB962C8B-B14F-4D97-AF65-F5344CB8AC3E}">
        <p14:creationId xmlns:p14="http://schemas.microsoft.com/office/powerpoint/2010/main" val="37835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F6CE-1C22-FEAE-A88E-2FACB326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40C2-F282-400E-61EE-130393DA9E69}"/>
              </a:ext>
            </a:extLst>
          </p:cNvPr>
          <p:cNvSpPr txBox="1"/>
          <p:nvPr/>
        </p:nvSpPr>
        <p:spPr>
          <a:xfrm>
            <a:off x="383627" y="2004762"/>
            <a:ext cx="11424745" cy="177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model suggests that both arrival delay and inflight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 are significant predictors of passenger satisfaction. Passengers are more likely to be dissatisfied with their flight if they experience longer arrival delays or poor inflight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service. However, the effect of departure delay and inflight entertainment on satisfaction is relatively small.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412" y="2767555"/>
            <a:ext cx="8001788" cy="326958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Airline Customer Satisfaction  Dataset Using Minitab and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Jamovi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3DE7-AECE-DD62-5B29-43E1AC83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0E03B-BB90-CD2F-CCEA-726FC745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9" b="14090"/>
          <a:stretch/>
        </p:blipFill>
        <p:spPr bwMode="auto">
          <a:xfrm>
            <a:off x="1659835" y="536635"/>
            <a:ext cx="8682824" cy="197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10C5F-5C4F-D486-5B57-EAAE0176EC63}"/>
              </a:ext>
            </a:extLst>
          </p:cNvPr>
          <p:cNvSpPr txBox="1"/>
          <p:nvPr/>
        </p:nvSpPr>
        <p:spPr>
          <a:xfrm>
            <a:off x="1659835" y="2779625"/>
            <a:ext cx="8682824" cy="3851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Here’s a description of the dependent and independent variables from the "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Airline_customer_satisfaction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dataset: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Dependent Variable: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Satisfaction: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Description: This variable indicates whether a customer is satisfied or dissatisfied with their flight experience. It captures the overall sentiment after the flight.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Independent Variables: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Description: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age of the customer.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Type: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Numerical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2.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Distance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distance of the flight in miles.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Numerical.</a:t>
            </a:r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90F85-5850-2E16-F4A5-F6E4CEAAA473}"/>
              </a:ext>
            </a:extLst>
          </p:cNvPr>
          <p:cNvSpPr txBox="1"/>
          <p:nvPr/>
        </p:nvSpPr>
        <p:spPr>
          <a:xfrm>
            <a:off x="4886960" y="1365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6703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04CF-9FFC-0C7D-E865-3B18B11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E81A-FFA9-2C9D-CEA6-4E402653ECC3}"/>
              </a:ext>
            </a:extLst>
          </p:cNvPr>
          <p:cNvSpPr txBox="1"/>
          <p:nvPr/>
        </p:nvSpPr>
        <p:spPr>
          <a:xfrm>
            <a:off x="132080" y="900073"/>
            <a:ext cx="11927840" cy="582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screenshot shows a table of descriptive statistics for two variables: Age and Flight Distance. The table is organized by satisfaction level (dissatisfied and satisfied).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variable and satisfaction level, the following statistics are provided: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number of observations.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number of missing observations.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average value.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middle value when the data is sorted.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standard deviation (a measure of spread).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 are some key observations from the table: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sample sizes for both satisfied and dissatisfied groups are relatively large.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no missing observations for either variable.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age of dissatisfied passengers is slightly lower than that of satisfied passengers.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flight distance is slightly higher for dissatisfied passengers.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deviation for both age and flight distance is relatively high, indicating that there is a wide range of values within each group.</a:t>
            </a:r>
          </a:p>
        </p:txBody>
      </p:sp>
    </p:spTree>
    <p:extLst>
      <p:ext uri="{BB962C8B-B14F-4D97-AF65-F5344CB8AC3E}">
        <p14:creationId xmlns:p14="http://schemas.microsoft.com/office/powerpoint/2010/main" val="29241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1C2E0-9C2A-0E69-853D-EC6DF2A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2AE47-0E5F-2FFB-A983-EB1F08BC85A9}"/>
              </a:ext>
            </a:extLst>
          </p:cNvPr>
          <p:cNvSpPr txBox="1"/>
          <p:nvPr/>
        </p:nvSpPr>
        <p:spPr>
          <a:xfrm>
            <a:off x="4958080" y="28777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Hypothesis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6DDE9-B1D9-89DA-2186-EBC8E7944587}"/>
              </a:ext>
            </a:extLst>
          </p:cNvPr>
          <p:cNvSpPr txBox="1"/>
          <p:nvPr/>
        </p:nvSpPr>
        <p:spPr>
          <a:xfrm>
            <a:off x="183985" y="1944908"/>
            <a:ext cx="11358880" cy="264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Hypotheses for the Airline Customer Satisfaction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the descriptive statistics, here are some potential hypotheses: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Hypothesis 1: Flight distance is associated with passenger satisfaction.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Hypothesis (H0):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There is no significant difference in the average flight distance for satisfied and dissatisfied passengers.</a:t>
            </a:r>
          </a:p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 Hypothesis (H1):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average flight distance for satisfied passengers is different from the average flight distance for dissatisfied passengers.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DA41-5F21-A768-FEE6-797A2993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EAF9A7-C970-BDCB-0989-356231A9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52" y="469025"/>
            <a:ext cx="8825948" cy="5647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4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95D0-F65B-E953-E73A-AA2A9F30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16713-FE6B-A911-D1A2-919692F87727}"/>
              </a:ext>
            </a:extLst>
          </p:cNvPr>
          <p:cNvSpPr txBox="1"/>
          <p:nvPr/>
        </p:nvSpPr>
        <p:spPr>
          <a:xfrm>
            <a:off x="1335156" y="769612"/>
            <a:ext cx="9521687" cy="5038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screenshot shows the results of a regression analysis. The model is used to predict flight distance based on passenger satisfaction.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Regression Equation: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Distance = 2025.71 + 0.0 satisfaction dissatisfied - 80.94 satisfaction satisfied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equation indicates that the predicted flight distance is equal to 2025.71 miles, plus 0.0 miles for each dissatisfied passenger, minus 80.94 miles for each satisfied passenger.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Coefficients: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2025.71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predicted flight distance when both satisfaction dissatisfied, and satisfaction satisfied are zero.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satisfaction satisfied: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-80.94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increase of one unit in satisfaction satisfied (i.e., going from 0 to 1), the predicted flight distance decreases by 80.94 miles.</a:t>
            </a:r>
          </a:p>
        </p:txBody>
      </p:sp>
    </p:spTree>
    <p:extLst>
      <p:ext uri="{BB962C8B-B14F-4D97-AF65-F5344CB8AC3E}">
        <p14:creationId xmlns:p14="http://schemas.microsoft.com/office/powerpoint/2010/main" val="49709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F3B3-9341-B512-FDCD-0CDAE7C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FA638-EC7D-0E71-1A3F-BEACA158A64A}"/>
              </a:ext>
            </a:extLst>
          </p:cNvPr>
          <p:cNvSpPr txBox="1"/>
          <p:nvPr/>
        </p:nvSpPr>
        <p:spPr>
          <a:xfrm>
            <a:off x="284480" y="136525"/>
            <a:ext cx="11224348" cy="458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Summary: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1026.33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error of the estimate, which measures the average distance between the predicted flight distance and the actual flight distance.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R-sq: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0.15%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R-squared value, which indicates the proportion of variance in flight distance explained by the model. In this case, only 0.15% of the variance in flight distance is explained by the model.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R-sq(adj):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0.15%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adjusted R-squared value, which takes into account the number of predictors in the model. It is slightly lower than the R-squared value.  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R-sq(pred):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0.15%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predicted R-squared value, which estimates the R-squared value that would be obtained if the model were applied to a new dataset.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F4621-AA2D-4CD0-8400-BEA578650F4A}"/>
              </a:ext>
            </a:extLst>
          </p:cNvPr>
          <p:cNvSpPr txBox="1"/>
          <p:nvPr/>
        </p:nvSpPr>
        <p:spPr>
          <a:xfrm>
            <a:off x="284480" y="5085501"/>
            <a:ext cx="11476596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the model suggests that passenger satisfaction has a significant negative effect on flight distance.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satisfaction increases, flight distance tends to decrease. However, the model explains a very small proportion of the variance in flight distance, indicating that other factors are also important in determining flight distance.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14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5F749-A59D-E1FB-54AD-E95E73D5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955C8D-CD88-99A7-97BE-BD3047CB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6" y="225742"/>
            <a:ext cx="8100391" cy="580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9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932</Words>
  <Application>Microsoft Office PowerPoint</Application>
  <PresentationFormat>Widescreen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Airline Customer Satisfaction Analysis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Reddy</dc:creator>
  <cp:lastModifiedBy>Praneeth Reddy</cp:lastModifiedBy>
  <cp:revision>1</cp:revision>
  <dcterms:created xsi:type="dcterms:W3CDTF">2024-10-16T02:34:38Z</dcterms:created>
  <dcterms:modified xsi:type="dcterms:W3CDTF">2024-10-16T22:27:16Z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