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63" r:id="rId3"/>
    <p:sldId id="264" r:id="rId4"/>
    <p:sldId id="265" r:id="rId5"/>
    <p:sldId id="266" r:id="rId6"/>
    <p:sldId id="267" r:id="rId7"/>
    <p:sldId id="268" r:id="rId8"/>
    <p:sldId id="269"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44" autoAdjust="0"/>
    <p:restoredTop sz="94660"/>
  </p:normalViewPr>
  <p:slideViewPr>
    <p:cSldViewPr snapToGrid="0">
      <p:cViewPr varScale="1">
        <p:scale>
          <a:sx n="86" d="100"/>
          <a:sy n="86" d="100"/>
        </p:scale>
        <p:origin x="84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7/12/2024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B49F3-AE1A-4E02-83F4-8A825461A416}"/>
              </a:ext>
            </a:extLst>
          </p:cNvPr>
          <p:cNvSpPr>
            <a:spLocks noGrp="1"/>
          </p:cNvSpPr>
          <p:nvPr>
            <p:ph type="title"/>
          </p:nvPr>
        </p:nvSpPr>
        <p:spPr>
          <a:xfrm>
            <a:off x="1141413" y="508000"/>
            <a:ext cx="9905998" cy="939800"/>
          </a:xfrm>
        </p:spPr>
        <p:txBody>
          <a:bodyPr/>
          <a:lstStyle/>
          <a:p>
            <a:pPr algn="ctr"/>
            <a:r>
              <a:rPr lang="en-US" dirty="0"/>
              <a:t>Proposed model</a:t>
            </a:r>
          </a:p>
        </p:txBody>
      </p:sp>
      <p:pic>
        <p:nvPicPr>
          <p:cNvPr id="5" name="Content Placeholder 4">
            <a:extLst>
              <a:ext uri="{FF2B5EF4-FFF2-40B4-BE49-F238E27FC236}">
                <a16:creationId xmlns:a16="http://schemas.microsoft.com/office/drawing/2014/main" id="{5028B072-5F67-4EB4-9DA9-681726A13A5C}"/>
              </a:ext>
            </a:extLst>
          </p:cNvPr>
          <p:cNvPicPr>
            <a:picLocks noGrp="1" noChangeAspect="1"/>
          </p:cNvPicPr>
          <p:nvPr>
            <p:ph idx="1"/>
          </p:nvPr>
        </p:nvPicPr>
        <p:blipFill>
          <a:blip r:embed="rId2"/>
          <a:stretch>
            <a:fillRect/>
          </a:stretch>
        </p:blipFill>
        <p:spPr>
          <a:xfrm>
            <a:off x="1363557" y="1889411"/>
            <a:ext cx="9139343" cy="3282378"/>
          </a:xfrm>
        </p:spPr>
      </p:pic>
      <p:sp>
        <p:nvSpPr>
          <p:cNvPr id="6" name="TextBox 5">
            <a:extLst>
              <a:ext uri="{FF2B5EF4-FFF2-40B4-BE49-F238E27FC236}">
                <a16:creationId xmlns:a16="http://schemas.microsoft.com/office/drawing/2014/main" id="{837F79D4-3907-42C4-9EC8-49AB57278260}"/>
              </a:ext>
            </a:extLst>
          </p:cNvPr>
          <p:cNvSpPr txBox="1"/>
          <p:nvPr/>
        </p:nvSpPr>
        <p:spPr>
          <a:xfrm>
            <a:off x="4597400" y="5461000"/>
            <a:ext cx="3251200" cy="369332"/>
          </a:xfrm>
          <a:prstGeom prst="rect">
            <a:avLst/>
          </a:prstGeom>
          <a:noFill/>
        </p:spPr>
        <p:txBody>
          <a:bodyPr wrap="square" rtlCol="0">
            <a:spAutoFit/>
          </a:bodyPr>
          <a:lstStyle/>
          <a:p>
            <a:pPr algn="ctr"/>
            <a:r>
              <a:rPr lang="en-US" dirty="0"/>
              <a:t>CNN Model Architecture</a:t>
            </a:r>
          </a:p>
        </p:txBody>
      </p:sp>
    </p:spTree>
    <p:extLst>
      <p:ext uri="{BB962C8B-B14F-4D97-AF65-F5344CB8AC3E}">
        <p14:creationId xmlns:p14="http://schemas.microsoft.com/office/powerpoint/2010/main" val="2930189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E40041-1671-41C5-8E6A-6973150C0FA3}"/>
              </a:ext>
            </a:extLst>
          </p:cNvPr>
          <p:cNvSpPr>
            <a:spLocks noGrp="1"/>
          </p:cNvSpPr>
          <p:nvPr>
            <p:ph idx="1"/>
          </p:nvPr>
        </p:nvSpPr>
        <p:spPr>
          <a:xfrm>
            <a:off x="901700" y="469900"/>
            <a:ext cx="10145711" cy="5880099"/>
          </a:xfrm>
        </p:spPr>
        <p:txBody>
          <a:bodyPr/>
          <a:lstStyle/>
          <a:p>
            <a:r>
              <a:rPr lang="en-US" u="sng" dirty="0"/>
              <a:t>Input layer</a:t>
            </a:r>
            <a:r>
              <a:rPr lang="en-US" dirty="0"/>
              <a:t>: processes the raw input data which is a matrix of pixel values. The shape of the input image is (224, 224, 3) and the output is (224,224,32)</a:t>
            </a:r>
          </a:p>
          <a:p>
            <a:r>
              <a:rPr lang="en-US" dirty="0"/>
              <a:t>Convolutional Layer: applies filters to the input image to detect features.</a:t>
            </a:r>
          </a:p>
          <a:p>
            <a:r>
              <a:rPr lang="en-US" u="sng" dirty="0"/>
              <a:t>Activation layer</a:t>
            </a:r>
            <a:r>
              <a:rPr lang="en-US" dirty="0"/>
              <a:t>: an activation function applied element-wise to introduce non-linearity to the network. The size of the output remains the same</a:t>
            </a:r>
          </a:p>
          <a:p>
            <a:r>
              <a:rPr lang="en-US" u="sng" dirty="0"/>
              <a:t>Batch normalization layer</a:t>
            </a:r>
            <a:r>
              <a:rPr lang="en-US" dirty="0"/>
              <a:t>: the technique used to improve stability and speed of the training of neural network. This technique is done in between the layers of the neural network instead of the full dataset.</a:t>
            </a:r>
          </a:p>
          <a:p>
            <a:r>
              <a:rPr lang="en-US" u="sng" dirty="0"/>
              <a:t>Pooling layers</a:t>
            </a:r>
            <a:r>
              <a:rPr lang="en-US" dirty="0"/>
              <a:t>: they are used to reduce the spatial dimensionality of input data while retaining its essential features. Here it reduces the spatial dimensions by half which is (112, 112, 32)</a:t>
            </a:r>
          </a:p>
          <a:p>
            <a:r>
              <a:rPr lang="en-US" u="sng" dirty="0"/>
              <a:t>Fully connected layers</a:t>
            </a:r>
            <a:r>
              <a:rPr lang="en-US" dirty="0"/>
              <a:t>: we add ‘</a:t>
            </a:r>
            <a:r>
              <a:rPr lang="en-US" dirty="0" err="1"/>
              <a:t>ann</a:t>
            </a:r>
            <a:r>
              <a:rPr lang="en-US" dirty="0"/>
              <a:t>’ to our ‘</a:t>
            </a:r>
            <a:r>
              <a:rPr lang="en-US" dirty="0" err="1"/>
              <a:t>cnn</a:t>
            </a:r>
            <a:r>
              <a:rPr lang="en-US" dirty="0"/>
              <a:t>’ for combining the features and attributes which helps predicting the classes better.</a:t>
            </a:r>
          </a:p>
        </p:txBody>
      </p:sp>
    </p:spTree>
    <p:extLst>
      <p:ext uri="{BB962C8B-B14F-4D97-AF65-F5344CB8AC3E}">
        <p14:creationId xmlns:p14="http://schemas.microsoft.com/office/powerpoint/2010/main" val="236745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28B048-AB70-4CDF-BFB9-F7AE5AECC831}"/>
              </a:ext>
            </a:extLst>
          </p:cNvPr>
          <p:cNvSpPr>
            <a:spLocks noGrp="1"/>
          </p:cNvSpPr>
          <p:nvPr>
            <p:ph idx="1"/>
          </p:nvPr>
        </p:nvSpPr>
        <p:spPr>
          <a:xfrm>
            <a:off x="812800" y="520700"/>
            <a:ext cx="10642600" cy="5714999"/>
          </a:xfrm>
        </p:spPr>
        <p:txBody>
          <a:bodyPr/>
          <a:lstStyle/>
          <a:p>
            <a:pPr marL="0" indent="0">
              <a:buNone/>
            </a:pPr>
            <a:r>
              <a:rPr lang="en-US" u="sng" dirty="0"/>
              <a:t>Summary of the </a:t>
            </a:r>
            <a:r>
              <a:rPr lang="en-US" u="sng" dirty="0" err="1"/>
              <a:t>cnn</a:t>
            </a:r>
            <a:r>
              <a:rPr lang="en-US" u="sng" dirty="0"/>
              <a:t> model</a:t>
            </a:r>
            <a:r>
              <a:rPr lang="en-US" dirty="0"/>
              <a:t>:</a:t>
            </a:r>
          </a:p>
          <a:p>
            <a:r>
              <a:rPr lang="en-US" dirty="0"/>
              <a:t>Architecture: CNN for image classification.</a:t>
            </a:r>
          </a:p>
          <a:p>
            <a:r>
              <a:rPr lang="en-US" dirty="0"/>
              <a:t>Input: 224x224 pixels, RGB.</a:t>
            </a:r>
          </a:p>
          <a:p>
            <a:r>
              <a:rPr lang="en-US" dirty="0"/>
              <a:t>Initial Layers: Conv2D → </a:t>
            </a:r>
            <a:r>
              <a:rPr lang="en-US" dirty="0" err="1"/>
              <a:t>ReLU</a:t>
            </a:r>
            <a:r>
              <a:rPr lang="en-US" dirty="0"/>
              <a:t> → </a:t>
            </a:r>
            <a:r>
              <a:rPr lang="en-US" dirty="0" err="1"/>
              <a:t>BatchNorm</a:t>
            </a:r>
            <a:r>
              <a:rPr lang="en-US" dirty="0"/>
              <a:t> → </a:t>
            </a:r>
            <a:r>
              <a:rPr lang="en-US" dirty="0" err="1"/>
              <a:t>MaxPooling</a:t>
            </a:r>
            <a:r>
              <a:rPr lang="en-US" dirty="0"/>
              <a:t> → Dropout.</a:t>
            </a:r>
          </a:p>
          <a:p>
            <a:r>
              <a:rPr lang="en-US" dirty="0"/>
              <a:t>Subsequent Layers: Conv2D. </a:t>
            </a:r>
            <a:r>
              <a:rPr lang="en-US" dirty="0" err="1"/>
              <a:t>ReLU</a:t>
            </a:r>
            <a:r>
              <a:rPr lang="en-US" dirty="0"/>
              <a:t>, </a:t>
            </a:r>
            <a:r>
              <a:rPr lang="en-US" dirty="0" err="1"/>
              <a:t>BatchNorm</a:t>
            </a:r>
            <a:r>
              <a:rPr lang="en-US" dirty="0"/>
              <a:t>, </a:t>
            </a:r>
            <a:r>
              <a:rPr lang="en-US" dirty="0" err="1"/>
              <a:t>MaxPooling</a:t>
            </a:r>
            <a:r>
              <a:rPr lang="en-US" dirty="0"/>
              <a:t>, Dropout.</a:t>
            </a:r>
          </a:p>
          <a:p>
            <a:r>
              <a:rPr lang="en-US" dirty="0"/>
              <a:t>Flatten Layer: Converts feature maps to a 1D vector.</a:t>
            </a:r>
          </a:p>
          <a:p>
            <a:r>
              <a:rPr lang="en-US" dirty="0"/>
              <a:t>Dense Layers: Two dense layers (1024 units, 38 units), </a:t>
            </a:r>
            <a:r>
              <a:rPr lang="en-US" dirty="0" err="1"/>
              <a:t>ReLU</a:t>
            </a:r>
            <a:r>
              <a:rPr lang="en-US" dirty="0"/>
              <a:t>, </a:t>
            </a:r>
            <a:r>
              <a:rPr lang="en-US" dirty="0" err="1"/>
              <a:t>BatchNormalization</a:t>
            </a:r>
            <a:r>
              <a:rPr lang="en-US" dirty="0"/>
              <a:t>.</a:t>
            </a:r>
          </a:p>
          <a:p>
            <a:r>
              <a:rPr lang="en-US" dirty="0"/>
              <a:t>Output: Dense layer (38 units), </a:t>
            </a:r>
            <a:r>
              <a:rPr lang="en-US" dirty="0" err="1"/>
              <a:t>softmax</a:t>
            </a:r>
            <a:r>
              <a:rPr lang="en-US" dirty="0"/>
              <a:t> activation for class probabilities.</a:t>
            </a:r>
          </a:p>
        </p:txBody>
      </p:sp>
    </p:spTree>
    <p:extLst>
      <p:ext uri="{BB962C8B-B14F-4D97-AF65-F5344CB8AC3E}">
        <p14:creationId xmlns:p14="http://schemas.microsoft.com/office/powerpoint/2010/main" val="333928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9242-63C4-4CEF-84A5-1AD738801967}"/>
              </a:ext>
            </a:extLst>
          </p:cNvPr>
          <p:cNvSpPr>
            <a:spLocks noGrp="1"/>
          </p:cNvSpPr>
          <p:nvPr>
            <p:ph type="title"/>
          </p:nvPr>
        </p:nvSpPr>
        <p:spPr>
          <a:xfrm>
            <a:off x="1141413" y="609600"/>
            <a:ext cx="9905998" cy="635000"/>
          </a:xfrm>
        </p:spPr>
        <p:txBody>
          <a:bodyPr/>
          <a:lstStyle/>
          <a:p>
            <a:pPr algn="ctr"/>
            <a:r>
              <a:rPr lang="en-US" dirty="0"/>
              <a:t>implementation</a:t>
            </a:r>
          </a:p>
        </p:txBody>
      </p:sp>
      <p:sp>
        <p:nvSpPr>
          <p:cNvPr id="3" name="Content Placeholder 2">
            <a:extLst>
              <a:ext uri="{FF2B5EF4-FFF2-40B4-BE49-F238E27FC236}">
                <a16:creationId xmlns:a16="http://schemas.microsoft.com/office/drawing/2014/main" id="{B192E8E1-C542-4023-A79C-DD2874882CAF}"/>
              </a:ext>
            </a:extLst>
          </p:cNvPr>
          <p:cNvSpPr>
            <a:spLocks noGrp="1"/>
          </p:cNvSpPr>
          <p:nvPr>
            <p:ph idx="1"/>
          </p:nvPr>
        </p:nvSpPr>
        <p:spPr>
          <a:xfrm>
            <a:off x="647700" y="1244600"/>
            <a:ext cx="11112500" cy="5003800"/>
          </a:xfrm>
        </p:spPr>
        <p:txBody>
          <a:bodyPr/>
          <a:lstStyle/>
          <a:p>
            <a:r>
              <a:rPr lang="en-US" u="sng" dirty="0"/>
              <a:t>Data preparation</a:t>
            </a:r>
            <a:r>
              <a:rPr lang="en-US" dirty="0"/>
              <a:t>: collect the dataset with labels indicating whether the plant is healthy or diseased</a:t>
            </a:r>
          </a:p>
          <a:p>
            <a:r>
              <a:rPr lang="en-US" u="sng" dirty="0"/>
              <a:t>Data pre-processing</a:t>
            </a:r>
            <a:r>
              <a:rPr lang="en-US" dirty="0"/>
              <a:t>: pre-processing the images ensure that they are of same size and resolution.</a:t>
            </a:r>
          </a:p>
          <a:p>
            <a:r>
              <a:rPr lang="en-US" u="sng" dirty="0"/>
              <a:t>Model selection</a:t>
            </a:r>
            <a:r>
              <a:rPr lang="en-US" dirty="0"/>
              <a:t>: choose a deep learning model architecture for image classification tasks which is convolutional neural network.</a:t>
            </a:r>
          </a:p>
          <a:p>
            <a:r>
              <a:rPr lang="en-US" u="sng" dirty="0"/>
              <a:t>Training</a:t>
            </a:r>
            <a:r>
              <a:rPr lang="en-US" dirty="0"/>
              <a:t>: split your dataset into training, validation, and testing sets. Train the model on the training dataset. Monitor the model’s performance on the validation set and adjust hyperparameters accordingly</a:t>
            </a:r>
          </a:p>
          <a:p>
            <a:r>
              <a:rPr lang="en-US" u="sng" dirty="0"/>
              <a:t>Testing</a:t>
            </a:r>
            <a:r>
              <a:rPr lang="en-US" dirty="0"/>
              <a:t>: to check the accuracy of a plant disease detection model using </a:t>
            </a:r>
            <a:r>
              <a:rPr lang="en-US" dirty="0" err="1"/>
              <a:t>cnn</a:t>
            </a:r>
            <a:r>
              <a:rPr lang="en-US" dirty="0"/>
              <a:t> algorithm, we can feed the testing images into the trained model and compare the labels of images</a:t>
            </a:r>
          </a:p>
          <a:p>
            <a:r>
              <a:rPr lang="en-US" u="sng" dirty="0"/>
              <a:t>Parametric optimization</a:t>
            </a:r>
            <a:r>
              <a:rPr lang="en-US" dirty="0"/>
              <a:t>: mathematical optimization technique where the goal is to find optimal solution while considering how changes in these parameters affect the solution</a:t>
            </a:r>
          </a:p>
        </p:txBody>
      </p:sp>
    </p:spTree>
    <p:extLst>
      <p:ext uri="{BB962C8B-B14F-4D97-AF65-F5344CB8AC3E}">
        <p14:creationId xmlns:p14="http://schemas.microsoft.com/office/powerpoint/2010/main" val="3583596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D5F211B-3707-47B2-91B5-F753F8679625}"/>
              </a:ext>
            </a:extLst>
          </p:cNvPr>
          <p:cNvPicPr>
            <a:picLocks noGrp="1" noChangeAspect="1"/>
          </p:cNvPicPr>
          <p:nvPr>
            <p:ph idx="1"/>
          </p:nvPr>
        </p:nvPicPr>
        <p:blipFill>
          <a:blip r:embed="rId2"/>
          <a:stretch>
            <a:fillRect/>
          </a:stretch>
        </p:blipFill>
        <p:spPr>
          <a:xfrm>
            <a:off x="2840871" y="622300"/>
            <a:ext cx="5860970" cy="5168900"/>
          </a:xfrm>
        </p:spPr>
      </p:pic>
    </p:spTree>
    <p:extLst>
      <p:ext uri="{BB962C8B-B14F-4D97-AF65-F5344CB8AC3E}">
        <p14:creationId xmlns:p14="http://schemas.microsoft.com/office/powerpoint/2010/main" val="362560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C9A1-7376-4189-9C1B-C541BEA11CD5}"/>
              </a:ext>
            </a:extLst>
          </p:cNvPr>
          <p:cNvSpPr>
            <a:spLocks noGrp="1"/>
          </p:cNvSpPr>
          <p:nvPr>
            <p:ph type="title"/>
          </p:nvPr>
        </p:nvSpPr>
        <p:spPr>
          <a:xfrm>
            <a:off x="1141413" y="609600"/>
            <a:ext cx="9905998" cy="762000"/>
          </a:xfrm>
        </p:spPr>
        <p:txBody>
          <a:bodyPr/>
          <a:lstStyle/>
          <a:p>
            <a:pPr algn="ctr"/>
            <a:r>
              <a:rPr lang="en-US" dirty="0"/>
              <a:t>results</a:t>
            </a:r>
          </a:p>
        </p:txBody>
      </p:sp>
      <p:pic>
        <p:nvPicPr>
          <p:cNvPr id="5" name="Content Placeholder 4">
            <a:extLst>
              <a:ext uri="{FF2B5EF4-FFF2-40B4-BE49-F238E27FC236}">
                <a16:creationId xmlns:a16="http://schemas.microsoft.com/office/drawing/2014/main" id="{4D214052-0CE5-4667-94E8-AD47EFD48C56}"/>
              </a:ext>
            </a:extLst>
          </p:cNvPr>
          <p:cNvPicPr>
            <a:picLocks noGrp="1" noChangeAspect="1"/>
          </p:cNvPicPr>
          <p:nvPr>
            <p:ph idx="1"/>
          </p:nvPr>
        </p:nvPicPr>
        <p:blipFill>
          <a:blip r:embed="rId2"/>
          <a:stretch>
            <a:fillRect/>
          </a:stretch>
        </p:blipFill>
        <p:spPr>
          <a:xfrm>
            <a:off x="584198" y="2255190"/>
            <a:ext cx="10717213" cy="1915820"/>
          </a:xfrm>
        </p:spPr>
      </p:pic>
    </p:spTree>
    <p:extLst>
      <p:ext uri="{BB962C8B-B14F-4D97-AF65-F5344CB8AC3E}">
        <p14:creationId xmlns:p14="http://schemas.microsoft.com/office/powerpoint/2010/main" val="1080355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840D4A-77BA-4456-A552-085B1C8FECF3}"/>
              </a:ext>
            </a:extLst>
          </p:cNvPr>
          <p:cNvPicPr>
            <a:picLocks noGrp="1" noChangeAspect="1"/>
          </p:cNvPicPr>
          <p:nvPr>
            <p:ph idx="1"/>
          </p:nvPr>
        </p:nvPicPr>
        <p:blipFill>
          <a:blip r:embed="rId2"/>
          <a:stretch>
            <a:fillRect/>
          </a:stretch>
        </p:blipFill>
        <p:spPr>
          <a:xfrm>
            <a:off x="845585" y="660400"/>
            <a:ext cx="10754829" cy="5702300"/>
          </a:xfrm>
        </p:spPr>
      </p:pic>
    </p:spTree>
    <p:extLst>
      <p:ext uri="{BB962C8B-B14F-4D97-AF65-F5344CB8AC3E}">
        <p14:creationId xmlns:p14="http://schemas.microsoft.com/office/powerpoint/2010/main" val="1675286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DAD196-C01B-4987-8CBA-47D147D3D00A}"/>
              </a:ext>
            </a:extLst>
          </p:cNvPr>
          <p:cNvPicPr>
            <a:picLocks noGrp="1" noChangeAspect="1"/>
          </p:cNvPicPr>
          <p:nvPr>
            <p:ph idx="1"/>
          </p:nvPr>
        </p:nvPicPr>
        <p:blipFill>
          <a:blip r:embed="rId2"/>
          <a:stretch>
            <a:fillRect/>
          </a:stretch>
        </p:blipFill>
        <p:spPr>
          <a:xfrm>
            <a:off x="653699" y="1949449"/>
            <a:ext cx="5211192" cy="2959101"/>
          </a:xfrm>
        </p:spPr>
      </p:pic>
      <p:pic>
        <p:nvPicPr>
          <p:cNvPr id="7" name="Picture 6">
            <a:extLst>
              <a:ext uri="{FF2B5EF4-FFF2-40B4-BE49-F238E27FC236}">
                <a16:creationId xmlns:a16="http://schemas.microsoft.com/office/drawing/2014/main" id="{348DE2C6-9512-484A-BD78-B759A269654A}"/>
              </a:ext>
            </a:extLst>
          </p:cNvPr>
          <p:cNvPicPr>
            <a:picLocks noChangeAspect="1"/>
          </p:cNvPicPr>
          <p:nvPr/>
        </p:nvPicPr>
        <p:blipFill>
          <a:blip r:embed="rId3"/>
          <a:stretch>
            <a:fillRect/>
          </a:stretch>
        </p:blipFill>
        <p:spPr>
          <a:xfrm>
            <a:off x="6435974" y="1949449"/>
            <a:ext cx="5511394" cy="2959101"/>
          </a:xfrm>
          <a:prstGeom prst="rect">
            <a:avLst/>
          </a:prstGeom>
        </p:spPr>
      </p:pic>
    </p:spTree>
    <p:extLst>
      <p:ext uri="{BB962C8B-B14F-4D97-AF65-F5344CB8AC3E}">
        <p14:creationId xmlns:p14="http://schemas.microsoft.com/office/powerpoint/2010/main" val="39767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7F26-DCAB-4947-82CE-ED3C34D4BA7F}"/>
              </a:ext>
            </a:extLst>
          </p:cNvPr>
          <p:cNvSpPr>
            <a:spLocks noGrp="1"/>
          </p:cNvSpPr>
          <p:nvPr>
            <p:ph type="title"/>
          </p:nvPr>
        </p:nvSpPr>
        <p:spPr>
          <a:xfrm>
            <a:off x="1141413" y="609600"/>
            <a:ext cx="9905998" cy="799475"/>
          </a:xfrm>
        </p:spPr>
        <p:txBody>
          <a:bodyPr/>
          <a:lstStyle/>
          <a:p>
            <a:pPr algn="ctr"/>
            <a:r>
              <a:rPr lang="en-US" dirty="0"/>
              <a:t>conclusion</a:t>
            </a:r>
          </a:p>
        </p:txBody>
      </p:sp>
      <p:sp>
        <p:nvSpPr>
          <p:cNvPr id="3" name="Content Placeholder 2">
            <a:extLst>
              <a:ext uri="{FF2B5EF4-FFF2-40B4-BE49-F238E27FC236}">
                <a16:creationId xmlns:a16="http://schemas.microsoft.com/office/drawing/2014/main" id="{07C65F76-D03F-461A-92A7-07EFB0CC43CD}"/>
              </a:ext>
            </a:extLst>
          </p:cNvPr>
          <p:cNvSpPr>
            <a:spLocks noGrp="1"/>
          </p:cNvSpPr>
          <p:nvPr>
            <p:ph idx="1"/>
          </p:nvPr>
        </p:nvSpPr>
        <p:spPr>
          <a:xfrm>
            <a:off x="764498" y="1409075"/>
            <a:ext cx="11032761" cy="3747541"/>
          </a:xfrm>
        </p:spPr>
        <p:txBody>
          <a:bodyPr/>
          <a:lstStyle/>
          <a:p>
            <a:pPr marL="0" indent="0">
              <a:buNone/>
            </a:pPr>
            <a:r>
              <a:rPr lang="en-US" dirty="0"/>
              <a:t>In this project, we developed a plant disease identification system using deep learning techniques. The goal was to create a tool that could classify diseases in various plant species on input images. To make the system accessible, the </a:t>
            </a:r>
            <a:r>
              <a:rPr lang="en-US" dirty="0" err="1"/>
              <a:t>Streamlit</a:t>
            </a:r>
            <a:r>
              <a:rPr lang="en-US" dirty="0"/>
              <a:t> web application is used for the users to upload images through the trained model to classify diseases. Predicted images are displayed along with confidence scores and provide relevant cure information if available.</a:t>
            </a:r>
          </a:p>
        </p:txBody>
      </p:sp>
    </p:spTree>
    <p:extLst>
      <p:ext uri="{BB962C8B-B14F-4D97-AF65-F5344CB8AC3E}">
        <p14:creationId xmlns:p14="http://schemas.microsoft.com/office/powerpoint/2010/main" val="3287887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435</TotalTime>
  <Words>488</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Mesh</vt:lpstr>
      <vt:lpstr>Proposed model</vt:lpstr>
      <vt:lpstr>PowerPoint Presentation</vt:lpstr>
      <vt:lpstr>PowerPoint Presentation</vt:lpstr>
      <vt:lpstr>implementation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classification of leaf diseases</dc:title>
  <dc:creator>HP</dc:creator>
  <cp:lastModifiedBy>HP</cp:lastModifiedBy>
  <cp:revision>23</cp:revision>
  <dcterms:created xsi:type="dcterms:W3CDTF">2024-05-24T14:32:11Z</dcterms:created>
  <dcterms:modified xsi:type="dcterms:W3CDTF">2024-07-12T08:48:07Z</dcterms:modified>
</cp:coreProperties>
</file>