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7" r:id="rId3"/>
    <p:sldId id="268" r:id="rId4"/>
    <p:sldId id="280" r:id="rId5"/>
    <p:sldId id="270" r:id="rId6"/>
    <p:sldId id="281" r:id="rId7"/>
    <p:sldId id="271" r:id="rId8"/>
    <p:sldId id="275" r:id="rId9"/>
    <p:sldId id="259" r:id="rId10"/>
    <p:sldId id="273" r:id="rId11"/>
    <p:sldId id="276" r:id="rId12"/>
    <p:sldId id="277" r:id="rId13"/>
    <p:sldId id="278" r:id="rId14"/>
    <p:sldId id="279" r:id="rId15"/>
    <p:sldId id="272" r:id="rId16"/>
    <p:sldId id="26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3F"/>
    <a:srgbClr val="FF5D5D"/>
    <a:srgbClr val="FF0000"/>
    <a:srgbClr val="204F7A"/>
    <a:srgbClr val="1E4B74"/>
    <a:srgbClr val="183D5E"/>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06-04-2021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06-04-2021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mailto:s.madhushree@samsung.com" TargetMode="External"/><Relationship Id="rId3" Type="http://schemas.openxmlformats.org/officeDocument/2006/relationships/hyperlink" Target="https://venturebeat.com/2019/07/10/accountability-and-reproducibility-in-deep-learning-through-deepops/" TargetMode="External"/><Relationship Id="rId7" Type="http://schemas.openxmlformats.org/officeDocument/2006/relationships/hyperlink" Target="https://bixby.developer.samsung.com/newsroom/en-u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support.bixbydevelopers.com/hc/en-us/community/topics" TargetMode="External"/><Relationship Id="rId11" Type="http://schemas.openxmlformats.org/officeDocument/2006/relationships/image" Target="../media/image4.png"/><Relationship Id="rId5" Type="http://schemas.openxmlformats.org/officeDocument/2006/relationships/hyperlink" Target="https://bixbydevelopers.com/dev/docs/dev-guide" TargetMode="External"/><Relationship Id="rId10" Type="http://schemas.openxmlformats.org/officeDocument/2006/relationships/hyperlink" Target="mailto:janani.t@samsung.com" TargetMode="External"/><Relationship Id="rId4" Type="http://schemas.openxmlformats.org/officeDocument/2006/relationships/hyperlink" Target="https://bixbydevelopers.com/dev/docs/get-started"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s.zomat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sz="3200" b="1" dirty="0">
                <a:latin typeface="SamsungOne 700" panose="020B0803030303020204" pitchFamily="34" charset="0"/>
                <a:ea typeface="SamsungOne 700" panose="020B0803030303020204" pitchFamily="34" charset="0"/>
              </a:rPr>
              <a:t>[Samsung PRISM] End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3" name="Rectangle 22"/>
          <p:cNvSpPr/>
          <p:nvPr/>
        </p:nvSpPr>
        <p:spPr>
          <a:xfrm>
            <a:off x="361938" y="3343028"/>
            <a:ext cx="768159" cy="400110"/>
          </a:xfrm>
          <a:prstGeom prst="rect">
            <a:avLst/>
          </a:prstGeom>
        </p:spPr>
        <p:txBody>
          <a:bodyPr wrap="none">
            <a:spAutoFit/>
          </a:bodyPr>
          <a:lstStyle/>
          <a:p>
            <a:r>
              <a:rPr lang="en-IN" sz="2000" b="1" dirty="0">
                <a:latin typeface="SamsungOne 600C" panose="020B0706030303020204" pitchFamily="34" charset="0"/>
                <a:ea typeface="SamsungOne 600C" panose="020B0706030303020204" pitchFamily="34" charset="0"/>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College Professor: Asha G.R</a:t>
            </a:r>
            <a:endParaRPr lang="en-IN" i="1" dirty="0">
              <a:solidFill>
                <a:srgbClr val="0E4094"/>
              </a:solidFill>
              <a:latin typeface="SamsungOne 600C" panose="020B0706030303020204" pitchFamily="34" charset="0"/>
              <a:ea typeface="SamsungOne 600C" panose="020B0706030303020204" pitchFamily="34" charset="0"/>
            </a:endParaRP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Students:</a:t>
            </a:r>
          </a:p>
          <a:p>
            <a:pPr marL="685800" lvl="1" indent="-228600">
              <a:buAutoNum type="arabicPeriod"/>
            </a:pPr>
            <a:r>
              <a:rPr lang="en-IN" sz="1400" dirty="0" err="1">
                <a:solidFill>
                  <a:srgbClr val="0E4094"/>
                </a:solidFill>
                <a:latin typeface="SamsungOne 600C" panose="020B0706030303020204" pitchFamily="34" charset="0"/>
                <a:ea typeface="SamsungOne 600C" panose="020B0706030303020204" pitchFamily="34" charset="0"/>
              </a:rPr>
              <a:t>Amogh</a:t>
            </a:r>
            <a:r>
              <a:rPr lang="en-IN" sz="1400" dirty="0">
                <a:solidFill>
                  <a:srgbClr val="0E4094"/>
                </a:solidFill>
                <a:latin typeface="SamsungOne 600C" panose="020B0706030303020204" pitchFamily="34" charset="0"/>
                <a:ea typeface="SamsungOne 600C" panose="020B0706030303020204" pitchFamily="34" charset="0"/>
              </a:rPr>
              <a:t> </a:t>
            </a:r>
            <a:r>
              <a:rPr lang="en-IN" sz="1400" dirty="0" err="1">
                <a:solidFill>
                  <a:srgbClr val="0E4094"/>
                </a:solidFill>
                <a:latin typeface="SamsungOne 600C" panose="020B0706030303020204" pitchFamily="34" charset="0"/>
                <a:ea typeface="SamsungOne 600C" panose="020B0706030303020204" pitchFamily="34" charset="0"/>
              </a:rPr>
              <a:t>Karhadkar</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Akanksha </a:t>
            </a:r>
            <a:r>
              <a:rPr lang="en-IN" sz="1400" dirty="0" err="1">
                <a:solidFill>
                  <a:srgbClr val="0E4094"/>
                </a:solidFill>
                <a:latin typeface="SamsungOne 600C" panose="020B0706030303020204" pitchFamily="34" charset="0"/>
                <a:ea typeface="SamsungOne 600C" panose="020B0706030303020204" pitchFamily="34" charset="0"/>
              </a:rPr>
              <a:t>Laddha</a:t>
            </a:r>
            <a:endParaRPr lang="en-IN" sz="1400" dirty="0">
              <a:solidFill>
                <a:srgbClr val="0E4094"/>
              </a:solidFill>
              <a:latin typeface="SamsungOne 600C" panose="020B0706030303020204" pitchFamily="34" charset="0"/>
              <a:ea typeface="SamsungOne 600C" panose="020B0706030303020204" pitchFamily="34" charset="0"/>
            </a:endParaRP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Vinay Kumar</a:t>
            </a:r>
          </a:p>
          <a:p>
            <a:pPr marL="685800" lvl="1" indent="-228600">
              <a:buAutoNum type="arabicPeriod"/>
            </a:pPr>
            <a:r>
              <a:rPr lang="en-IN" sz="1400" dirty="0">
                <a:solidFill>
                  <a:srgbClr val="0E4094"/>
                </a:solidFill>
                <a:latin typeface="SamsungOne 600C" panose="020B0706030303020204" pitchFamily="34" charset="0"/>
                <a:ea typeface="SamsungOne 600C" panose="020B0706030303020204" pitchFamily="34" charset="0"/>
              </a:rPr>
              <a:t>B Praneeth</a:t>
            </a:r>
          </a:p>
          <a:p>
            <a:pPr marL="228600" indent="-228600">
              <a:buAutoNum type="arabicPeriod"/>
            </a:pPr>
            <a:r>
              <a:rPr lang="en-IN" dirty="0">
                <a:solidFill>
                  <a:srgbClr val="0E4094"/>
                </a:solidFill>
                <a:latin typeface="SamsungOne 600C" panose="020B0706030303020204" pitchFamily="34" charset="0"/>
                <a:ea typeface="SamsungOne 600C" panose="020B0706030303020204" pitchFamily="34" charset="0"/>
              </a:rPr>
              <a:t>Department: CSE</a:t>
            </a:r>
          </a:p>
        </p:txBody>
      </p:sp>
      <p:sp>
        <p:nvSpPr>
          <p:cNvPr id="28" name="TextBox 27"/>
          <p:cNvSpPr txBox="1"/>
          <p:nvPr/>
        </p:nvSpPr>
        <p:spPr>
          <a:xfrm>
            <a:off x="9665208" y="6437194"/>
            <a:ext cx="2526791"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Date: 06</a:t>
            </a:r>
            <a:r>
              <a:rPr lang="en-IN" sz="2000" baseline="30000" dirty="0">
                <a:latin typeface="SamsungOne 600C" panose="020B0706030303020204" pitchFamily="34" charset="0"/>
                <a:ea typeface="SamsungOne 600C" panose="020B0706030303020204" pitchFamily="34" charset="0"/>
              </a:rPr>
              <a:t>th</a:t>
            </a:r>
            <a:r>
              <a:rPr lang="en-IN" sz="2000" dirty="0">
                <a:latin typeface="SamsungOne 600C" panose="020B0706030303020204" pitchFamily="34" charset="0"/>
                <a:ea typeface="SamsungOne 600C" panose="020B0706030303020204" pitchFamily="34" charset="0"/>
              </a:rPr>
              <a:t> April 2021</a:t>
            </a:r>
            <a:endParaRPr lang="en-US" sz="2000" dirty="0">
              <a:solidFill>
                <a:schemeClr val="bg1">
                  <a:lumMod val="50000"/>
                </a:schemeClr>
              </a:solidFill>
              <a:latin typeface="SamsungOne 600C" panose="020B0706030303020204" pitchFamily="34" charset="0"/>
              <a:ea typeface="SamsungOne 600C" panose="020B0706030303020204" pitchFamily="34" charset="0"/>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
        <p:nvSpPr>
          <p:cNvPr id="34" name="TextBox 33"/>
          <p:cNvSpPr txBox="1"/>
          <p:nvPr/>
        </p:nvSpPr>
        <p:spPr>
          <a:xfrm>
            <a:off x="1001559" y="1475388"/>
            <a:ext cx="10188881" cy="707886"/>
          </a:xfrm>
          <a:prstGeom prst="rect">
            <a:avLst/>
          </a:prstGeom>
          <a:noFill/>
        </p:spPr>
        <p:txBody>
          <a:bodyPr wrap="square" rtlCol="0" anchor="ctr">
            <a:spAutoFit/>
          </a:bodyPr>
          <a:lstStyle/>
          <a:p>
            <a:pPr algn="ctr"/>
            <a:r>
              <a:rPr lang="en-IN" sz="4000" b="1" i="1" dirty="0">
                <a:latin typeface="SamsungOne 700" panose="020B0803030303020204" pitchFamily="34" charset="0"/>
                <a:ea typeface="SamsungOne 700" panose="020B0803030303020204" pitchFamily="34" charset="0"/>
              </a:rPr>
              <a:t>[</a:t>
            </a:r>
            <a:r>
              <a:rPr lang="en-IN" sz="4000" b="1" i="0" dirty="0">
                <a:solidFill>
                  <a:srgbClr val="000000"/>
                </a:solidFill>
                <a:effectLst/>
                <a:latin typeface="calibri light" panose="020F0302020204030204" pitchFamily="34" charset="0"/>
              </a:rPr>
              <a:t>Bixby, Capsules, Marketplace | Zomato capsule</a:t>
            </a:r>
            <a:r>
              <a:rPr lang="en-IN" sz="4000" b="1" i="1" dirty="0">
                <a:latin typeface="SamsungOne 700" panose="020B0803030303020204" pitchFamily="34" charset="0"/>
                <a:ea typeface="SamsungOne 700" panose="020B0803030303020204" pitchFamily="34" charset="0"/>
              </a:rPr>
              <a:t>]</a:t>
            </a:r>
          </a:p>
        </p:txBody>
      </p:sp>
    </p:spTree>
    <p:extLst>
      <p:ext uri="{BB962C8B-B14F-4D97-AF65-F5344CB8AC3E}">
        <p14:creationId xmlns:p14="http://schemas.microsoft.com/office/powerpoint/2010/main" val="191506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400" b="1">
                <a:solidFill>
                  <a:schemeClr val="bg1"/>
                </a:solidFill>
                <a:effectLst>
                  <a:outerShdw blurRad="38100" dist="38100" dir="2700000" algn="tl">
                    <a:srgbClr val="000000">
                      <a:alpha val="43137"/>
                    </a:srgbClr>
                  </a:outerShdw>
                </a:effectLst>
                <a:latin typeface="+mj-lt"/>
                <a:ea typeface="+mj-ea"/>
                <a:cs typeface="+mj-cs"/>
              </a:rPr>
              <a:t>Simulations</a:t>
            </a:r>
            <a:endParaRPr lang="en-US" sz="4400" b="1">
              <a:solidFill>
                <a:schemeClr val="bg1"/>
              </a:solidFill>
              <a:latin typeface="+mj-lt"/>
              <a:ea typeface="+mj-ea"/>
              <a:cs typeface="+mj-cs"/>
            </a:endParaRPr>
          </a:p>
        </p:txBody>
      </p:sp>
      <p:sp>
        <p:nvSpPr>
          <p:cNvPr id="19" name="TextBox 18"/>
          <p:cNvSpPr txBox="1"/>
          <p:nvPr/>
        </p:nvSpPr>
        <p:spPr>
          <a:xfrm>
            <a:off x="220404" y="1973557"/>
            <a:ext cx="3384000" cy="3844800"/>
          </a:xfrm>
          <a:prstGeom prst="rect">
            <a:avLst/>
          </a:prstGeom>
        </p:spPr>
        <p:txBody>
          <a:bodyPr vert="horz" lIns="91440" tIns="45720" rIns="91440" bIns="45720" rtlCol="0">
            <a:normAutofit/>
          </a:bodyPr>
          <a:lstStyle/>
          <a:p>
            <a:pPr marL="514350" indent="-457200">
              <a:lnSpc>
                <a:spcPct val="90000"/>
              </a:lnSpc>
              <a:spcAft>
                <a:spcPts val="600"/>
              </a:spcAft>
              <a:buAutoNum type="arabicParenR"/>
            </a:pPr>
            <a:r>
              <a:rPr lang="en-US" sz="2800" dirty="0">
                <a:solidFill>
                  <a:schemeClr val="bg1">
                    <a:alpha val="60000"/>
                  </a:schemeClr>
                </a:solidFill>
              </a:rPr>
              <a:t>Find restaurants</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Find restaurants near me</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Find </a:t>
            </a:r>
            <a:r>
              <a:rPr lang="en-US" sz="2000" i="1" dirty="0">
                <a:solidFill>
                  <a:schemeClr val="bg1">
                    <a:alpha val="60000"/>
                  </a:schemeClr>
                </a:solidFill>
              </a:rPr>
              <a:t>Chinese</a:t>
            </a:r>
            <a:r>
              <a:rPr lang="en-US" sz="2000" dirty="0">
                <a:solidFill>
                  <a:schemeClr val="bg1">
                    <a:alpha val="60000"/>
                  </a:schemeClr>
                </a:solidFill>
              </a:rPr>
              <a:t> restaurants in </a:t>
            </a:r>
            <a:r>
              <a:rPr lang="en-US" sz="2000" i="1" dirty="0">
                <a:solidFill>
                  <a:schemeClr val="bg1">
                    <a:alpha val="60000"/>
                  </a:schemeClr>
                </a:solidFill>
              </a:rPr>
              <a:t>Pune</a:t>
            </a:r>
          </a:p>
        </p:txBody>
      </p:sp>
      <p:pic>
        <p:nvPicPr>
          <p:cNvPr id="6" name="Picture 5" descr="Graphical user interface&#10;&#10;Description automatically generated">
            <a:extLst>
              <a:ext uri="{FF2B5EF4-FFF2-40B4-BE49-F238E27FC236}">
                <a16:creationId xmlns:a16="http://schemas.microsoft.com/office/drawing/2014/main" id="{68B05921-2EE9-406F-BF1C-23A5A1895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476" y="643468"/>
            <a:ext cx="2875424" cy="5808939"/>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9BBCF270-EE04-44C8-8792-49E0F5F58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140" y="643468"/>
            <a:ext cx="2875424" cy="5808939"/>
          </a:xfrm>
          <a:prstGeom prst="rect">
            <a:avLst/>
          </a:prstGeom>
        </p:spPr>
      </p:pic>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98340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400" b="1">
                <a:solidFill>
                  <a:schemeClr val="bg1"/>
                </a:solidFill>
                <a:effectLst>
                  <a:outerShdw blurRad="38100" dist="38100" dir="2700000" algn="tl">
                    <a:srgbClr val="000000">
                      <a:alpha val="43137"/>
                    </a:srgbClr>
                  </a:outerShdw>
                </a:effectLst>
                <a:latin typeface="+mj-lt"/>
                <a:ea typeface="+mj-ea"/>
                <a:cs typeface="+mj-cs"/>
              </a:rPr>
              <a:t>Simulations</a:t>
            </a:r>
            <a:endParaRPr lang="en-US" sz="4400" b="1">
              <a:solidFill>
                <a:schemeClr val="bg1"/>
              </a:solidFill>
              <a:latin typeface="+mj-lt"/>
              <a:ea typeface="+mj-ea"/>
              <a:cs typeface="+mj-cs"/>
            </a:endParaRPr>
          </a:p>
        </p:txBody>
      </p:sp>
      <p:sp>
        <p:nvSpPr>
          <p:cNvPr id="19" name="TextBox 18"/>
          <p:cNvSpPr txBox="1"/>
          <p:nvPr/>
        </p:nvSpPr>
        <p:spPr>
          <a:xfrm>
            <a:off x="38013" y="1885950"/>
            <a:ext cx="4838076" cy="3844800"/>
          </a:xfrm>
          <a:prstGeom prst="rect">
            <a:avLst/>
          </a:prstGeom>
        </p:spPr>
        <p:txBody>
          <a:bodyPr vert="horz" lIns="91440" tIns="45720" rIns="91440" bIns="45720" rtlCol="0">
            <a:normAutofit/>
          </a:bodyPr>
          <a:lstStyle/>
          <a:p>
            <a:pPr marL="57150">
              <a:lnSpc>
                <a:spcPct val="90000"/>
              </a:lnSpc>
              <a:spcAft>
                <a:spcPts val="600"/>
              </a:spcAft>
            </a:pPr>
            <a:r>
              <a:rPr lang="en-US" sz="2800" dirty="0">
                <a:solidFill>
                  <a:schemeClr val="bg1">
                    <a:alpha val="60000"/>
                  </a:schemeClr>
                </a:solidFill>
              </a:rPr>
              <a:t>2) Fetch restaurant details</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Find details of </a:t>
            </a:r>
            <a:r>
              <a:rPr lang="en-US" sz="2000" i="1" dirty="0" err="1">
                <a:solidFill>
                  <a:schemeClr val="bg1">
                    <a:alpha val="60000"/>
                  </a:schemeClr>
                </a:solidFill>
              </a:rPr>
              <a:t>Taaza</a:t>
            </a:r>
            <a:r>
              <a:rPr lang="en-US" sz="2000" i="1" dirty="0">
                <a:solidFill>
                  <a:schemeClr val="bg1">
                    <a:alpha val="60000"/>
                  </a:schemeClr>
                </a:solidFill>
              </a:rPr>
              <a:t> </a:t>
            </a:r>
            <a:r>
              <a:rPr lang="en-US" sz="2000" i="1" dirty="0" err="1">
                <a:solidFill>
                  <a:schemeClr val="bg1">
                    <a:alpha val="60000"/>
                  </a:schemeClr>
                </a:solidFill>
              </a:rPr>
              <a:t>Thindi</a:t>
            </a:r>
            <a:endParaRPr lang="en-US" sz="2000" i="1" dirty="0">
              <a:solidFill>
                <a:schemeClr val="bg1">
                  <a:alpha val="60000"/>
                </a:schemeClr>
              </a:solidFill>
            </a:endParaRP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Find details about </a:t>
            </a:r>
            <a:r>
              <a:rPr lang="en-US" sz="2000" i="1" dirty="0">
                <a:solidFill>
                  <a:schemeClr val="bg1">
                    <a:alpha val="60000"/>
                  </a:schemeClr>
                </a:solidFill>
              </a:rPr>
              <a:t>Barbeque Nation</a:t>
            </a:r>
          </a:p>
          <a:p>
            <a:pPr marL="400050" indent="-342900">
              <a:lnSpc>
                <a:spcPct val="90000"/>
              </a:lnSpc>
              <a:spcAft>
                <a:spcPts val="600"/>
              </a:spcAft>
              <a:buFont typeface="Arial" panose="020B0604020202020204" pitchFamily="34" charset="0"/>
              <a:buChar char="•"/>
            </a:pPr>
            <a:endParaRPr lang="en-US" sz="2000" dirty="0">
              <a:solidFill>
                <a:schemeClr val="bg1">
                  <a:alpha val="60000"/>
                </a:schemeClr>
              </a:solidFill>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C1FC6C12-8440-4EDF-8EEE-45255ABDD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735" y="662400"/>
            <a:ext cx="2875423" cy="5812610"/>
          </a:xfrm>
          <a:prstGeom prst="rect">
            <a:avLst/>
          </a:prstGeom>
        </p:spPr>
      </p:pic>
      <p:pic>
        <p:nvPicPr>
          <p:cNvPr id="10" name="Picture 9" descr="Graphical user interface, website&#10;&#10;Description automatically generated">
            <a:extLst>
              <a:ext uri="{FF2B5EF4-FFF2-40B4-BE49-F238E27FC236}">
                <a16:creationId xmlns:a16="http://schemas.microsoft.com/office/drawing/2014/main" id="{0D2D89A5-5AF9-4403-BE7B-6113C2593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0955" y="685000"/>
            <a:ext cx="2864243" cy="5790010"/>
          </a:xfrm>
          <a:prstGeom prst="rect">
            <a:avLst/>
          </a:prstGeom>
        </p:spPr>
      </p:pic>
    </p:spTree>
    <p:extLst>
      <p:ext uri="{BB962C8B-B14F-4D97-AF65-F5344CB8AC3E}">
        <p14:creationId xmlns:p14="http://schemas.microsoft.com/office/powerpoint/2010/main" val="258846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400" b="1">
                <a:solidFill>
                  <a:schemeClr val="bg1"/>
                </a:solidFill>
                <a:effectLst>
                  <a:outerShdw blurRad="38100" dist="38100" dir="2700000" algn="tl">
                    <a:srgbClr val="000000">
                      <a:alpha val="43137"/>
                    </a:srgbClr>
                  </a:outerShdw>
                </a:effectLst>
                <a:latin typeface="+mj-lt"/>
                <a:ea typeface="+mj-ea"/>
                <a:cs typeface="+mj-cs"/>
              </a:rPr>
              <a:t>Simulations</a:t>
            </a:r>
            <a:endParaRPr lang="en-US" sz="4400" b="1">
              <a:solidFill>
                <a:schemeClr val="bg1"/>
              </a:solidFill>
              <a:latin typeface="+mj-lt"/>
              <a:ea typeface="+mj-ea"/>
              <a:cs typeface="+mj-cs"/>
            </a:endParaRPr>
          </a:p>
        </p:txBody>
      </p:sp>
      <p:sp>
        <p:nvSpPr>
          <p:cNvPr id="19" name="TextBox 18"/>
          <p:cNvSpPr txBox="1"/>
          <p:nvPr/>
        </p:nvSpPr>
        <p:spPr>
          <a:xfrm>
            <a:off x="125334" y="2154532"/>
            <a:ext cx="4838076" cy="3844800"/>
          </a:xfrm>
          <a:prstGeom prst="rect">
            <a:avLst/>
          </a:prstGeom>
        </p:spPr>
        <p:txBody>
          <a:bodyPr vert="horz" lIns="91440" tIns="45720" rIns="91440" bIns="45720" rtlCol="0">
            <a:normAutofit/>
          </a:bodyPr>
          <a:lstStyle/>
          <a:p>
            <a:pPr marL="57150">
              <a:lnSpc>
                <a:spcPct val="90000"/>
              </a:lnSpc>
              <a:spcAft>
                <a:spcPts val="600"/>
              </a:spcAft>
            </a:pPr>
            <a:r>
              <a:rPr lang="en-US" sz="2800" dirty="0">
                <a:solidFill>
                  <a:schemeClr val="bg1">
                    <a:alpha val="60000"/>
                  </a:schemeClr>
                </a:solidFill>
              </a:rPr>
              <a:t>3) Get reviews</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How good is </a:t>
            </a:r>
            <a:r>
              <a:rPr lang="en-US" sz="2000" i="1" dirty="0">
                <a:solidFill>
                  <a:schemeClr val="bg1">
                    <a:alpha val="60000"/>
                  </a:schemeClr>
                </a:solidFill>
              </a:rPr>
              <a:t>community</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Find reviews for </a:t>
            </a:r>
            <a:r>
              <a:rPr lang="en-US" sz="2000" i="1" dirty="0">
                <a:solidFill>
                  <a:schemeClr val="bg1">
                    <a:alpha val="60000"/>
                  </a:schemeClr>
                </a:solidFill>
              </a:rPr>
              <a:t>Vidyarthi Bhavan</a:t>
            </a:r>
          </a:p>
          <a:p>
            <a:pPr marL="400050" indent="-342900">
              <a:lnSpc>
                <a:spcPct val="90000"/>
              </a:lnSpc>
              <a:spcAft>
                <a:spcPts val="600"/>
              </a:spcAft>
              <a:buFont typeface="Arial" panose="020B0604020202020204" pitchFamily="34" charset="0"/>
              <a:buChar char="•"/>
            </a:pPr>
            <a:endParaRPr lang="en-US" sz="2000" dirty="0">
              <a:solidFill>
                <a:schemeClr val="bg1">
                  <a:alpha val="60000"/>
                </a:schemeClr>
              </a:solidFill>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4" name="Picture 3" descr="Graphical user interface, text, application, chat or text message&#10;&#10;Description automatically generated">
            <a:extLst>
              <a:ext uri="{FF2B5EF4-FFF2-40B4-BE49-F238E27FC236}">
                <a16:creationId xmlns:a16="http://schemas.microsoft.com/office/drawing/2014/main" id="{99431407-81AA-43DB-8204-C0FB2B399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410" y="587576"/>
            <a:ext cx="2967792" cy="5999332"/>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8D7D0A53-830D-4821-9C9D-A1C1B7A0B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224" y="587576"/>
            <a:ext cx="2967792" cy="5999331"/>
          </a:xfrm>
          <a:prstGeom prst="rect">
            <a:avLst/>
          </a:prstGeom>
        </p:spPr>
      </p:pic>
    </p:spTree>
    <p:extLst>
      <p:ext uri="{BB962C8B-B14F-4D97-AF65-F5344CB8AC3E}">
        <p14:creationId xmlns:p14="http://schemas.microsoft.com/office/powerpoint/2010/main" val="82148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400" b="1">
                <a:solidFill>
                  <a:schemeClr val="bg1"/>
                </a:solidFill>
                <a:effectLst>
                  <a:outerShdw blurRad="38100" dist="38100" dir="2700000" algn="tl">
                    <a:srgbClr val="000000">
                      <a:alpha val="43137"/>
                    </a:srgbClr>
                  </a:outerShdw>
                </a:effectLst>
                <a:latin typeface="+mj-lt"/>
                <a:ea typeface="+mj-ea"/>
                <a:cs typeface="+mj-cs"/>
              </a:rPr>
              <a:t>Simulations</a:t>
            </a:r>
            <a:endParaRPr lang="en-US" sz="4400" b="1">
              <a:solidFill>
                <a:schemeClr val="bg1"/>
              </a:solidFill>
              <a:latin typeface="+mj-lt"/>
              <a:ea typeface="+mj-ea"/>
              <a:cs typeface="+mj-cs"/>
            </a:endParaRPr>
          </a:p>
        </p:txBody>
      </p:sp>
      <p:sp>
        <p:nvSpPr>
          <p:cNvPr id="19" name="TextBox 18"/>
          <p:cNvSpPr txBox="1"/>
          <p:nvPr/>
        </p:nvSpPr>
        <p:spPr>
          <a:xfrm>
            <a:off x="125334" y="2154532"/>
            <a:ext cx="4402278" cy="3844800"/>
          </a:xfrm>
          <a:prstGeom prst="rect">
            <a:avLst/>
          </a:prstGeom>
        </p:spPr>
        <p:txBody>
          <a:bodyPr vert="horz" lIns="91440" tIns="45720" rIns="91440" bIns="45720" rtlCol="0">
            <a:normAutofit/>
          </a:bodyPr>
          <a:lstStyle/>
          <a:p>
            <a:pPr marL="57150">
              <a:lnSpc>
                <a:spcPct val="90000"/>
              </a:lnSpc>
              <a:spcAft>
                <a:spcPts val="600"/>
              </a:spcAft>
            </a:pPr>
            <a:r>
              <a:rPr lang="en-US" sz="2800" dirty="0">
                <a:solidFill>
                  <a:schemeClr val="bg1">
                    <a:alpha val="60000"/>
                  </a:schemeClr>
                </a:solidFill>
              </a:rPr>
              <a:t>4) Find Timings</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What are the timings for </a:t>
            </a:r>
            <a:r>
              <a:rPr lang="en-US" sz="2000" i="1" dirty="0" err="1">
                <a:solidFill>
                  <a:schemeClr val="bg1">
                    <a:alpha val="60000"/>
                  </a:schemeClr>
                </a:solidFill>
              </a:rPr>
              <a:t>Ovenstory</a:t>
            </a:r>
            <a:r>
              <a:rPr lang="en-US" sz="2000" i="1" dirty="0">
                <a:solidFill>
                  <a:schemeClr val="bg1">
                    <a:alpha val="60000"/>
                  </a:schemeClr>
                </a:solidFill>
              </a:rPr>
              <a:t> Pizza</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When does Lavonne close?</a:t>
            </a: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936FC9D-7366-4706-8DEF-9DDA987F8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448" y="587576"/>
            <a:ext cx="2967792" cy="5999331"/>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8499FC1A-9138-406E-AAF8-B32C39064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6508" y="662400"/>
            <a:ext cx="2930777" cy="5924507"/>
          </a:xfrm>
          <a:prstGeom prst="rect">
            <a:avLst/>
          </a:prstGeom>
        </p:spPr>
      </p:pic>
    </p:spTree>
    <p:extLst>
      <p:ext uri="{BB962C8B-B14F-4D97-AF65-F5344CB8AC3E}">
        <p14:creationId xmlns:p14="http://schemas.microsoft.com/office/powerpoint/2010/main" val="278298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8" name="Freeform: Shape 2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extBox 11"/>
          <p:cNvSpPr txBox="1"/>
          <p:nvPr/>
        </p:nvSpPr>
        <p:spPr>
          <a:xfrm>
            <a:off x="765051" y="662400"/>
            <a:ext cx="3384000" cy="149213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ko-KR" sz="4400" b="1">
                <a:solidFill>
                  <a:schemeClr val="bg1"/>
                </a:solidFill>
                <a:effectLst>
                  <a:outerShdw blurRad="38100" dist="38100" dir="2700000" algn="tl">
                    <a:srgbClr val="000000">
                      <a:alpha val="43137"/>
                    </a:srgbClr>
                  </a:outerShdw>
                </a:effectLst>
                <a:latin typeface="+mj-lt"/>
                <a:ea typeface="+mj-ea"/>
                <a:cs typeface="+mj-cs"/>
              </a:rPr>
              <a:t>Simulations</a:t>
            </a:r>
            <a:endParaRPr lang="en-US" sz="4400" b="1">
              <a:solidFill>
                <a:schemeClr val="bg1"/>
              </a:solidFill>
              <a:latin typeface="+mj-lt"/>
              <a:ea typeface="+mj-ea"/>
              <a:cs typeface="+mj-cs"/>
            </a:endParaRPr>
          </a:p>
        </p:txBody>
      </p:sp>
      <p:sp>
        <p:nvSpPr>
          <p:cNvPr id="19" name="TextBox 18"/>
          <p:cNvSpPr txBox="1"/>
          <p:nvPr/>
        </p:nvSpPr>
        <p:spPr>
          <a:xfrm>
            <a:off x="125334" y="2154532"/>
            <a:ext cx="4402278" cy="3844800"/>
          </a:xfrm>
          <a:prstGeom prst="rect">
            <a:avLst/>
          </a:prstGeom>
        </p:spPr>
        <p:txBody>
          <a:bodyPr vert="horz" lIns="91440" tIns="45720" rIns="91440" bIns="45720" rtlCol="0">
            <a:normAutofit/>
          </a:bodyPr>
          <a:lstStyle/>
          <a:p>
            <a:pPr marL="57150">
              <a:lnSpc>
                <a:spcPct val="90000"/>
              </a:lnSpc>
              <a:spcAft>
                <a:spcPts val="600"/>
              </a:spcAft>
            </a:pPr>
            <a:r>
              <a:rPr lang="en-US" sz="2800" dirty="0">
                <a:solidFill>
                  <a:schemeClr val="bg1">
                    <a:alpha val="60000"/>
                  </a:schemeClr>
                </a:solidFill>
              </a:rPr>
              <a:t>5) Find Costs</a:t>
            </a:r>
          </a:p>
          <a:p>
            <a:pPr marL="57150">
              <a:lnSpc>
                <a:spcPct val="90000"/>
              </a:lnSpc>
              <a:spcAft>
                <a:spcPts val="600"/>
              </a:spcAft>
            </a:pPr>
            <a:endParaRPr lang="en-US" sz="28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What are the prices like at Lavonne?</a:t>
            </a:r>
          </a:p>
          <a:p>
            <a:pPr marL="57150">
              <a:lnSpc>
                <a:spcPct val="90000"/>
              </a:lnSpc>
              <a:spcAft>
                <a:spcPts val="600"/>
              </a:spcAft>
            </a:pPr>
            <a:endParaRPr lang="en-US" sz="2000" dirty="0">
              <a:solidFill>
                <a:schemeClr val="bg1">
                  <a:alpha val="60000"/>
                </a:schemeClr>
              </a:solidFill>
            </a:endParaRPr>
          </a:p>
          <a:p>
            <a:pPr marL="400050" indent="-342900">
              <a:lnSpc>
                <a:spcPct val="90000"/>
              </a:lnSpc>
              <a:spcAft>
                <a:spcPts val="600"/>
              </a:spcAft>
              <a:buFont typeface="Arial" panose="020B0604020202020204" pitchFamily="34" charset="0"/>
              <a:buChar char="•"/>
            </a:pPr>
            <a:r>
              <a:rPr lang="en-US" sz="2000" dirty="0">
                <a:solidFill>
                  <a:schemeClr val="bg1">
                    <a:alpha val="60000"/>
                  </a:schemeClr>
                </a:solidFill>
              </a:rPr>
              <a:t>What is the average cost at Toast and Tonic Richmond Road?</a:t>
            </a: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51FCB241-7323-4BF7-A38E-29BEFBA79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28" y="579955"/>
            <a:ext cx="2995294" cy="6054926"/>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70F1C4B0-E73F-4A90-A56A-DAD932638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4064" y="579955"/>
            <a:ext cx="2995294" cy="6054926"/>
          </a:xfrm>
          <a:prstGeom prst="rect">
            <a:avLst/>
          </a:prstGeom>
        </p:spPr>
      </p:pic>
    </p:spTree>
    <p:extLst>
      <p:ext uri="{BB962C8B-B14F-4D97-AF65-F5344CB8AC3E}">
        <p14:creationId xmlns:p14="http://schemas.microsoft.com/office/powerpoint/2010/main" val="7596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709820-F1B9-442A-A3E3-E626929FA7C8}"/>
              </a:ext>
            </a:extLst>
          </p:cNvPr>
          <p:cNvSpPr txBox="1">
            <a:spLocks noGrp="1"/>
          </p:cNvSpPr>
          <p:nvPr>
            <p:ph idx="1"/>
          </p:nvPr>
        </p:nvSpPr>
        <p:spPr>
          <a:xfrm>
            <a:off x="838200" y="701675"/>
            <a:ext cx="10515600" cy="5665141"/>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2400" b="1" u="sng" dirty="0">
                <a:solidFill>
                  <a:srgbClr val="0E4094"/>
                </a:solidFill>
              </a:rPr>
              <a:t>Major Observations, Learnings &amp; Challenges : </a:t>
            </a:r>
          </a:p>
          <a:p>
            <a:pPr marL="285750" indent="-285750" algn="just">
              <a:buFont typeface="Arial" panose="020B0604020202020204" pitchFamily="34" charset="0"/>
              <a:buChar char="•"/>
            </a:pPr>
            <a:endParaRPr lang="en-US" sz="1600" dirty="0"/>
          </a:p>
          <a:p>
            <a:pPr marL="0" indent="0" algn="just">
              <a:buNone/>
            </a:pPr>
            <a:r>
              <a:rPr lang="en-US" sz="2000" b="1" dirty="0"/>
              <a:t>  Observations and conclusions</a:t>
            </a:r>
          </a:p>
          <a:p>
            <a:pPr marL="285750" indent="-285750" algn="just">
              <a:buFont typeface="Arial" panose="020B0604020202020204" pitchFamily="34" charset="0"/>
              <a:buChar char="•"/>
            </a:pPr>
            <a:r>
              <a:rPr lang="en-US" sz="1800" dirty="0"/>
              <a:t>Bixby is the most underrated platform and has immense potential.</a:t>
            </a:r>
          </a:p>
          <a:p>
            <a:pPr marL="285750" indent="-285750" algn="just">
              <a:buFont typeface="Arial" panose="020B0604020202020204" pitchFamily="34" charset="0"/>
              <a:buChar char="•"/>
            </a:pPr>
            <a:r>
              <a:rPr lang="en-US" sz="1800" dirty="0"/>
              <a:t>Bixby studio is easy to use.</a:t>
            </a:r>
          </a:p>
          <a:p>
            <a:pPr marL="0" indent="0" algn="just">
              <a:buNone/>
            </a:pPr>
            <a:r>
              <a:rPr lang="en-US" sz="2000" b="1" dirty="0"/>
              <a:t>  Learnings</a:t>
            </a:r>
          </a:p>
          <a:p>
            <a:pPr algn="just"/>
            <a:r>
              <a:rPr lang="en-US" sz="2000" dirty="0"/>
              <a:t>How to build a Bixby capsule (Actions, Concepts, Endpoints, Views, Dialogs)</a:t>
            </a:r>
          </a:p>
          <a:p>
            <a:pPr algn="just"/>
            <a:r>
              <a:rPr lang="en-US" sz="2000" dirty="0"/>
              <a:t>How web APIs work</a:t>
            </a:r>
          </a:p>
          <a:p>
            <a:pPr algn="just"/>
            <a:r>
              <a:rPr lang="en-US" sz="2000" dirty="0"/>
              <a:t>Providing NL training</a:t>
            </a:r>
          </a:p>
          <a:p>
            <a:pPr marL="285750" indent="-285750" algn="just">
              <a:buFont typeface="Arial" panose="020B0604020202020204" pitchFamily="34" charset="0"/>
              <a:buChar char="•"/>
            </a:pPr>
            <a:endParaRPr lang="en-US" sz="1600" dirty="0"/>
          </a:p>
          <a:p>
            <a:pPr marL="0" indent="0" algn="just">
              <a:buNone/>
            </a:pPr>
            <a:r>
              <a:rPr lang="en-US" sz="2000" b="1" dirty="0"/>
              <a:t>  Challenges</a:t>
            </a:r>
          </a:p>
          <a:p>
            <a:pPr marL="285750" indent="-285750" algn="just">
              <a:buFont typeface="Arial" panose="020B0604020202020204" pitchFamily="34" charset="0"/>
              <a:buChar char="•"/>
            </a:pPr>
            <a:r>
              <a:rPr lang="en-US" sz="1800" dirty="0"/>
              <a:t>Diversity of spoken language and accent (Restaurant names, city names </a:t>
            </a:r>
            <a:r>
              <a:rPr lang="en-US" sz="1800" dirty="0" err="1"/>
              <a:t>etc</a:t>
            </a:r>
            <a:r>
              <a:rPr lang="en-US" sz="1800" dirty="0"/>
              <a:t> must be interpreted correctly by Bixby).</a:t>
            </a:r>
          </a:p>
          <a:p>
            <a:pPr marL="285750" indent="-285750" algn="just">
              <a:buFont typeface="Arial" panose="020B0604020202020204" pitchFamily="34" charset="0"/>
              <a:buChar char="•"/>
            </a:pPr>
            <a:r>
              <a:rPr lang="en-US" sz="1800" dirty="0"/>
              <a:t>Limitations of Zomato API.</a:t>
            </a:r>
          </a:p>
          <a:p>
            <a:pPr marL="0" indent="0" algn="just">
              <a:buNone/>
            </a:pPr>
            <a:endParaRPr lang="en-US" sz="1600" dirty="0"/>
          </a:p>
        </p:txBody>
      </p:sp>
      <p:pic>
        <p:nvPicPr>
          <p:cNvPr id="5" name="Picture 4">
            <a:extLst>
              <a:ext uri="{FF2B5EF4-FFF2-40B4-BE49-F238E27FC236}">
                <a16:creationId xmlns:a16="http://schemas.microsoft.com/office/drawing/2014/main" id="{3A644AB5-21B1-42E6-A010-6F4820DA97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Tree>
    <p:extLst>
      <p:ext uri="{BB962C8B-B14F-4D97-AF65-F5344CB8AC3E}">
        <p14:creationId xmlns:p14="http://schemas.microsoft.com/office/powerpoint/2010/main" val="272867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Work-let Closure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5" name="TextBox 14"/>
          <p:cNvSpPr txBox="1"/>
          <p:nvPr/>
        </p:nvSpPr>
        <p:spPr>
          <a:xfrm>
            <a:off x="0" y="852522"/>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GitHub Upload details:</a:t>
            </a:r>
          </a:p>
        </p:txBody>
      </p:sp>
      <p:graphicFrame>
        <p:nvGraphicFramePr>
          <p:cNvPr id="2" name="Table 1"/>
          <p:cNvGraphicFramePr>
            <a:graphicFrameLocks noGrp="1"/>
          </p:cNvGraphicFramePr>
          <p:nvPr>
            <p:extLst>
              <p:ext uri="{D42A27DB-BD31-4B8C-83A1-F6EECF244321}">
                <p14:modId xmlns:p14="http://schemas.microsoft.com/office/powerpoint/2010/main" val="255827106"/>
              </p:ext>
            </p:extLst>
          </p:nvPr>
        </p:nvGraphicFramePr>
        <p:xfrm>
          <a:off x="169334" y="1362098"/>
          <a:ext cx="11461834" cy="1564640"/>
        </p:xfrm>
        <a:graphic>
          <a:graphicData uri="http://schemas.openxmlformats.org/drawingml/2006/table">
            <a:tbl>
              <a:tblPr firstRow="1" bandRow="1">
                <a:tableStyleId>{5C22544A-7EE6-4342-B048-85BDC9FD1C3A}</a:tableStyleId>
              </a:tblPr>
              <a:tblGrid>
                <a:gridCol w="5730917">
                  <a:extLst>
                    <a:ext uri="{9D8B030D-6E8A-4147-A177-3AD203B41FA5}">
                      <a16:colId xmlns:a16="http://schemas.microsoft.com/office/drawing/2014/main" val="3028729906"/>
                    </a:ext>
                  </a:extLst>
                </a:gridCol>
                <a:gridCol w="5730917">
                  <a:extLst>
                    <a:ext uri="{9D8B030D-6E8A-4147-A177-3AD203B41FA5}">
                      <a16:colId xmlns:a16="http://schemas.microsoft.com/office/drawing/2014/main" val="545459497"/>
                    </a:ext>
                  </a:extLst>
                </a:gridCol>
              </a:tblGrid>
              <a:tr h="0">
                <a:tc>
                  <a:txBody>
                    <a:bodyPr/>
                    <a:lstStyle/>
                    <a:p>
                      <a:pPr algn="ctr"/>
                      <a:r>
                        <a:rPr lang="en-IN" dirty="0"/>
                        <a:t>Parameter</a:t>
                      </a:r>
                    </a:p>
                  </a:txBody>
                  <a:tcPr>
                    <a:solidFill>
                      <a:schemeClr val="bg1">
                        <a:lumMod val="65000"/>
                      </a:schemeClr>
                    </a:solidFill>
                  </a:tcPr>
                </a:tc>
                <a:tc>
                  <a:txBody>
                    <a:bodyPr/>
                    <a:lstStyle/>
                    <a:p>
                      <a:pPr algn="ctr"/>
                      <a:r>
                        <a:rPr lang="en-IN" dirty="0"/>
                        <a:t>Details</a:t>
                      </a:r>
                    </a:p>
                  </a:txBody>
                  <a:tcPr>
                    <a:solidFill>
                      <a:schemeClr val="bg1">
                        <a:lumMod val="65000"/>
                      </a:schemeClr>
                    </a:solidFill>
                  </a:tcPr>
                </a:tc>
                <a:extLst>
                  <a:ext uri="{0D108BD9-81ED-4DB2-BD59-A6C34878D82A}">
                    <a16:rowId xmlns:a16="http://schemas.microsoft.com/office/drawing/2014/main" val="2646707254"/>
                  </a:ext>
                </a:extLst>
              </a:tr>
              <a:tr h="370840">
                <a:tc>
                  <a:txBody>
                    <a:bodyPr/>
                    <a:lstStyle/>
                    <a:p>
                      <a:pPr marL="457200" lvl="1" indent="0" algn="just">
                        <a:buFontTx/>
                        <a:buNone/>
                      </a:pPr>
                      <a:r>
                        <a:rPr lang="en-IN" sz="1200">
                          <a:solidFill>
                            <a:srgbClr val="0E4094"/>
                          </a:solidFill>
                        </a:rPr>
                        <a:t>KLOC  [Lines of Code in Thousands]</a:t>
                      </a:r>
                      <a:endParaRPr lang="en-IN" sz="1200" dirty="0">
                        <a:solidFill>
                          <a:srgbClr val="0E4094"/>
                        </a:solidFill>
                      </a:endParaRPr>
                    </a:p>
                  </a:txBody>
                  <a:tcPr anchor="ctr">
                    <a:solidFill>
                      <a:schemeClr val="bg1">
                        <a:lumMod val="85000"/>
                      </a:schemeClr>
                    </a:solidFill>
                  </a:tcPr>
                </a:tc>
                <a:tc>
                  <a:txBody>
                    <a:bodyPr/>
                    <a:lstStyle/>
                    <a:p>
                      <a:pPr algn="ctr"/>
                      <a:r>
                        <a:rPr lang="en-IN" sz="1200" kern="1200" dirty="0">
                          <a:solidFill>
                            <a:srgbClr val="0E4094"/>
                          </a:solidFill>
                          <a:latin typeface="+mn-lt"/>
                          <a:ea typeface="+mn-ea"/>
                          <a:cs typeface="+mn-cs"/>
                        </a:rPr>
                        <a:t>1.4</a:t>
                      </a:r>
                    </a:p>
                  </a:txBody>
                  <a:tcPr>
                    <a:solidFill>
                      <a:schemeClr val="bg1">
                        <a:lumMod val="85000"/>
                      </a:schemeClr>
                    </a:solidFill>
                  </a:tcPr>
                </a:tc>
                <a:extLst>
                  <a:ext uri="{0D108BD9-81ED-4DB2-BD59-A6C34878D82A}">
                    <a16:rowId xmlns:a16="http://schemas.microsoft.com/office/drawing/2014/main" val="749020720"/>
                  </a:ext>
                </a:extLst>
              </a:tr>
              <a:tr h="370840">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E4094"/>
                          </a:solidFill>
                          <a:effectLst/>
                          <a:uLnTx/>
                          <a:uFillTx/>
                          <a:latin typeface="+mn-lt"/>
                          <a:ea typeface="+mn-ea"/>
                          <a:cs typeface="+mn-cs"/>
                        </a:rPr>
                        <a:t>Model /Algorithm Details</a:t>
                      </a:r>
                    </a:p>
                  </a:txBody>
                  <a:tcPr anchor="ctr">
                    <a:solidFill>
                      <a:schemeClr val="bg1">
                        <a:lumMod val="95000"/>
                      </a:schemeClr>
                    </a:solidFill>
                  </a:tcPr>
                </a:tc>
                <a:tc>
                  <a:txBody>
                    <a:bodyPr/>
                    <a:lstStyle/>
                    <a:p>
                      <a:pPr algn="ctr"/>
                      <a:r>
                        <a:rPr lang="en-IN" sz="1200" kern="1200" dirty="0">
                          <a:solidFill>
                            <a:srgbClr val="0E4094"/>
                          </a:solidFill>
                          <a:latin typeface="+mn-lt"/>
                          <a:ea typeface="+mn-ea"/>
                          <a:cs typeface="+mn-cs"/>
                        </a:rPr>
                        <a:t>HTTP requests, JavaScript map, find and filter methods</a:t>
                      </a:r>
                    </a:p>
                  </a:txBody>
                  <a:tcPr>
                    <a:solidFill>
                      <a:schemeClr val="bg1">
                        <a:lumMod val="95000"/>
                      </a:schemeClr>
                    </a:solidFill>
                  </a:tcPr>
                </a:tc>
                <a:extLst>
                  <a:ext uri="{0D108BD9-81ED-4DB2-BD59-A6C34878D82A}">
                    <a16:rowId xmlns:a16="http://schemas.microsoft.com/office/drawing/2014/main" val="1459923447"/>
                  </a:ext>
                </a:extLst>
              </a:tr>
              <a:tr h="370840">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dirty="0">
                          <a:ln>
                            <a:noFill/>
                          </a:ln>
                          <a:solidFill>
                            <a:srgbClr val="0E4094"/>
                          </a:solidFill>
                          <a:effectLst/>
                          <a:uLnTx/>
                          <a:uFillTx/>
                          <a:latin typeface="+mn-lt"/>
                          <a:ea typeface="+mn-ea"/>
                          <a:cs typeface="+mn-cs"/>
                        </a:rPr>
                        <a:t>Link to </a:t>
                      </a:r>
                      <a:r>
                        <a:rPr kumimoji="0" lang="en-IN" sz="1200" b="0" i="0" u="none" strike="noStrike" kern="1200" cap="none" spc="0" normalizeH="0" baseline="0" dirty="0" err="1">
                          <a:ln>
                            <a:noFill/>
                          </a:ln>
                          <a:solidFill>
                            <a:srgbClr val="0E4094"/>
                          </a:solidFill>
                          <a:effectLst/>
                          <a:uLnTx/>
                          <a:uFillTx/>
                          <a:latin typeface="+mn-lt"/>
                          <a:ea typeface="+mn-ea"/>
                          <a:cs typeface="+mn-cs"/>
                        </a:rPr>
                        <a:t>Github</a:t>
                      </a:r>
                      <a:r>
                        <a:rPr kumimoji="0" lang="en-IN" sz="1200" b="0" i="0" u="none" strike="noStrike" kern="1200" cap="none" spc="0" normalizeH="0" baseline="0" dirty="0">
                          <a:ln>
                            <a:noFill/>
                          </a:ln>
                          <a:solidFill>
                            <a:srgbClr val="0E4094"/>
                          </a:solidFill>
                          <a:effectLst/>
                          <a:uLnTx/>
                          <a:uFillTx/>
                          <a:latin typeface="+mn-lt"/>
                          <a:ea typeface="+mn-ea"/>
                          <a:cs typeface="+mn-cs"/>
                        </a:rPr>
                        <a:t> Repository</a:t>
                      </a:r>
                    </a:p>
                  </a:txBody>
                  <a:tcPr anchor="ctr">
                    <a:solidFill>
                      <a:srgbClr val="D9D9D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0E4094"/>
                          </a:solidFill>
                          <a:latin typeface="+mn-lt"/>
                          <a:ea typeface="+mn-ea"/>
                          <a:cs typeface="+mn-cs"/>
                        </a:rPr>
                        <a:t>https://github.ecodesamsung.com/SRIB-PRISM/BMSCE_VI44BMS_Bixby_Capsules_Zomato_capsule</a:t>
                      </a:r>
                    </a:p>
                  </a:txBody>
                  <a:tcPr>
                    <a:solidFill>
                      <a:srgbClr val="D9D9D9"/>
                    </a:solidFill>
                  </a:tcPr>
                </a:tc>
                <a:extLst>
                  <a:ext uri="{0D108BD9-81ED-4DB2-BD59-A6C34878D82A}">
                    <a16:rowId xmlns:a16="http://schemas.microsoft.com/office/drawing/2014/main" val="2860240395"/>
                  </a:ext>
                </a:extLst>
              </a:tr>
            </a:tbl>
          </a:graphicData>
        </a:graphic>
      </p:graphicFrame>
    </p:spTree>
    <p:extLst>
      <p:ext uri="{BB962C8B-B14F-4D97-AF65-F5344CB8AC3E}">
        <p14:creationId xmlns:p14="http://schemas.microsoft.com/office/powerpoint/2010/main" val="255725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42288" y="680903"/>
            <a:ext cx="4842934" cy="6090073"/>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1898" y="146255"/>
            <a:ext cx="10243702" cy="400110"/>
          </a:xfrm>
          <a:prstGeom prst="rect">
            <a:avLst/>
          </a:prstGeom>
          <a:noFill/>
        </p:spPr>
        <p:txBody>
          <a:bodyPr wrap="square" rtlCol="0" anchor="ctr">
            <a:spAutoFit/>
          </a:bodyPr>
          <a:lstStyle/>
          <a:p>
            <a:r>
              <a:rPr lang="en-IN" sz="2000" dirty="0">
                <a:latin typeface="SamsungOne 800" panose="020B0903030303020204" pitchFamily="34" charset="0"/>
                <a:ea typeface="SamsungOne 800" panose="020B0903030303020204" pitchFamily="34" charset="0"/>
              </a:rPr>
              <a:t>Work-let Area – Bixby, Capsules, Marketplace</a:t>
            </a:r>
            <a:r>
              <a:rPr lang="en-IN" sz="2000" dirty="0">
                <a:solidFill>
                  <a:srgbClr val="0E4094"/>
                </a:solidFill>
                <a:latin typeface="SamsungOne 800" panose="020B0903030303020204" pitchFamily="34" charset="0"/>
                <a:ea typeface="SamsungOne 800" panose="020B0903030303020204" pitchFamily="34" charset="0"/>
              </a:rPr>
              <a:t>| </a:t>
            </a:r>
            <a:r>
              <a:rPr lang="en-IN" sz="2000" dirty="0" err="1">
                <a:solidFill>
                  <a:srgbClr val="0E4094"/>
                </a:solidFill>
                <a:latin typeface="SamsungOne 800" panose="020B0903030303020204" pitchFamily="34" charset="0"/>
                <a:ea typeface="SamsungOne 800" panose="020B0903030303020204" pitchFamily="34" charset="0"/>
              </a:rPr>
              <a:t>Zomato</a:t>
            </a:r>
            <a:r>
              <a:rPr lang="en-IN" sz="2000" dirty="0">
                <a:solidFill>
                  <a:srgbClr val="0E4094"/>
                </a:solidFill>
                <a:latin typeface="SamsungOne 800" panose="020B0903030303020204" pitchFamily="34" charset="0"/>
                <a:ea typeface="SamsungOne 800" panose="020B0903030303020204" pitchFamily="34" charset="0"/>
              </a:rPr>
              <a:t> capsule</a:t>
            </a:r>
            <a:endParaRPr lang="en-US" sz="2000" dirty="0">
              <a:solidFill>
                <a:schemeClr val="bg1">
                  <a:lumMod val="50000"/>
                </a:schemeClr>
              </a:solidFill>
              <a:latin typeface="SamsungOne 800" panose="020B0903030303020204" pitchFamily="34" charset="0"/>
              <a:ea typeface="SamsungOne 800" panose="020B0903030303020204" pitchFamily="34" charset="0"/>
            </a:endParaRPr>
          </a:p>
        </p:txBody>
      </p:sp>
      <p:pic>
        <p:nvPicPr>
          <p:cNvPr id="7" name="Picture 6"/>
          <p:cNvPicPr>
            <a:picLocks noChangeAspect="1"/>
          </p:cNvPicPr>
          <p:nvPr/>
        </p:nvPicPr>
        <p:blipFill>
          <a:blip r:embed="rId2"/>
          <a:stretch>
            <a:fillRect/>
          </a:stretch>
        </p:blipFill>
        <p:spPr>
          <a:xfrm>
            <a:off x="10380133" y="116201"/>
            <a:ext cx="1811867" cy="380862"/>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8755" y="680903"/>
            <a:ext cx="4630369" cy="3524042"/>
          </a:xfrm>
          <a:prstGeom prst="rect">
            <a:avLst/>
          </a:prstGeom>
          <a:noFill/>
        </p:spPr>
        <p:txBody>
          <a:bodyPr wrap="square" rtlCol="0">
            <a:spAutoFit/>
          </a:bodyPr>
          <a:lstStyle/>
          <a:p>
            <a:r>
              <a:rPr lang="en-IN" sz="1400" b="1" dirty="0">
                <a:solidFill>
                  <a:srgbClr val="00B0F0"/>
                </a:solidFill>
                <a:latin typeface="SamsungOne 400" panose="020B0503030303020204" pitchFamily="34" charset="0"/>
                <a:ea typeface="SamsungOne 400" panose="020B0503030303020204" pitchFamily="34" charset="0"/>
              </a:rPr>
              <a:t>Problem Statement</a:t>
            </a:r>
          </a:p>
          <a:p>
            <a:pPr marL="177800" indent="-177800">
              <a:buFont typeface="Arial" panose="020B0604020202020204" pitchFamily="34" charset="0"/>
              <a:buChar char="•"/>
            </a:pPr>
            <a:endParaRPr lang="en-US"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a:latin typeface="SamsungOne 400" panose="020B0503030303020204" pitchFamily="34" charset="0"/>
                <a:ea typeface="SamsungOne 400" panose="020B0503030303020204" pitchFamily="34" charset="0"/>
              </a:rPr>
              <a:t>Bixby is powered by an open AI platform that enables developers to leverage existing APIs and services to build rich conversational experiences</a:t>
            </a:r>
          </a:p>
          <a:p>
            <a:pPr marL="177800" indent="-177800">
              <a:buFont typeface="Arial" panose="020B0604020202020204" pitchFamily="34" charset="0"/>
              <a:buChar char="•"/>
            </a:pPr>
            <a:endParaRPr lang="en-IN"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a:latin typeface="SamsungOne 400" panose="020B0503030303020204" pitchFamily="34" charset="0"/>
                <a:ea typeface="SamsungOne 400" panose="020B0503030303020204" pitchFamily="34" charset="0"/>
              </a:rPr>
              <a:t>Developers teach Bixby by building Capsules. Each Capsule contains everything Bixby AI needs to know starting from defining use cases and models to dialog and layouts</a:t>
            </a:r>
          </a:p>
          <a:p>
            <a:pPr marL="177800" indent="-177800">
              <a:buFont typeface="Arial" panose="020B0604020202020204" pitchFamily="34" charset="0"/>
              <a:buChar char="•"/>
            </a:pPr>
            <a:endParaRPr lang="en-US"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a:latin typeface="SamsungOne 400" panose="020B0503030303020204" pitchFamily="34" charset="0"/>
                <a:ea typeface="SamsungOne 400" panose="020B0503030303020204" pitchFamily="34" charset="0"/>
              </a:rPr>
              <a:t>Create a capsule for </a:t>
            </a:r>
            <a:r>
              <a:rPr lang="en-US" sz="1100" dirty="0" err="1">
                <a:latin typeface="SamsungOne 400" panose="020B0503030303020204" pitchFamily="34" charset="0"/>
                <a:ea typeface="SamsungOne 400" panose="020B0503030303020204" pitchFamily="34" charset="0"/>
              </a:rPr>
              <a:t>Zomato</a:t>
            </a:r>
            <a:r>
              <a:rPr lang="en-US" sz="1100" dirty="0">
                <a:latin typeface="SamsungOne 400" panose="020B0503030303020204" pitchFamily="34" charset="0"/>
                <a:ea typeface="SamsungOne 400" panose="020B0503030303020204" pitchFamily="34" charset="0"/>
              </a:rPr>
              <a:t> using the open APIs provided by the provider </a:t>
            </a:r>
          </a:p>
          <a:p>
            <a:pPr marL="177800" indent="-177800">
              <a:buFont typeface="Arial" panose="020B0604020202020204" pitchFamily="34" charset="0"/>
              <a:buChar char="•"/>
            </a:pPr>
            <a:endParaRPr lang="en-US"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a:latin typeface="SamsungOne 400" panose="020B0503030303020204" pitchFamily="34" charset="0"/>
                <a:ea typeface="SamsungOne 400" panose="020B0503030303020204" pitchFamily="34" charset="0"/>
              </a:rPr>
              <a:t>Bixby applies this  knowledge to unseen words and sentences so it can consistently apply the correct meaning to user requests</a:t>
            </a:r>
          </a:p>
          <a:p>
            <a:pPr marL="177800" indent="-177800">
              <a:buFont typeface="Arial" panose="020B0604020202020204" pitchFamily="34" charset="0"/>
              <a:buChar char="•"/>
            </a:pPr>
            <a:endParaRPr lang="en-US"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r>
              <a:rPr lang="en-US" sz="1100" dirty="0">
                <a:latin typeface="SamsungOne 400" panose="020B0503030303020204" pitchFamily="34" charset="0"/>
                <a:ea typeface="SamsungOne 400" panose="020B0503030303020204" pitchFamily="34" charset="0"/>
              </a:rPr>
              <a:t>Place the capsule in the Bixby Market place enables million of users to use tracker just with a button press</a:t>
            </a:r>
            <a:endParaRPr lang="en-IN" sz="1100" dirty="0">
              <a:latin typeface="SamsungOne 400" panose="020B0503030303020204" pitchFamily="34" charset="0"/>
              <a:ea typeface="SamsungOne 400" panose="020B0503030303020204" pitchFamily="34" charset="0"/>
            </a:endParaRPr>
          </a:p>
          <a:p>
            <a:endParaRPr lang="en-IN" sz="1100" dirty="0">
              <a:latin typeface="SamsungOne 400" panose="020B0503030303020204" pitchFamily="34" charset="0"/>
              <a:ea typeface="SamsungOne 400" panose="020B0503030303020204" pitchFamily="34" charset="0"/>
            </a:endParaRPr>
          </a:p>
          <a:p>
            <a:pPr marL="177800" indent="-177800">
              <a:buFont typeface="Arial" panose="020B0604020202020204" pitchFamily="34" charset="0"/>
              <a:buChar char="•"/>
            </a:pPr>
            <a:endParaRPr lang="en-IN" sz="1100" dirty="0">
              <a:latin typeface="SamsungOne 400" panose="020B0503030303020204" pitchFamily="34" charset="0"/>
              <a:ea typeface="SamsungOne 400" panose="020B0503030303020204" pitchFamily="34" charset="0"/>
            </a:endParaRPr>
          </a:p>
        </p:txBody>
      </p:sp>
      <p:cxnSp>
        <p:nvCxnSpPr>
          <p:cNvPr id="22" name="Straight Connector 21"/>
          <p:cNvCxnSpPr/>
          <p:nvPr/>
        </p:nvCxnSpPr>
        <p:spPr>
          <a:xfrm flipH="1">
            <a:off x="2949267" y="4773932"/>
            <a:ext cx="0" cy="15845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943237" y="4219041"/>
            <a:ext cx="1992445" cy="2462213"/>
          </a:xfrm>
          <a:prstGeom prst="rect">
            <a:avLst/>
          </a:prstGeom>
        </p:spPr>
        <p:txBody>
          <a:bodyPr wrap="square">
            <a:spAutoFit/>
          </a:bodyPr>
          <a:lstStyle/>
          <a:p>
            <a:pPr lvl="0"/>
            <a:r>
              <a:rPr lang="en-IN" sz="1200" b="1" dirty="0">
                <a:solidFill>
                  <a:srgbClr val="0E4094"/>
                </a:solidFill>
                <a:latin typeface="SamsungOne 400" panose="020B0503030303020204" pitchFamily="34" charset="0"/>
                <a:ea typeface="SamsungOne 400" panose="020B0503030303020204" pitchFamily="34" charset="0"/>
              </a:rPr>
              <a:t>Additional Documentation:</a:t>
            </a:r>
          </a:p>
          <a:p>
            <a:pPr marL="171450" lvl="0" indent="-171450">
              <a:buFont typeface="SamsungOne 400" panose="020B0503030303020204" pitchFamily="34" charset="0"/>
              <a:buChar char="-"/>
            </a:pPr>
            <a:endParaRPr lang="en-US" sz="1000" dirty="0">
              <a:hlinkClick r:id="rId3"/>
            </a:endParaRPr>
          </a:p>
          <a:p>
            <a:pPr marL="171450" lvl="0" indent="-171450">
              <a:buFont typeface="SamsungOne 400" panose="020B0503030303020204" pitchFamily="34" charset="0"/>
              <a:buChar char="-"/>
            </a:pPr>
            <a:r>
              <a:rPr lang="en-US" sz="1000" dirty="0">
                <a:hlinkClick r:id="rId4"/>
              </a:rPr>
              <a:t>https://bixbydevelopers.com/dev/docs/get-started</a:t>
            </a:r>
            <a:endParaRPr lang="en-US" sz="1000" dirty="0"/>
          </a:p>
          <a:p>
            <a:pPr marL="171450" lvl="0" indent="-171450">
              <a:buFont typeface="SamsungOne 400" panose="020B0503030303020204" pitchFamily="34" charset="0"/>
              <a:buChar char="-"/>
            </a:pPr>
            <a:endParaRPr lang="en-US" sz="1000" dirty="0">
              <a:solidFill>
                <a:prstClr val="black"/>
              </a:solidFill>
              <a:latin typeface="SamsungOne 400" panose="020B0503030303020204" pitchFamily="34" charset="0"/>
              <a:ea typeface="SamsungOne 400" panose="020B0503030303020204" pitchFamily="34" charset="0"/>
            </a:endParaRPr>
          </a:p>
          <a:p>
            <a:pPr marL="171450" lvl="0" indent="-171450">
              <a:buFont typeface="SamsungOne 400" panose="020B0503030303020204" pitchFamily="34" charset="0"/>
              <a:buChar char="-"/>
            </a:pPr>
            <a:r>
              <a:rPr lang="en-US" sz="1000" dirty="0">
                <a:hlinkClick r:id="rId5"/>
              </a:rPr>
              <a:t>https://bixbydevelopers.com/dev/docs/dev-guide</a:t>
            </a:r>
            <a:endParaRPr lang="en-US" sz="1000" dirty="0"/>
          </a:p>
          <a:p>
            <a:pPr marL="171450" lvl="0" indent="-171450">
              <a:buFont typeface="SamsungOne 400" panose="020B0503030303020204" pitchFamily="34" charset="0"/>
              <a:buChar char="-"/>
            </a:pPr>
            <a:endParaRPr lang="en-IN" sz="1000" dirty="0">
              <a:solidFill>
                <a:prstClr val="black"/>
              </a:solidFill>
              <a:latin typeface="SamsungOne 400" panose="020B0503030303020204" pitchFamily="34" charset="0"/>
              <a:ea typeface="SamsungOne 400" panose="020B0503030303020204" pitchFamily="34" charset="0"/>
            </a:endParaRPr>
          </a:p>
          <a:p>
            <a:pPr marL="171450" lvl="0" indent="-171450">
              <a:buFont typeface="SamsungOne 400" panose="020B0503030303020204" pitchFamily="34" charset="0"/>
              <a:buChar char="-"/>
            </a:pPr>
            <a:r>
              <a:rPr lang="en-US" sz="1000" dirty="0">
                <a:hlinkClick r:id="rId6"/>
              </a:rPr>
              <a:t>https://support.bixbydevelopers.com/hc/en-us/community/topics</a:t>
            </a:r>
            <a:endParaRPr lang="en-US" sz="1000" dirty="0"/>
          </a:p>
          <a:p>
            <a:pPr marL="171450" lvl="0" indent="-171450">
              <a:buFont typeface="SamsungOne 400" panose="020B0503030303020204" pitchFamily="34" charset="0"/>
              <a:buChar char="-"/>
            </a:pPr>
            <a:endParaRPr lang="en-IN" sz="1000" dirty="0">
              <a:solidFill>
                <a:prstClr val="black"/>
              </a:solidFill>
              <a:latin typeface="SamsungOne 400" panose="020B0503030303020204" pitchFamily="34" charset="0"/>
              <a:ea typeface="SamsungOne 400" panose="020B0503030303020204" pitchFamily="34" charset="0"/>
            </a:endParaRPr>
          </a:p>
          <a:p>
            <a:pPr marL="171450" lvl="0" indent="-171450">
              <a:buFont typeface="SamsungOne 400" panose="020B0503030303020204" pitchFamily="34" charset="0"/>
              <a:buChar char="-"/>
            </a:pPr>
            <a:r>
              <a:rPr lang="en-US" sz="1000" dirty="0">
                <a:hlinkClick r:id="rId7"/>
              </a:rPr>
              <a:t>https://bixby.developer.samsung.com/newsroom/en-us/</a:t>
            </a:r>
            <a:endParaRPr lang="en-US" sz="1000" dirty="0"/>
          </a:p>
          <a:p>
            <a:pPr lvl="0"/>
            <a:endParaRPr lang="en-IN" sz="1200" dirty="0">
              <a:solidFill>
                <a:prstClr val="black"/>
              </a:solidFill>
              <a:latin typeface="SamsungOne 400" panose="020B0503030303020204" pitchFamily="34" charset="0"/>
              <a:ea typeface="SamsungOne 400" panose="020B0503030303020204" pitchFamily="34" charset="0"/>
            </a:endParaRPr>
          </a:p>
        </p:txBody>
      </p:sp>
      <p:sp>
        <p:nvSpPr>
          <p:cNvPr id="32" name="TextBox 31"/>
          <p:cNvSpPr txBox="1"/>
          <p:nvPr/>
        </p:nvSpPr>
        <p:spPr>
          <a:xfrm>
            <a:off x="5146777" y="799364"/>
            <a:ext cx="6935155" cy="2554545"/>
          </a:xfrm>
          <a:prstGeom prst="rect">
            <a:avLst/>
          </a:prstGeom>
          <a:noFill/>
        </p:spPr>
        <p:txBody>
          <a:bodyPr wrap="square" rtlCol="0">
            <a:spAutoFit/>
          </a:bodyPr>
          <a:lstStyle/>
          <a:p>
            <a:pPr algn="just"/>
            <a:r>
              <a:rPr lang="en-IN" sz="1400" b="1" dirty="0">
                <a:solidFill>
                  <a:schemeClr val="accent6"/>
                </a:solidFill>
                <a:latin typeface="SamsungOne 400" panose="020B0503030303020204" pitchFamily="34" charset="0"/>
                <a:ea typeface="SamsungOne 400" panose="020B0503030303020204" pitchFamily="34" charset="0"/>
              </a:rPr>
              <a:t>Expectations</a:t>
            </a:r>
          </a:p>
          <a:p>
            <a:pPr marL="17780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Check the Open APIs supported by </a:t>
            </a:r>
            <a:r>
              <a:rPr lang="en-IN" sz="1100" dirty="0" err="1">
                <a:solidFill>
                  <a:schemeClr val="tx1">
                    <a:lumMod val="50000"/>
                    <a:lumOff val="50000"/>
                  </a:schemeClr>
                </a:solidFill>
                <a:latin typeface="SamsungOne 400" panose="020B0503030303020204" pitchFamily="34" charset="0"/>
                <a:ea typeface="SamsungOne 400" panose="020B0503030303020204" pitchFamily="34" charset="0"/>
              </a:rPr>
              <a:t>Zomato</a:t>
            </a: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 and create a capsule covering all features that can be derived from the open APIs</a:t>
            </a:r>
          </a:p>
          <a:p>
            <a:pPr algn="just"/>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Bixby AI platform and Capsule understanding concepts like </a:t>
            </a:r>
            <a:r>
              <a:rPr lang="en-US" sz="1100" dirty="0">
                <a:solidFill>
                  <a:schemeClr val="tx1">
                    <a:lumMod val="50000"/>
                    <a:lumOff val="50000"/>
                  </a:schemeClr>
                </a:solidFill>
                <a:latin typeface="SamsungOne 400" panose="020B0503030303020204" pitchFamily="34" charset="0"/>
                <a:ea typeface="SamsungOne 400" panose="020B0503030303020204" pitchFamily="34" charset="0"/>
              </a:rPr>
              <a:t>models, code, layouts and dialogs</a:t>
            </a: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Submit the capsule to Bixby Market place available for million of users </a:t>
            </a:r>
          </a:p>
          <a:p>
            <a:pPr algn="just"/>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     </a:t>
            </a:r>
          </a:p>
          <a:p>
            <a:pPr lvl="0" algn="just"/>
            <a:r>
              <a:rPr lang="en-IN" sz="1400" b="1" dirty="0">
                <a:solidFill>
                  <a:schemeClr val="accent6"/>
                </a:solidFill>
                <a:latin typeface="SamsungOne 400" panose="020B0503030303020204" pitchFamily="34" charset="0"/>
                <a:ea typeface="SamsungOne 400" panose="020B0503030303020204" pitchFamily="34" charset="0"/>
              </a:rPr>
              <a:t>Training/ Pre-requisites</a:t>
            </a:r>
          </a:p>
          <a:p>
            <a:pPr marL="177800" lvl="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Understanding of Voice Assistant platform and NLU system </a:t>
            </a:r>
          </a:p>
          <a:p>
            <a:pPr marL="177800" lvl="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Good knowledge of Java Script language and JSON</a:t>
            </a:r>
          </a:p>
          <a:p>
            <a:pPr marL="177800" lvl="0" indent="-177800" algn="just">
              <a:buFont typeface="Arial" panose="020B0604020202020204" pitchFamily="34" charset="0"/>
              <a:buChar char="•"/>
            </a:pPr>
            <a:endParaRPr lang="en-IN" sz="1100" dirty="0">
              <a:solidFill>
                <a:schemeClr val="tx1">
                  <a:lumMod val="50000"/>
                  <a:lumOff val="50000"/>
                </a:schemeClr>
              </a:solidFill>
              <a:latin typeface="SamsungOne 400" panose="020B0503030303020204" pitchFamily="34" charset="0"/>
              <a:ea typeface="SamsungOne 400" panose="020B0503030303020204" pitchFamily="34" charset="0"/>
            </a:endParaRPr>
          </a:p>
          <a:p>
            <a:pPr marL="177800" lvl="0" indent="-177800" algn="just">
              <a:buFont typeface="Arial" panose="020B0604020202020204" pitchFamily="34" charset="0"/>
              <a:buChar char="•"/>
            </a:pPr>
            <a:r>
              <a:rPr lang="en-IN" sz="1100" dirty="0">
                <a:solidFill>
                  <a:schemeClr val="tx1">
                    <a:lumMod val="50000"/>
                    <a:lumOff val="50000"/>
                  </a:schemeClr>
                </a:solidFill>
                <a:latin typeface="SamsungOne 400" panose="020B0503030303020204" pitchFamily="34" charset="0"/>
                <a:ea typeface="SamsungOne 400" panose="020B0503030303020204" pitchFamily="34" charset="0"/>
              </a:rPr>
              <a:t>Web services, HTTP methods like POST and PUT and OAuth</a:t>
            </a:r>
          </a:p>
        </p:txBody>
      </p:sp>
      <p:sp>
        <p:nvSpPr>
          <p:cNvPr id="2" name="TextBox 1"/>
          <p:cNvSpPr txBox="1"/>
          <p:nvPr/>
        </p:nvSpPr>
        <p:spPr>
          <a:xfrm>
            <a:off x="7647709" y="587576"/>
            <a:ext cx="4116722" cy="338554"/>
          </a:xfrm>
          <a:prstGeom prst="rect">
            <a:avLst/>
          </a:prstGeom>
          <a:noFill/>
        </p:spPr>
        <p:txBody>
          <a:bodyPr wrap="square" rtlCol="0">
            <a:spAutoFit/>
          </a:bodyPr>
          <a:lstStyle/>
          <a:p>
            <a:r>
              <a:rPr lang="en-US" sz="1600" b="1" dirty="0"/>
              <a:t>Work-let expected duration – 4 months</a:t>
            </a:r>
          </a:p>
        </p:txBody>
      </p:sp>
      <p:sp>
        <p:nvSpPr>
          <p:cNvPr id="9" name="Oval 8"/>
          <p:cNvSpPr/>
          <p:nvPr/>
        </p:nvSpPr>
        <p:spPr>
          <a:xfrm>
            <a:off x="11171444" y="1694640"/>
            <a:ext cx="494942" cy="493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6" name="TextBox 15"/>
          <p:cNvSpPr txBox="1"/>
          <p:nvPr/>
        </p:nvSpPr>
        <p:spPr>
          <a:xfrm>
            <a:off x="11084388" y="2192394"/>
            <a:ext cx="1163996" cy="261610"/>
          </a:xfrm>
          <a:prstGeom prst="rect">
            <a:avLst/>
          </a:prstGeom>
          <a:noFill/>
        </p:spPr>
        <p:txBody>
          <a:bodyPr wrap="square" rtlCol="0">
            <a:spAutoFit/>
          </a:bodyPr>
          <a:lstStyle/>
          <a:p>
            <a:r>
              <a:rPr lang="en-IN" sz="1100" dirty="0"/>
              <a:t>Students</a:t>
            </a:r>
          </a:p>
        </p:txBody>
      </p:sp>
      <p:sp>
        <p:nvSpPr>
          <p:cNvPr id="36" name="TextBox 35"/>
          <p:cNvSpPr txBox="1"/>
          <p:nvPr/>
        </p:nvSpPr>
        <p:spPr>
          <a:xfrm>
            <a:off x="169333" y="5405947"/>
            <a:ext cx="1442788" cy="553998"/>
          </a:xfrm>
          <a:prstGeom prst="rect">
            <a:avLst/>
          </a:prstGeom>
          <a:noFill/>
        </p:spPr>
        <p:txBody>
          <a:bodyPr wrap="square" rtlCol="0">
            <a:spAutoFit/>
          </a:bodyPr>
          <a:lstStyle/>
          <a:p>
            <a:pPr algn="ctr"/>
            <a:r>
              <a:rPr lang="en-US" sz="800" dirty="0"/>
              <a:t>S </a:t>
            </a:r>
            <a:r>
              <a:rPr lang="en-US" sz="800" dirty="0" err="1"/>
              <a:t>Madhushree</a:t>
            </a:r>
            <a:r>
              <a:rPr lang="en-IN" sz="800" dirty="0">
                <a:latin typeface="SamsungOne 400" panose="020B0503030303020204" pitchFamily="34" charset="0"/>
                <a:ea typeface="SamsungOne 400" panose="020B0503030303020204" pitchFamily="34" charset="0"/>
              </a:rPr>
              <a:t>, </a:t>
            </a:r>
          </a:p>
          <a:p>
            <a:pPr algn="ctr"/>
            <a:r>
              <a:rPr lang="en-US" sz="800" dirty="0"/>
              <a:t>Senior Lead Engineer </a:t>
            </a:r>
            <a:r>
              <a:rPr lang="en-IN" sz="700" dirty="0">
                <a:effectLst/>
                <a:latin typeface="SamsungOne 400" panose="020B0503030303020204"/>
                <a:hlinkClick r:id="rId8"/>
              </a:rPr>
              <a:t>s.madhushree@samsung.com</a:t>
            </a:r>
            <a:endParaRPr lang="en-IN" sz="700" dirty="0">
              <a:effectLst/>
              <a:latin typeface="SamsungOne 400" panose="020B0503030303020204"/>
            </a:endParaRPr>
          </a:p>
          <a:p>
            <a:pPr algn="ctr"/>
            <a:r>
              <a:rPr lang="en-IN" sz="700" dirty="0">
                <a:latin typeface="SamsungOne 400" panose="020B0503030303020204" pitchFamily="34" charset="0"/>
                <a:ea typeface="SamsungOne 400" panose="020B0503030303020204" pitchFamily="34" charset="0"/>
              </a:rPr>
              <a:t>+91-</a:t>
            </a:r>
            <a:r>
              <a:rPr lang="en-US" sz="700" dirty="0">
                <a:latin typeface="SamsungOne 400" panose="020B0503030303020204" pitchFamily="34" charset="0"/>
                <a:ea typeface="SamsungOne 400" panose="020B0503030303020204" pitchFamily="34" charset="0"/>
              </a:rPr>
              <a:t> 8971775619</a:t>
            </a:r>
          </a:p>
        </p:txBody>
      </p:sp>
      <p:pic>
        <p:nvPicPr>
          <p:cNvPr id="35" name="Picture 34"/>
          <p:cNvPicPr>
            <a:picLocks noChangeAspect="1"/>
          </p:cNvPicPr>
          <p:nvPr/>
        </p:nvPicPr>
        <p:blipFill>
          <a:blip r:embed="rId9"/>
          <a:stretch>
            <a:fillRect/>
          </a:stretch>
        </p:blipFill>
        <p:spPr>
          <a:xfrm>
            <a:off x="1712767" y="4106553"/>
            <a:ext cx="961475" cy="1158340"/>
          </a:xfrm>
          <a:prstGeom prst="rect">
            <a:avLst/>
          </a:prstGeom>
        </p:spPr>
      </p:pic>
      <p:sp>
        <p:nvSpPr>
          <p:cNvPr id="37" name="TextBox 36"/>
          <p:cNvSpPr txBox="1"/>
          <p:nvPr/>
        </p:nvSpPr>
        <p:spPr>
          <a:xfrm>
            <a:off x="1442021" y="5405947"/>
            <a:ext cx="1387950" cy="584775"/>
          </a:xfrm>
          <a:prstGeom prst="rect">
            <a:avLst/>
          </a:prstGeom>
          <a:noFill/>
        </p:spPr>
        <p:txBody>
          <a:bodyPr wrap="square" rtlCol="0">
            <a:spAutoFit/>
          </a:bodyPr>
          <a:lstStyle/>
          <a:p>
            <a:pPr algn="ctr"/>
            <a:r>
              <a:rPr lang="en-US" sz="800" dirty="0"/>
              <a:t>Janani </a:t>
            </a:r>
            <a:r>
              <a:rPr lang="en-US" sz="800" dirty="0" err="1"/>
              <a:t>Thangavel</a:t>
            </a:r>
            <a:r>
              <a:rPr lang="en-IN" sz="800" dirty="0">
                <a:latin typeface="SamsungOne 400" panose="020B0503030303020204" pitchFamily="34" charset="0"/>
                <a:ea typeface="SamsungOne 400" panose="020B0503030303020204" pitchFamily="34" charset="0"/>
              </a:rPr>
              <a:t>, </a:t>
            </a:r>
          </a:p>
          <a:p>
            <a:pPr algn="ctr"/>
            <a:r>
              <a:rPr lang="en-US" sz="800" dirty="0"/>
              <a:t>Chief Engineer</a:t>
            </a:r>
          </a:p>
          <a:p>
            <a:pPr algn="ctr"/>
            <a:r>
              <a:rPr lang="en-US" sz="800" dirty="0">
                <a:hlinkClick r:id="rId10"/>
              </a:rPr>
              <a:t>janani.t@samsung.com</a:t>
            </a:r>
            <a:endParaRPr lang="en-US" sz="800" dirty="0"/>
          </a:p>
          <a:p>
            <a:pPr algn="ctr"/>
            <a:r>
              <a:rPr lang="en-IN" sz="700" dirty="0">
                <a:latin typeface="SamsungOne 400" panose="020B0503030303020204"/>
                <a:ea typeface="SamsungOne 400" panose="020B0503030303020204" pitchFamily="34" charset="0"/>
              </a:rPr>
              <a:t>+91-</a:t>
            </a:r>
            <a:r>
              <a:rPr lang="en-US" sz="700" dirty="0">
                <a:latin typeface="SamsungOne 400" panose="020B0503030303020204"/>
                <a:ea typeface="SamsungOne 400" panose="020B0503030303020204" pitchFamily="34" charset="0"/>
              </a:rPr>
              <a:t> </a:t>
            </a:r>
            <a:r>
              <a:rPr lang="en-US" sz="800" dirty="0">
                <a:latin typeface="SamsungOne 400" panose="020B0503030303020204"/>
              </a:rPr>
              <a:t>9731822992</a:t>
            </a:r>
            <a:endParaRPr lang="en-US" sz="700" dirty="0">
              <a:latin typeface="SamsungOne 400" panose="020B0503030303020204"/>
              <a:ea typeface="SamsungOne 400" panose="020B0503030303020204" pitchFamily="34" charset="0"/>
            </a:endParaRPr>
          </a:p>
        </p:txBody>
      </p:sp>
      <p:pic>
        <p:nvPicPr>
          <p:cNvPr id="3" name="Picture 2"/>
          <p:cNvPicPr>
            <a:picLocks noChangeAspect="1"/>
          </p:cNvPicPr>
          <p:nvPr/>
        </p:nvPicPr>
        <p:blipFill>
          <a:blip r:embed="rId11"/>
          <a:stretch>
            <a:fillRect/>
          </a:stretch>
        </p:blipFill>
        <p:spPr>
          <a:xfrm>
            <a:off x="447350" y="4106552"/>
            <a:ext cx="947843" cy="1174023"/>
          </a:xfrm>
          <a:prstGeom prst="rect">
            <a:avLst/>
          </a:prstGeom>
        </p:spPr>
      </p:pic>
      <p:grpSp>
        <p:nvGrpSpPr>
          <p:cNvPr id="38" name="Group 37"/>
          <p:cNvGrpSpPr/>
          <p:nvPr/>
        </p:nvGrpSpPr>
        <p:grpSpPr>
          <a:xfrm>
            <a:off x="5198558" y="3642186"/>
            <a:ext cx="6269184" cy="184665"/>
            <a:chOff x="5926666" y="5681136"/>
            <a:chExt cx="5435602" cy="143934"/>
          </a:xfrm>
        </p:grpSpPr>
        <p:cxnSp>
          <p:nvCxnSpPr>
            <p:cNvPr id="39" name="Straight Connector 38"/>
            <p:cNvCxnSpPr/>
            <p:nvPr/>
          </p:nvCxnSpPr>
          <p:spPr>
            <a:xfrm flipH="1">
              <a:off x="6002866" y="5753103"/>
              <a:ext cx="5317067"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926666"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690533"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454400"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1218268" y="5681136"/>
              <a:ext cx="144000" cy="143934"/>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5122924" y="3824254"/>
            <a:ext cx="1747003" cy="3093154"/>
          </a:xfrm>
          <a:prstGeom prst="rect">
            <a:avLst/>
          </a:prstGeom>
          <a:noFill/>
        </p:spPr>
        <p:txBody>
          <a:bodyPr wrap="square" rtlCol="0">
            <a:spAutoFit/>
          </a:bodyPr>
          <a:lstStyle/>
          <a:p>
            <a:r>
              <a:rPr lang="en-IN" sz="1100" b="1" dirty="0">
                <a:latin typeface="SamsungOne 400" panose="020B0503030303020204" pitchFamily="34" charset="0"/>
                <a:ea typeface="SamsungOne 400" panose="020B0503030303020204" pitchFamily="34" charset="0"/>
              </a:rPr>
              <a:t>Kick Off &lt; 1</a:t>
            </a:r>
            <a:r>
              <a:rPr lang="en-IN" sz="1100" b="1" baseline="30000" dirty="0">
                <a:latin typeface="SamsungOne 400" panose="020B0503030303020204" pitchFamily="34" charset="0"/>
                <a:ea typeface="SamsungOne 400" panose="020B0503030303020204" pitchFamily="34" charset="0"/>
              </a:rPr>
              <a:t>st</a:t>
            </a:r>
            <a:r>
              <a:rPr lang="en-IN" sz="1100" b="1" dirty="0">
                <a:latin typeface="SamsungOne 400" panose="020B0503030303020204" pitchFamily="34" charset="0"/>
                <a:ea typeface="SamsungOne 400" panose="020B0503030303020204" pitchFamily="34" charset="0"/>
              </a:rPr>
              <a:t>  Month &gt;</a:t>
            </a:r>
          </a:p>
          <a:p>
            <a:endParaRPr lang="en-IN" sz="1200" b="1"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Understanding general Voice assistant concepts</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Hands on with Bixby concepts and  IDE with sample capsules </a:t>
            </a:r>
          </a:p>
          <a:p>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Understanding the Develop process from Bixby Developer portal</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Test the open APIs to be used (if any) </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Define goals, must work utterances and expected Bixby response for best user experience</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p:txBody>
      </p:sp>
      <p:sp>
        <p:nvSpPr>
          <p:cNvPr id="47" name="TextBox 46"/>
          <p:cNvSpPr txBox="1"/>
          <p:nvPr/>
        </p:nvSpPr>
        <p:spPr>
          <a:xfrm>
            <a:off x="10379162" y="3847302"/>
            <a:ext cx="1719222" cy="723275"/>
          </a:xfrm>
          <a:prstGeom prst="rect">
            <a:avLst/>
          </a:prstGeom>
          <a:noFill/>
        </p:spPr>
        <p:txBody>
          <a:bodyPr wrap="square" rtlCol="0">
            <a:spAutoFit/>
          </a:bodyPr>
          <a:lstStyle/>
          <a:p>
            <a:r>
              <a:rPr lang="en-IN" sz="1100" b="1" dirty="0">
                <a:latin typeface="SamsungOne 400" panose="020B0503030303020204" pitchFamily="34" charset="0"/>
                <a:ea typeface="SamsungOne 400" panose="020B0503030303020204" pitchFamily="34" charset="0"/>
              </a:rPr>
              <a:t>Closure &lt; 4</a:t>
            </a:r>
            <a:r>
              <a:rPr lang="en-IN" sz="1100" b="1" baseline="30000" dirty="0">
                <a:latin typeface="SamsungOne 400" panose="020B0503030303020204" pitchFamily="34" charset="0"/>
                <a:ea typeface="SamsungOne 400" panose="020B0503030303020204" pitchFamily="34" charset="0"/>
              </a:rPr>
              <a:t>th</a:t>
            </a:r>
            <a:r>
              <a:rPr lang="en-IN" sz="1100" b="1" dirty="0">
                <a:latin typeface="SamsungOne 400" panose="020B0503030303020204" pitchFamily="34" charset="0"/>
                <a:ea typeface="SamsungOne 400" panose="020B0503030303020204" pitchFamily="34" charset="0"/>
              </a:rPr>
              <a:t> Month &gt;</a:t>
            </a:r>
          </a:p>
          <a:p>
            <a:endParaRPr lang="en-IN" sz="1200" b="1"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E2E testing with natural utterances </a:t>
            </a:r>
          </a:p>
        </p:txBody>
      </p:sp>
      <p:sp>
        <p:nvSpPr>
          <p:cNvPr id="48" name="TextBox 47"/>
          <p:cNvSpPr txBox="1"/>
          <p:nvPr/>
        </p:nvSpPr>
        <p:spPr>
          <a:xfrm>
            <a:off x="6854023" y="3844019"/>
            <a:ext cx="1770103" cy="2939266"/>
          </a:xfrm>
          <a:prstGeom prst="rect">
            <a:avLst/>
          </a:prstGeom>
          <a:noFill/>
        </p:spPr>
        <p:txBody>
          <a:bodyPr wrap="square" rtlCol="0">
            <a:spAutoFit/>
          </a:bodyPr>
          <a:lstStyle/>
          <a:p>
            <a:r>
              <a:rPr lang="en-IN" sz="1100" b="1" dirty="0">
                <a:latin typeface="SamsungOne 400" panose="020B0503030303020204" pitchFamily="34" charset="0"/>
                <a:ea typeface="SamsungOne 400" panose="020B0503030303020204" pitchFamily="34" charset="0"/>
              </a:rPr>
              <a:t>Milestone 2 &lt; 2</a:t>
            </a:r>
            <a:r>
              <a:rPr lang="en-IN" sz="1100" b="1" baseline="30000" dirty="0">
                <a:latin typeface="SamsungOne 400" panose="020B0503030303020204" pitchFamily="34" charset="0"/>
                <a:ea typeface="SamsungOne 400" panose="020B0503030303020204" pitchFamily="34" charset="0"/>
              </a:rPr>
              <a:t>nd</a:t>
            </a:r>
            <a:r>
              <a:rPr lang="en-IN" sz="1100" b="1" dirty="0">
                <a:latin typeface="SamsungOne 400" panose="020B0503030303020204" pitchFamily="34" charset="0"/>
                <a:ea typeface="SamsungOne 400" panose="020B0503030303020204" pitchFamily="34" charset="0"/>
              </a:rPr>
              <a:t> Month &gt;</a:t>
            </a:r>
          </a:p>
          <a:p>
            <a:endParaRPr lang="en-IN" sz="1200" b="1"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Capsule – </a:t>
            </a:r>
            <a:r>
              <a:rPr lang="en-IN" sz="900" dirty="0" err="1">
                <a:solidFill>
                  <a:schemeClr val="bg1">
                    <a:lumMod val="50000"/>
                  </a:schemeClr>
                </a:solidFill>
                <a:latin typeface="SamsungOne 800" panose="020B0903030303020204" pitchFamily="34" charset="0"/>
                <a:ea typeface="SamsungOne 800" panose="020B0903030303020204" pitchFamily="34" charset="0"/>
              </a:rPr>
              <a:t>Zomato</a:t>
            </a:r>
            <a:endParaRPr lang="en-IN" sz="900" dirty="0">
              <a:solidFill>
                <a:schemeClr val="bg1">
                  <a:lumMod val="50000"/>
                </a:schemeClr>
              </a:solidFill>
              <a:latin typeface="SamsungOne 800" panose="020B0903030303020204" pitchFamily="34" charset="0"/>
              <a:ea typeface="SamsungOne 800" panose="020B0903030303020204" pitchFamily="34" charset="0"/>
            </a:endParaRPr>
          </a:p>
          <a:p>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Action and Concepts identification and definition along with vocab</a:t>
            </a:r>
          </a:p>
          <a:p>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US" sz="900" dirty="0">
                <a:latin typeface="SamsungOne 400" panose="020B0503030303020204" pitchFamily="34" charset="0"/>
                <a:ea typeface="SamsungOne 400" panose="020B0503030303020204" pitchFamily="34" charset="0"/>
              </a:rPr>
              <a:t>Prepare the input, output mappers and end points</a:t>
            </a:r>
          </a:p>
          <a:p>
            <a:pPr marL="171450" indent="-171450">
              <a:buFont typeface="Arial" panose="020B0604020202020204" pitchFamily="34" charset="0"/>
              <a:buChar char="•"/>
            </a:pPr>
            <a:endParaRPr lang="en-US"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US" sz="900" dirty="0">
                <a:latin typeface="SamsungOne 400" panose="020B0503030303020204" pitchFamily="34" charset="0"/>
                <a:ea typeface="SamsungOne 400" panose="020B0503030303020204" pitchFamily="34" charset="0"/>
              </a:rPr>
              <a:t>Create required JS files for the business logic, Bixby Views and NLGs</a:t>
            </a:r>
            <a:br>
              <a:rPr lang="en-US" sz="900" dirty="0">
                <a:latin typeface="SamsungOne 400" panose="020B0503030303020204" pitchFamily="34" charset="0"/>
                <a:ea typeface="SamsungOne 400" panose="020B0503030303020204" pitchFamily="34" charset="0"/>
              </a:rPr>
            </a:br>
            <a:endParaRPr lang="en-US"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US" sz="900" dirty="0">
                <a:latin typeface="SamsungOne 400" panose="020B0503030303020204" pitchFamily="34" charset="0"/>
                <a:ea typeface="SamsungOne 400" panose="020B0503030303020204" pitchFamily="34" charset="0"/>
              </a:rPr>
              <a:t>Variation creation for Training and add Vocabulary</a:t>
            </a:r>
          </a:p>
          <a:p>
            <a:pPr marL="171450" indent="-171450">
              <a:buFont typeface="Arial" panose="020B0604020202020204" pitchFamily="34" charset="0"/>
              <a:buChar char="•"/>
            </a:pPr>
            <a:endParaRPr lang="en-US"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US" sz="900" dirty="0">
                <a:latin typeface="SamsungOne 400" panose="020B0503030303020204" pitchFamily="34" charset="0"/>
                <a:ea typeface="SamsungOne 400" panose="020B0503030303020204" pitchFamily="34" charset="0"/>
              </a:rPr>
              <a:t>E2E working for must work utterances </a:t>
            </a:r>
            <a:endParaRPr lang="en-IN" sz="900" dirty="0">
              <a:latin typeface="SamsungOne 400" panose="020B0503030303020204" pitchFamily="34" charset="0"/>
              <a:ea typeface="SamsungOne 400" panose="020B0503030303020204" pitchFamily="34" charset="0"/>
            </a:endParaRPr>
          </a:p>
        </p:txBody>
      </p:sp>
      <p:sp>
        <p:nvSpPr>
          <p:cNvPr id="49" name="TextBox 48"/>
          <p:cNvSpPr txBox="1"/>
          <p:nvPr/>
        </p:nvSpPr>
        <p:spPr>
          <a:xfrm>
            <a:off x="8647980" y="3849843"/>
            <a:ext cx="1831840" cy="1000274"/>
          </a:xfrm>
          <a:prstGeom prst="rect">
            <a:avLst/>
          </a:prstGeom>
          <a:noFill/>
        </p:spPr>
        <p:txBody>
          <a:bodyPr wrap="square" rtlCol="0">
            <a:spAutoFit/>
          </a:bodyPr>
          <a:lstStyle/>
          <a:p>
            <a:r>
              <a:rPr lang="en-IN" sz="1100" b="1" dirty="0">
                <a:latin typeface="SamsungOne 400" panose="020B0503030303020204" pitchFamily="34" charset="0"/>
                <a:ea typeface="SamsungOne 400" panose="020B0503030303020204" pitchFamily="34" charset="0"/>
              </a:rPr>
              <a:t>Milestone 3 &lt; 3</a:t>
            </a:r>
            <a:r>
              <a:rPr lang="en-IN" sz="1100" b="1" baseline="30000" dirty="0">
                <a:latin typeface="SamsungOne 400" panose="020B0503030303020204" pitchFamily="34" charset="0"/>
                <a:ea typeface="SamsungOne 400" panose="020B0503030303020204" pitchFamily="34" charset="0"/>
              </a:rPr>
              <a:t>rd</a:t>
            </a:r>
            <a:r>
              <a:rPr lang="en-IN" sz="1100" b="1" dirty="0">
                <a:latin typeface="SamsungOne 400" panose="020B0503030303020204" pitchFamily="34" charset="0"/>
                <a:ea typeface="SamsungOne 400" panose="020B0503030303020204" pitchFamily="34" charset="0"/>
              </a:rPr>
              <a:t> Month &gt;</a:t>
            </a:r>
          </a:p>
          <a:p>
            <a:endParaRPr lang="en-IN" sz="1200" b="1"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Account Linking</a:t>
            </a:r>
          </a:p>
          <a:p>
            <a:pPr marL="171450" indent="-171450">
              <a:buFont typeface="Arial" panose="020B0604020202020204" pitchFamily="34" charset="0"/>
              <a:buChar char="•"/>
            </a:pPr>
            <a:endParaRPr lang="en-IN" sz="9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900" dirty="0">
                <a:latin typeface="SamsungOne 400" panose="020B0503030303020204" pitchFamily="34" charset="0"/>
                <a:ea typeface="SamsungOne 400" panose="020B0503030303020204" pitchFamily="34" charset="0"/>
              </a:rPr>
              <a:t>Identify the category and submit to market place </a:t>
            </a:r>
          </a:p>
        </p:txBody>
      </p:sp>
    </p:spTree>
    <p:extLst>
      <p:ext uri="{BB962C8B-B14F-4D97-AF65-F5344CB8AC3E}">
        <p14:creationId xmlns:p14="http://schemas.microsoft.com/office/powerpoint/2010/main" val="341712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5436C-9B46-406E-AC19-EBB397CCEEFE}"/>
              </a:ext>
            </a:extLst>
          </p:cNvPr>
          <p:cNvSpPr>
            <a:spLocks noGrp="1"/>
          </p:cNvSpPr>
          <p:nvPr>
            <p:ph type="title"/>
          </p:nvPr>
        </p:nvSpPr>
        <p:spPr>
          <a:xfrm>
            <a:off x="253658" y="2068497"/>
            <a:ext cx="3201366" cy="1360502"/>
          </a:xfrm>
        </p:spPr>
        <p:txBody>
          <a:bodyPr anchor="b">
            <a:normAutofit/>
          </a:bodyPr>
          <a:lstStyle/>
          <a:p>
            <a:pPr algn="r"/>
            <a:r>
              <a:rPr lang="en-IN" sz="4000" dirty="0">
                <a:solidFill>
                  <a:srgbClr val="FFFFFF"/>
                </a:solidFill>
              </a:rPr>
              <a:t>KPIs achieved </a:t>
            </a:r>
          </a:p>
        </p:txBody>
      </p:sp>
      <p:sp>
        <p:nvSpPr>
          <p:cNvPr id="3" name="Content Placeholder 2">
            <a:extLst>
              <a:ext uri="{FF2B5EF4-FFF2-40B4-BE49-F238E27FC236}">
                <a16:creationId xmlns:a16="http://schemas.microsoft.com/office/drawing/2014/main" id="{73C42FA2-059E-426E-B686-8333A2A70619}"/>
              </a:ext>
            </a:extLst>
          </p:cNvPr>
          <p:cNvSpPr>
            <a:spLocks noGrp="1"/>
          </p:cNvSpPr>
          <p:nvPr>
            <p:ph idx="1"/>
          </p:nvPr>
        </p:nvSpPr>
        <p:spPr>
          <a:xfrm>
            <a:off x="4810259" y="649480"/>
            <a:ext cx="6555347" cy="5546047"/>
          </a:xfrm>
        </p:spPr>
        <p:txBody>
          <a:bodyPr anchor="ctr">
            <a:normAutofit/>
          </a:bodyPr>
          <a:lstStyle/>
          <a:p>
            <a:r>
              <a:rPr lang="en-IN" sz="2000" dirty="0">
                <a:latin typeface="SamsungOne 400" panose="020B0503030303020204" pitchFamily="34" charset="0"/>
                <a:ea typeface="SamsungOne 400" panose="020B0503030303020204" pitchFamily="34" charset="0"/>
              </a:rPr>
              <a:t>Hands on with Bixby concepts and  IDE with sample capsules </a:t>
            </a:r>
          </a:p>
          <a:p>
            <a:endParaRPr lang="en-IN" sz="20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2000" dirty="0">
                <a:latin typeface="SamsungOne 400" panose="020B0503030303020204" pitchFamily="34" charset="0"/>
                <a:ea typeface="SamsungOne 400" panose="020B0503030303020204" pitchFamily="34" charset="0"/>
              </a:rPr>
              <a:t>Understanding the Develop process from Bixby Developer portal</a:t>
            </a:r>
          </a:p>
          <a:p>
            <a:pPr marL="0" indent="0">
              <a:buNone/>
            </a:pPr>
            <a:endParaRPr lang="en-IN" sz="2000" dirty="0">
              <a:latin typeface="SamsungOne 400" panose="020B0503030303020204" pitchFamily="34" charset="0"/>
              <a:ea typeface="SamsungOne 400" panose="020B0503030303020204" pitchFamily="34" charset="0"/>
            </a:endParaRPr>
          </a:p>
          <a:p>
            <a:pPr marL="171450" indent="-171450"/>
            <a:r>
              <a:rPr lang="en-IN" sz="2000" dirty="0">
                <a:latin typeface="SamsungOne 400" panose="020B0503030303020204" pitchFamily="34" charset="0"/>
                <a:ea typeface="SamsungOne 400" panose="020B0503030303020204" pitchFamily="34" charset="0"/>
              </a:rPr>
              <a:t>Test the open APIs to be used (</a:t>
            </a:r>
            <a:r>
              <a:rPr lang="en-IN" sz="2000" dirty="0">
                <a:latin typeface="SamsungOne 400" panose="020B0503030303020204" pitchFamily="34" charset="0"/>
                <a:ea typeface="SamsungOne 400" panose="020B0503030303020204" pitchFamily="34" charset="0"/>
                <a:hlinkClick r:id="rId2"/>
              </a:rPr>
              <a:t>https://developers.zomato.com/</a:t>
            </a:r>
            <a:r>
              <a:rPr lang="en-IN" sz="2000" dirty="0">
                <a:latin typeface="SamsungOne 400" panose="020B0503030303020204" pitchFamily="34" charset="0"/>
                <a:ea typeface="SamsungOne 400" panose="020B0503030303020204" pitchFamily="34" charset="0"/>
              </a:rPr>
              <a:t>) </a:t>
            </a:r>
          </a:p>
          <a:p>
            <a:pPr marL="171450" indent="-171450">
              <a:buFont typeface="Arial" panose="020B0604020202020204" pitchFamily="34" charset="0"/>
              <a:buChar char="•"/>
            </a:pPr>
            <a:endParaRPr lang="en-IN" sz="2000" dirty="0">
              <a:latin typeface="SamsungOne 400" panose="020B0503030303020204" pitchFamily="34" charset="0"/>
              <a:ea typeface="SamsungOne 400" panose="020B0503030303020204" pitchFamily="34" charset="0"/>
            </a:endParaRPr>
          </a:p>
          <a:p>
            <a:pPr marL="171450" indent="-171450">
              <a:buFont typeface="Arial" panose="020B0604020202020204" pitchFamily="34" charset="0"/>
              <a:buChar char="•"/>
            </a:pPr>
            <a:r>
              <a:rPr lang="en-IN" sz="2000" dirty="0">
                <a:latin typeface="SamsungOne 400" panose="020B0503030303020204" pitchFamily="34" charset="0"/>
                <a:ea typeface="SamsungOne 400" panose="020B0503030303020204" pitchFamily="34" charset="0"/>
              </a:rPr>
              <a:t>Define goals, must work utterances and expected Bixby response for best user experience</a:t>
            </a:r>
          </a:p>
          <a:p>
            <a:pPr marL="171450" indent="-171450">
              <a:buFont typeface="Arial" panose="020B0604020202020204" pitchFamily="34" charset="0"/>
              <a:buChar char="•"/>
            </a:pPr>
            <a:endParaRPr lang="en-IN" sz="2000" dirty="0">
              <a:latin typeface="SamsungOne 400" panose="020B0503030303020204" pitchFamily="34" charset="0"/>
              <a:ea typeface="SamsungOne 400" panose="020B0503030303020204" pitchFamily="34" charset="0"/>
            </a:endParaRPr>
          </a:p>
          <a:p>
            <a:endParaRPr lang="en-IN" sz="2000" dirty="0"/>
          </a:p>
        </p:txBody>
      </p:sp>
      <p:pic>
        <p:nvPicPr>
          <p:cNvPr id="4" name="Picture 3" descr="Text, logo&#10;&#10;Description automatically generated">
            <a:extLst>
              <a:ext uri="{FF2B5EF4-FFF2-40B4-BE49-F238E27FC236}">
                <a16:creationId xmlns:a16="http://schemas.microsoft.com/office/drawing/2014/main" id="{6488CB0C-7C3E-4D14-A71E-ED2981D3D5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Tree>
    <p:extLst>
      <p:ext uri="{BB962C8B-B14F-4D97-AF65-F5344CB8AC3E}">
        <p14:creationId xmlns:p14="http://schemas.microsoft.com/office/powerpoint/2010/main" val="202005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5436C-9B46-406E-AC19-EBB397CCEEFE}"/>
              </a:ext>
            </a:extLst>
          </p:cNvPr>
          <p:cNvSpPr>
            <a:spLocks noGrp="1"/>
          </p:cNvSpPr>
          <p:nvPr>
            <p:ph type="title"/>
          </p:nvPr>
        </p:nvSpPr>
        <p:spPr>
          <a:xfrm>
            <a:off x="585925" y="2698812"/>
            <a:ext cx="3033665" cy="1040906"/>
          </a:xfrm>
        </p:spPr>
        <p:txBody>
          <a:bodyPr anchor="b">
            <a:normAutofit/>
          </a:bodyPr>
          <a:lstStyle/>
          <a:p>
            <a:pPr algn="r"/>
            <a:r>
              <a:rPr lang="en-IN" sz="4000" dirty="0">
                <a:solidFill>
                  <a:srgbClr val="FFFFFF"/>
                </a:solidFill>
              </a:rPr>
              <a:t>KPIs achieved</a:t>
            </a:r>
          </a:p>
        </p:txBody>
      </p:sp>
      <p:sp>
        <p:nvSpPr>
          <p:cNvPr id="3" name="Content Placeholder 2">
            <a:extLst>
              <a:ext uri="{FF2B5EF4-FFF2-40B4-BE49-F238E27FC236}">
                <a16:creationId xmlns:a16="http://schemas.microsoft.com/office/drawing/2014/main" id="{73C42FA2-059E-426E-B686-8333A2A70619}"/>
              </a:ext>
            </a:extLst>
          </p:cNvPr>
          <p:cNvSpPr>
            <a:spLocks noGrp="1"/>
          </p:cNvSpPr>
          <p:nvPr>
            <p:ph idx="1"/>
          </p:nvPr>
        </p:nvSpPr>
        <p:spPr>
          <a:xfrm>
            <a:off x="4810259" y="649480"/>
            <a:ext cx="6555347" cy="5546047"/>
          </a:xfrm>
        </p:spPr>
        <p:txBody>
          <a:bodyPr anchor="ctr">
            <a:normAutofit/>
          </a:bodyPr>
          <a:lstStyle/>
          <a:p>
            <a:pPr marL="171450" indent="-171450"/>
            <a:r>
              <a:rPr lang="en-IN" sz="2000" dirty="0">
                <a:latin typeface="SamsungOne 400" panose="020B0503030303020204" pitchFamily="34" charset="0"/>
                <a:ea typeface="SamsungOne 400" panose="020B0503030303020204" pitchFamily="34" charset="0"/>
              </a:rPr>
              <a:t>Action and Concepts identification and definition along with vocab</a:t>
            </a:r>
          </a:p>
          <a:p>
            <a:endParaRPr lang="en-IN" sz="2000" dirty="0">
              <a:latin typeface="SamsungOne 400" panose="020B0503030303020204" pitchFamily="34" charset="0"/>
              <a:ea typeface="SamsungOne 400" panose="020B0503030303020204" pitchFamily="34" charset="0"/>
            </a:endParaRPr>
          </a:p>
          <a:p>
            <a:pPr marL="171450" indent="-171450"/>
            <a:r>
              <a:rPr lang="en-US" sz="2000" dirty="0">
                <a:latin typeface="SamsungOne 400" panose="020B0503030303020204" pitchFamily="34" charset="0"/>
                <a:ea typeface="SamsungOne 400" panose="020B0503030303020204" pitchFamily="34" charset="0"/>
              </a:rPr>
              <a:t>Prepare the input, output mappers and end points</a:t>
            </a:r>
          </a:p>
          <a:p>
            <a:pPr marL="171450" indent="-171450"/>
            <a:endParaRPr lang="en-US" sz="2000" dirty="0">
              <a:latin typeface="SamsungOne 400" panose="020B0503030303020204" pitchFamily="34" charset="0"/>
              <a:ea typeface="SamsungOne 400" panose="020B0503030303020204" pitchFamily="34" charset="0"/>
            </a:endParaRPr>
          </a:p>
          <a:p>
            <a:pPr marL="171450" indent="-171450"/>
            <a:r>
              <a:rPr lang="en-US" sz="2000" dirty="0">
                <a:latin typeface="SamsungOne 400" panose="020B0503030303020204" pitchFamily="34" charset="0"/>
                <a:ea typeface="SamsungOne 400" panose="020B0503030303020204" pitchFamily="34" charset="0"/>
              </a:rPr>
              <a:t>Create required JS files for the business logic and NLGs</a:t>
            </a:r>
            <a:br>
              <a:rPr lang="en-US" sz="2000" dirty="0">
                <a:latin typeface="SamsungOne 400" panose="020B0503030303020204" pitchFamily="34" charset="0"/>
                <a:ea typeface="SamsungOne 400" panose="020B0503030303020204" pitchFamily="34" charset="0"/>
              </a:rPr>
            </a:br>
            <a:endParaRPr lang="en-US" sz="2000" dirty="0">
              <a:latin typeface="SamsungOne 400" panose="020B0503030303020204" pitchFamily="34" charset="0"/>
              <a:ea typeface="SamsungOne 400" panose="020B0503030303020204" pitchFamily="34" charset="0"/>
            </a:endParaRPr>
          </a:p>
          <a:p>
            <a:pPr marL="171450" indent="-171450"/>
            <a:r>
              <a:rPr lang="en-US" sz="2000" dirty="0">
                <a:latin typeface="SamsungOne 400" panose="020B0503030303020204" pitchFamily="34" charset="0"/>
                <a:ea typeface="SamsungOne 400" panose="020B0503030303020204" pitchFamily="34" charset="0"/>
              </a:rPr>
              <a:t>Variation creation for Training and add Vocabulary</a:t>
            </a:r>
          </a:p>
          <a:p>
            <a:pPr marL="171450" indent="-171450"/>
            <a:endParaRPr lang="en-US" sz="2000" dirty="0">
              <a:latin typeface="SamsungOne 400" panose="020B0503030303020204" pitchFamily="34" charset="0"/>
              <a:ea typeface="SamsungOne 400" panose="020B0503030303020204" pitchFamily="34" charset="0"/>
            </a:endParaRPr>
          </a:p>
          <a:p>
            <a:pPr marL="171450" indent="-171450"/>
            <a:r>
              <a:rPr lang="en-US" sz="2000" dirty="0">
                <a:latin typeface="SamsungOne 400" panose="020B0503030303020204" pitchFamily="34" charset="0"/>
                <a:ea typeface="SamsungOne 400" panose="020B0503030303020204" pitchFamily="34" charset="0"/>
              </a:rPr>
              <a:t>E2E working for must work utterances </a:t>
            </a:r>
            <a:endParaRPr lang="en-IN" sz="2000" dirty="0">
              <a:latin typeface="SamsungOne 400" panose="020B0503030303020204" pitchFamily="34" charset="0"/>
              <a:ea typeface="SamsungOne 400" panose="020B0503030303020204" pitchFamily="34" charset="0"/>
            </a:endParaRPr>
          </a:p>
          <a:p>
            <a:pPr marL="0" indent="0">
              <a:buNone/>
            </a:pPr>
            <a:endParaRPr lang="en-IN" sz="2000" dirty="0">
              <a:latin typeface="SamsungOne 400" panose="020B0503030303020204" pitchFamily="34" charset="0"/>
              <a:ea typeface="SamsungOne 400" panose="020B0503030303020204" pitchFamily="34" charset="0"/>
            </a:endParaRPr>
          </a:p>
          <a:p>
            <a:endParaRPr lang="en-IN" sz="2000" dirty="0"/>
          </a:p>
        </p:txBody>
      </p:sp>
      <p:pic>
        <p:nvPicPr>
          <p:cNvPr id="4" name="Picture 3" descr="Text, logo&#10;&#10;Description automatically generated">
            <a:extLst>
              <a:ext uri="{FF2B5EF4-FFF2-40B4-BE49-F238E27FC236}">
                <a16:creationId xmlns:a16="http://schemas.microsoft.com/office/drawing/2014/main" id="{6488CB0C-7C3E-4D14-A71E-ED2981D3D5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Tree>
    <p:extLst>
      <p:ext uri="{BB962C8B-B14F-4D97-AF65-F5344CB8AC3E}">
        <p14:creationId xmlns:p14="http://schemas.microsoft.com/office/powerpoint/2010/main" val="19783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185-9552-49AD-A7B4-F2764BDD5E3B}"/>
              </a:ext>
            </a:extLst>
          </p:cNvPr>
          <p:cNvSpPr>
            <a:spLocks noGrp="1"/>
          </p:cNvSpPr>
          <p:nvPr>
            <p:ph type="title"/>
          </p:nvPr>
        </p:nvSpPr>
        <p:spPr>
          <a:xfrm>
            <a:off x="734433" y="-62145"/>
            <a:ext cx="5154227" cy="1217433"/>
          </a:xfrm>
          <a:solidFill>
            <a:schemeClr val="bg1"/>
          </a:solidFill>
        </p:spPr>
        <p:txBody>
          <a:bodyPr>
            <a:normAutofit/>
          </a:bodyPr>
          <a:lstStyle/>
          <a:p>
            <a:r>
              <a:rPr lang="en-IN" sz="2800" b="1" dirty="0"/>
              <a:t>Goals and must work utterances</a:t>
            </a:r>
          </a:p>
        </p:txBody>
      </p:sp>
      <p:sp>
        <p:nvSpPr>
          <p:cNvPr id="3" name="Content Placeholder 2">
            <a:extLst>
              <a:ext uri="{FF2B5EF4-FFF2-40B4-BE49-F238E27FC236}">
                <a16:creationId xmlns:a16="http://schemas.microsoft.com/office/drawing/2014/main" id="{299ABF24-4069-41B3-BDBF-4C3FFA3A6C88}"/>
              </a:ext>
            </a:extLst>
          </p:cNvPr>
          <p:cNvSpPr>
            <a:spLocks noGrp="1"/>
          </p:cNvSpPr>
          <p:nvPr>
            <p:ph idx="1"/>
          </p:nvPr>
        </p:nvSpPr>
        <p:spPr>
          <a:xfrm>
            <a:off x="734433" y="1155288"/>
            <a:ext cx="5154228" cy="5442282"/>
          </a:xfrm>
          <a:solidFill>
            <a:schemeClr val="bg1"/>
          </a:solidFill>
        </p:spPr>
        <p:txBody>
          <a:bodyPr>
            <a:normAutofit/>
          </a:bodyPr>
          <a:lstStyle/>
          <a:p>
            <a:pPr marL="0" lvl="0" indent="0">
              <a:lnSpc>
                <a:spcPct val="107000"/>
              </a:lnSpc>
              <a:buNone/>
            </a:pPr>
            <a:r>
              <a:rPr lang="en-IN" dirty="0">
                <a:effectLst/>
                <a:latin typeface="Calibri" panose="020F0502020204030204" pitchFamily="34" charset="0"/>
                <a:ea typeface="Calibri" panose="020F0502020204030204" pitchFamily="34" charset="0"/>
                <a:cs typeface="Times New Roman" panose="02020603050405020304" pitchFamily="18" charset="0"/>
              </a:rPr>
              <a:t>Find restaurant details</a:t>
            </a:r>
          </a:p>
          <a:p>
            <a:pPr>
              <a:lnSpc>
                <a:spcPct val="107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details about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Barbeque Nation</a:t>
            </a:r>
          </a:p>
          <a:p>
            <a:pPr>
              <a:lnSpc>
                <a:spcPct val="107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details of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New Shanti Sagar</a:t>
            </a:r>
          </a:p>
          <a:p>
            <a:pPr marL="342900" indent="-342900">
              <a:lnSpc>
                <a:spcPct val="107000"/>
              </a:lnSpc>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dirty="0">
                <a:effectLst/>
                <a:latin typeface="Calibri" panose="020F0502020204030204" pitchFamily="34" charset="0"/>
                <a:ea typeface="Calibri" panose="020F0502020204030204" pitchFamily="34" charset="0"/>
                <a:cs typeface="Times New Roman" panose="02020603050405020304" pitchFamily="18" charset="0"/>
              </a:rPr>
              <a:t>Find Timings</a:t>
            </a:r>
          </a:p>
          <a:p>
            <a:pPr>
              <a:lnSpc>
                <a:spcPct val="107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When will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Barbeque Nation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open?</a:t>
            </a:r>
          </a:p>
          <a:p>
            <a:pPr>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When does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Lavonne</a:t>
            </a:r>
            <a:r>
              <a:rPr lang="en-IN" sz="2400" dirty="0">
                <a:effectLst/>
                <a:latin typeface="Calibri" panose="020F0502020204030204" pitchFamily="34" charset="0"/>
                <a:ea typeface="Calibri" panose="020F0502020204030204" pitchFamily="34" charset="0"/>
                <a:cs typeface="Times New Roman" panose="02020603050405020304" pitchFamily="18" charset="0"/>
              </a:rPr>
              <a:t> close</a:t>
            </a:r>
          </a:p>
          <a:p>
            <a:pPr>
              <a:lnSpc>
                <a:spcPct val="107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At what time does </a:t>
            </a:r>
            <a:r>
              <a:rPr lang="en-US" sz="2400" i="1" dirty="0" err="1">
                <a:effectLst/>
                <a:latin typeface="Calibri" panose="020F0502020204030204" pitchFamily="34" charset="0"/>
                <a:ea typeface="Calibri" panose="020F0502020204030204" pitchFamily="34" charset="0"/>
                <a:cs typeface="Times New Roman" panose="02020603050405020304" pitchFamily="18" charset="0"/>
              </a:rPr>
              <a:t>Annakuteera</a:t>
            </a:r>
            <a:r>
              <a:rPr lang="en-US" sz="2400" dirty="0">
                <a:effectLst/>
                <a:latin typeface="Calibri" panose="020F0502020204030204" pitchFamily="34" charset="0"/>
                <a:ea typeface="Calibri" panose="020F0502020204030204" pitchFamily="34" charset="0"/>
                <a:cs typeface="Times New Roman" panose="02020603050405020304" pitchFamily="18" charset="0"/>
              </a:rPr>
              <a:t> open?</a:t>
            </a:r>
          </a:p>
          <a:p>
            <a:pPr>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Find timings for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Vidyarthi </a:t>
            </a:r>
            <a:r>
              <a:rPr lang="en-IN" sz="2400" i="1" dirty="0" err="1">
                <a:effectLst/>
                <a:latin typeface="Calibri" panose="020F0502020204030204" pitchFamily="34" charset="0"/>
                <a:ea typeface="Calibri" panose="020F0502020204030204" pitchFamily="34" charset="0"/>
                <a:cs typeface="Times New Roman" panose="02020603050405020304" pitchFamily="18" charset="0"/>
              </a:rPr>
              <a:t>Bahavan</a:t>
            </a:r>
            <a:endParaRPr lang="en-IN" sz="2400" i="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712CF4-6FF9-48A9-87F1-246E726310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
        <p:nvSpPr>
          <p:cNvPr id="6" name="TextBox 5">
            <a:extLst>
              <a:ext uri="{FF2B5EF4-FFF2-40B4-BE49-F238E27FC236}">
                <a16:creationId xmlns:a16="http://schemas.microsoft.com/office/drawing/2014/main" id="{1A842FFA-D10D-443D-85AD-9B686F3FA667}"/>
              </a:ext>
            </a:extLst>
          </p:cNvPr>
          <p:cNvSpPr txBox="1"/>
          <p:nvPr/>
        </p:nvSpPr>
        <p:spPr>
          <a:xfrm>
            <a:off x="6507772" y="1056105"/>
            <a:ext cx="5509110" cy="5640647"/>
          </a:xfrm>
          <a:prstGeom prst="rect">
            <a:avLst/>
          </a:prstGeom>
          <a:noFill/>
        </p:spPr>
        <p:txBody>
          <a:bodyPr wrap="square" rtlCol="0">
            <a:spAutoFit/>
          </a:bodyPr>
          <a:lstStyle/>
          <a:p>
            <a:pPr marL="0" lvl="0" indent="0">
              <a:lnSpc>
                <a:spcPct val="150000"/>
              </a:lnSpc>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Find Cost</a:t>
            </a:r>
          </a:p>
          <a:p>
            <a:pPr marL="342900" lvl="0" indent="-342900">
              <a:lnSpc>
                <a:spcPct val="150000"/>
              </a:lnSpc>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are the prices like at </a:t>
            </a:r>
            <a:r>
              <a:rPr lang="en-US" sz="2400" i="1" dirty="0" err="1">
                <a:effectLst/>
                <a:latin typeface="Calibri" panose="020F0502020204030204" pitchFamily="34" charset="0"/>
                <a:ea typeface="Calibri" panose="020F0502020204030204" pitchFamily="34" charset="0"/>
                <a:cs typeface="Times New Roman" panose="02020603050405020304" pitchFamily="18" charset="0"/>
              </a:rPr>
              <a:t>communiti</a:t>
            </a:r>
            <a:endParaRPr lang="en-US" sz="2400" i="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is the average cost at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Truffles</a:t>
            </a:r>
          </a:p>
          <a:p>
            <a:pPr marL="342900" lvl="0" indent="-342900">
              <a:lnSpc>
                <a:spcPct val="15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Find Restaurants</a:t>
            </a:r>
          </a:p>
          <a:p>
            <a:pPr marL="285750" lvl="0" indent="-285750">
              <a:lnSpc>
                <a:spcPct val="150000"/>
              </a:lnSpc>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Find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Italian</a:t>
            </a:r>
            <a:r>
              <a:rPr lang="en-IN" sz="2400" dirty="0">
                <a:effectLst/>
                <a:latin typeface="Calibri" panose="020F0502020204030204" pitchFamily="34" charset="0"/>
                <a:ea typeface="Calibri" panose="020F0502020204030204" pitchFamily="34" charset="0"/>
                <a:cs typeface="Times New Roman" panose="02020603050405020304" pitchFamily="18" charset="0"/>
              </a:rPr>
              <a:t> Restaurants in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Bangalore </a:t>
            </a:r>
          </a:p>
          <a:p>
            <a:pPr marL="285750" lvl="0" indent="-285750">
              <a:lnSpc>
                <a:spcPct val="150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Find restaurants near me</a:t>
            </a:r>
          </a:p>
          <a:p>
            <a:pPr marL="285750" lvl="0" indent="-285750">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What are some good restaurants in </a:t>
            </a:r>
            <a:r>
              <a:rPr lang="en-US" sz="2400" i="1" dirty="0" err="1">
                <a:latin typeface="Calibri" panose="020F0502020204030204" pitchFamily="34" charset="0"/>
                <a:ea typeface="Calibri" panose="020F0502020204030204" pitchFamily="34" charset="0"/>
                <a:cs typeface="Times New Roman" panose="02020603050405020304" pitchFamily="18" charset="0"/>
              </a:rPr>
              <a:t>Malleshwaram</a:t>
            </a:r>
            <a:endParaRPr lang="en-IN" sz="2400" i="1"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6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185-9552-49AD-A7B4-F2764BDD5E3B}"/>
              </a:ext>
            </a:extLst>
          </p:cNvPr>
          <p:cNvSpPr>
            <a:spLocks noGrp="1"/>
          </p:cNvSpPr>
          <p:nvPr>
            <p:ph type="title"/>
          </p:nvPr>
        </p:nvSpPr>
        <p:spPr>
          <a:xfrm>
            <a:off x="734433" y="-62145"/>
            <a:ext cx="5154227" cy="1217433"/>
          </a:xfrm>
          <a:solidFill>
            <a:schemeClr val="bg1"/>
          </a:solidFill>
        </p:spPr>
        <p:txBody>
          <a:bodyPr>
            <a:normAutofit/>
          </a:bodyPr>
          <a:lstStyle/>
          <a:p>
            <a:r>
              <a:rPr lang="en-IN" sz="2800" b="1" dirty="0"/>
              <a:t>Goals and must work utterances</a:t>
            </a:r>
          </a:p>
        </p:txBody>
      </p:sp>
      <p:sp>
        <p:nvSpPr>
          <p:cNvPr id="3" name="Content Placeholder 2">
            <a:extLst>
              <a:ext uri="{FF2B5EF4-FFF2-40B4-BE49-F238E27FC236}">
                <a16:creationId xmlns:a16="http://schemas.microsoft.com/office/drawing/2014/main" id="{299ABF24-4069-41B3-BDBF-4C3FFA3A6C88}"/>
              </a:ext>
            </a:extLst>
          </p:cNvPr>
          <p:cNvSpPr>
            <a:spLocks noGrp="1"/>
          </p:cNvSpPr>
          <p:nvPr>
            <p:ph idx="1"/>
          </p:nvPr>
        </p:nvSpPr>
        <p:spPr>
          <a:xfrm>
            <a:off x="734433" y="1155288"/>
            <a:ext cx="5154228" cy="5442282"/>
          </a:xfrm>
          <a:solidFill>
            <a:schemeClr val="bg1"/>
          </a:solidFill>
        </p:spPr>
        <p:txBody>
          <a:bodyPr>
            <a:normAutofit/>
          </a:bodyPr>
          <a:lstStyle/>
          <a:p>
            <a:pPr marL="0" lvl="0" indent="0">
              <a:lnSpc>
                <a:spcPct val="107000"/>
              </a:lnSpc>
              <a:buNone/>
            </a:pPr>
            <a:r>
              <a:rPr lang="en-IN" sz="2400" dirty="0">
                <a:latin typeface="Calibri" panose="020F0502020204030204" pitchFamily="34" charset="0"/>
                <a:ea typeface="Calibri" panose="020F0502020204030204" pitchFamily="34" charset="0"/>
                <a:cs typeface="Times New Roman" panose="02020603050405020304" pitchFamily="18" charset="0"/>
              </a:rPr>
              <a:t>Restaurant Reviews</a:t>
            </a:r>
          </a:p>
          <a:p>
            <a:pPr>
              <a:lnSpc>
                <a:spcPct val="107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reviews for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Barbeque Nation</a:t>
            </a:r>
          </a:p>
          <a:p>
            <a:pPr>
              <a:lnSpc>
                <a:spcPct val="107000"/>
              </a:lnSpc>
            </a:pPr>
            <a:r>
              <a:rPr lang="en-US" sz="2400" dirty="0">
                <a:latin typeface="Calibri" panose="020F0502020204030204" pitchFamily="34" charset="0"/>
                <a:ea typeface="Calibri" panose="020F0502020204030204" pitchFamily="34" charset="0"/>
                <a:cs typeface="Times New Roman" panose="02020603050405020304" pitchFamily="18" charset="0"/>
              </a:rPr>
              <a:t>How good is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i="1" dirty="0">
                <a:effectLst/>
                <a:latin typeface="Calibri" panose="020F0502020204030204" pitchFamily="34" charset="0"/>
                <a:ea typeface="Calibri" panose="020F0502020204030204" pitchFamily="34" charset="0"/>
                <a:cs typeface="Times New Roman" panose="02020603050405020304" pitchFamily="18" charset="0"/>
              </a:rPr>
              <a:t>New Shanti Sagar</a:t>
            </a:r>
          </a:p>
          <a:p>
            <a:pPr marL="342900" indent="-342900">
              <a:lnSpc>
                <a:spcPct val="107000"/>
              </a:lnSpc>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712CF4-6FF9-48A9-87F1-246E726310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Tree>
    <p:extLst>
      <p:ext uri="{BB962C8B-B14F-4D97-AF65-F5344CB8AC3E}">
        <p14:creationId xmlns:p14="http://schemas.microsoft.com/office/powerpoint/2010/main" val="152865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FB181-8C0B-48FD-B00B-5D5D0CF934A0}"/>
              </a:ext>
            </a:extLst>
          </p:cNvPr>
          <p:cNvSpPr>
            <a:spLocks noGrp="1"/>
          </p:cNvSpPr>
          <p:nvPr>
            <p:ph type="title"/>
          </p:nvPr>
        </p:nvSpPr>
        <p:spPr>
          <a:xfrm>
            <a:off x="133165" y="573984"/>
            <a:ext cx="3201366" cy="3387497"/>
          </a:xfrm>
        </p:spPr>
        <p:txBody>
          <a:bodyPr anchor="b">
            <a:normAutofit/>
          </a:bodyPr>
          <a:lstStyle/>
          <a:p>
            <a:pPr algn="r"/>
            <a:r>
              <a:rPr lang="en-IN" sz="4000" dirty="0">
                <a:solidFill>
                  <a:srgbClr val="FFFFFF"/>
                </a:solidFill>
              </a:rPr>
              <a:t>Technical Challenges</a:t>
            </a:r>
          </a:p>
        </p:txBody>
      </p:sp>
      <p:sp>
        <p:nvSpPr>
          <p:cNvPr id="3" name="Content Placeholder 2">
            <a:extLst>
              <a:ext uri="{FF2B5EF4-FFF2-40B4-BE49-F238E27FC236}">
                <a16:creationId xmlns:a16="http://schemas.microsoft.com/office/drawing/2014/main" id="{09D7B277-685A-4B69-A09D-D9B7C5BF8322}"/>
              </a:ext>
            </a:extLst>
          </p:cNvPr>
          <p:cNvSpPr>
            <a:spLocks noGrp="1"/>
          </p:cNvSpPr>
          <p:nvPr>
            <p:ph idx="1"/>
          </p:nvPr>
        </p:nvSpPr>
        <p:spPr>
          <a:xfrm>
            <a:off x="4358071" y="643588"/>
            <a:ext cx="7510627" cy="6150778"/>
          </a:xfrm>
        </p:spPr>
        <p:txBody>
          <a:bodyPr anchor="ctr">
            <a:normAutofit lnSpcReduction="10000"/>
          </a:bodyPr>
          <a:lstStyle/>
          <a:p>
            <a:pPr marL="0" indent="0">
              <a:buNone/>
            </a:pPr>
            <a:r>
              <a:rPr lang="en-IN" sz="2600" b="1" dirty="0"/>
              <a:t>1. Challenge faced in getting the geo location of the user</a:t>
            </a:r>
          </a:p>
          <a:p>
            <a:pPr marL="0" indent="0">
              <a:buNone/>
            </a:pPr>
            <a:r>
              <a:rPr lang="en-US" sz="2000" dirty="0"/>
              <a:t>For  utterances such as “Find restaurants near me", the user’s location plays a critical role, and the location data must be figured out by the Bixby itself.</a:t>
            </a:r>
          </a:p>
          <a:p>
            <a:pPr marL="0" indent="0" algn="just">
              <a:buNone/>
            </a:pPr>
            <a:r>
              <a:rPr lang="en-US" sz="2200" i="1" dirty="0"/>
              <a:t>How it was solved</a:t>
            </a:r>
          </a:p>
          <a:p>
            <a:pPr algn="just"/>
            <a:r>
              <a:rPr lang="en-US" sz="2000" dirty="0"/>
              <a:t>After exploration we found that there's a library capsule provided by Bixby to access the user’s geo-location. We configured it and gave it the required permissions and solved the challenge</a:t>
            </a:r>
          </a:p>
          <a:p>
            <a:pPr marL="0" indent="0" algn="just">
              <a:buNone/>
            </a:pPr>
            <a:endParaRPr lang="en-US" sz="2000" dirty="0"/>
          </a:p>
          <a:p>
            <a:pPr marL="0" indent="0">
              <a:buNone/>
            </a:pPr>
            <a:r>
              <a:rPr lang="en-US" sz="2600" b="1" dirty="0"/>
              <a:t>2. Working with Zomato API</a:t>
            </a:r>
          </a:p>
          <a:p>
            <a:pPr marL="0" indent="0">
              <a:buNone/>
            </a:pPr>
            <a:r>
              <a:rPr lang="en-US" sz="2000" dirty="0"/>
              <a:t>Zomato stopped accepting new requests for using their API midway through the project. They removed their API documentation page as well.</a:t>
            </a:r>
          </a:p>
          <a:p>
            <a:r>
              <a:rPr lang="en-US" sz="2200" i="1" dirty="0"/>
              <a:t> How it was solved</a:t>
            </a:r>
          </a:p>
          <a:p>
            <a:pPr marL="514350" indent="-514350">
              <a:buFont typeface="+mj-lt"/>
              <a:buAutoNum type="romanUcPeriod"/>
            </a:pPr>
            <a:r>
              <a:rPr lang="en-US" sz="2100" dirty="0"/>
              <a:t>Since we already had the API key, we were able to make requests and get the required information.</a:t>
            </a:r>
          </a:p>
          <a:p>
            <a:pPr marL="514350" indent="-514350">
              <a:buFont typeface="+mj-lt"/>
              <a:buAutoNum type="romanUcPeriod"/>
            </a:pPr>
            <a:r>
              <a:rPr lang="en-US" sz="2100" dirty="0"/>
              <a:t>We had to find other websites for documentation.</a:t>
            </a:r>
            <a:endParaRPr lang="en-IN" sz="2000" dirty="0"/>
          </a:p>
          <a:p>
            <a:pPr marL="0" indent="0">
              <a:buNone/>
            </a:pPr>
            <a:endParaRPr lang="en-IN" sz="2000" dirty="0"/>
          </a:p>
        </p:txBody>
      </p:sp>
      <p:pic>
        <p:nvPicPr>
          <p:cNvPr id="11" name="Picture 10">
            <a:extLst>
              <a:ext uri="{FF2B5EF4-FFF2-40B4-BE49-F238E27FC236}">
                <a16:creationId xmlns:a16="http://schemas.microsoft.com/office/drawing/2014/main" id="{FE4996D0-C9CB-4F7A-ACA5-81828D6C9B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142"/>
            <a:ext cx="1249918" cy="474910"/>
          </a:xfrm>
          <a:prstGeom prst="rect">
            <a:avLst/>
          </a:prstGeom>
        </p:spPr>
      </p:pic>
    </p:spTree>
    <p:extLst>
      <p:ext uri="{BB962C8B-B14F-4D97-AF65-F5344CB8AC3E}">
        <p14:creationId xmlns:p14="http://schemas.microsoft.com/office/powerpoint/2010/main" val="225761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FB181-8C0B-48FD-B00B-5D5D0CF934A0}"/>
              </a:ext>
            </a:extLst>
          </p:cNvPr>
          <p:cNvSpPr>
            <a:spLocks noGrp="1"/>
          </p:cNvSpPr>
          <p:nvPr>
            <p:ph type="title"/>
          </p:nvPr>
        </p:nvSpPr>
        <p:spPr>
          <a:xfrm>
            <a:off x="91736" y="600617"/>
            <a:ext cx="3201366" cy="3387497"/>
          </a:xfrm>
        </p:spPr>
        <p:txBody>
          <a:bodyPr anchor="b">
            <a:normAutofit/>
          </a:bodyPr>
          <a:lstStyle/>
          <a:p>
            <a:pPr algn="r"/>
            <a:r>
              <a:rPr lang="en-IN" sz="4000" dirty="0">
                <a:solidFill>
                  <a:srgbClr val="FFFFFF"/>
                </a:solidFill>
              </a:rPr>
              <a:t>Technical Challenges</a:t>
            </a:r>
          </a:p>
        </p:txBody>
      </p:sp>
      <p:sp>
        <p:nvSpPr>
          <p:cNvPr id="3" name="Content Placeholder 2">
            <a:extLst>
              <a:ext uri="{FF2B5EF4-FFF2-40B4-BE49-F238E27FC236}">
                <a16:creationId xmlns:a16="http://schemas.microsoft.com/office/drawing/2014/main" id="{09D7B277-685A-4B69-A09D-D9B7C5BF8322}"/>
              </a:ext>
            </a:extLst>
          </p:cNvPr>
          <p:cNvSpPr>
            <a:spLocks noGrp="1"/>
          </p:cNvSpPr>
          <p:nvPr>
            <p:ph idx="1"/>
          </p:nvPr>
        </p:nvSpPr>
        <p:spPr>
          <a:xfrm>
            <a:off x="4358071" y="643588"/>
            <a:ext cx="7510627" cy="6224550"/>
          </a:xfrm>
        </p:spPr>
        <p:txBody>
          <a:bodyPr anchor="ctr">
            <a:normAutofit fontScale="92500" lnSpcReduction="10000"/>
          </a:bodyPr>
          <a:lstStyle/>
          <a:p>
            <a:pPr marL="0" indent="0">
              <a:buNone/>
            </a:pPr>
            <a:r>
              <a:rPr lang="en-IN" sz="2600" b="1" dirty="0"/>
              <a:t>3. Diversity of spoken languages and pronunciation</a:t>
            </a:r>
          </a:p>
          <a:p>
            <a:pPr marL="0" indent="0" algn="just">
              <a:buNone/>
            </a:pPr>
            <a:r>
              <a:rPr lang="en-US" sz="2200" dirty="0"/>
              <a:t>For the Zomato API to return correct results, correct spellings must be provided to it.</a:t>
            </a:r>
          </a:p>
          <a:p>
            <a:pPr marL="0" indent="0" algn="just">
              <a:buNone/>
            </a:pPr>
            <a:r>
              <a:rPr lang="en-US" sz="2200" dirty="0"/>
              <a:t>Ex: </a:t>
            </a:r>
            <a:r>
              <a:rPr lang="en-US" sz="2200" dirty="0" err="1"/>
              <a:t>Banashankri</a:t>
            </a:r>
            <a:r>
              <a:rPr lang="en-US" sz="2200" dirty="0"/>
              <a:t> – won’t work</a:t>
            </a:r>
          </a:p>
          <a:p>
            <a:pPr marL="0" indent="0" algn="just">
              <a:buNone/>
            </a:pPr>
            <a:r>
              <a:rPr lang="en-US" sz="2200" dirty="0"/>
              <a:t>      Banashankari – will work</a:t>
            </a:r>
          </a:p>
          <a:p>
            <a:pPr marL="0" indent="0" algn="just">
              <a:buNone/>
            </a:pPr>
            <a:r>
              <a:rPr lang="en-US" sz="2200" i="1" dirty="0"/>
              <a:t>How it was solved</a:t>
            </a:r>
          </a:p>
          <a:p>
            <a:pPr algn="just"/>
            <a:r>
              <a:rPr lang="en-US" sz="2000" dirty="0"/>
              <a:t>Again, the geo library was useful in this case.</a:t>
            </a:r>
          </a:p>
          <a:p>
            <a:pPr algn="just"/>
            <a:r>
              <a:rPr lang="en-US" sz="2000" dirty="0"/>
              <a:t>Instead of directly providing the location name mentioned by the user, first that name is passed to the geo library, which searches for regions matching that search term and provides the correct spellings.</a:t>
            </a:r>
          </a:p>
          <a:p>
            <a:pPr marL="0" indent="0" algn="just">
              <a:buNone/>
            </a:pPr>
            <a:endParaRPr lang="en-US" sz="2000" dirty="0"/>
          </a:p>
          <a:p>
            <a:pPr marL="0" indent="0">
              <a:buNone/>
            </a:pPr>
            <a:r>
              <a:rPr lang="en-US" sz="2600" b="1" dirty="0"/>
              <a:t>4. Cannot fetch a restaurant’s details by its name</a:t>
            </a:r>
          </a:p>
          <a:p>
            <a:pPr marL="0" indent="0">
              <a:buNone/>
            </a:pPr>
            <a:r>
              <a:rPr lang="en-US" sz="2200" dirty="0"/>
              <a:t>There is no facility to find a restaurant by its name in the Zomato API.</a:t>
            </a:r>
          </a:p>
          <a:p>
            <a:pPr marL="0" indent="0">
              <a:buNone/>
            </a:pPr>
            <a:r>
              <a:rPr lang="en-US" sz="2200" i="1" dirty="0"/>
              <a:t>How it was solved</a:t>
            </a:r>
          </a:p>
          <a:p>
            <a:pPr marL="514350" indent="-514350">
              <a:buFont typeface="+mj-lt"/>
              <a:buAutoNum type="romanUcPeriod"/>
            </a:pPr>
            <a:r>
              <a:rPr lang="en-US" sz="2100" dirty="0"/>
              <a:t>When the user mentions a restaurant name, we can get it’s location (latitude and longitude) through geo library.</a:t>
            </a:r>
          </a:p>
          <a:p>
            <a:pPr marL="514350" indent="-514350">
              <a:buFont typeface="+mj-lt"/>
              <a:buAutoNum type="romanUcPeriod"/>
            </a:pPr>
            <a:r>
              <a:rPr lang="en-US" sz="2100" dirty="0"/>
              <a:t>Then we can search for restaurants around that location and match the required restaurant among the list of restaurants found in that location.</a:t>
            </a:r>
            <a:endParaRPr lang="en-IN" sz="2000" dirty="0"/>
          </a:p>
          <a:p>
            <a:pPr marL="0" indent="0">
              <a:buNone/>
            </a:pPr>
            <a:endParaRPr lang="en-IN" sz="2000" dirty="0"/>
          </a:p>
        </p:txBody>
      </p:sp>
      <p:pic>
        <p:nvPicPr>
          <p:cNvPr id="11" name="Picture 10">
            <a:extLst>
              <a:ext uri="{FF2B5EF4-FFF2-40B4-BE49-F238E27FC236}">
                <a16:creationId xmlns:a16="http://schemas.microsoft.com/office/drawing/2014/main" id="{FE4996D0-C9CB-4F7A-ACA5-81828D6C9B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2" y="105045"/>
            <a:ext cx="1249918" cy="474910"/>
          </a:xfrm>
          <a:prstGeom prst="rect">
            <a:avLst/>
          </a:prstGeom>
        </p:spPr>
      </p:pic>
    </p:spTree>
    <p:extLst>
      <p:ext uri="{BB962C8B-B14F-4D97-AF65-F5344CB8AC3E}">
        <p14:creationId xmlns:p14="http://schemas.microsoft.com/office/powerpoint/2010/main" val="4261523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Proposed Approach / Solution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Concept Diagram </a:t>
            </a:r>
            <a:r>
              <a:rPr lang="en-US" sz="1600" dirty="0">
                <a:solidFill>
                  <a:srgbClr val="0E4094"/>
                </a:solidFill>
              </a:rPr>
              <a:t>: </a:t>
            </a:r>
          </a:p>
          <a:p>
            <a:pPr algn="just"/>
            <a:r>
              <a:rPr lang="en-US" sz="1600" dirty="0">
                <a:solidFill>
                  <a:srgbClr val="0E4094"/>
                </a:solidFill>
              </a:rPr>
              <a:t>      ( Clear detailed schematic / block diagram /  flow chart depicting the proposed concept / solution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026" name="Picture 2" descr="platform overview diagram">
            <a:extLst>
              <a:ext uri="{FF2B5EF4-FFF2-40B4-BE49-F238E27FC236}">
                <a16:creationId xmlns:a16="http://schemas.microsoft.com/office/drawing/2014/main" id="{27A16728-8EAA-4E14-A3EE-DB2F713CE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8338"/>
            <a:ext cx="12192000" cy="5521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140469-B0D9-4929-AF2C-34978F641A41}"/>
              </a:ext>
            </a:extLst>
          </p:cNvPr>
          <p:cNvSpPr txBox="1"/>
          <p:nvPr/>
        </p:nvSpPr>
        <p:spPr>
          <a:xfrm>
            <a:off x="3062796" y="5078027"/>
            <a:ext cx="1207363" cy="738664"/>
          </a:xfrm>
          <a:prstGeom prst="rect">
            <a:avLst/>
          </a:prstGeom>
          <a:solidFill>
            <a:srgbClr val="204F7A"/>
          </a:solidFill>
        </p:spPr>
        <p:txBody>
          <a:bodyPr wrap="square" rtlCol="0">
            <a:spAutoFit/>
          </a:bodyPr>
          <a:lstStyle/>
          <a:p>
            <a:r>
              <a:rPr lang="en-IN" sz="1400" dirty="0">
                <a:solidFill>
                  <a:schemeClr val="bg1"/>
                </a:solidFill>
              </a:rPr>
              <a:t>Find Chinese restaurants in Hebbal</a:t>
            </a:r>
          </a:p>
        </p:txBody>
      </p:sp>
      <p:sp>
        <p:nvSpPr>
          <p:cNvPr id="3" name="TextBox 2">
            <a:extLst>
              <a:ext uri="{FF2B5EF4-FFF2-40B4-BE49-F238E27FC236}">
                <a16:creationId xmlns:a16="http://schemas.microsoft.com/office/drawing/2014/main" id="{F8B08CAE-74F2-487F-B582-A50F13EE8F8E}"/>
              </a:ext>
            </a:extLst>
          </p:cNvPr>
          <p:cNvSpPr txBox="1"/>
          <p:nvPr/>
        </p:nvSpPr>
        <p:spPr>
          <a:xfrm>
            <a:off x="3666477" y="4050213"/>
            <a:ext cx="1207363" cy="430887"/>
          </a:xfrm>
          <a:prstGeom prst="rect">
            <a:avLst/>
          </a:prstGeom>
          <a:solidFill>
            <a:srgbClr val="204F7A"/>
          </a:solidFill>
        </p:spPr>
        <p:txBody>
          <a:bodyPr wrap="square" rtlCol="0">
            <a:spAutoFit/>
          </a:bodyPr>
          <a:lstStyle/>
          <a:p>
            <a:r>
              <a:rPr lang="en-IN" sz="1100" dirty="0" err="1">
                <a:solidFill>
                  <a:schemeClr val="bg1"/>
                </a:solidFill>
              </a:rPr>
              <a:t>FindRestaurants</a:t>
            </a:r>
            <a:endParaRPr lang="en-IN" sz="1100" dirty="0">
              <a:solidFill>
                <a:schemeClr val="bg1"/>
              </a:solidFill>
            </a:endParaRPr>
          </a:p>
          <a:p>
            <a:r>
              <a:rPr lang="en-IN" sz="1100" dirty="0">
                <a:solidFill>
                  <a:schemeClr val="bg1"/>
                </a:solidFill>
              </a:rPr>
              <a:t>(Chinese, Hebbal</a:t>
            </a:r>
            <a:r>
              <a:rPr lang="en-IN" sz="900" dirty="0">
                <a:solidFill>
                  <a:schemeClr val="bg1"/>
                </a:solidFill>
                <a:latin typeface="+mj-lt"/>
              </a:rPr>
              <a:t>)</a:t>
            </a:r>
          </a:p>
        </p:txBody>
      </p:sp>
      <p:sp>
        <p:nvSpPr>
          <p:cNvPr id="4" name="TextBox 3">
            <a:extLst>
              <a:ext uri="{FF2B5EF4-FFF2-40B4-BE49-F238E27FC236}">
                <a16:creationId xmlns:a16="http://schemas.microsoft.com/office/drawing/2014/main" id="{E0B7FAF2-F210-4B90-8223-4A1E9235F74B}"/>
              </a:ext>
            </a:extLst>
          </p:cNvPr>
          <p:cNvSpPr txBox="1"/>
          <p:nvPr/>
        </p:nvSpPr>
        <p:spPr>
          <a:xfrm>
            <a:off x="3213717" y="3648518"/>
            <a:ext cx="1207363" cy="276999"/>
          </a:xfrm>
          <a:prstGeom prst="rect">
            <a:avLst/>
          </a:prstGeom>
          <a:solidFill>
            <a:srgbClr val="204F7A"/>
          </a:solidFill>
        </p:spPr>
        <p:txBody>
          <a:bodyPr wrap="square" rtlCol="0">
            <a:spAutoFit/>
          </a:bodyPr>
          <a:lstStyle/>
          <a:p>
            <a:r>
              <a:rPr lang="en-IN" sz="1200" dirty="0">
                <a:solidFill>
                  <a:schemeClr val="bg1"/>
                </a:solidFill>
              </a:rPr>
              <a:t>Capsule Zomato</a:t>
            </a:r>
          </a:p>
        </p:txBody>
      </p:sp>
      <p:sp>
        <p:nvSpPr>
          <p:cNvPr id="5" name="TextBox 4">
            <a:extLst>
              <a:ext uri="{FF2B5EF4-FFF2-40B4-BE49-F238E27FC236}">
                <a16:creationId xmlns:a16="http://schemas.microsoft.com/office/drawing/2014/main" id="{9E4F6115-6EB8-4DC1-A40C-495223C490FE}"/>
              </a:ext>
            </a:extLst>
          </p:cNvPr>
          <p:cNvSpPr txBox="1"/>
          <p:nvPr/>
        </p:nvSpPr>
        <p:spPr>
          <a:xfrm>
            <a:off x="9180399" y="5135735"/>
            <a:ext cx="1207362" cy="623248"/>
          </a:xfrm>
          <a:prstGeom prst="rect">
            <a:avLst/>
          </a:prstGeom>
          <a:solidFill>
            <a:srgbClr val="204F7A"/>
          </a:solidFill>
        </p:spPr>
        <p:txBody>
          <a:bodyPr wrap="square" rtlCol="0">
            <a:spAutoFit/>
          </a:bodyPr>
          <a:lstStyle/>
          <a:p>
            <a:r>
              <a:rPr lang="en-IN" sz="1150" dirty="0">
                <a:solidFill>
                  <a:schemeClr val="bg1"/>
                </a:solidFill>
              </a:rPr>
              <a:t>Here are Chinese restaurants in Hebbal</a:t>
            </a:r>
          </a:p>
        </p:txBody>
      </p:sp>
      <p:sp>
        <p:nvSpPr>
          <p:cNvPr id="7" name="TextBox 6">
            <a:extLst>
              <a:ext uri="{FF2B5EF4-FFF2-40B4-BE49-F238E27FC236}">
                <a16:creationId xmlns:a16="http://schemas.microsoft.com/office/drawing/2014/main" id="{C7253DF2-8DDE-410B-A8B5-7AA9B1A01141}"/>
              </a:ext>
            </a:extLst>
          </p:cNvPr>
          <p:cNvSpPr txBox="1"/>
          <p:nvPr/>
        </p:nvSpPr>
        <p:spPr>
          <a:xfrm>
            <a:off x="9925234" y="2722994"/>
            <a:ext cx="923279" cy="369332"/>
          </a:xfrm>
          <a:prstGeom prst="rect">
            <a:avLst/>
          </a:prstGeom>
          <a:solidFill>
            <a:srgbClr val="FF3F3F"/>
          </a:solidFill>
        </p:spPr>
        <p:txBody>
          <a:bodyPr wrap="square" rtlCol="0">
            <a:spAutoFit/>
          </a:bodyPr>
          <a:lstStyle/>
          <a:p>
            <a:r>
              <a:rPr lang="en-IN" dirty="0">
                <a:solidFill>
                  <a:schemeClr val="bg1"/>
                </a:solidFill>
              </a:rPr>
              <a:t>Zomato</a:t>
            </a:r>
          </a:p>
        </p:txBody>
      </p:sp>
    </p:spTree>
    <p:extLst>
      <p:ext uri="{BB962C8B-B14F-4D97-AF65-F5344CB8AC3E}">
        <p14:creationId xmlns:p14="http://schemas.microsoft.com/office/powerpoint/2010/main" val="313671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1233</Words>
  <Application>Microsoft Office PowerPoint</Application>
  <PresentationFormat>Widescreen</PresentationFormat>
  <Paragraphs>214</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Calibri</vt:lpstr>
      <vt:lpstr>Calibri Light</vt:lpstr>
      <vt:lpstr>Calibri Light</vt:lpstr>
      <vt:lpstr>Edwardian Script ITC</vt:lpstr>
      <vt:lpstr>SamsungOne 200</vt:lpstr>
      <vt:lpstr>SamsungOne 400</vt:lpstr>
      <vt:lpstr>SamsungOne 600C</vt:lpstr>
      <vt:lpstr>SamsungOne 700</vt:lpstr>
      <vt:lpstr>SamsungOne 800</vt:lpstr>
      <vt:lpstr>Symbol</vt:lpstr>
      <vt:lpstr>Office Theme</vt:lpstr>
      <vt:lpstr>PowerPoint Presentation</vt:lpstr>
      <vt:lpstr>PowerPoint Presentation</vt:lpstr>
      <vt:lpstr>KPIs achieved </vt:lpstr>
      <vt:lpstr>KPIs achieved</vt:lpstr>
      <vt:lpstr>Goals and must work utterances</vt:lpstr>
      <vt:lpstr>Goals and must work utterances</vt:lpstr>
      <vt:lpstr>Technical Challenges</vt:lpstr>
      <vt:lpstr>Technical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Praneeth B</dc:creator>
  <cp:lastModifiedBy>Praneeth Bhogaraju</cp:lastModifiedBy>
  <cp:revision>51</cp:revision>
  <dcterms:created xsi:type="dcterms:W3CDTF">2020-12-21T11:36:57Z</dcterms:created>
  <dcterms:modified xsi:type="dcterms:W3CDTF">2021-04-06T05:40:17Z</dcterms:modified>
</cp:coreProperties>
</file>