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84" r:id="rId21"/>
    <p:sldId id="285" r:id="rId22"/>
    <p:sldId id="283" r:id="rId23"/>
    <p:sldId id="277" r:id="rId24"/>
    <p:sldId id="276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CEBD6"/>
    <a:srgbClr val="EF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A2E6-E48E-4509-A82A-B66CEA90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B263-4C24-4B99-A346-057B0C51E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741-9803-4CF1-A14F-48389EF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4FD-F91D-45E3-B8FD-E5F6460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8E7A-6B81-4142-8148-7CAFA3C6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73FB7824-5E90-4B79-8B80-0B13633F3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6307" y="3125731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E7B-E42E-4069-A812-F22E057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D76A-4A81-4A26-A1F8-B37CB21E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946F-74FD-401C-AA5B-91748FB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A081-4AF6-4126-B5BE-C7D8D1A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C9B-79AE-4691-9D61-2D08249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866D-D411-4BA9-8903-5D8E4494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7763A-B840-4D1F-88B3-D6C16C5C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A087-A7AD-4D04-A184-857002E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662E-B6AF-4AD5-8A4C-1631F301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17BD-49D3-4733-8B3C-F196F09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1475-F4C2-4F06-BB77-C6D42C3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2F45-579F-42F1-B7AE-F7FD915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0658-973A-469C-90F1-17FC4D2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E66C-BCA8-4041-BE82-32A4895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A605-D8A3-4096-BB3B-5595B4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150-5112-4369-949C-01D5A988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DFB7-558C-4308-815A-828A8CD6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ACB-D356-4A2F-994E-CA249E9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F4B5-5116-45DE-8155-C4CDCB02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4661-EC98-48BE-8785-A905310C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E1D9-E89C-492B-8613-25B63F3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88D-3C03-4192-9FFA-2F4E8C8A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4AB4-4CB5-48DF-A472-EDD135D3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5072-BC4D-4CCB-A966-1486DC1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4A98-4C70-4D5B-9210-22F7A3AC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924E-28F2-4645-8CE0-694BAE2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1832-97D0-4650-8191-3B734FDA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29DBE-F0C3-4A1C-A52A-BD97792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58FA-E1A2-4F22-8184-17FF521A6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74614-E756-43C7-A390-103C8C1C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CBA47-2742-462B-A717-FFB71853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5B53-FBC2-4500-8D13-09D91BA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2E495-CB00-40CC-9ABE-C9816C66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E414-6217-4D28-A34D-0324F0C7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367-21DC-4657-A1AA-2121E01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795F-9A2E-4602-8A80-48A131BE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183D-A20A-4415-904E-DEF0E0C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4345-8950-48D8-B420-BDC01C6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97488-D80B-4067-BDDD-BB09B80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8C031-D2BF-4194-B6D8-D9C0DDE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B360-2973-4555-88FD-E612A63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3E73-5AE4-44EC-8EC5-16199284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6C48-5FF2-4504-87AE-ACE72483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F5F3-1A08-44FF-A97A-6EED0236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DAF1-0093-42DC-9495-646C9353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B08B-7C1C-4269-B58C-9EA2BA3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FE5E-89D2-4442-BBF8-CFAC8993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84E4-1073-4BAD-9269-812FA799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785F0-F03E-4793-B013-6695E94DF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62E6-94EF-412C-9FAF-DF46D222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5F14-E641-4C33-8F86-04808C7A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422B-D6CB-4C42-9291-8900887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DD08-BF39-4EC5-ADED-84D73ED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ED02-C326-44CD-AE4C-B27B24F9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4" y="365125"/>
            <a:ext cx="11157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CDB0-34E5-4EBC-8951-18FB0FD7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43" y="1825625"/>
            <a:ext cx="11157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66C4-A1E4-407A-9C1E-C81EC52D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9978" y="6356350"/>
            <a:ext cx="2131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B85-A709-4E3A-A069-C5F67E18A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A157-CBD5-44B3-8E03-0049E192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03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D9C13-3974-4615-9BB8-440DC7E29649}"/>
              </a:ext>
            </a:extLst>
          </p:cNvPr>
          <p:cNvSpPr txBox="1"/>
          <p:nvPr userDrawn="1"/>
        </p:nvSpPr>
        <p:spPr>
          <a:xfrm rot="5400000">
            <a:off x="9264029" y="3420045"/>
            <a:ext cx="503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inewood" panose="02000506020000020004" pitchFamily="2" charset="0"/>
              </a:rPr>
              <a:t>CAMP </a:t>
            </a:r>
            <a:r>
              <a:rPr lang="en-US" sz="4800" b="1" kern="12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2017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49623-B9F2-4451-AF85-987F16EC82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7" y="6433275"/>
            <a:ext cx="1140136" cy="247856"/>
          </a:xfrm>
          <a:prstGeom prst="rect">
            <a:avLst/>
          </a:prstGeom>
        </p:spPr>
      </p:pic>
      <p:pic>
        <p:nvPicPr>
          <p:cNvPr id="1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6CEF21F8-E2FE-4612-B974-8EE12F0A2C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0559993" y="3524374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439902-0674-4C6F-A11A-31EB50C2FFB8}"/>
              </a:ext>
            </a:extLst>
          </p:cNvPr>
          <p:cNvSpPr txBox="1"/>
          <p:nvPr userDrawn="1"/>
        </p:nvSpPr>
        <p:spPr>
          <a:xfrm>
            <a:off x="11539355" y="1022367"/>
            <a:ext cx="41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5600"/>
                </a:solidFill>
                <a:latin typeface="KR Camping" panose="00000400000000000000" pitchFamily="2" charset="0"/>
              </a:rPr>
              <a:t>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70286-C108-4DD0-9E76-098B00566F7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4" y="36512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Pinewood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play-with-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7" Type="http://schemas.openxmlformats.org/officeDocument/2006/relationships/hyperlink" Target="http://docs.aws.amazon.com/AmazonECS/latest/developerguide/Welcome.html" TargetMode="External"/><Relationship Id="rId2" Type="http://schemas.openxmlformats.org/officeDocument/2006/relationships/hyperlink" Target="http://training.play-with-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thingsdistributed.com/2015/07/under-the-hood-of-the-amazon-ec2-container-service.html" TargetMode="External"/><Relationship Id="rId5" Type="http://schemas.openxmlformats.org/officeDocument/2006/relationships/hyperlink" Target="https://veggiemonk.github.io/awesome-docker/" TargetMode="External"/><Relationship Id="rId4" Type="http://schemas.openxmlformats.org/officeDocument/2006/relationships/hyperlink" Target="https://docs.docker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group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en.wikipedia.org/wiki/Operating-system-level_virt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verlayFS" TargetMode="External"/><Relationship Id="rId5" Type="http://schemas.openxmlformats.org/officeDocument/2006/relationships/hyperlink" Target="https://en.wikipedia.org/wiki/Union_mount" TargetMode="External"/><Relationship Id="rId4" Type="http://schemas.openxmlformats.org/officeDocument/2006/relationships/hyperlink" Target="https://en.wikipedia.org/wiki/Linux_namespac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24A-DB82-4575-B424-1582E7E17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Implementation in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B6AF3-6C07-418A-84B2-6A244D87A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</a:t>
            </a:r>
            <a:r>
              <a:rPr lang="en-US" dirty="0" err="1"/>
              <a:t>Bhandary</a:t>
            </a:r>
            <a:r>
              <a:rPr lang="en-US" dirty="0"/>
              <a:t> &amp; Praneeth Bandi</a:t>
            </a:r>
          </a:p>
        </p:txBody>
      </p:sp>
    </p:spTree>
    <p:extLst>
      <p:ext uri="{BB962C8B-B14F-4D97-AF65-F5344CB8AC3E}">
        <p14:creationId xmlns:p14="http://schemas.microsoft.com/office/powerpoint/2010/main" val="60579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Sample Docker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3" y="1064050"/>
            <a:ext cx="5168795" cy="4078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01" y="1064050"/>
            <a:ext cx="402011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image 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107"/>
            <a:ext cx="6095138" cy="3716893"/>
          </a:xfrm>
          <a:prstGeom prst="rect">
            <a:avLst/>
          </a:prstGeom>
        </p:spPr>
      </p:pic>
      <p:pic>
        <p:nvPicPr>
          <p:cNvPr id="3074" name="Picture 2" descr="Docker image 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87" y="1165659"/>
            <a:ext cx="5780625" cy="37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Basic Docker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59"/>
            <a:ext cx="11157856" cy="54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04" y="2487875"/>
            <a:ext cx="800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hlinkClick r:id="rId2"/>
              </a:rPr>
              <a:t>http://labs.play-with-docker.com/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0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Container Deployment At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157857" cy="5204633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Trusted </a:t>
            </a:r>
            <a:r>
              <a:rPr lang="en-US" sz="3900" dirty="0" smtClean="0"/>
              <a:t>Image Repository</a:t>
            </a:r>
            <a:endParaRPr lang="en-US" sz="3900" dirty="0"/>
          </a:p>
          <a:p>
            <a:r>
              <a:rPr lang="en-US" sz="3900" dirty="0"/>
              <a:t>Orchestration Engine</a:t>
            </a:r>
          </a:p>
          <a:p>
            <a:pPr lvl="1"/>
            <a:r>
              <a:rPr lang="en-US" sz="3500" dirty="0"/>
              <a:t>Service discovery</a:t>
            </a:r>
          </a:p>
          <a:p>
            <a:pPr lvl="1"/>
            <a:r>
              <a:rPr lang="en-US" sz="3500" dirty="0"/>
              <a:t>Ease of Deployments/Updates</a:t>
            </a:r>
          </a:p>
          <a:p>
            <a:pPr lvl="1"/>
            <a:r>
              <a:rPr lang="en-US" sz="3500" dirty="0"/>
              <a:t>High Availability</a:t>
            </a:r>
          </a:p>
          <a:p>
            <a:pPr lvl="1"/>
            <a:r>
              <a:rPr lang="en-US" sz="3500" dirty="0"/>
              <a:t>Desired State Reconciliation</a:t>
            </a:r>
          </a:p>
          <a:p>
            <a:pPr lvl="1"/>
            <a:r>
              <a:rPr lang="en-US" sz="3500" dirty="0"/>
              <a:t>Load balancing</a:t>
            </a:r>
          </a:p>
          <a:p>
            <a:pPr lvl="1"/>
            <a:r>
              <a:rPr lang="en-US" sz="3500" dirty="0"/>
              <a:t>Monitoring</a:t>
            </a:r>
          </a:p>
          <a:p>
            <a:pPr lvl="1"/>
            <a:r>
              <a:rPr lang="en-US" sz="3500" dirty="0"/>
              <a:t>Notifications</a:t>
            </a:r>
          </a:p>
          <a:p>
            <a:pPr lvl="1"/>
            <a:r>
              <a:rPr lang="en-US" sz="3500" dirty="0"/>
              <a:t>Security</a:t>
            </a:r>
          </a:p>
          <a:p>
            <a:pPr lvl="1"/>
            <a:r>
              <a:rPr lang="en-US" sz="3500" dirty="0"/>
              <a:t>And then some…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Orchestration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3"/>
            <a:ext cx="11157857" cy="4351338"/>
          </a:xfrm>
        </p:spPr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DC/OS Mesosphere Marathon</a:t>
            </a:r>
          </a:p>
          <a:p>
            <a:r>
              <a:rPr lang="en-US" dirty="0"/>
              <a:t>AWS ECS (Cloud Native)</a:t>
            </a:r>
          </a:p>
          <a:p>
            <a:r>
              <a:rPr lang="en-US" dirty="0"/>
              <a:t>Google Container Engine</a:t>
            </a:r>
          </a:p>
          <a:p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</a:t>
            </a:r>
            <a:endParaRPr lang="en-US" dirty="0"/>
          </a:p>
        </p:txBody>
      </p:sp>
      <p:pic>
        <p:nvPicPr>
          <p:cNvPr id="5122" name="Picture 2" descr="Amazon EC2 Container Service (ECS)&#10;Highly scalable, high performance &#10;container management system.&#10;Eliminates the need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" y="114731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4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 Instances</a:t>
            </a:r>
          </a:p>
          <a:p>
            <a:pPr lvl="1"/>
            <a:r>
              <a:rPr lang="en-US" dirty="0" smtClean="0"/>
              <a:t>Traditional EC2 VMs</a:t>
            </a:r>
          </a:p>
          <a:p>
            <a:pPr lvl="1"/>
            <a:r>
              <a:rPr lang="en-US" dirty="0" smtClean="0"/>
              <a:t>Can be custom VMs, but recommended to use Amazon ECS compatible AMI(comes with prerequisites)</a:t>
            </a:r>
          </a:p>
          <a:p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 smtClean="0"/>
              <a:t>Defined using Task definition – </a:t>
            </a:r>
            <a:r>
              <a:rPr lang="en-US" dirty="0" err="1" smtClean="0"/>
              <a:t>json</a:t>
            </a:r>
            <a:r>
              <a:rPr lang="en-US" dirty="0" smtClean="0"/>
              <a:t> file containing all </a:t>
            </a:r>
            <a:r>
              <a:rPr lang="en-US" dirty="0"/>
              <a:t>D</a:t>
            </a:r>
            <a:r>
              <a:rPr lang="en-US" dirty="0" smtClean="0"/>
              <a:t>ocker ‘run’ arguments</a:t>
            </a:r>
          </a:p>
          <a:p>
            <a:pPr lvl="1"/>
            <a:r>
              <a:rPr lang="en-US" dirty="0" smtClean="0"/>
              <a:t>Task definition can contain multiple image definitions.</a:t>
            </a:r>
          </a:p>
          <a:p>
            <a:pPr lvl="1"/>
            <a:r>
              <a:rPr lang="en-US" dirty="0" smtClean="0"/>
              <a:t>At runtime tasks are same as sets of containers.</a:t>
            </a:r>
          </a:p>
          <a:p>
            <a:pPr lvl="1"/>
            <a:r>
              <a:rPr lang="en-US" dirty="0" smtClean="0"/>
              <a:t>Ideal for batch jobs.</a:t>
            </a:r>
          </a:p>
          <a:p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Layer that manages and places tasks.</a:t>
            </a:r>
            <a:endParaRPr lang="en-US" dirty="0"/>
          </a:p>
          <a:p>
            <a:pPr lvl="1"/>
            <a:r>
              <a:rPr lang="en-US" dirty="0" smtClean="0"/>
              <a:t>A Service is made of Task, Desired replica count, Routing, placement strategy and auto scale configuration.</a:t>
            </a:r>
          </a:p>
          <a:p>
            <a:pPr lvl="1"/>
            <a:r>
              <a:rPr lang="en-US" dirty="0" smtClean="0"/>
              <a:t>Ideal for long running services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</a:t>
            </a:r>
            <a:endParaRPr lang="en-US" dirty="0"/>
          </a:p>
        </p:txBody>
      </p:sp>
      <p:pic>
        <p:nvPicPr>
          <p:cNvPr id="4" name="Picture 2" descr="http://www.allthingsdistributed.com/images/ec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3" y="1438614"/>
            <a:ext cx="9877246" cy="521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2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050"/>
            <a:ext cx="11157857" cy="57969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AWS Managed </a:t>
            </a:r>
            <a:r>
              <a:rPr lang="en-US" sz="2600" dirty="0" smtClean="0"/>
              <a:t>Service</a:t>
            </a:r>
          </a:p>
          <a:p>
            <a:pPr lvl="1"/>
            <a:r>
              <a:rPr lang="en-US" sz="2200" dirty="0" smtClean="0"/>
              <a:t>Deep integration with other AWS services</a:t>
            </a:r>
            <a:endParaRPr lang="en-US" sz="2200" dirty="0"/>
          </a:p>
          <a:p>
            <a:r>
              <a:rPr lang="en-US" sz="2600" dirty="0"/>
              <a:t>Auto Scale at EC2 and Service level</a:t>
            </a:r>
          </a:p>
          <a:p>
            <a:r>
              <a:rPr lang="en-US" sz="2600" dirty="0"/>
              <a:t>High </a:t>
            </a:r>
            <a:r>
              <a:rPr lang="en-US" sz="2600" dirty="0" smtClean="0"/>
              <a:t>Availability – Using availability zones</a:t>
            </a:r>
            <a:endParaRPr lang="en-US" sz="2600" dirty="0"/>
          </a:p>
          <a:p>
            <a:r>
              <a:rPr lang="en-US" sz="2600" dirty="0"/>
              <a:t>Disaster recovery</a:t>
            </a:r>
          </a:p>
          <a:p>
            <a:r>
              <a:rPr lang="en-US" sz="2600" dirty="0"/>
              <a:t>Centralized logging and </a:t>
            </a:r>
            <a:r>
              <a:rPr lang="en-US" sz="2600" dirty="0" smtClean="0"/>
              <a:t>monitoring – using </a:t>
            </a:r>
            <a:r>
              <a:rPr lang="en-US" sz="2600" dirty="0" err="1" smtClean="0"/>
              <a:t>CloudWatch</a:t>
            </a:r>
            <a:r>
              <a:rPr lang="en-US" sz="2600" dirty="0" smtClean="0"/>
              <a:t> logs and </a:t>
            </a:r>
            <a:r>
              <a:rPr lang="en-US" sz="2600" dirty="0" err="1" smtClean="0"/>
              <a:t>CloudWatch</a:t>
            </a:r>
            <a:r>
              <a:rPr lang="en-US" sz="2600" dirty="0" smtClean="0"/>
              <a:t> metrics</a:t>
            </a:r>
            <a:endParaRPr lang="en-US" sz="2600" dirty="0"/>
          </a:p>
          <a:p>
            <a:r>
              <a:rPr lang="en-US" sz="2600" dirty="0"/>
              <a:t>Alerts and </a:t>
            </a:r>
            <a:r>
              <a:rPr lang="en-US" sz="2600" dirty="0" smtClean="0"/>
              <a:t>Notifications – </a:t>
            </a:r>
            <a:r>
              <a:rPr lang="en-US" sz="2600" dirty="0"/>
              <a:t>using </a:t>
            </a:r>
            <a:r>
              <a:rPr lang="en-US" sz="2600" dirty="0" err="1"/>
              <a:t>CloudWatch</a:t>
            </a:r>
            <a:r>
              <a:rPr lang="en-US" sz="2600" dirty="0"/>
              <a:t> </a:t>
            </a:r>
            <a:r>
              <a:rPr lang="en-US" sz="2600" dirty="0" smtClean="0"/>
              <a:t>alarms</a:t>
            </a:r>
            <a:endParaRPr lang="en-US" sz="2600" dirty="0"/>
          </a:p>
          <a:p>
            <a:r>
              <a:rPr lang="en-US" sz="2600" dirty="0"/>
              <a:t>No In built Service Discovery (coming in 2017 Q3)</a:t>
            </a:r>
          </a:p>
          <a:p>
            <a:pPr lvl="1"/>
            <a:r>
              <a:rPr lang="en-US" sz="2200" dirty="0"/>
              <a:t>Consul</a:t>
            </a:r>
          </a:p>
          <a:p>
            <a:pPr lvl="1"/>
            <a:r>
              <a:rPr lang="en-US" sz="2200" dirty="0" err="1"/>
              <a:t>Traefik</a:t>
            </a:r>
            <a:r>
              <a:rPr lang="en-US" sz="2200" dirty="0"/>
              <a:t> etc..</a:t>
            </a:r>
          </a:p>
          <a:p>
            <a:r>
              <a:rPr lang="en-US" sz="2600" dirty="0"/>
              <a:t>ALB</a:t>
            </a:r>
          </a:p>
          <a:p>
            <a:pPr lvl="1"/>
            <a:r>
              <a:rPr lang="en-US" sz="2200" dirty="0"/>
              <a:t>Path based routing</a:t>
            </a:r>
          </a:p>
          <a:p>
            <a:pPr lvl="1"/>
            <a:r>
              <a:rPr lang="en-US" sz="2200" dirty="0"/>
              <a:t>Dynamic port mapping using target groups</a:t>
            </a:r>
          </a:p>
          <a:p>
            <a:pPr lvl="1"/>
            <a:r>
              <a:rPr lang="en-US" sz="2200" dirty="0"/>
              <a:t>Health checks</a:t>
            </a:r>
          </a:p>
          <a:p>
            <a:pPr marL="169863" lvl="1" indent="-169863"/>
            <a:r>
              <a:rPr lang="en-US" sz="2600" dirty="0">
                <a:cs typeface="ＭＳ Ｐゴシック" charset="0"/>
              </a:rPr>
              <a:t>Windows containers in Beta</a:t>
            </a:r>
            <a:endParaRPr lang="en-US" sz="19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and Proposals Application overview</a:t>
            </a:r>
          </a:p>
          <a:p>
            <a:r>
              <a:rPr lang="en-US" dirty="0" smtClean="0"/>
              <a:t>Docker Basics</a:t>
            </a:r>
          </a:p>
          <a:p>
            <a:r>
              <a:rPr lang="en-US" dirty="0" smtClean="0"/>
              <a:t>Container deployment at scale</a:t>
            </a:r>
          </a:p>
          <a:p>
            <a:r>
              <a:rPr lang="en-US" dirty="0" smtClean="0"/>
              <a:t>Docker in AWS</a:t>
            </a:r>
          </a:p>
          <a:p>
            <a:r>
              <a:rPr lang="en-US" dirty="0" smtClean="0"/>
              <a:t>Docker in </a:t>
            </a:r>
            <a:r>
              <a:rPr lang="en-US" dirty="0" smtClean="0"/>
              <a:t>Azure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S3 – file storage</a:t>
            </a:r>
          </a:p>
          <a:p>
            <a:r>
              <a:rPr lang="en-US" sz="1600" dirty="0" smtClean="0"/>
              <a:t>EC2 – Compute resources – VMs</a:t>
            </a:r>
          </a:p>
          <a:p>
            <a:pPr lvl="1"/>
            <a:r>
              <a:rPr lang="en-US" sz="1200" dirty="0" smtClean="0"/>
              <a:t>Different CPU, RAM, Hard drive and GPU configurations.</a:t>
            </a:r>
          </a:p>
          <a:p>
            <a:pPr lvl="1"/>
            <a:r>
              <a:rPr lang="en-US" sz="1200" dirty="0" smtClean="0"/>
              <a:t>Supports Custom VHD also.</a:t>
            </a:r>
          </a:p>
          <a:p>
            <a:r>
              <a:rPr lang="en-US" sz="1600" dirty="0" smtClean="0"/>
              <a:t>SQS – Manager Queue Service</a:t>
            </a:r>
          </a:p>
          <a:p>
            <a:pPr lvl="1"/>
            <a:r>
              <a:rPr lang="en-US" sz="1400" dirty="0" smtClean="0"/>
              <a:t>FIFO Queues – exactly once processing</a:t>
            </a:r>
          </a:p>
          <a:p>
            <a:pPr lvl="1"/>
            <a:r>
              <a:rPr lang="en-US" sz="1400" dirty="0" smtClean="0"/>
              <a:t>Standard queues – At least Once delivery</a:t>
            </a:r>
          </a:p>
          <a:p>
            <a:r>
              <a:rPr lang="en-US" sz="1600" dirty="0" smtClean="0"/>
              <a:t>KMS </a:t>
            </a:r>
            <a:r>
              <a:rPr lang="en-US" sz="1600" dirty="0"/>
              <a:t>– </a:t>
            </a:r>
            <a:r>
              <a:rPr lang="en-US" sz="1600" dirty="0" smtClean="0"/>
              <a:t>Key Management Service</a:t>
            </a:r>
            <a:endParaRPr lang="en-US" sz="1600" dirty="0"/>
          </a:p>
          <a:p>
            <a:pPr lvl="1"/>
            <a:r>
              <a:rPr lang="en-US" sz="1400" dirty="0" smtClean="0"/>
              <a:t>Only symmetric keys</a:t>
            </a:r>
            <a:endParaRPr lang="en-US" sz="1400" dirty="0"/>
          </a:p>
          <a:p>
            <a:pPr lvl="1"/>
            <a:r>
              <a:rPr lang="en-US" sz="1400" dirty="0" smtClean="0"/>
              <a:t>For encryption and decryption</a:t>
            </a:r>
          </a:p>
          <a:p>
            <a:r>
              <a:rPr lang="en-US" sz="1600" dirty="0" smtClean="0"/>
              <a:t>Cloud watch</a:t>
            </a:r>
            <a:endParaRPr lang="en-US" sz="1600" dirty="0"/>
          </a:p>
          <a:p>
            <a:pPr lvl="1"/>
            <a:r>
              <a:rPr lang="en-US" sz="1400" dirty="0" smtClean="0"/>
              <a:t>Central logging, Alerts and monitoring service</a:t>
            </a:r>
          </a:p>
          <a:p>
            <a:r>
              <a:rPr lang="en-US" sz="1600" dirty="0" smtClean="0"/>
              <a:t>ELB </a:t>
            </a:r>
            <a:r>
              <a:rPr lang="en-US" sz="1600" dirty="0"/>
              <a:t>– </a:t>
            </a:r>
            <a:r>
              <a:rPr lang="en-US" sz="1600" dirty="0" smtClean="0"/>
              <a:t>Elastic Load Balancer</a:t>
            </a:r>
            <a:endParaRPr lang="en-US" sz="1600" dirty="0"/>
          </a:p>
          <a:p>
            <a:pPr lvl="1"/>
            <a:r>
              <a:rPr lang="en-US" sz="1400" dirty="0" smtClean="0"/>
              <a:t>ALB – Layer 7</a:t>
            </a:r>
          </a:p>
          <a:p>
            <a:pPr lvl="2"/>
            <a:r>
              <a:rPr lang="en-US" sz="1400" dirty="0" smtClean="0"/>
              <a:t>SSL offloading</a:t>
            </a:r>
          </a:p>
          <a:p>
            <a:pPr lvl="2"/>
            <a:r>
              <a:rPr lang="en-US" sz="1400" dirty="0" smtClean="0"/>
              <a:t>Path based routing</a:t>
            </a:r>
          </a:p>
          <a:p>
            <a:pPr lvl="2"/>
            <a:r>
              <a:rPr lang="en-US" sz="1400" dirty="0" smtClean="0"/>
              <a:t>Only http</a:t>
            </a:r>
            <a:endParaRPr lang="en-US" sz="1400" dirty="0"/>
          </a:p>
          <a:p>
            <a:pPr lvl="1"/>
            <a:r>
              <a:rPr lang="en-US" sz="1400" dirty="0"/>
              <a:t>C</a:t>
            </a:r>
            <a:r>
              <a:rPr lang="en-US" sz="1400" dirty="0" smtClean="0"/>
              <a:t>LB – Layer 4</a:t>
            </a:r>
          </a:p>
          <a:p>
            <a:pPr marL="457200" lvl="1" indent="0">
              <a:buNone/>
            </a:pPr>
            <a:r>
              <a:rPr lang="en-US" sz="1400" dirty="0" smtClean="0"/>
              <a:t>	. Supports TCP and HTTP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88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Cloud formation</a:t>
            </a:r>
          </a:p>
          <a:p>
            <a:pPr lvl="1"/>
            <a:r>
              <a:rPr lang="en-US" sz="1400" dirty="0" smtClean="0"/>
              <a:t>Infrastructure as code</a:t>
            </a:r>
          </a:p>
          <a:p>
            <a:pPr lvl="1"/>
            <a:r>
              <a:rPr lang="en-US" sz="1400" dirty="0" smtClean="0"/>
              <a:t>Easy to manage whole infrastructure.</a:t>
            </a:r>
          </a:p>
          <a:p>
            <a:r>
              <a:rPr lang="en-US" sz="1600" dirty="0" smtClean="0"/>
              <a:t>Code pipeline</a:t>
            </a:r>
            <a:endParaRPr lang="en-US" sz="1600" dirty="0"/>
          </a:p>
          <a:p>
            <a:pPr lvl="1"/>
            <a:r>
              <a:rPr lang="en-US" sz="1400" dirty="0" smtClean="0"/>
              <a:t>Workflow for deployment Automation</a:t>
            </a:r>
            <a:endParaRPr lang="en-US" sz="1400" dirty="0"/>
          </a:p>
          <a:p>
            <a:pPr lvl="1"/>
            <a:r>
              <a:rPr lang="en-US" sz="1400" dirty="0" smtClean="0"/>
              <a:t>Supports cloud formation in S3, code commit and GitHub etc.</a:t>
            </a:r>
          </a:p>
          <a:p>
            <a:r>
              <a:rPr lang="en-US" sz="1600" dirty="0" smtClean="0"/>
              <a:t>SNS – Simple Notification Service</a:t>
            </a:r>
            <a:endParaRPr lang="en-US" sz="1600" dirty="0"/>
          </a:p>
          <a:p>
            <a:pPr lvl="1"/>
            <a:r>
              <a:rPr lang="en-US" sz="1400" dirty="0" smtClean="0"/>
              <a:t>Alerts and Notifications – manager pub-sub service</a:t>
            </a:r>
          </a:p>
          <a:p>
            <a:pPr lvl="1"/>
            <a:r>
              <a:rPr lang="en-US" sz="1400" dirty="0" smtClean="0"/>
              <a:t>Supports email, SMS etc..</a:t>
            </a:r>
          </a:p>
          <a:p>
            <a:r>
              <a:rPr lang="en-US" sz="1600" dirty="0" smtClean="0"/>
              <a:t>Security Groups</a:t>
            </a:r>
            <a:endParaRPr lang="en-US" sz="1600" dirty="0"/>
          </a:p>
          <a:p>
            <a:pPr lvl="1"/>
            <a:r>
              <a:rPr lang="en-US" sz="1400" dirty="0" smtClean="0"/>
              <a:t>Similar to fire wall rule</a:t>
            </a:r>
            <a:endParaRPr lang="en-US" sz="1400" dirty="0"/>
          </a:p>
          <a:p>
            <a:pPr lvl="1"/>
            <a:r>
              <a:rPr lang="en-US" sz="1400" dirty="0" smtClean="0"/>
              <a:t>Rules to control inbound and outbound traffic between different AWS components.</a:t>
            </a:r>
          </a:p>
          <a:p>
            <a:r>
              <a:rPr lang="en-US" sz="1600" dirty="0" smtClean="0"/>
              <a:t>Lambda</a:t>
            </a:r>
          </a:p>
          <a:p>
            <a:pPr lvl="1"/>
            <a:r>
              <a:rPr lang="en-US" sz="1200" dirty="0" smtClean="0"/>
              <a:t>Server less functions.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14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216325"/>
          </a:xfrm>
        </p:spPr>
        <p:txBody>
          <a:bodyPr/>
          <a:lstStyle/>
          <a:p>
            <a:r>
              <a:rPr lang="en-US" dirty="0" smtClean="0"/>
              <a:t>TNP Network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1049430"/>
            <a:ext cx="9506309" cy="5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in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/>
          <a:lstStyle/>
          <a:p>
            <a:r>
              <a:rPr lang="en-US" dirty="0"/>
              <a:t>Azure Container Service</a:t>
            </a:r>
          </a:p>
          <a:p>
            <a:r>
              <a:rPr lang="en-US" dirty="0"/>
              <a:t>Docker For Azure</a:t>
            </a:r>
          </a:p>
          <a:p>
            <a:r>
              <a:rPr lang="en-US" dirty="0"/>
              <a:t>Automated Infrastructure setup for DC/OS, Kubernetes and Swarm(Not cloud Native)</a:t>
            </a:r>
          </a:p>
          <a:p>
            <a:r>
              <a:rPr lang="en-US" dirty="0"/>
              <a:t>Service Fabric(Cloud Native and early stages)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Swarm(v17.03)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management integrated with Docker Engine</a:t>
            </a:r>
          </a:p>
          <a:p>
            <a:r>
              <a:rPr lang="en-US" dirty="0"/>
              <a:t>Scaling, No Auto scaling</a:t>
            </a:r>
          </a:p>
          <a:p>
            <a:r>
              <a:rPr lang="en-US" dirty="0"/>
              <a:t>Desired state reconciliation</a:t>
            </a:r>
          </a:p>
          <a:p>
            <a:r>
              <a:rPr lang="en-US" dirty="0"/>
              <a:t>Manger Nodes and Worker Nodes – Raft </a:t>
            </a:r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Need to manage ourselves</a:t>
            </a:r>
            <a:endParaRPr lang="en-US" dirty="0"/>
          </a:p>
          <a:p>
            <a:r>
              <a:rPr lang="en-US" dirty="0"/>
              <a:t>Secure Node Communication by default</a:t>
            </a:r>
          </a:p>
          <a:p>
            <a:r>
              <a:rPr lang="en-US" dirty="0"/>
              <a:t>Multi-host networking – Overlay Network</a:t>
            </a:r>
          </a:p>
          <a:p>
            <a:r>
              <a:rPr lang="en-US" dirty="0"/>
              <a:t>In built Service discovery</a:t>
            </a:r>
          </a:p>
          <a:p>
            <a:r>
              <a:rPr lang="en-US" dirty="0"/>
              <a:t>In built load balancing – Http Routing Mesh</a:t>
            </a:r>
          </a:p>
          <a:p>
            <a:r>
              <a:rPr lang="en-US" dirty="0"/>
              <a:t>Docker secrets</a:t>
            </a:r>
          </a:p>
          <a:p>
            <a:r>
              <a:rPr lang="en-US" dirty="0"/>
              <a:t>Rolling updates and rollbacks</a:t>
            </a:r>
          </a:p>
          <a:p>
            <a:r>
              <a:rPr lang="en-US" dirty="0"/>
              <a:t>HA scheduling and Health Aware Orchestration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6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Swarm VS AWS ECS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0959"/>
              </p:ext>
            </p:extLst>
          </p:nvPr>
        </p:nvGraphicFramePr>
        <p:xfrm>
          <a:off x="704064" y="1074228"/>
          <a:ext cx="7749822" cy="549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274">
                  <a:extLst>
                    <a:ext uri="{9D8B030D-6E8A-4147-A177-3AD203B41FA5}">
                      <a16:colId xmlns:a16="http://schemas.microsoft.com/office/drawing/2014/main" val="1600628468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721857272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19291462"/>
                    </a:ext>
                  </a:extLst>
                </a:gridCol>
              </a:tblGrid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25454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 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24170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Isolation in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Overlay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No, Can be achieved thru security 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11995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Logging/Monitoring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 using </a:t>
                      </a:r>
                      <a:r>
                        <a:rPr lang="en-US" dirty="0" err="1" smtClean="0"/>
                        <a:t>Cloudwatch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55279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Node TLS</a:t>
                      </a:r>
                      <a:r>
                        <a:rPr lang="en-US" baseline="0" dirty="0" smtClean="0"/>
                        <a:t>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manually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1154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Secrets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 Docker secrets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r>
                        <a:rPr lang="en-US" baseline="0" dirty="0" smtClean="0"/>
                        <a:t> Implementation using KMS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26153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update rollbacks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5728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Auto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party tools using Docker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r>
                        <a:rPr lang="en-US" baseline="0" dirty="0" smtClean="0"/>
                        <a:t> at EC2 and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25510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Alters and</a:t>
                      </a:r>
                      <a:r>
                        <a:rPr lang="en-US" baseline="0" dirty="0" smtClean="0"/>
                        <a:t>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party tools using Docker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events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Watch</a:t>
                      </a:r>
                      <a:r>
                        <a:rPr lang="en-US" baseline="0" dirty="0" smtClean="0"/>
                        <a:t> Alarms and AWS SNS notifications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0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95"/>
            <a:ext cx="11157856" cy="1325563"/>
          </a:xfrm>
        </p:spPr>
        <p:txBody>
          <a:bodyPr/>
          <a:lstStyle/>
          <a:p>
            <a:r>
              <a:rPr lang="en-US" dirty="0" smtClean="0"/>
              <a:t>TNP Performance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962"/>
            <a:ext cx="11157857" cy="5481038"/>
          </a:xfrm>
        </p:spPr>
        <p:txBody>
          <a:bodyPr/>
          <a:lstStyle/>
          <a:p>
            <a:r>
              <a:rPr lang="en-US" dirty="0"/>
              <a:t>1 Core, 1 GB (t2.micro) 4 Amazon Linux EC2 Instances</a:t>
            </a:r>
          </a:p>
          <a:p>
            <a:r>
              <a:rPr lang="en-US" dirty="0"/>
              <a:t>16 Containers (12 participating In Load Test)</a:t>
            </a:r>
          </a:p>
          <a:p>
            <a:r>
              <a:rPr lang="en-US" dirty="0"/>
              <a:t>VSTS Cloud Load Test from Azure East-US Region, Api is in AWS West US Region.</a:t>
            </a:r>
          </a:p>
          <a:p>
            <a:r>
              <a:rPr lang="en-US" dirty="0"/>
              <a:t>10 min, 100 Users</a:t>
            </a:r>
          </a:p>
          <a:p>
            <a:r>
              <a:rPr lang="en-US" dirty="0"/>
              <a:t>~ 38,000 </a:t>
            </a:r>
            <a:r>
              <a:rPr lang="en-US" dirty="0" smtClean="0"/>
              <a:t>successful requests</a:t>
            </a:r>
            <a:endParaRPr lang="en-US" dirty="0"/>
          </a:p>
          <a:p>
            <a:r>
              <a:rPr lang="en-US" dirty="0"/>
              <a:t>~ 72 RPS</a:t>
            </a:r>
          </a:p>
          <a:p>
            <a:r>
              <a:rPr lang="en-US" dirty="0"/>
              <a:t>~ </a:t>
            </a:r>
            <a:r>
              <a:rPr lang="en-US" b="1" dirty="0"/>
              <a:t>320ms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Response Time at Client Side</a:t>
            </a:r>
          </a:p>
          <a:p>
            <a:r>
              <a:rPr lang="en-US" dirty="0"/>
              <a:t>~ 50% CPU</a:t>
            </a:r>
          </a:p>
          <a:p>
            <a:r>
              <a:rPr lang="en-US" dirty="0"/>
              <a:t>~ 40%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4524"/>
            <a:ext cx="11157857" cy="4351338"/>
          </a:xfrm>
        </p:spPr>
        <p:txBody>
          <a:bodyPr/>
          <a:lstStyle/>
          <a:p>
            <a:r>
              <a:rPr lang="en-US" dirty="0"/>
              <a:t>Docker  and Docker Swarm</a:t>
            </a:r>
          </a:p>
          <a:p>
            <a:pPr lvl="1"/>
            <a:r>
              <a:rPr lang="en-US" dirty="0">
                <a:hlinkClick r:id="rId2"/>
              </a:rPr>
              <a:t>http://training.play-with-docker.com/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http://labs.play-with-docker.com/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https://docs.docker.com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https://veggiemonk.github.io/awesome-docker/</a:t>
            </a:r>
            <a:endParaRPr lang="en-US" dirty="0"/>
          </a:p>
          <a:p>
            <a:pPr marL="169863" lvl="1" indent="-169863"/>
            <a:r>
              <a:rPr lang="en-US" sz="2800" dirty="0">
                <a:cs typeface="ＭＳ Ｐゴシック" charset="0"/>
              </a:rPr>
              <a:t>ECS</a:t>
            </a:r>
            <a:endParaRPr lang="en-US" sz="20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6"/>
              </a:rPr>
              <a:t>http://www.allthingsdistributed.com/2015/07/under-the-hood-of-the-amazon-ec2-container-service.html</a:t>
            </a:r>
            <a:endParaRPr lang="en-US" sz="24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7"/>
              </a:rPr>
              <a:t>http://docs.aws.amazon.com/AmazonECS/latest/developerguide/Welcome.html</a:t>
            </a:r>
            <a:endParaRPr lang="en-US" sz="24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157857" cy="5532437"/>
          </a:xfrm>
        </p:spPr>
        <p:txBody>
          <a:bodyPr/>
          <a:lstStyle/>
          <a:p>
            <a:r>
              <a:rPr lang="en-US" dirty="0" smtClean="0"/>
              <a:t>Instructions - </a:t>
            </a:r>
            <a:r>
              <a:rPr lang="en-US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Templates and Proposals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0" y="1359797"/>
            <a:ext cx="9641881" cy="53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Templates and Proposals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34" y="1532327"/>
            <a:ext cx="10664639" cy="5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4" y="1325563"/>
            <a:ext cx="11157857" cy="4351338"/>
          </a:xfrm>
        </p:spPr>
        <p:txBody>
          <a:bodyPr/>
          <a:lstStyle/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smtClean="0"/>
              <a:t>1.1 on Linux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Web App(MVC), Web API, Web DAV and </a:t>
            </a:r>
            <a:r>
              <a:rPr lang="en-US" dirty="0" err="1" smtClean="0"/>
              <a:t>OfficeJs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API servers on kestrel and Web DAV on </a:t>
            </a:r>
            <a:r>
              <a:rPr lang="en-US" dirty="0" err="1" smtClean="0"/>
              <a:t>nginx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Docker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AWS - (ECS,S3,EC2,KMS,SQS etc…)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Azure </a:t>
            </a:r>
            <a:r>
              <a:rPr lang="en-US" dirty="0" smtClean="0"/>
              <a:t>- (</a:t>
            </a:r>
            <a:r>
              <a:rPr lang="en-US" dirty="0"/>
              <a:t>VSTS online, CI&amp;CD, Load Test and Application Insights)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4" y="1325563"/>
            <a:ext cx="111578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Docker?</a:t>
            </a:r>
          </a:p>
          <a:p>
            <a:pPr marL="0" indent="0">
              <a:buNone/>
            </a:pPr>
            <a:r>
              <a:rPr lang="en-US" sz="1800" dirty="0"/>
              <a:t>Docker is a software technology providing </a:t>
            </a:r>
            <a:r>
              <a:rPr lang="en-US" sz="1800" dirty="0">
                <a:hlinkClick r:id="rId2" tooltip="Operating-system-level virtualization"/>
              </a:rPr>
              <a:t>containers</a:t>
            </a:r>
            <a:r>
              <a:rPr lang="en-US" sz="1800" dirty="0"/>
              <a:t>, Docker provides an additional layer of abstraction and automation of </a:t>
            </a:r>
            <a:r>
              <a:rPr lang="en-US" sz="1800" dirty="0">
                <a:hlinkClick r:id="rId2" tooltip="Operating-system-level virtualization"/>
              </a:rPr>
              <a:t>operating-system-level virtualization</a:t>
            </a:r>
            <a:r>
              <a:rPr lang="en-US" sz="1800" dirty="0"/>
              <a:t> on Windows and Linux</a:t>
            </a:r>
            <a:r>
              <a:rPr lang="en-US" sz="1800" dirty="0" smtClean="0"/>
              <a:t>.</a:t>
            </a:r>
            <a:r>
              <a:rPr lang="en-US" sz="1800" dirty="0"/>
              <a:t> Docker uses the resource isolation features of the Linux kernel such as </a:t>
            </a:r>
            <a:r>
              <a:rPr lang="en-US" sz="1800" dirty="0" err="1">
                <a:hlinkClick r:id="rId3" tooltip="Cgroups"/>
              </a:rPr>
              <a:t>cgroups</a:t>
            </a:r>
            <a:r>
              <a:rPr lang="en-US" sz="1800" dirty="0"/>
              <a:t> and kernel </a:t>
            </a:r>
            <a:r>
              <a:rPr lang="en-US" sz="1800" dirty="0">
                <a:hlinkClick r:id="rId4" tooltip="Linux namespaces"/>
              </a:rPr>
              <a:t>namespaces</a:t>
            </a:r>
            <a:r>
              <a:rPr lang="en-US" sz="1800" dirty="0"/>
              <a:t>, and a </a:t>
            </a:r>
            <a:r>
              <a:rPr lang="en-US" sz="1800" dirty="0">
                <a:hlinkClick r:id="rId5" tooltip="Union mount"/>
              </a:rPr>
              <a:t>union-capable file system</a:t>
            </a:r>
            <a:r>
              <a:rPr lang="en-US" sz="1800" dirty="0"/>
              <a:t> such as </a:t>
            </a:r>
            <a:r>
              <a:rPr lang="en-US" sz="1800" dirty="0" err="1">
                <a:hlinkClick r:id="rId6" tooltip="OverlayFS"/>
              </a:rPr>
              <a:t>OverlayFS</a:t>
            </a:r>
            <a:r>
              <a:rPr lang="en-US" sz="1800" dirty="0"/>
              <a:t> and </a:t>
            </a:r>
            <a:r>
              <a:rPr lang="en-US" sz="1800" dirty="0" smtClean="0"/>
              <a:t>others</a:t>
            </a:r>
            <a:r>
              <a:rPr lang="en-US" sz="1800" dirty="0"/>
              <a:t> to allow independent "containers" to run within a single Linux instance, avoiding the overhead of starting and maintaining virtual </a:t>
            </a:r>
            <a:r>
              <a:rPr lang="en-US" sz="1800" dirty="0" smtClean="0"/>
              <a:t>machines.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 descr="7&#10;They’re different, not mutually exclusive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42" y="2894323"/>
            <a:ext cx="7099540" cy="38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7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Basics</a:t>
            </a:r>
            <a:endParaRPr lang="en-US" dirty="0"/>
          </a:p>
        </p:txBody>
      </p:sp>
      <p:pic>
        <p:nvPicPr>
          <p:cNvPr id="1028" name="Picture 4" descr="Architecture In Windows&#10;REST Interface&#10;libcontainerd graphlibnetwork plugins&#10;Control Groups&#10;Job objects&#10;Namespaces&#10;Obje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94233"/>
            <a:ext cx="5263371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In Linux&#10;containerd + runc&#10;REST Interface&#10;libcontainerd graphlibnetwork plugins&#10;Control Groups&#10;cgroups&#10;Namesp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24" y="1994233"/>
            <a:ext cx="6010035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7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Why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4" y="1325563"/>
            <a:ext cx="11157857" cy="49326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Network, file system, registry, process , CPU and memory</a:t>
            </a:r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Abstracted the complex virtual environment entities in OS and kernel with simple API.</a:t>
            </a:r>
          </a:p>
          <a:p>
            <a:pPr lvl="1"/>
            <a:r>
              <a:rPr lang="en-US" dirty="0" smtClean="0"/>
              <a:t>Same API across platforms – </a:t>
            </a:r>
            <a:r>
              <a:rPr lang="en-US" dirty="0"/>
              <a:t>L</a:t>
            </a:r>
            <a:r>
              <a:rPr lang="en-US" dirty="0" smtClean="0"/>
              <a:t>inux, Windows and MAC.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Fast boot up time, can deploy apps at high density.</a:t>
            </a:r>
          </a:p>
          <a:p>
            <a:pPr lvl="1"/>
            <a:r>
              <a:rPr lang="en-US" dirty="0" smtClean="0"/>
              <a:t>Reusable image layers – fast image download.</a:t>
            </a:r>
          </a:p>
          <a:p>
            <a:pPr lvl="1"/>
            <a:r>
              <a:rPr lang="en-US" dirty="0" smtClean="0"/>
              <a:t>Ideal for micro services.</a:t>
            </a:r>
            <a:endParaRPr lang="en-US" dirty="0" smtClean="0"/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Thousands of ready made open source base images in central repository.</a:t>
            </a:r>
            <a:endParaRPr lang="en-US" dirty="0" smtClean="0"/>
          </a:p>
          <a:p>
            <a:r>
              <a:rPr lang="en-US" dirty="0" smtClean="0"/>
              <a:t>Build once deploy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3753"/>
            <a:ext cx="11157857" cy="4351338"/>
          </a:xfrm>
        </p:spPr>
        <p:txBody>
          <a:bodyPr/>
          <a:lstStyle/>
          <a:p>
            <a:r>
              <a:rPr lang="en-US" dirty="0" smtClean="0"/>
              <a:t>Docker Image</a:t>
            </a:r>
          </a:p>
          <a:p>
            <a:pPr marL="457200" lvl="1" indent="0">
              <a:buNone/>
            </a:pPr>
            <a:r>
              <a:rPr lang="en-US" dirty="0" smtClean="0"/>
              <a:t>The Basis of a Docker container. Represents full application</a:t>
            </a:r>
          </a:p>
          <a:p>
            <a:r>
              <a:rPr lang="en-US" dirty="0"/>
              <a:t>Docker </a:t>
            </a:r>
            <a:r>
              <a:rPr lang="en-US" dirty="0" smtClean="0"/>
              <a:t>Container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smtClean="0"/>
              <a:t>Standard unit in which your application service resides and executes</a:t>
            </a:r>
            <a:endParaRPr lang="en-US" u="sng" dirty="0" smtClean="0"/>
          </a:p>
          <a:p>
            <a:r>
              <a:rPr lang="en-US" dirty="0"/>
              <a:t>Docker </a:t>
            </a:r>
            <a:r>
              <a:rPr lang="en-US" dirty="0" smtClean="0"/>
              <a:t>Engine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Creates, ships and runs Docker containers deployable on a physical or virtual, host locally, in a data center or cloud service provider. </a:t>
            </a:r>
          </a:p>
          <a:p>
            <a:r>
              <a:rPr lang="en-US" dirty="0" smtClean="0"/>
              <a:t>Registry service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Cloud or server based storage and distribution service for your images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pTheme">
      <a:majorFont>
        <a:latin typeface="Pinewood"/>
        <a:ea typeface=""/>
        <a:cs typeface=""/>
      </a:majorFont>
      <a:minorFont>
        <a:latin typeface="Buxton Sketch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Camp-TFS.potx" id="{02D962B0-D069-49B0-8A23-CD5750CE1630}" vid="{297BBF86-9CEF-4B82-8FEA-565E9B14C0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CodeCamp</Template>
  <TotalTime>339</TotalTime>
  <Words>928</Words>
  <Application>Microsoft Office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PGothic</vt:lpstr>
      <vt:lpstr>Arial</vt:lpstr>
      <vt:lpstr>Buxton Sketch</vt:lpstr>
      <vt:lpstr>Courier New</vt:lpstr>
      <vt:lpstr>KR Camping</vt:lpstr>
      <vt:lpstr>Pinewood</vt:lpstr>
      <vt:lpstr>Segoe UI Historic</vt:lpstr>
      <vt:lpstr>Office Theme</vt:lpstr>
      <vt:lpstr>Docker Implementation in AWS</vt:lpstr>
      <vt:lpstr>Agenda</vt:lpstr>
      <vt:lpstr>Templates and Proposals</vt:lpstr>
      <vt:lpstr>Templates and Proposals</vt:lpstr>
      <vt:lpstr>Technology Stack</vt:lpstr>
      <vt:lpstr>Docker Basics</vt:lpstr>
      <vt:lpstr>Docker Basics</vt:lpstr>
      <vt:lpstr>Why Docker</vt:lpstr>
      <vt:lpstr>Docker Terminology</vt:lpstr>
      <vt:lpstr>Sample Docker Image</vt:lpstr>
      <vt:lpstr>Docker image Layers</vt:lpstr>
      <vt:lpstr>Basic Docker commands</vt:lpstr>
      <vt:lpstr>Demo</vt:lpstr>
      <vt:lpstr>Container Deployment At Scale</vt:lpstr>
      <vt:lpstr>Docker Orchestration engines</vt:lpstr>
      <vt:lpstr>AWS ECS</vt:lpstr>
      <vt:lpstr>AWS ECS Concepts</vt:lpstr>
      <vt:lpstr>AWS ECS</vt:lpstr>
      <vt:lpstr>AWS ECS Features</vt:lpstr>
      <vt:lpstr>AWS Services</vt:lpstr>
      <vt:lpstr>AWS Services</vt:lpstr>
      <vt:lpstr>TNP Network Diagram</vt:lpstr>
      <vt:lpstr>Demo</vt:lpstr>
      <vt:lpstr>Docker in Azure</vt:lpstr>
      <vt:lpstr>Docker Swarm(v17.03)</vt:lpstr>
      <vt:lpstr>Docker Swarm VS AWS ECS</vt:lpstr>
      <vt:lpstr>TNP Performance Numbers</vt:lpstr>
      <vt:lpstr>REFERENCES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McDowell,Kevin</dc:creator>
  <cp:lastModifiedBy>Bandi,Praneeth Kumar</cp:lastModifiedBy>
  <cp:revision>49</cp:revision>
  <dcterms:created xsi:type="dcterms:W3CDTF">2017-06-26T18:08:24Z</dcterms:created>
  <dcterms:modified xsi:type="dcterms:W3CDTF">2017-07-25T19:34:06Z</dcterms:modified>
</cp:coreProperties>
</file>