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58" r:id="rId7"/>
    <p:sldId id="299" r:id="rId8"/>
    <p:sldId id="261" r:id="rId9"/>
    <p:sldId id="289" r:id="rId10"/>
    <p:sldId id="294" r:id="rId11"/>
    <p:sldId id="295" r:id="rId12"/>
    <p:sldId id="296" r:id="rId13"/>
    <p:sldId id="297" r:id="rId14"/>
    <p:sldId id="300" r:id="rId15"/>
    <p:sldId id="298" r:id="rId16"/>
    <p:sldId id="276"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2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6/14/2023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ssl.noaa.gov/education/svrwx101/floods/det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93766" y="4434840"/>
            <a:ext cx="5164045" cy="1122202"/>
          </a:xfrm>
        </p:spPr>
        <p:txBody>
          <a:bodyPr/>
          <a:lstStyle/>
          <a:p>
            <a:r>
              <a:rPr lang="en-US" dirty="0"/>
              <a:t>IOT-BASED Flood monitoring system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193766" y="5634679"/>
            <a:ext cx="4941770" cy="719019"/>
          </a:xfrm>
        </p:spPr>
        <p:txBody>
          <a:bodyPr>
            <a:normAutofit fontScale="77500" lnSpcReduction="20000"/>
          </a:bodyPr>
          <a:lstStyle/>
          <a:p>
            <a:r>
              <a:rPr lang="en-US" dirty="0"/>
              <a:t>Aniket Bansal, Shaunak Biswas, Mukthapuram Chaitrika, Gopal Garg, Praneeth Jain, Namish Mamidipalli, Archit Pethani, Rohan Naidu, Ashwin Rudraraju, Saideekshith Vaddineni​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BE8A2C-F327-1B7A-1F04-82C43057A5CB}"/>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20635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98EA-24C3-2EA7-CFB0-E971AB658D30}"/>
              </a:ext>
            </a:extLst>
          </p:cNvPr>
          <p:cNvSpPr>
            <a:spLocks noGrp="1"/>
          </p:cNvSpPr>
          <p:nvPr>
            <p:ph type="title"/>
          </p:nvPr>
        </p:nvSpPr>
        <p:spPr/>
        <p:txBody>
          <a:bodyPr/>
          <a:lstStyle/>
          <a:p>
            <a:r>
              <a:rPr lang="en-IN" dirty="0"/>
              <a:t>Failure analysis</a:t>
            </a:r>
          </a:p>
        </p:txBody>
      </p:sp>
      <p:sp>
        <p:nvSpPr>
          <p:cNvPr id="3" name="Text Placeholder 2">
            <a:extLst>
              <a:ext uri="{FF2B5EF4-FFF2-40B4-BE49-F238E27FC236}">
                <a16:creationId xmlns:a16="http://schemas.microsoft.com/office/drawing/2014/main" id="{1E95D220-8D68-0496-2076-5273098F3DC9}"/>
              </a:ext>
            </a:extLst>
          </p:cNvPr>
          <p:cNvSpPr>
            <a:spLocks noGrp="1"/>
          </p:cNvSpPr>
          <p:nvPr>
            <p:ph type="body" idx="1"/>
          </p:nvPr>
        </p:nvSpPr>
        <p:spPr/>
        <p:txBody>
          <a:bodyPr/>
          <a:lstStyle/>
          <a:p>
            <a:r>
              <a:rPr lang="en-IN" dirty="0"/>
              <a:t>A</a:t>
            </a:r>
          </a:p>
        </p:txBody>
      </p:sp>
      <p:sp>
        <p:nvSpPr>
          <p:cNvPr id="4" name="Text Placeholder 3">
            <a:extLst>
              <a:ext uri="{FF2B5EF4-FFF2-40B4-BE49-F238E27FC236}">
                <a16:creationId xmlns:a16="http://schemas.microsoft.com/office/drawing/2014/main" id="{8FC6DD53-3CB5-934E-F9B7-B9181977E640}"/>
              </a:ext>
            </a:extLst>
          </p:cNvPr>
          <p:cNvSpPr>
            <a:spLocks noGrp="1"/>
          </p:cNvSpPr>
          <p:nvPr>
            <p:ph type="body" idx="15"/>
          </p:nvPr>
        </p:nvSpPr>
        <p:spPr/>
        <p:txBody>
          <a:bodyPr/>
          <a:lstStyle/>
          <a:p>
            <a:r>
              <a:rPr lang="en-IN" dirty="0"/>
              <a:t>B</a:t>
            </a:r>
          </a:p>
        </p:txBody>
      </p:sp>
      <p:sp>
        <p:nvSpPr>
          <p:cNvPr id="5" name="Text Placeholder 4">
            <a:extLst>
              <a:ext uri="{FF2B5EF4-FFF2-40B4-BE49-F238E27FC236}">
                <a16:creationId xmlns:a16="http://schemas.microsoft.com/office/drawing/2014/main" id="{7609E26A-644D-3F49-3416-F5E182E9A08F}"/>
              </a:ext>
            </a:extLst>
          </p:cNvPr>
          <p:cNvSpPr>
            <a:spLocks noGrp="1"/>
          </p:cNvSpPr>
          <p:nvPr>
            <p:ph type="body" idx="16"/>
          </p:nvPr>
        </p:nvSpPr>
        <p:spPr/>
        <p:txBody>
          <a:bodyPr/>
          <a:lstStyle/>
          <a:p>
            <a:r>
              <a:rPr lang="en-IN" dirty="0"/>
              <a:t>c</a:t>
            </a:r>
          </a:p>
        </p:txBody>
      </p:sp>
      <p:sp>
        <p:nvSpPr>
          <p:cNvPr id="6" name="Content Placeholder 5">
            <a:extLst>
              <a:ext uri="{FF2B5EF4-FFF2-40B4-BE49-F238E27FC236}">
                <a16:creationId xmlns:a16="http://schemas.microsoft.com/office/drawing/2014/main" id="{4F2576E6-3FFF-525A-9BF2-314DE9DDBACA}"/>
              </a:ext>
            </a:extLst>
          </p:cNvPr>
          <p:cNvSpPr>
            <a:spLocks noGrp="1"/>
          </p:cNvSpPr>
          <p:nvPr>
            <p:ph sz="half" idx="2"/>
          </p:nvPr>
        </p:nvSpPr>
        <p:spPr/>
        <p:txBody>
          <a:bodyPr/>
          <a:lstStyle/>
          <a:p>
            <a:r>
              <a:rPr lang="en-IN" dirty="0"/>
              <a:t>Sanity checking</a:t>
            </a:r>
          </a:p>
        </p:txBody>
      </p:sp>
      <p:sp>
        <p:nvSpPr>
          <p:cNvPr id="7" name="Content Placeholder 6">
            <a:extLst>
              <a:ext uri="{FF2B5EF4-FFF2-40B4-BE49-F238E27FC236}">
                <a16:creationId xmlns:a16="http://schemas.microsoft.com/office/drawing/2014/main" id="{8D9AC6C5-58E3-EB4D-BD87-304BD7CE4F09}"/>
              </a:ext>
            </a:extLst>
          </p:cNvPr>
          <p:cNvSpPr>
            <a:spLocks noGrp="1"/>
          </p:cNvSpPr>
          <p:nvPr>
            <p:ph sz="half" idx="17"/>
          </p:nvPr>
        </p:nvSpPr>
        <p:spPr>
          <a:xfrm>
            <a:off x="1129698" y="5280763"/>
            <a:ext cx="3124093" cy="1007894"/>
          </a:xfrm>
        </p:spPr>
        <p:txBody>
          <a:bodyPr>
            <a:normAutofit/>
          </a:bodyPr>
          <a:lstStyle/>
          <a:p>
            <a:r>
              <a:rPr lang="en-IN" dirty="0"/>
              <a:t>All the data being uploaded is checked to be within reasonable ranges, which avoids garbage values being uploaded.</a:t>
            </a:r>
          </a:p>
        </p:txBody>
      </p:sp>
      <p:sp>
        <p:nvSpPr>
          <p:cNvPr id="8" name="Content Placeholder 7">
            <a:extLst>
              <a:ext uri="{FF2B5EF4-FFF2-40B4-BE49-F238E27FC236}">
                <a16:creationId xmlns:a16="http://schemas.microsoft.com/office/drawing/2014/main" id="{F683CA03-28B2-C8DC-F57F-6E42E23788FE}"/>
              </a:ext>
            </a:extLst>
          </p:cNvPr>
          <p:cNvSpPr>
            <a:spLocks noGrp="1"/>
          </p:cNvSpPr>
          <p:nvPr>
            <p:ph sz="quarter" idx="4"/>
          </p:nvPr>
        </p:nvSpPr>
        <p:spPr/>
        <p:txBody>
          <a:bodyPr/>
          <a:lstStyle/>
          <a:p>
            <a:r>
              <a:rPr lang="en-IN" dirty="0"/>
              <a:t>Data redundancy</a:t>
            </a:r>
          </a:p>
        </p:txBody>
      </p:sp>
      <p:sp>
        <p:nvSpPr>
          <p:cNvPr id="9" name="Content Placeholder 8">
            <a:extLst>
              <a:ext uri="{FF2B5EF4-FFF2-40B4-BE49-F238E27FC236}">
                <a16:creationId xmlns:a16="http://schemas.microsoft.com/office/drawing/2014/main" id="{1DA93166-E801-BAE4-8901-491C07D991D4}"/>
              </a:ext>
            </a:extLst>
          </p:cNvPr>
          <p:cNvSpPr>
            <a:spLocks noGrp="1"/>
          </p:cNvSpPr>
          <p:nvPr>
            <p:ph sz="quarter" idx="18"/>
          </p:nvPr>
        </p:nvSpPr>
        <p:spPr>
          <a:xfrm>
            <a:off x="4526261" y="5280763"/>
            <a:ext cx="3139479" cy="942013"/>
          </a:xfrm>
        </p:spPr>
        <p:txBody>
          <a:bodyPr>
            <a:normAutofit lnSpcReduction="10000"/>
          </a:bodyPr>
          <a:lstStyle/>
          <a:p>
            <a:r>
              <a:rPr lang="en-IN" dirty="0"/>
              <a:t>Multiple sensors for the same data point are used and their average is taken to ensure correct values are read.</a:t>
            </a:r>
          </a:p>
        </p:txBody>
      </p:sp>
      <p:sp>
        <p:nvSpPr>
          <p:cNvPr id="10" name="Content Placeholder 9">
            <a:extLst>
              <a:ext uri="{FF2B5EF4-FFF2-40B4-BE49-F238E27FC236}">
                <a16:creationId xmlns:a16="http://schemas.microsoft.com/office/drawing/2014/main" id="{1BD0C0CC-C0E5-FC22-7D80-AD2C4D17346B}"/>
              </a:ext>
            </a:extLst>
          </p:cNvPr>
          <p:cNvSpPr>
            <a:spLocks noGrp="1"/>
          </p:cNvSpPr>
          <p:nvPr>
            <p:ph sz="half" idx="14"/>
          </p:nvPr>
        </p:nvSpPr>
        <p:spPr/>
        <p:txBody>
          <a:bodyPr/>
          <a:lstStyle/>
          <a:p>
            <a:r>
              <a:rPr lang="en-IN" dirty="0"/>
              <a:t>Manual actuation</a:t>
            </a:r>
          </a:p>
        </p:txBody>
      </p:sp>
      <p:sp>
        <p:nvSpPr>
          <p:cNvPr id="11" name="Content Placeholder 10">
            <a:extLst>
              <a:ext uri="{FF2B5EF4-FFF2-40B4-BE49-F238E27FC236}">
                <a16:creationId xmlns:a16="http://schemas.microsoft.com/office/drawing/2014/main" id="{597D328E-B1D0-9339-8083-8002BC16DC27}"/>
              </a:ext>
            </a:extLst>
          </p:cNvPr>
          <p:cNvSpPr>
            <a:spLocks noGrp="1"/>
          </p:cNvSpPr>
          <p:nvPr>
            <p:ph sz="half" idx="19"/>
          </p:nvPr>
        </p:nvSpPr>
        <p:spPr>
          <a:xfrm>
            <a:off x="7938210" y="5280763"/>
            <a:ext cx="3124093" cy="942013"/>
          </a:xfrm>
        </p:spPr>
        <p:txBody>
          <a:bodyPr>
            <a:normAutofit lnSpcReduction="10000"/>
          </a:bodyPr>
          <a:lstStyle/>
          <a:p>
            <a:r>
              <a:rPr lang="en-IN" dirty="0"/>
              <a:t>In case there is some latency, admins can manually force the flood gates and buzzers to activate.</a:t>
            </a:r>
          </a:p>
        </p:txBody>
      </p:sp>
      <p:sp>
        <p:nvSpPr>
          <p:cNvPr id="12" name="Date Placeholder 11">
            <a:extLst>
              <a:ext uri="{FF2B5EF4-FFF2-40B4-BE49-F238E27FC236}">
                <a16:creationId xmlns:a16="http://schemas.microsoft.com/office/drawing/2014/main" id="{A8594D9E-693B-90DE-F681-631692C0355A}"/>
              </a:ext>
            </a:extLst>
          </p:cNvPr>
          <p:cNvSpPr>
            <a:spLocks noGrp="1"/>
          </p:cNvSpPr>
          <p:nvPr>
            <p:ph type="dt" sz="half" idx="10"/>
          </p:nvPr>
        </p:nvSpPr>
        <p:spPr/>
        <p:txBody>
          <a:bodyPr/>
          <a:lstStyle/>
          <a:p>
            <a:r>
              <a:rPr lang="en-US"/>
              <a:t>20XX</a:t>
            </a:r>
            <a:endParaRPr lang="en-US" dirty="0"/>
          </a:p>
        </p:txBody>
      </p:sp>
      <p:sp>
        <p:nvSpPr>
          <p:cNvPr id="13" name="Footer Placeholder 12">
            <a:extLst>
              <a:ext uri="{FF2B5EF4-FFF2-40B4-BE49-F238E27FC236}">
                <a16:creationId xmlns:a16="http://schemas.microsoft.com/office/drawing/2014/main" id="{7E30E38F-3064-6012-CD13-7C071FF94466}"/>
              </a:ext>
            </a:extLst>
          </p:cNvPr>
          <p:cNvSpPr>
            <a:spLocks noGrp="1"/>
          </p:cNvSpPr>
          <p:nvPr>
            <p:ph type="ftr" sz="quarter" idx="11"/>
          </p:nvPr>
        </p:nvSpPr>
        <p:spPr/>
        <p:txBody>
          <a:bodyPr/>
          <a:lstStyle/>
          <a:p>
            <a:r>
              <a:rPr lang="en-US"/>
              <a:t>Pitch Deck</a:t>
            </a:r>
            <a:endParaRPr lang="en-US" dirty="0"/>
          </a:p>
        </p:txBody>
      </p:sp>
      <p:sp>
        <p:nvSpPr>
          <p:cNvPr id="14" name="Slide Number Placeholder 13">
            <a:extLst>
              <a:ext uri="{FF2B5EF4-FFF2-40B4-BE49-F238E27FC236}">
                <a16:creationId xmlns:a16="http://schemas.microsoft.com/office/drawing/2014/main" id="{E67CE058-0FBE-7938-8759-BA3F304CBF07}"/>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9896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5202-7F88-67A1-2D6E-FD9F7A85D00F}"/>
              </a:ext>
            </a:extLst>
          </p:cNvPr>
          <p:cNvSpPr>
            <a:spLocks noGrp="1"/>
          </p:cNvSpPr>
          <p:nvPr>
            <p:ph type="title"/>
          </p:nvPr>
        </p:nvSpPr>
        <p:spPr/>
        <p:txBody>
          <a:bodyPr/>
          <a:lstStyle/>
          <a:p>
            <a:r>
              <a:rPr lang="en-IN" dirty="0"/>
              <a:t>PROBABILITY CALCULATIONS</a:t>
            </a:r>
          </a:p>
        </p:txBody>
      </p:sp>
      <p:sp>
        <p:nvSpPr>
          <p:cNvPr id="3" name="Text Placeholder 2">
            <a:extLst>
              <a:ext uri="{FF2B5EF4-FFF2-40B4-BE49-F238E27FC236}">
                <a16:creationId xmlns:a16="http://schemas.microsoft.com/office/drawing/2014/main" id="{D4CEB321-AE69-FE93-055E-7208ED832EA2}"/>
              </a:ext>
            </a:extLst>
          </p:cNvPr>
          <p:cNvSpPr>
            <a:spLocks noGrp="1"/>
          </p:cNvSpPr>
          <p:nvPr>
            <p:ph type="body" idx="1"/>
          </p:nvPr>
        </p:nvSpPr>
        <p:spPr>
          <a:xfrm>
            <a:off x="2933699" y="2776935"/>
            <a:ext cx="7219591" cy="1325563"/>
          </a:xfrm>
        </p:spPr>
        <p:txBody>
          <a:bodyPr/>
          <a:lstStyle/>
          <a:p>
            <a:r>
              <a:rPr lang="en-IN" dirty="0">
                <a:latin typeface="+mn-lt"/>
              </a:rPr>
              <a:t>After thoroughly analysing the collected data, we assign weights to the important factors accordingly. Then, we convert each data point to a percentage, and take its weighted average to get the final probability.</a:t>
            </a:r>
          </a:p>
        </p:txBody>
      </p:sp>
      <p:pic>
        <p:nvPicPr>
          <p:cNvPr id="11" name="Content Placeholder 10">
            <a:extLst>
              <a:ext uri="{FF2B5EF4-FFF2-40B4-BE49-F238E27FC236}">
                <a16:creationId xmlns:a16="http://schemas.microsoft.com/office/drawing/2014/main" id="{C63A79F8-DB59-4634-811E-FF76B0D3F3F5}"/>
              </a:ext>
            </a:extLst>
          </p:cNvPr>
          <p:cNvPicPr>
            <a:picLocks noGrp="1" noChangeAspect="1"/>
          </p:cNvPicPr>
          <p:nvPr>
            <p:ph sz="half" idx="2"/>
          </p:nvPr>
        </p:nvPicPr>
        <p:blipFill>
          <a:blip r:embed="rId2"/>
          <a:stretch>
            <a:fillRect/>
          </a:stretch>
        </p:blipFill>
        <p:spPr>
          <a:xfrm>
            <a:off x="2933700" y="4479346"/>
            <a:ext cx="7351542" cy="1325563"/>
          </a:xfrm>
        </p:spPr>
      </p:pic>
      <p:sp>
        <p:nvSpPr>
          <p:cNvPr id="7" name="Date Placeholder 6">
            <a:extLst>
              <a:ext uri="{FF2B5EF4-FFF2-40B4-BE49-F238E27FC236}">
                <a16:creationId xmlns:a16="http://schemas.microsoft.com/office/drawing/2014/main" id="{AB51DD45-2E99-99C1-8B27-E0321C1DFC5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16B950-A8ED-09CD-5103-DEAE521018EE}"/>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A21C35D3-EE3F-DA34-FB42-394849827373}"/>
              </a:ext>
            </a:extLst>
          </p:cNvPr>
          <p:cNvSpPr>
            <a:spLocks noGrp="1"/>
          </p:cNvSpPr>
          <p:nvPr>
            <p:ph type="sldNum" sz="quarter" idx="12"/>
          </p:nvPr>
        </p:nvSpPr>
        <p:spPr/>
        <p:txBody>
          <a:bodyPr/>
          <a:lstStyle/>
          <a:p>
            <a:fld id="{B5CEABB6-07DC-46E8-9B57-56EC44A396E5}" type="slidenum">
              <a:rPr lang="en-US" smtClean="0"/>
              <a:t>12</a:t>
            </a:fld>
            <a:endParaRPr lang="en-US" dirty="0"/>
          </a:p>
        </p:txBody>
      </p:sp>
    </p:spTree>
    <p:extLst>
      <p:ext uri="{BB962C8B-B14F-4D97-AF65-F5344CB8AC3E}">
        <p14:creationId xmlns:p14="http://schemas.microsoft.com/office/powerpoint/2010/main" val="69895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5006196" cy="1981479"/>
          </a:xfrm>
        </p:spPr>
        <p:txBody>
          <a:bodyPr/>
          <a:lstStyle/>
          <a:p>
            <a:r>
              <a:rPr lang="en-US" sz="6000" dirty="0"/>
              <a:t>LIVE DEMO</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43E0-3216-A5C9-823B-65185EB0919A}"/>
              </a:ext>
            </a:extLst>
          </p:cNvPr>
          <p:cNvSpPr>
            <a:spLocks noGrp="1"/>
          </p:cNvSpPr>
          <p:nvPr>
            <p:ph type="ctrTitle"/>
          </p:nvPr>
        </p:nvSpPr>
        <p:spPr>
          <a:xfrm>
            <a:off x="0" y="0"/>
            <a:ext cx="4941771" cy="1122202"/>
          </a:xfrm>
        </p:spPr>
        <p:txBody>
          <a:bodyPr/>
          <a:lstStyle/>
          <a:p>
            <a:r>
              <a:rPr lang="en-IN" dirty="0">
                <a:solidFill>
                  <a:schemeClr val="bg1"/>
                </a:solidFill>
              </a:rPr>
              <a:t>Contributions</a:t>
            </a:r>
          </a:p>
        </p:txBody>
      </p:sp>
      <p:sp>
        <p:nvSpPr>
          <p:cNvPr id="3" name="Subtitle 2">
            <a:extLst>
              <a:ext uri="{FF2B5EF4-FFF2-40B4-BE49-F238E27FC236}">
                <a16:creationId xmlns:a16="http://schemas.microsoft.com/office/drawing/2014/main" id="{039F9495-C9B8-317F-B810-B25ABF64E50D}"/>
              </a:ext>
            </a:extLst>
          </p:cNvPr>
          <p:cNvSpPr>
            <a:spLocks noGrp="1"/>
          </p:cNvSpPr>
          <p:nvPr>
            <p:ph type="subTitle" idx="1"/>
          </p:nvPr>
        </p:nvSpPr>
        <p:spPr>
          <a:xfrm>
            <a:off x="285749" y="1367315"/>
            <a:ext cx="11553825" cy="5271610"/>
          </a:xfrm>
        </p:spPr>
        <p:txBody>
          <a:bodyPr/>
          <a:lstStyle/>
          <a:p>
            <a:r>
              <a:rPr lang="en-IN" dirty="0">
                <a:solidFill>
                  <a:schemeClr val="bg1"/>
                </a:solidFill>
              </a:rPr>
              <a:t>ESP 1 (Soil Moisture, Water Level, Water Flow) : Archit Pethani, Namish Mamidipalli, Shaunak Biswas, Ashwin Rudraraju</a:t>
            </a:r>
          </a:p>
          <a:p>
            <a:r>
              <a:rPr lang="en-IN" dirty="0">
                <a:solidFill>
                  <a:schemeClr val="bg1"/>
                </a:solidFill>
              </a:rPr>
              <a:t>ESP 2 (DHT 11, BMP 180): Saideekshith Vaddineni, Gopal Garg, Aniket Bansal</a:t>
            </a:r>
          </a:p>
          <a:p>
            <a:r>
              <a:rPr lang="en-IN" dirty="0">
                <a:solidFill>
                  <a:schemeClr val="bg1"/>
                </a:solidFill>
              </a:rPr>
              <a:t>ESP 3 (Ultrasonic): Rohan Naidu, Mukthapuram Chaitrika, Moida Praneeth Jain</a:t>
            </a:r>
          </a:p>
          <a:p>
            <a:r>
              <a:rPr lang="en-IN" dirty="0">
                <a:solidFill>
                  <a:schemeClr val="bg1"/>
                </a:solidFill>
              </a:rPr>
              <a:t>ESP 4 (Flood Gate and Buzzer): Ashwin Rudraraju</a:t>
            </a:r>
          </a:p>
          <a:p>
            <a:endParaRPr lang="en-IN" dirty="0">
              <a:solidFill>
                <a:schemeClr val="bg1"/>
              </a:solidFill>
            </a:endParaRPr>
          </a:p>
          <a:p>
            <a:r>
              <a:rPr lang="en-IN" dirty="0">
                <a:solidFill>
                  <a:schemeClr val="bg1"/>
                </a:solidFill>
              </a:rPr>
              <a:t>Tabletop Model: Shaunak Biswas, Namish Mamidipalli, Ashwin Rudraraju, Mukthapuram Chaitrika</a:t>
            </a:r>
          </a:p>
          <a:p>
            <a:r>
              <a:rPr lang="en-IN" dirty="0">
                <a:solidFill>
                  <a:schemeClr val="bg1"/>
                </a:solidFill>
              </a:rPr>
              <a:t>Data Collection: </a:t>
            </a:r>
            <a:r>
              <a:rPr lang="en-US" dirty="0">
                <a:solidFill>
                  <a:schemeClr val="bg1"/>
                </a:solidFill>
              </a:rPr>
              <a:t>Aniket Bansal, Archit Pethani, Rohan Naidu, Shaunak Biswa</a:t>
            </a:r>
            <a:r>
              <a:rPr lang="en-IN" dirty="0">
                <a:solidFill>
                  <a:schemeClr val="bg1"/>
                </a:solidFill>
              </a:rPr>
              <a:t>s, Gopal Garg</a:t>
            </a:r>
          </a:p>
          <a:p>
            <a:r>
              <a:rPr lang="en-IN" dirty="0">
                <a:solidFill>
                  <a:schemeClr val="bg1"/>
                </a:solidFill>
              </a:rPr>
              <a:t>Data Analysis and Probability Calculation: Moida Praneeth Jain</a:t>
            </a:r>
          </a:p>
          <a:p>
            <a:endParaRPr lang="en-IN" dirty="0">
              <a:solidFill>
                <a:schemeClr val="bg1"/>
              </a:solidFill>
            </a:endParaRPr>
          </a:p>
          <a:p>
            <a:r>
              <a:rPr lang="en-IN" dirty="0">
                <a:solidFill>
                  <a:schemeClr val="bg1"/>
                </a:solidFill>
              </a:rPr>
              <a:t>Thingspeak Integration: Moida Praneeth Jain</a:t>
            </a:r>
          </a:p>
          <a:p>
            <a:r>
              <a:rPr lang="en-IN" dirty="0">
                <a:solidFill>
                  <a:schemeClr val="bg1"/>
                </a:solidFill>
              </a:rPr>
              <a:t>OM2M Integration: Archit Pethani, Moida Praneeth Jain</a:t>
            </a:r>
          </a:p>
          <a:p>
            <a:r>
              <a:rPr lang="en-IN" dirty="0">
                <a:solidFill>
                  <a:schemeClr val="bg1"/>
                </a:solidFill>
              </a:rPr>
              <a:t>User Interface: Moida Praneeth Jain, Shaunak Biswas</a:t>
            </a:r>
          </a:p>
        </p:txBody>
      </p:sp>
    </p:spTree>
    <p:extLst>
      <p:ext uri="{BB962C8B-B14F-4D97-AF65-F5344CB8AC3E}">
        <p14:creationId xmlns:p14="http://schemas.microsoft.com/office/powerpoint/2010/main" val="205032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7" y="1069676"/>
            <a:ext cx="4635981" cy="941688"/>
          </a:xfrm>
        </p:spPr>
        <p:txBody>
          <a:bodyPr>
            <a:normAutofit/>
          </a:bodyPr>
          <a:lstStyle/>
          <a:p>
            <a:r>
              <a:rPr lang="en-ZA" sz="3600" dirty="0"/>
              <a:t>Motivation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182483"/>
            <a:ext cx="4394441" cy="3605841"/>
          </a:xfrm>
        </p:spPr>
        <p:txBody>
          <a:bodyPr>
            <a:normAutofit/>
          </a:bodyPr>
          <a:lstStyle/>
          <a:p>
            <a:r>
              <a:rPr lang="en-US" dirty="0"/>
              <a:t>The current state of flood monitoring is based mainly on radars, satellite data and manual human analysis and intervention </a:t>
            </a:r>
            <a:r>
              <a:rPr lang="en-US" dirty="0">
                <a:hlinkClick r:id="rId2"/>
              </a:rPr>
              <a:t>(Source)</a:t>
            </a:r>
            <a:r>
              <a:rPr lang="en-US" dirty="0"/>
              <a:t>.  Not only is this a time consuming process, it is extremely costly and prone to human error. </a:t>
            </a:r>
          </a:p>
          <a:p>
            <a:endParaRPr lang="en-US" dirty="0"/>
          </a:p>
          <a:p>
            <a:r>
              <a:rPr lang="en-US" dirty="0"/>
              <a:t>Through this project, we aim to utilize IoT to monitor floods accurately using cost-effective and reliable sensors, and analyze the data we gather to </a:t>
            </a:r>
            <a:r>
              <a:rPr lang="en-US" b="1" dirty="0"/>
              <a:t>predict </a:t>
            </a:r>
            <a:r>
              <a:rPr lang="en-US" dirty="0"/>
              <a:t>floods before they occur, allowing for warnings to be sent and effective management strategies be utilized.</a:t>
            </a:r>
            <a:endParaRPr lang="en-US" b="1"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Monsoon 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IoT-based Flood Monitoring System</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PROJECT</a:t>
            </a:r>
            <a:br>
              <a:rPr lang="en-US" dirty="0"/>
            </a:br>
            <a:r>
              <a:rPr lang="en-US" dirty="0"/>
              <a:t>OVERVIEW</a:t>
            </a:r>
          </a:p>
        </p:txBody>
      </p:sp>
    </p:spTree>
    <p:extLst>
      <p:ext uri="{BB962C8B-B14F-4D97-AF65-F5344CB8AC3E}">
        <p14:creationId xmlns:p14="http://schemas.microsoft.com/office/powerpoint/2010/main" val="70778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AD4E92-E81C-EC3E-9CA3-F7C3ED9894B9}"/>
              </a:ext>
            </a:extLst>
          </p:cNvPr>
          <p:cNvPicPr>
            <a:picLocks noChangeAspect="1"/>
          </p:cNvPicPr>
          <p:nvPr/>
        </p:nvPicPr>
        <p:blipFill>
          <a:blip r:embed="rId2"/>
          <a:stretch>
            <a:fillRect/>
          </a:stretch>
        </p:blipFill>
        <p:spPr>
          <a:xfrm>
            <a:off x="0" y="417567"/>
            <a:ext cx="12192000" cy="6022865"/>
          </a:xfrm>
          <a:prstGeom prst="rect">
            <a:avLst/>
          </a:prstGeom>
        </p:spPr>
      </p:pic>
    </p:spTree>
    <p:extLst>
      <p:ext uri="{BB962C8B-B14F-4D97-AF65-F5344CB8AC3E}">
        <p14:creationId xmlns:p14="http://schemas.microsoft.com/office/powerpoint/2010/main" val="237693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475672" cy="585788"/>
          </a:xfrm>
        </p:spPr>
        <p:txBody>
          <a:bodyPr>
            <a:normAutofit fontScale="90000"/>
          </a:bodyPr>
          <a:lstStyle/>
          <a:p>
            <a:r>
              <a:rPr lang="en-US" dirty="0"/>
              <a:t>Data points &amp; sensors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Water level</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MOISTURE</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Temperature and pressure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Water flow</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Using Ultrasonic and Water Level Sensors, we calculate the current water level. This is the primary indicator of flooding.</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The DHT and Soil Moisture Sensors detect moisture content in the air and soil respectively.</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The DHT and BMP-180 Sensors detect temperature and pressure respectively. Low pressure and high temperatures indicate a thunderstorm.</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The water flow sensor measures the rate of flow of water. This will indicate the severity of the flood and also help in predicting it.</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Monsoon 2023</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8" y="6356350"/>
            <a:ext cx="2011189" cy="365125"/>
          </a:xfrm>
        </p:spPr>
        <p:txBody>
          <a:bodyPr/>
          <a:lstStyle/>
          <a:p>
            <a:r>
              <a:rPr lang="en-ZA" dirty="0"/>
              <a:t>IoT-based Flood Monitoring System</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Actuators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FLOOD GATES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59"/>
            <a:ext cx="5431971" cy="1494779"/>
          </a:xfrm>
        </p:spPr>
        <p:txBody>
          <a:bodyPr>
            <a:normAutofit/>
          </a:bodyPr>
          <a:lstStyle/>
          <a:p>
            <a:r>
              <a:rPr lang="en-ZA" dirty="0"/>
              <a:t>Whenever the probability of a flood occurring crosses a specified threshold (currently set to 80%), the flood gate automatically goes down, hence minimizing the damage.</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1211" y="3877089"/>
            <a:ext cx="5433204" cy="365125"/>
          </a:xfrm>
        </p:spPr>
        <p:txBody>
          <a:bodyPr>
            <a:normAutofit lnSpcReduction="10000"/>
          </a:bodyPr>
          <a:lstStyle/>
          <a:p>
            <a:r>
              <a:rPr lang="en-US" dirty="0"/>
              <a:t>BUZZER</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680" y="4399338"/>
            <a:ext cx="5431971" cy="1434761"/>
          </a:xfrm>
        </p:spPr>
        <p:txBody>
          <a:bodyPr/>
          <a:lstStyle/>
          <a:p>
            <a:r>
              <a:rPr lang="en-ZA" dirty="0"/>
              <a:t>Similarly, on crossing the threshold, the buzzer will go off. This will warn people that a flood is highly probably, giving them a chance to evacuate.</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Monsoon 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IoT-based Flood Monitoring System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1275-8F5F-E0BF-D73B-2DFAE6624791}"/>
              </a:ext>
            </a:extLst>
          </p:cNvPr>
          <p:cNvSpPr>
            <a:spLocks noGrp="1"/>
          </p:cNvSpPr>
          <p:nvPr>
            <p:ph type="title"/>
          </p:nvPr>
        </p:nvSpPr>
        <p:spPr>
          <a:xfrm>
            <a:off x="1333499" y="1020446"/>
            <a:ext cx="3669822" cy="678958"/>
          </a:xfrm>
        </p:spPr>
        <p:txBody>
          <a:bodyPr/>
          <a:lstStyle/>
          <a:p>
            <a:r>
              <a:rPr lang="en-IN" dirty="0"/>
              <a:t>Data collection</a:t>
            </a:r>
          </a:p>
        </p:txBody>
      </p:sp>
      <p:sp>
        <p:nvSpPr>
          <p:cNvPr id="3" name="Content Placeholder 2">
            <a:extLst>
              <a:ext uri="{FF2B5EF4-FFF2-40B4-BE49-F238E27FC236}">
                <a16:creationId xmlns:a16="http://schemas.microsoft.com/office/drawing/2014/main" id="{538F8F8E-11F7-CFB4-7E6F-705E6DEDCFE1}"/>
              </a:ext>
            </a:extLst>
          </p:cNvPr>
          <p:cNvSpPr>
            <a:spLocks noGrp="1"/>
          </p:cNvSpPr>
          <p:nvPr>
            <p:ph idx="1"/>
          </p:nvPr>
        </p:nvSpPr>
        <p:spPr>
          <a:xfrm>
            <a:off x="1333499" y="2260121"/>
            <a:ext cx="4342682" cy="3183417"/>
          </a:xfrm>
        </p:spPr>
        <p:txBody>
          <a:bodyPr/>
          <a:lstStyle/>
          <a:p>
            <a:r>
              <a:rPr lang="en-IN" dirty="0"/>
              <a:t>Over the course of two weeks, we have simulated a total of 15 floods. The data collected during these simulations in plotted in the admin dashboard. Through analysis of these data points, we can calculate and assign weights to each of the factors to find out the probability of a flood occurring.</a:t>
            </a:r>
          </a:p>
        </p:txBody>
      </p:sp>
      <p:sp>
        <p:nvSpPr>
          <p:cNvPr id="4" name="Date Placeholder 3">
            <a:extLst>
              <a:ext uri="{FF2B5EF4-FFF2-40B4-BE49-F238E27FC236}">
                <a16:creationId xmlns:a16="http://schemas.microsoft.com/office/drawing/2014/main" id="{EA78EC7A-F8D5-4204-4029-1215C66DA49A}"/>
              </a:ext>
            </a:extLst>
          </p:cNvPr>
          <p:cNvSpPr>
            <a:spLocks noGrp="1"/>
          </p:cNvSpPr>
          <p:nvPr>
            <p:ph type="dt" sz="half" idx="10"/>
          </p:nvPr>
        </p:nvSpPr>
        <p:spPr/>
        <p:txBody>
          <a:bodyPr/>
          <a:lstStyle/>
          <a:p>
            <a:r>
              <a:rPr lang="en-US" dirty="0"/>
              <a:t>Monsoon 2023</a:t>
            </a:r>
          </a:p>
        </p:txBody>
      </p:sp>
      <p:sp>
        <p:nvSpPr>
          <p:cNvPr id="5" name="Footer Placeholder 4">
            <a:extLst>
              <a:ext uri="{FF2B5EF4-FFF2-40B4-BE49-F238E27FC236}">
                <a16:creationId xmlns:a16="http://schemas.microsoft.com/office/drawing/2014/main" id="{223ECD13-C6F1-F2D0-B131-478EF42E7768}"/>
              </a:ext>
            </a:extLst>
          </p:cNvPr>
          <p:cNvSpPr>
            <a:spLocks noGrp="1"/>
          </p:cNvSpPr>
          <p:nvPr>
            <p:ph type="ftr" sz="quarter" idx="11"/>
          </p:nvPr>
        </p:nvSpPr>
        <p:spPr/>
        <p:txBody>
          <a:bodyPr/>
          <a:lstStyle/>
          <a:p>
            <a:r>
              <a:rPr lang="en-ZA" dirty="0"/>
              <a:t>IoT-based Flood Monitoring System</a:t>
            </a:r>
          </a:p>
        </p:txBody>
      </p:sp>
      <p:sp>
        <p:nvSpPr>
          <p:cNvPr id="6" name="Slide Number Placeholder 5">
            <a:extLst>
              <a:ext uri="{FF2B5EF4-FFF2-40B4-BE49-F238E27FC236}">
                <a16:creationId xmlns:a16="http://schemas.microsoft.com/office/drawing/2014/main" id="{685CD891-0EC8-9890-1DAD-4D6ACDF4A32A}"/>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223449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2E9238-F3A6-F301-6E61-C6C7EC07A95C}"/>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93668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DDF4C2B-37C2-D3B8-B8FC-D9EE3BED83F7}"/>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298389995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TM03457491[[fn=Metropolitan]]</Template>
  <TotalTime>210</TotalTime>
  <Words>629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Monoline</vt:lpstr>
      <vt:lpstr>IOT-BASED Flood monitoring system</vt:lpstr>
      <vt:lpstr>Motivation</vt:lpstr>
      <vt:lpstr>PROJECT OVERVIEW</vt:lpstr>
      <vt:lpstr>PowerPoint Presentation</vt:lpstr>
      <vt:lpstr>Data points &amp; sensors</vt:lpstr>
      <vt:lpstr>Actuators</vt:lpstr>
      <vt:lpstr>Data collection</vt:lpstr>
      <vt:lpstr>PowerPoint Presentation</vt:lpstr>
      <vt:lpstr>PowerPoint Presentation</vt:lpstr>
      <vt:lpstr>PowerPoint Presentation</vt:lpstr>
      <vt:lpstr>Failure analysis</vt:lpstr>
      <vt:lpstr>PROBABILITY CALCULATIONS</vt:lpstr>
      <vt:lpstr>LIVE DEMO</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IOT-BASED Flood monitoring system</dc:title>
  <dc:creator>Praneeth Jain</dc:creator>
  <cp:lastModifiedBy>Praneeth Jain</cp:lastModifiedBy>
  <cp:revision>4</cp:revision>
  <dcterms:created xsi:type="dcterms:W3CDTF">2023-06-14T00:54:06Z</dcterms:created>
  <dcterms:modified xsi:type="dcterms:W3CDTF">2023-06-14T04:24:36Z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