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59" r:id="rId6"/>
    <p:sldId id="267" r:id="rId7"/>
    <p:sldId id="260" r:id="rId8"/>
    <p:sldId id="261" r:id="rId9"/>
    <p:sldId id="263" r:id="rId10"/>
    <p:sldId id="265" r:id="rId11"/>
    <p:sldId id="268" r:id="rId12"/>
    <p:sldId id="269"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8" d="100"/>
          <a:sy n="98" d="100"/>
        </p:scale>
        <p:origin x="110" y="21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07D89-12EF-4A88-9474-CF0F788825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3AC2705-BB7A-6CB0-F844-E13494EBEF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6501DF9-CF10-D0D7-A98B-3045C53D98C2}"/>
              </a:ext>
            </a:extLst>
          </p:cNvPr>
          <p:cNvSpPr>
            <a:spLocks noGrp="1"/>
          </p:cNvSpPr>
          <p:nvPr>
            <p:ph type="dt" sz="half" idx="10"/>
          </p:nvPr>
        </p:nvSpPr>
        <p:spPr/>
        <p:txBody>
          <a:bodyPr/>
          <a:lstStyle/>
          <a:p>
            <a:fld id="{1A1B2654-DBBF-4283-83B0-F02564192104}" type="datetimeFigureOut">
              <a:rPr lang="en-IN" smtClean="0"/>
              <a:t>26-04-2024</a:t>
            </a:fld>
            <a:endParaRPr lang="en-IN"/>
          </a:p>
        </p:txBody>
      </p:sp>
      <p:sp>
        <p:nvSpPr>
          <p:cNvPr id="5" name="Footer Placeholder 4">
            <a:extLst>
              <a:ext uri="{FF2B5EF4-FFF2-40B4-BE49-F238E27FC236}">
                <a16:creationId xmlns:a16="http://schemas.microsoft.com/office/drawing/2014/main" id="{6B0E60B9-F8DF-7B57-56B6-7F0AE2680F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98F4B6-A2C3-CD13-C461-B0CD05749F7C}"/>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1492556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9E0B2-6C11-D361-32B9-A7CD4BAA612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9B2425-0D6D-5B46-65DB-8138A45BDC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B57833-8C8B-E926-4314-E4B3AE9DC895}"/>
              </a:ext>
            </a:extLst>
          </p:cNvPr>
          <p:cNvSpPr>
            <a:spLocks noGrp="1"/>
          </p:cNvSpPr>
          <p:nvPr>
            <p:ph type="dt" sz="half" idx="10"/>
          </p:nvPr>
        </p:nvSpPr>
        <p:spPr/>
        <p:txBody>
          <a:bodyPr/>
          <a:lstStyle/>
          <a:p>
            <a:fld id="{1A1B2654-DBBF-4283-83B0-F02564192104}" type="datetimeFigureOut">
              <a:rPr lang="en-IN" smtClean="0"/>
              <a:t>26-04-2024</a:t>
            </a:fld>
            <a:endParaRPr lang="en-IN"/>
          </a:p>
        </p:txBody>
      </p:sp>
      <p:sp>
        <p:nvSpPr>
          <p:cNvPr id="5" name="Footer Placeholder 4">
            <a:extLst>
              <a:ext uri="{FF2B5EF4-FFF2-40B4-BE49-F238E27FC236}">
                <a16:creationId xmlns:a16="http://schemas.microsoft.com/office/drawing/2014/main" id="{8FC3771E-E4EA-9EE1-0A6F-BCD576028F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67DC1A-8A3F-1273-839F-1457FBBB879A}"/>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527091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FA7A5C-6C7C-68AA-0EA0-DA400BAEC0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452FF81-F482-313C-8E7F-AD21E59962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0180CD-70F6-6AAE-7EF6-ACF049A4149F}"/>
              </a:ext>
            </a:extLst>
          </p:cNvPr>
          <p:cNvSpPr>
            <a:spLocks noGrp="1"/>
          </p:cNvSpPr>
          <p:nvPr>
            <p:ph type="dt" sz="half" idx="10"/>
          </p:nvPr>
        </p:nvSpPr>
        <p:spPr/>
        <p:txBody>
          <a:bodyPr/>
          <a:lstStyle/>
          <a:p>
            <a:fld id="{1A1B2654-DBBF-4283-83B0-F02564192104}" type="datetimeFigureOut">
              <a:rPr lang="en-IN" smtClean="0"/>
              <a:t>26-04-2024</a:t>
            </a:fld>
            <a:endParaRPr lang="en-IN"/>
          </a:p>
        </p:txBody>
      </p:sp>
      <p:sp>
        <p:nvSpPr>
          <p:cNvPr id="5" name="Footer Placeholder 4">
            <a:extLst>
              <a:ext uri="{FF2B5EF4-FFF2-40B4-BE49-F238E27FC236}">
                <a16:creationId xmlns:a16="http://schemas.microsoft.com/office/drawing/2014/main" id="{248F6501-347E-60F1-5FF2-E16278E566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ECE24F-37F4-CC5F-928C-CFA15CD00918}"/>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64957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6E347-1394-A876-4BC7-123C16B67E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587BCC-99E1-8700-FCCE-90C513103B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BBE3C7-9B9B-A5DE-F191-629EF88C3670}"/>
              </a:ext>
            </a:extLst>
          </p:cNvPr>
          <p:cNvSpPr>
            <a:spLocks noGrp="1"/>
          </p:cNvSpPr>
          <p:nvPr>
            <p:ph type="dt" sz="half" idx="10"/>
          </p:nvPr>
        </p:nvSpPr>
        <p:spPr/>
        <p:txBody>
          <a:bodyPr/>
          <a:lstStyle/>
          <a:p>
            <a:fld id="{1A1B2654-DBBF-4283-83B0-F02564192104}" type="datetimeFigureOut">
              <a:rPr lang="en-IN" smtClean="0"/>
              <a:t>26-04-2024</a:t>
            </a:fld>
            <a:endParaRPr lang="en-IN"/>
          </a:p>
        </p:txBody>
      </p:sp>
      <p:sp>
        <p:nvSpPr>
          <p:cNvPr id="5" name="Footer Placeholder 4">
            <a:extLst>
              <a:ext uri="{FF2B5EF4-FFF2-40B4-BE49-F238E27FC236}">
                <a16:creationId xmlns:a16="http://schemas.microsoft.com/office/drawing/2014/main" id="{5FAAE068-8EF2-D115-8A37-654B37E8FF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68C282-D682-9411-D462-C90D6BB05CE7}"/>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32943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3DD44-6369-E630-0FAA-50D1012B79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7B3C918-DD78-55C6-D37F-D978E6F9F1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DFD11B-9BD6-7D8A-6E18-9EAB42B14CF2}"/>
              </a:ext>
            </a:extLst>
          </p:cNvPr>
          <p:cNvSpPr>
            <a:spLocks noGrp="1"/>
          </p:cNvSpPr>
          <p:nvPr>
            <p:ph type="dt" sz="half" idx="10"/>
          </p:nvPr>
        </p:nvSpPr>
        <p:spPr/>
        <p:txBody>
          <a:bodyPr/>
          <a:lstStyle/>
          <a:p>
            <a:fld id="{1A1B2654-DBBF-4283-83B0-F02564192104}" type="datetimeFigureOut">
              <a:rPr lang="en-IN" smtClean="0"/>
              <a:t>26-04-2024</a:t>
            </a:fld>
            <a:endParaRPr lang="en-IN"/>
          </a:p>
        </p:txBody>
      </p:sp>
      <p:sp>
        <p:nvSpPr>
          <p:cNvPr id="5" name="Footer Placeholder 4">
            <a:extLst>
              <a:ext uri="{FF2B5EF4-FFF2-40B4-BE49-F238E27FC236}">
                <a16:creationId xmlns:a16="http://schemas.microsoft.com/office/drawing/2014/main" id="{DC698023-0128-1EF2-1990-1A70468475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A6F183-2334-B2C7-BA2E-9FC503147140}"/>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2613410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BD68-BBB0-2BD7-2150-91C8518C5A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3DE814-374D-74EB-9D99-A89BC74D96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7D44C98-4C81-7EDB-641C-734C773280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3898225-5908-B1BB-132F-23CEE9A61BEA}"/>
              </a:ext>
            </a:extLst>
          </p:cNvPr>
          <p:cNvSpPr>
            <a:spLocks noGrp="1"/>
          </p:cNvSpPr>
          <p:nvPr>
            <p:ph type="dt" sz="half" idx="10"/>
          </p:nvPr>
        </p:nvSpPr>
        <p:spPr/>
        <p:txBody>
          <a:bodyPr/>
          <a:lstStyle/>
          <a:p>
            <a:fld id="{1A1B2654-DBBF-4283-83B0-F02564192104}" type="datetimeFigureOut">
              <a:rPr lang="en-IN" smtClean="0"/>
              <a:t>26-04-2024</a:t>
            </a:fld>
            <a:endParaRPr lang="en-IN"/>
          </a:p>
        </p:txBody>
      </p:sp>
      <p:sp>
        <p:nvSpPr>
          <p:cNvPr id="6" name="Footer Placeholder 5">
            <a:extLst>
              <a:ext uri="{FF2B5EF4-FFF2-40B4-BE49-F238E27FC236}">
                <a16:creationId xmlns:a16="http://schemas.microsoft.com/office/drawing/2014/main" id="{C9C5DFD6-C575-86BC-21E0-D9D03A7C3F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64AD6C-A19A-65FC-C207-AF91F2AFB35F}"/>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2668178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99038-B151-A2DF-2B5E-83649843BE4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89F33A-A109-E359-6779-357B734135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C058C1-3217-D519-4049-4234E6AD05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C7AE63C-4109-4537-6D7D-92EECA562D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1864E1-F9E8-7228-F58D-617C02B92B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9D0023A-C6FB-E6C0-294C-C697E21923D7}"/>
              </a:ext>
            </a:extLst>
          </p:cNvPr>
          <p:cNvSpPr>
            <a:spLocks noGrp="1"/>
          </p:cNvSpPr>
          <p:nvPr>
            <p:ph type="dt" sz="half" idx="10"/>
          </p:nvPr>
        </p:nvSpPr>
        <p:spPr/>
        <p:txBody>
          <a:bodyPr/>
          <a:lstStyle/>
          <a:p>
            <a:fld id="{1A1B2654-DBBF-4283-83B0-F02564192104}" type="datetimeFigureOut">
              <a:rPr lang="en-IN" smtClean="0"/>
              <a:t>26-04-2024</a:t>
            </a:fld>
            <a:endParaRPr lang="en-IN"/>
          </a:p>
        </p:txBody>
      </p:sp>
      <p:sp>
        <p:nvSpPr>
          <p:cNvPr id="8" name="Footer Placeholder 7">
            <a:extLst>
              <a:ext uri="{FF2B5EF4-FFF2-40B4-BE49-F238E27FC236}">
                <a16:creationId xmlns:a16="http://schemas.microsoft.com/office/drawing/2014/main" id="{3E6576FE-9582-573A-F3B6-6AF40C696B8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DF07AB4-0A8F-CF15-BD2F-F65F1E85258A}"/>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4223139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B9E33-4515-BAEE-8A6B-F9A27BC7960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78EA3EE-4B03-750C-9961-369E049ABAAC}"/>
              </a:ext>
            </a:extLst>
          </p:cNvPr>
          <p:cNvSpPr>
            <a:spLocks noGrp="1"/>
          </p:cNvSpPr>
          <p:nvPr>
            <p:ph type="dt" sz="half" idx="10"/>
          </p:nvPr>
        </p:nvSpPr>
        <p:spPr/>
        <p:txBody>
          <a:bodyPr/>
          <a:lstStyle/>
          <a:p>
            <a:fld id="{1A1B2654-DBBF-4283-83B0-F02564192104}" type="datetimeFigureOut">
              <a:rPr lang="en-IN" smtClean="0"/>
              <a:t>26-04-2024</a:t>
            </a:fld>
            <a:endParaRPr lang="en-IN"/>
          </a:p>
        </p:txBody>
      </p:sp>
      <p:sp>
        <p:nvSpPr>
          <p:cNvPr id="4" name="Footer Placeholder 3">
            <a:extLst>
              <a:ext uri="{FF2B5EF4-FFF2-40B4-BE49-F238E27FC236}">
                <a16:creationId xmlns:a16="http://schemas.microsoft.com/office/drawing/2014/main" id="{B90BD97D-0288-603B-4492-BC5373B8848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5F7EC0-6C0B-3926-3F95-4FFA5C2A688B}"/>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1928123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B694C6-A610-D6A0-4C4F-EDDCAF77CA91}"/>
              </a:ext>
            </a:extLst>
          </p:cNvPr>
          <p:cNvSpPr>
            <a:spLocks noGrp="1"/>
          </p:cNvSpPr>
          <p:nvPr>
            <p:ph type="dt" sz="half" idx="10"/>
          </p:nvPr>
        </p:nvSpPr>
        <p:spPr/>
        <p:txBody>
          <a:bodyPr/>
          <a:lstStyle/>
          <a:p>
            <a:fld id="{1A1B2654-DBBF-4283-83B0-F02564192104}" type="datetimeFigureOut">
              <a:rPr lang="en-IN" smtClean="0"/>
              <a:t>26-04-2024</a:t>
            </a:fld>
            <a:endParaRPr lang="en-IN"/>
          </a:p>
        </p:txBody>
      </p:sp>
      <p:sp>
        <p:nvSpPr>
          <p:cNvPr id="3" name="Footer Placeholder 2">
            <a:extLst>
              <a:ext uri="{FF2B5EF4-FFF2-40B4-BE49-F238E27FC236}">
                <a16:creationId xmlns:a16="http://schemas.microsoft.com/office/drawing/2014/main" id="{6D72B19B-AE54-5171-C000-DDC4C967D01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49AC4FA-6BBF-941F-44A9-D29B73E90168}"/>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2838008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D4E6B-5FB5-4E3C-EDE6-FA8188A607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5D2585-6F84-BD29-3173-85AC684671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D47FE35-CE6A-DB10-67AA-143E5F3976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CA63A2-FAFB-4FC3-1713-402DC1C77F14}"/>
              </a:ext>
            </a:extLst>
          </p:cNvPr>
          <p:cNvSpPr>
            <a:spLocks noGrp="1"/>
          </p:cNvSpPr>
          <p:nvPr>
            <p:ph type="dt" sz="half" idx="10"/>
          </p:nvPr>
        </p:nvSpPr>
        <p:spPr/>
        <p:txBody>
          <a:bodyPr/>
          <a:lstStyle/>
          <a:p>
            <a:fld id="{1A1B2654-DBBF-4283-83B0-F02564192104}" type="datetimeFigureOut">
              <a:rPr lang="en-IN" smtClean="0"/>
              <a:t>26-04-2024</a:t>
            </a:fld>
            <a:endParaRPr lang="en-IN"/>
          </a:p>
        </p:txBody>
      </p:sp>
      <p:sp>
        <p:nvSpPr>
          <p:cNvPr id="6" name="Footer Placeholder 5">
            <a:extLst>
              <a:ext uri="{FF2B5EF4-FFF2-40B4-BE49-F238E27FC236}">
                <a16:creationId xmlns:a16="http://schemas.microsoft.com/office/drawing/2014/main" id="{A505ECBC-8CB5-E58C-11EA-EC2F03C492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C61355-F657-46C1-40B6-20E0489BB543}"/>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160725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F06FC-F7D0-5648-819A-3E47902B7E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2866570-5B00-A154-6A6C-03BD18990A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E1C5E4E-7229-2AC7-F14B-F00D580B90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C63CFC-DE03-873C-C4FA-3FC83004B76A}"/>
              </a:ext>
            </a:extLst>
          </p:cNvPr>
          <p:cNvSpPr>
            <a:spLocks noGrp="1"/>
          </p:cNvSpPr>
          <p:nvPr>
            <p:ph type="dt" sz="half" idx="10"/>
          </p:nvPr>
        </p:nvSpPr>
        <p:spPr/>
        <p:txBody>
          <a:bodyPr/>
          <a:lstStyle/>
          <a:p>
            <a:fld id="{1A1B2654-DBBF-4283-83B0-F02564192104}" type="datetimeFigureOut">
              <a:rPr lang="en-IN" smtClean="0"/>
              <a:t>26-04-2024</a:t>
            </a:fld>
            <a:endParaRPr lang="en-IN"/>
          </a:p>
        </p:txBody>
      </p:sp>
      <p:sp>
        <p:nvSpPr>
          <p:cNvPr id="6" name="Footer Placeholder 5">
            <a:extLst>
              <a:ext uri="{FF2B5EF4-FFF2-40B4-BE49-F238E27FC236}">
                <a16:creationId xmlns:a16="http://schemas.microsoft.com/office/drawing/2014/main" id="{6FE22FCE-D79E-317D-44C4-E8E6463158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CF764A-96B5-D0BE-3C76-EB6C8479F4E7}"/>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2760720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AFD56F-5A0F-5FD6-B987-A64C53CBFD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F5DD7D-6DB7-2715-58AD-599B98BCD2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9363BC-6C98-EB31-EC69-82298128D3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1B2654-DBBF-4283-83B0-F02564192104}" type="datetimeFigureOut">
              <a:rPr lang="en-IN" smtClean="0"/>
              <a:t>26-04-2024</a:t>
            </a:fld>
            <a:endParaRPr lang="en-IN"/>
          </a:p>
        </p:txBody>
      </p:sp>
      <p:sp>
        <p:nvSpPr>
          <p:cNvPr id="5" name="Footer Placeholder 4">
            <a:extLst>
              <a:ext uri="{FF2B5EF4-FFF2-40B4-BE49-F238E27FC236}">
                <a16:creationId xmlns:a16="http://schemas.microsoft.com/office/drawing/2014/main" id="{D4D0F1F5-C01E-DA21-95F6-ADF0667B56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6F71DC3-EE04-E4F2-C1B5-E7C3EDDDD9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53E76F-530F-4A86-912E-A939F95123F8}" type="slidenum">
              <a:rPr lang="en-IN" smtClean="0"/>
              <a:t>‹#›</a:t>
            </a:fld>
            <a:endParaRPr lang="en-IN"/>
          </a:p>
        </p:txBody>
      </p:sp>
    </p:spTree>
    <p:extLst>
      <p:ext uri="{BB962C8B-B14F-4D97-AF65-F5344CB8AC3E}">
        <p14:creationId xmlns:p14="http://schemas.microsoft.com/office/powerpoint/2010/main" val="150357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8BC58-9ED8-CEBF-89E3-350F83F58ACF}"/>
              </a:ext>
            </a:extLst>
          </p:cNvPr>
          <p:cNvSpPr>
            <a:spLocks noGrp="1"/>
          </p:cNvSpPr>
          <p:nvPr>
            <p:ph type="ctrTitle"/>
          </p:nvPr>
        </p:nvSpPr>
        <p:spPr>
          <a:xfrm>
            <a:off x="1748117" y="2220537"/>
            <a:ext cx="8821271" cy="1683670"/>
          </a:xfrm>
        </p:spPr>
        <p:txBody>
          <a:bodyPr>
            <a:normAutofit fontScale="90000"/>
          </a:bodyPr>
          <a:lstStyle/>
          <a:p>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r>
              <a:rPr lang="en-IN" sz="4400" dirty="0">
                <a:latin typeface="Times New Roman" panose="02020603050405020304" pitchFamily="18" charset="0"/>
                <a:cs typeface="Times New Roman" panose="02020603050405020304" pitchFamily="18" charset="0"/>
              </a:rPr>
              <a:t>Student Performance Prediction</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F26E54D-9B1D-5020-BA5C-5C089594F3C3}"/>
              </a:ext>
            </a:extLst>
          </p:cNvPr>
          <p:cNvSpPr>
            <a:spLocks noGrp="1"/>
          </p:cNvSpPr>
          <p:nvPr>
            <p:ph type="subTitle" idx="1"/>
          </p:nvPr>
        </p:nvSpPr>
        <p:spPr>
          <a:xfrm>
            <a:off x="1586753" y="4033837"/>
            <a:ext cx="9144000" cy="1655762"/>
          </a:xfrm>
        </p:spPr>
        <p:txBody>
          <a:bodyPr>
            <a:normAutofit lnSpcReduction="10000"/>
          </a:bodyPr>
          <a:lstStyle/>
          <a:p>
            <a:r>
              <a:rPr lang="en-IN" dirty="0">
                <a:latin typeface="Times New Roman" panose="02020603050405020304" pitchFamily="18" charset="0"/>
                <a:cs typeface="Times New Roman" panose="02020603050405020304" pitchFamily="18" charset="0"/>
              </a:rPr>
              <a:t>Team Members</a:t>
            </a:r>
          </a:p>
          <a:p>
            <a:pPr marL="457200" indent="-457200">
              <a:buAutoNum type="arabicPeriod"/>
            </a:pPr>
            <a:r>
              <a:rPr lang="en-IN" dirty="0">
                <a:latin typeface="Times New Roman" panose="02020603050405020304" pitchFamily="18" charset="0"/>
                <a:cs typeface="Times New Roman" panose="02020603050405020304" pitchFamily="18" charset="0"/>
              </a:rPr>
              <a:t>RA2111003010669   Shaik </a:t>
            </a:r>
            <a:r>
              <a:rPr lang="en-IN" dirty="0" err="1">
                <a:latin typeface="Times New Roman" panose="02020603050405020304" pitchFamily="18" charset="0"/>
                <a:cs typeface="Times New Roman" panose="02020603050405020304" pitchFamily="18" charset="0"/>
              </a:rPr>
              <a:t>Sohel</a:t>
            </a:r>
            <a:r>
              <a:rPr lang="en-IN" dirty="0">
                <a:latin typeface="Times New Roman" panose="02020603050405020304" pitchFamily="18" charset="0"/>
                <a:cs typeface="Times New Roman" panose="02020603050405020304" pitchFamily="18" charset="0"/>
              </a:rPr>
              <a:t> Pasha</a:t>
            </a:r>
          </a:p>
          <a:p>
            <a:pPr marL="457200" indent="-457200">
              <a:buFont typeface="Arial" panose="020B0604020202020204" pitchFamily="34" charset="0"/>
              <a:buAutoNum type="arabicPeriod"/>
            </a:pPr>
            <a:r>
              <a:rPr lang="en-IN" dirty="0">
                <a:latin typeface="Times New Roman" panose="02020603050405020304" pitchFamily="18" charset="0"/>
                <a:cs typeface="Times New Roman" panose="02020603050405020304" pitchFamily="18" charset="0"/>
              </a:rPr>
              <a:t>RA2111003010678   Praneeth Vanaparthi </a:t>
            </a:r>
          </a:p>
          <a:p>
            <a:pPr marL="457200" indent="-457200">
              <a:buFont typeface="Arial" panose="020B0604020202020204" pitchFamily="34" charset="0"/>
              <a:buAutoNum type="arabicPeriod"/>
            </a:pPr>
            <a:r>
              <a:rPr lang="en-IN" dirty="0">
                <a:latin typeface="Times New Roman" panose="02020603050405020304" pitchFamily="18" charset="0"/>
                <a:cs typeface="Times New Roman" panose="02020603050405020304" pitchFamily="18" charset="0"/>
              </a:rPr>
              <a:t>RA2111003010690   </a:t>
            </a:r>
            <a:r>
              <a:rPr lang="en-IN" dirty="0" err="1">
                <a:latin typeface="Times New Roman" panose="02020603050405020304" pitchFamily="18" charset="0"/>
                <a:cs typeface="Times New Roman" panose="02020603050405020304" pitchFamily="18" charset="0"/>
              </a:rPr>
              <a:t>Aalap</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Sagvikar</a:t>
            </a:r>
            <a:endParaRPr lang="en-IN"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AutoNum type="arabicPeriod"/>
            </a:pPr>
            <a:endParaRPr lang="en-IN" dirty="0"/>
          </a:p>
          <a:p>
            <a:pPr marL="457200" indent="-457200">
              <a:buAutoNum type="arabicPeriod"/>
            </a:pPr>
            <a:endParaRPr lang="en-IN" dirty="0"/>
          </a:p>
        </p:txBody>
      </p:sp>
      <p:pic>
        <p:nvPicPr>
          <p:cNvPr id="6" name="Picture 5">
            <a:extLst>
              <a:ext uri="{FF2B5EF4-FFF2-40B4-BE49-F238E27FC236}">
                <a16:creationId xmlns:a16="http://schemas.microsoft.com/office/drawing/2014/main" id="{51D13F9A-1D23-F3BA-BE23-B83DD2E65B04}"/>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
        <p:nvSpPr>
          <p:cNvPr id="10" name="TextBox 9">
            <a:extLst>
              <a:ext uri="{FF2B5EF4-FFF2-40B4-BE49-F238E27FC236}">
                <a16:creationId xmlns:a16="http://schemas.microsoft.com/office/drawing/2014/main" id="{FF778F1D-0584-9C3F-221B-9EEAF81820CB}"/>
              </a:ext>
            </a:extLst>
          </p:cNvPr>
          <p:cNvSpPr txBox="1"/>
          <p:nvPr/>
        </p:nvSpPr>
        <p:spPr>
          <a:xfrm>
            <a:off x="3110753" y="161646"/>
            <a:ext cx="7826188" cy="1015663"/>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SRM Institute of Science and Technology</a:t>
            </a:r>
          </a:p>
          <a:p>
            <a:r>
              <a:rPr lang="en-IN" sz="2000" dirty="0">
                <a:latin typeface="Times New Roman" panose="02020603050405020304" pitchFamily="18" charset="0"/>
                <a:cs typeface="Times New Roman" panose="02020603050405020304" pitchFamily="18" charset="0"/>
              </a:rPr>
              <a:t>College of Engineering &amp; Technology | School of Computing </a:t>
            </a:r>
          </a:p>
          <a:p>
            <a:r>
              <a:rPr lang="en-IN" sz="2000" dirty="0">
                <a:latin typeface="Times New Roman" panose="02020603050405020304" pitchFamily="18" charset="0"/>
                <a:cs typeface="Times New Roman" panose="02020603050405020304" pitchFamily="18" charset="0"/>
              </a:rPr>
              <a:t>Department of Computing Technologies</a:t>
            </a:r>
          </a:p>
        </p:txBody>
      </p:sp>
      <p:sp>
        <p:nvSpPr>
          <p:cNvPr id="12" name="TextBox 11">
            <a:extLst>
              <a:ext uri="{FF2B5EF4-FFF2-40B4-BE49-F238E27FC236}">
                <a16:creationId xmlns:a16="http://schemas.microsoft.com/office/drawing/2014/main" id="{3A8D8FBE-097C-1EBA-E7A5-0CD09DFD9F6C}"/>
              </a:ext>
            </a:extLst>
          </p:cNvPr>
          <p:cNvSpPr txBox="1"/>
          <p:nvPr/>
        </p:nvSpPr>
        <p:spPr>
          <a:xfrm>
            <a:off x="3343835" y="1591201"/>
            <a:ext cx="6096000"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18CSC305J Artificial Intelligence – Mini Project </a:t>
            </a:r>
          </a:p>
        </p:txBody>
      </p:sp>
    </p:spTree>
    <p:extLst>
      <p:ext uri="{BB962C8B-B14F-4D97-AF65-F5344CB8AC3E}">
        <p14:creationId xmlns:p14="http://schemas.microsoft.com/office/powerpoint/2010/main" val="1287072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EF8A-5D94-4F42-5B3B-D65ADD628D68}"/>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Prototype / Application Developed</a:t>
            </a:r>
          </a:p>
        </p:txBody>
      </p:sp>
      <p:sp>
        <p:nvSpPr>
          <p:cNvPr id="3" name="Content Placeholder 2">
            <a:extLst>
              <a:ext uri="{FF2B5EF4-FFF2-40B4-BE49-F238E27FC236}">
                <a16:creationId xmlns:a16="http://schemas.microsoft.com/office/drawing/2014/main" id="{AAED2429-88DC-F691-0100-7547FF04DA1B}"/>
              </a:ext>
            </a:extLst>
          </p:cNvPr>
          <p:cNvSpPr>
            <a:spLocks noGrp="1"/>
          </p:cNvSpPr>
          <p:nvPr>
            <p:ph idx="1"/>
          </p:nvPr>
        </p:nvSpPr>
        <p:spPr/>
        <p:txBody>
          <a:bodyPr>
            <a:normAutofit fontScale="92500"/>
          </a:bodyPr>
          <a:lstStyle/>
          <a:p>
            <a:r>
              <a:rPr lang="en-IN" dirty="0">
                <a:latin typeface="Times New Roman" panose="02020603050405020304" pitchFamily="18" charset="0"/>
                <a:cs typeface="Times New Roman" panose="02020603050405020304" pitchFamily="18" charset="0"/>
              </a:rPr>
              <a:t>Phase 1 – Project Planning and Definition:</a:t>
            </a:r>
          </a:p>
          <a:p>
            <a:pPr marL="0" indent="0">
              <a:buNone/>
            </a:pPr>
            <a:r>
              <a:rPr lang="en-US" sz="2000" dirty="0">
                <a:latin typeface="Times New Roman" panose="02020603050405020304" pitchFamily="18" charset="0"/>
                <a:cs typeface="Times New Roman" panose="02020603050405020304" pitchFamily="18" charset="0"/>
              </a:rPr>
              <a:t>Define the objectives and scope of the project, including the specific goals for student performance prediction.</a:t>
            </a:r>
          </a:p>
          <a:p>
            <a:pPr marL="0" indent="0">
              <a:buNone/>
            </a:pPr>
            <a:r>
              <a:rPr lang="en-US" sz="2000" dirty="0">
                <a:latin typeface="Times New Roman" panose="02020603050405020304" pitchFamily="18" charset="0"/>
                <a:cs typeface="Times New Roman" panose="02020603050405020304" pitchFamily="18" charset="0"/>
              </a:rPr>
              <a:t>Identify stakeholders, including educators, administrators, and students, and gather requirements and expectations from them.</a:t>
            </a:r>
          </a:p>
          <a:p>
            <a:pPr marL="0" indent="0">
              <a:buNone/>
            </a:pPr>
            <a:r>
              <a:rPr lang="en-US" sz="2000" dirty="0">
                <a:latin typeface="Times New Roman" panose="02020603050405020304" pitchFamily="18" charset="0"/>
                <a:cs typeface="Times New Roman" panose="02020603050405020304" pitchFamily="18" charset="0"/>
              </a:rPr>
              <a:t>Establish key performance indicators (KPIs) to measure the success of the predictive model deployment.</a:t>
            </a:r>
            <a:endParaRPr lang="en-IN" sz="2000"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Phase 2 – Data Collection and Preparation:</a:t>
            </a:r>
          </a:p>
          <a:p>
            <a:pPr marL="0" indent="0">
              <a:buNone/>
            </a:pPr>
            <a:r>
              <a:rPr lang="en-US" sz="2100" dirty="0">
                <a:latin typeface="Times New Roman" panose="02020603050405020304" pitchFamily="18" charset="0"/>
                <a:cs typeface="Times New Roman" panose="02020603050405020304" pitchFamily="18" charset="0"/>
              </a:rPr>
              <a:t>Collect relevant data sources, including student records, academic performance, attendance, demographic information, and socio-economic factors.</a:t>
            </a:r>
          </a:p>
          <a:p>
            <a:pPr marL="0" indent="0">
              <a:buNone/>
            </a:pPr>
            <a:r>
              <a:rPr lang="en-US" sz="2100" dirty="0">
                <a:latin typeface="Times New Roman" panose="02020603050405020304" pitchFamily="18" charset="0"/>
                <a:cs typeface="Times New Roman" panose="02020603050405020304" pitchFamily="18" charset="0"/>
              </a:rPr>
              <a:t>Clean and preprocess the data to handle missing values, outliers, and inconsistencies.</a:t>
            </a:r>
          </a:p>
          <a:p>
            <a:pPr marL="0" indent="0">
              <a:buNone/>
            </a:pPr>
            <a:r>
              <a:rPr lang="en-US" sz="2100" dirty="0">
                <a:latin typeface="Times New Roman" panose="02020603050405020304" pitchFamily="18" charset="0"/>
                <a:cs typeface="Times New Roman" panose="02020603050405020304" pitchFamily="18" charset="0"/>
              </a:rPr>
              <a:t>Perform feature engineering to extract informative features and transform the data into a suitable format for modeling.</a:t>
            </a:r>
            <a:endParaRPr lang="en-IN" sz="2100"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FC355AD-D3B2-EE6C-85F4-8A3CF816163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1052844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EF8A-5D94-4F42-5B3B-D65ADD628D68}"/>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Prototype / Application Developed</a:t>
            </a:r>
          </a:p>
        </p:txBody>
      </p:sp>
      <p:sp>
        <p:nvSpPr>
          <p:cNvPr id="3" name="Content Placeholder 2">
            <a:extLst>
              <a:ext uri="{FF2B5EF4-FFF2-40B4-BE49-F238E27FC236}">
                <a16:creationId xmlns:a16="http://schemas.microsoft.com/office/drawing/2014/main" id="{AAED2429-88DC-F691-0100-7547FF04DA1B}"/>
              </a:ext>
            </a:extLst>
          </p:cNvPr>
          <p:cNvSpPr>
            <a:spLocks noGrp="1"/>
          </p:cNvSpPr>
          <p:nvPr>
            <p:ph idx="1"/>
          </p:nvPr>
        </p:nvSpPr>
        <p:spPr/>
        <p:txBody>
          <a:bodyPr>
            <a:normAutofit/>
          </a:bodyPr>
          <a:lstStyle/>
          <a:p>
            <a:r>
              <a:rPr lang="en-IN" dirty="0">
                <a:latin typeface="Times New Roman" panose="02020603050405020304" pitchFamily="18" charset="0"/>
                <a:cs typeface="Times New Roman" panose="02020603050405020304" pitchFamily="18" charset="0"/>
              </a:rPr>
              <a:t>Phase 3 – Model Development and Evaluation::</a:t>
            </a:r>
          </a:p>
          <a:p>
            <a:pPr marL="0" indent="0">
              <a:buNone/>
            </a:pPr>
            <a:r>
              <a:rPr lang="en-US" sz="2000" dirty="0">
                <a:latin typeface="Times New Roman" panose="02020603050405020304" pitchFamily="18" charset="0"/>
                <a:cs typeface="Times New Roman" panose="02020603050405020304" pitchFamily="18" charset="0"/>
              </a:rPr>
              <a:t>Select appropriate machine learning algorithms or predictive models for student performance prediction, considering factors such as accuracy, interpretability, and scalability.</a:t>
            </a:r>
          </a:p>
          <a:p>
            <a:pPr marL="0" indent="0">
              <a:buNone/>
            </a:pPr>
            <a:r>
              <a:rPr lang="en-US" sz="2000" dirty="0">
                <a:latin typeface="Times New Roman" panose="02020603050405020304" pitchFamily="18" charset="0"/>
                <a:cs typeface="Times New Roman" panose="02020603050405020304" pitchFamily="18" charset="0"/>
              </a:rPr>
              <a:t>Split the dataset into training, validation, and test sets for model development and evaluation.</a:t>
            </a:r>
          </a:p>
          <a:p>
            <a:pPr marL="0" indent="0">
              <a:buNone/>
            </a:pPr>
            <a:r>
              <a:rPr lang="en-US" sz="2000" dirty="0">
                <a:latin typeface="Times New Roman" panose="02020603050405020304" pitchFamily="18" charset="0"/>
                <a:cs typeface="Times New Roman" panose="02020603050405020304" pitchFamily="18" charset="0"/>
              </a:rPr>
              <a:t>Train the predictive model using the training data and optimize its hyperparameters to improve performance.</a:t>
            </a:r>
          </a:p>
          <a:p>
            <a:pPr marL="0" indent="0">
              <a:buNone/>
            </a:pPr>
            <a:r>
              <a:rPr lang="en-IN" dirty="0">
                <a:latin typeface="Times New Roman" panose="02020603050405020304" pitchFamily="18" charset="0"/>
                <a:cs typeface="Times New Roman" panose="02020603050405020304" pitchFamily="18" charset="0"/>
              </a:rPr>
              <a:t>Phase 4 – </a:t>
            </a:r>
            <a:r>
              <a:rPr lang="en-US" dirty="0">
                <a:latin typeface="Times New Roman" panose="02020603050405020304" pitchFamily="18" charset="0"/>
                <a:cs typeface="Times New Roman" panose="02020603050405020304" pitchFamily="18" charset="0"/>
              </a:rPr>
              <a:t>User Interface Design and Development:</a:t>
            </a:r>
          </a:p>
          <a:p>
            <a:pPr marL="0" indent="0">
              <a:buNone/>
            </a:pPr>
            <a:r>
              <a:rPr lang="en-US" sz="2100" dirty="0">
                <a:latin typeface="Times New Roman" panose="02020603050405020304" pitchFamily="18" charset="0"/>
                <a:cs typeface="Times New Roman" panose="02020603050405020304" pitchFamily="18" charset="0"/>
              </a:rPr>
              <a:t>Design and develop a user-friendly interface for accessing and interacting with the predictive model.</a:t>
            </a:r>
          </a:p>
          <a:p>
            <a:pPr marL="0" indent="0">
              <a:buNone/>
            </a:pPr>
            <a:r>
              <a:rPr lang="en-US" sz="2100" dirty="0">
                <a:latin typeface="Times New Roman" panose="02020603050405020304" pitchFamily="18" charset="0"/>
                <a:cs typeface="Times New Roman" panose="02020603050405020304" pitchFamily="18" charset="0"/>
              </a:rPr>
              <a:t>Ensure that the interface provides actionable insights and recommendations based on student performance predictions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FC355AD-D3B2-EE6C-85F4-8A3CF816163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3214126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EF8A-5D94-4F42-5B3B-D65ADD628D68}"/>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Prototype / Application Developed</a:t>
            </a:r>
          </a:p>
        </p:txBody>
      </p:sp>
      <p:sp>
        <p:nvSpPr>
          <p:cNvPr id="3" name="Content Placeholder 2">
            <a:extLst>
              <a:ext uri="{FF2B5EF4-FFF2-40B4-BE49-F238E27FC236}">
                <a16:creationId xmlns:a16="http://schemas.microsoft.com/office/drawing/2014/main" id="{AAED2429-88DC-F691-0100-7547FF04DA1B}"/>
              </a:ext>
            </a:extLst>
          </p:cNvPr>
          <p:cNvSpPr>
            <a:spLocks noGrp="1"/>
          </p:cNvSpPr>
          <p:nvPr>
            <p:ph idx="1"/>
          </p:nvPr>
        </p:nvSpPr>
        <p:spPr/>
        <p:txBody>
          <a:bodyPr>
            <a:normAutofit lnSpcReduction="10000"/>
          </a:bodyPr>
          <a:lstStyle/>
          <a:p>
            <a:r>
              <a:rPr lang="en-IN" dirty="0">
                <a:latin typeface="Times New Roman" panose="02020603050405020304" pitchFamily="18" charset="0"/>
                <a:cs typeface="Times New Roman" panose="02020603050405020304" pitchFamily="18" charset="0"/>
              </a:rPr>
              <a:t>Phase 5 – Training and Knowledge Transfer:</a:t>
            </a:r>
          </a:p>
          <a:p>
            <a:pPr marL="0" indent="0">
              <a:buNone/>
            </a:pPr>
            <a:r>
              <a:rPr lang="en-US" sz="2000" dirty="0">
                <a:latin typeface="Times New Roman" panose="02020603050405020304" pitchFamily="18" charset="0"/>
                <a:cs typeface="Times New Roman" panose="02020603050405020304" pitchFamily="18" charset="0"/>
              </a:rPr>
              <a:t>Provide training and education sessions for end-users, including educators, administrators, and support staff, on how to use the predictive model effectively.</a:t>
            </a:r>
          </a:p>
          <a:p>
            <a:pPr marL="0" indent="0">
              <a:buNone/>
            </a:pPr>
            <a:r>
              <a:rPr lang="en-US" sz="2000" dirty="0">
                <a:latin typeface="Times New Roman" panose="02020603050405020304" pitchFamily="18" charset="0"/>
                <a:cs typeface="Times New Roman" panose="02020603050405020304" pitchFamily="18" charset="0"/>
              </a:rPr>
              <a:t>Transfer knowledge about the model's capabilities, limitations, and best practices for interpretation and decision-making.</a:t>
            </a:r>
          </a:p>
          <a:p>
            <a:pPr marL="0" indent="0">
              <a:buNone/>
            </a:pPr>
            <a:r>
              <a:rPr lang="en-IN" dirty="0">
                <a:latin typeface="Times New Roman" panose="02020603050405020304" pitchFamily="18" charset="0"/>
                <a:cs typeface="Times New Roman" panose="02020603050405020304" pitchFamily="18" charset="0"/>
              </a:rPr>
              <a:t>Phase 6 – </a:t>
            </a:r>
            <a:r>
              <a:rPr lang="en-US" dirty="0">
                <a:latin typeface="Times New Roman" panose="02020603050405020304" pitchFamily="18" charset="0"/>
                <a:cs typeface="Times New Roman" panose="02020603050405020304" pitchFamily="18" charset="0"/>
              </a:rPr>
              <a:t>Monitoring and Maintenance:</a:t>
            </a:r>
          </a:p>
          <a:p>
            <a:pPr marL="0" indent="0">
              <a:buNone/>
            </a:pPr>
            <a:r>
              <a:rPr lang="en-US" sz="2100" dirty="0">
                <a:latin typeface="Times New Roman" panose="02020603050405020304" pitchFamily="18" charset="0"/>
                <a:cs typeface="Times New Roman" panose="02020603050405020304" pitchFamily="18" charset="0"/>
              </a:rPr>
              <a:t>Implement monitoring mechanisms to track the performance and usage of the predictive model in real-time.</a:t>
            </a:r>
          </a:p>
          <a:p>
            <a:pPr marL="0" indent="0">
              <a:buNone/>
            </a:pPr>
            <a:r>
              <a:rPr lang="en-US" sz="2100" dirty="0">
                <a:latin typeface="Times New Roman" panose="02020603050405020304" pitchFamily="18" charset="0"/>
                <a:cs typeface="Times New Roman" panose="02020603050405020304" pitchFamily="18" charset="0"/>
              </a:rPr>
              <a:t>Establish protocols for ongoing maintenance, updates, and enhancements to the model and deployment infrastructure.</a:t>
            </a:r>
          </a:p>
          <a:p>
            <a:pPr marL="0" indent="0">
              <a:buNone/>
            </a:pPr>
            <a:r>
              <a:rPr lang="en-US" sz="2100" dirty="0">
                <a:latin typeface="Times New Roman" panose="02020603050405020304" pitchFamily="18" charset="0"/>
                <a:cs typeface="Times New Roman" panose="02020603050405020304" pitchFamily="18" charset="0"/>
              </a:rPr>
              <a:t>Continuously evaluate and refine the predictive model based on feedback, new data, and changing educational needs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FC355AD-D3B2-EE6C-85F4-8A3CF816163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1960133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8EACB-A902-561A-99C2-69845807FB14}"/>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1525034B-2530-B92C-F4EC-76F883CF04D6}"/>
              </a:ext>
            </a:extLst>
          </p:cNvPr>
          <p:cNvSpPr>
            <a:spLocks noGrp="1"/>
          </p:cNvSpPr>
          <p:nvPr>
            <p:ph idx="1"/>
          </p:nvPr>
        </p:nvSpPr>
        <p:spPr/>
        <p:txBody>
          <a:bodyPr>
            <a:normAutofit/>
          </a:bodyPr>
          <a:lstStyle/>
          <a:p>
            <a:pPr marL="342900" marR="85725" lvl="0" indent="-342900" algn="just">
              <a:spcBef>
                <a:spcPts val="0"/>
              </a:spcBef>
              <a:spcAft>
                <a:spcPts val="0"/>
              </a:spcAft>
              <a:buSzPts val="1200"/>
              <a:buFont typeface="Times New Roman" panose="02020603050405020304" pitchFamily="18" charset="0"/>
              <a:buAutoNum type="arabicPeriod"/>
              <a:tabLst>
                <a:tab pos="283210" algn="l"/>
              </a:tabLst>
            </a:pPr>
            <a:r>
              <a:rPr lang="en-US" sz="1800" spc="0" dirty="0">
                <a:effectLst/>
                <a:latin typeface="Times New Roman" panose="02020603050405020304" pitchFamily="18" charset="0"/>
                <a:ea typeface="Times New Roman" panose="02020603050405020304" pitchFamily="18" charset="0"/>
              </a:rPr>
              <a:t>J.</a:t>
            </a:r>
            <a:r>
              <a:rPr lang="en-US" sz="1800" spc="-3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Xu,</a:t>
            </a:r>
            <a:r>
              <a:rPr lang="en-US" sz="1800" spc="-3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K.</a:t>
            </a:r>
            <a:r>
              <a:rPr lang="en-US" sz="1800" spc="-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H.</a:t>
            </a:r>
            <a:r>
              <a:rPr lang="en-US" sz="1800" spc="-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Moon,</a:t>
            </a:r>
            <a:r>
              <a:rPr lang="en-US" sz="1800" spc="-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and</a:t>
            </a:r>
            <a:r>
              <a:rPr lang="en-US" sz="1800" spc="-1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M.</a:t>
            </a:r>
            <a:r>
              <a:rPr lang="en-US" sz="1800" spc="-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Van</a:t>
            </a:r>
            <a:r>
              <a:rPr lang="en-US" sz="1800" spc="-4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Der</a:t>
            </a:r>
            <a:r>
              <a:rPr lang="en-US" sz="1800" spc="-10" dirty="0">
                <a:effectLst/>
                <a:latin typeface="Times New Roman" panose="02020603050405020304" pitchFamily="18" charset="0"/>
                <a:ea typeface="Times New Roman" panose="02020603050405020304" pitchFamily="18" charset="0"/>
              </a:rPr>
              <a:t> </a:t>
            </a:r>
            <a:r>
              <a:rPr lang="en-US" sz="1800" spc="0" dirty="0" err="1">
                <a:effectLst/>
                <a:latin typeface="Times New Roman" panose="02020603050405020304" pitchFamily="18" charset="0"/>
                <a:ea typeface="Times New Roman" panose="02020603050405020304" pitchFamily="18" charset="0"/>
              </a:rPr>
              <a:t>Schaar</a:t>
            </a:r>
            <a:r>
              <a:rPr lang="en-US" sz="1800" spc="0" dirty="0">
                <a:effectLst/>
                <a:latin typeface="Times New Roman" panose="02020603050405020304" pitchFamily="18" charset="0"/>
                <a:ea typeface="Times New Roman" panose="02020603050405020304" pitchFamily="18" charset="0"/>
              </a:rPr>
              <a:t>, “A</a:t>
            </a:r>
            <a:r>
              <a:rPr lang="en-US" sz="1800" spc="-4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Machine</a:t>
            </a:r>
            <a:r>
              <a:rPr lang="en-US" sz="1800" spc="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Learning</a:t>
            </a:r>
            <a:r>
              <a:rPr lang="en-US" sz="1800" spc="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Approach</a:t>
            </a:r>
            <a:r>
              <a:rPr lang="en-US" sz="1800" spc="-1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for</a:t>
            </a:r>
            <a:r>
              <a:rPr lang="en-US" sz="1800" spc="-1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Tracking</a:t>
            </a:r>
            <a:r>
              <a:rPr lang="en-US" sz="1800" spc="-28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and Predicting Student Performance in Degree Programs,” IEEE J. Sel. Top. Signal Process.,</a:t>
            </a:r>
            <a:r>
              <a:rPr lang="en-US" sz="1800" spc="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vol.</a:t>
            </a:r>
            <a:r>
              <a:rPr lang="en-US" sz="1800" spc="1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11,</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no.</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5,</a:t>
            </a:r>
            <a:r>
              <a:rPr lang="en-US" sz="1800" spc="1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pp.</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742–753,</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2017.</a:t>
            </a:r>
            <a:endParaRPr lang="en-IN" sz="1800" spc="0" dirty="0">
              <a:effectLst/>
              <a:latin typeface="Times New Roman" panose="02020603050405020304" pitchFamily="18" charset="0"/>
              <a:ea typeface="Times New Roman" panose="02020603050405020304" pitchFamily="18" charset="0"/>
            </a:endParaRPr>
          </a:p>
          <a:p>
            <a:pPr marL="342900" marR="120015" lvl="0" indent="-342900" algn="just">
              <a:spcBef>
                <a:spcPts val="0"/>
              </a:spcBef>
              <a:spcAft>
                <a:spcPts val="0"/>
              </a:spcAft>
              <a:buSzPts val="1200"/>
              <a:buFont typeface="Times New Roman" panose="02020603050405020304" pitchFamily="18" charset="0"/>
              <a:buAutoNum type="arabicPeriod"/>
              <a:tabLst>
                <a:tab pos="283210" algn="l"/>
              </a:tabLst>
            </a:pPr>
            <a:r>
              <a:rPr lang="en-US" sz="1800" spc="0" dirty="0">
                <a:effectLst/>
                <a:latin typeface="Times New Roman" panose="02020603050405020304" pitchFamily="18" charset="0"/>
                <a:ea typeface="Times New Roman" panose="02020603050405020304" pitchFamily="18" charset="0"/>
              </a:rPr>
              <a:t>K.</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P.</a:t>
            </a:r>
            <a:r>
              <a:rPr lang="en-US" sz="1800" spc="-35" dirty="0">
                <a:effectLst/>
                <a:latin typeface="Times New Roman" panose="02020603050405020304" pitchFamily="18" charset="0"/>
                <a:ea typeface="Times New Roman" panose="02020603050405020304" pitchFamily="18" charset="0"/>
              </a:rPr>
              <a:t> </a:t>
            </a:r>
            <a:r>
              <a:rPr lang="en-US" sz="1800" spc="0" dirty="0" err="1">
                <a:effectLst/>
                <a:latin typeface="Times New Roman" panose="02020603050405020304" pitchFamily="18" charset="0"/>
                <a:ea typeface="Times New Roman" panose="02020603050405020304" pitchFamily="18" charset="0"/>
              </a:rPr>
              <a:t>Shaleena</a:t>
            </a:r>
            <a:r>
              <a:rPr lang="en-US" sz="1800" spc="-3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and</a:t>
            </a:r>
            <a:r>
              <a:rPr lang="en-US" sz="1800" spc="-2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S.</a:t>
            </a:r>
            <a:r>
              <a:rPr lang="en-US" sz="1800" spc="-1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Paul,</a:t>
            </a:r>
            <a:r>
              <a:rPr lang="en-US" sz="1800" spc="-1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“Data</a:t>
            </a:r>
            <a:r>
              <a:rPr lang="en-US" sz="1800" spc="-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mining</a:t>
            </a:r>
            <a:r>
              <a:rPr lang="en-US" sz="1800" spc="-2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techniques</a:t>
            </a:r>
            <a:r>
              <a:rPr lang="en-US" sz="1800" spc="-1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for</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predicting</a:t>
            </a:r>
            <a:r>
              <a:rPr lang="en-US" sz="1800" spc="-2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student</a:t>
            </a:r>
            <a:r>
              <a:rPr lang="en-US" sz="1800" spc="-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performance,”</a:t>
            </a:r>
            <a:r>
              <a:rPr lang="en-US" sz="1800" spc="-28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in ICETECH 2015 - 2015 IEEE International Conference on Engineering and Technology,</a:t>
            </a:r>
            <a:r>
              <a:rPr lang="en-US" sz="1800" spc="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2015,</a:t>
            </a:r>
            <a:r>
              <a:rPr lang="en-US" sz="1800" spc="1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no.</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March,</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pp.</a:t>
            </a:r>
            <a:r>
              <a:rPr lang="en-US" sz="1800" spc="-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0–2.</a:t>
            </a:r>
            <a:endParaRPr lang="en-IN" sz="1800" spc="0" dirty="0">
              <a:effectLst/>
              <a:latin typeface="Times New Roman" panose="02020603050405020304" pitchFamily="18" charset="0"/>
              <a:ea typeface="Times New Roman" panose="02020603050405020304" pitchFamily="18" charset="0"/>
            </a:endParaRPr>
          </a:p>
          <a:p>
            <a:pPr marL="342900" marR="665480" lvl="0" indent="-342900" algn="just">
              <a:lnSpc>
                <a:spcPct val="100000"/>
              </a:lnSpc>
              <a:spcBef>
                <a:spcPts val="0"/>
              </a:spcBef>
              <a:spcAft>
                <a:spcPts val="0"/>
              </a:spcAft>
              <a:buSzPts val="1200"/>
              <a:buFont typeface="Times New Roman" panose="02020603050405020304" pitchFamily="18" charset="0"/>
              <a:buAutoNum type="arabicPeriod"/>
              <a:tabLst>
                <a:tab pos="283210" algn="l"/>
              </a:tabLst>
            </a:pPr>
            <a:r>
              <a:rPr lang="en-US" sz="1800" spc="0" dirty="0">
                <a:effectLst/>
                <a:latin typeface="Times New Roman" panose="02020603050405020304" pitchFamily="18" charset="0"/>
                <a:ea typeface="Times New Roman" panose="02020603050405020304" pitchFamily="18" charset="0"/>
              </a:rPr>
              <a:t>A. M. </a:t>
            </a:r>
            <a:r>
              <a:rPr lang="en-US" sz="1800" spc="0" dirty="0" err="1">
                <a:effectLst/>
                <a:latin typeface="Times New Roman" panose="02020603050405020304" pitchFamily="18" charset="0"/>
                <a:ea typeface="Times New Roman" panose="02020603050405020304" pitchFamily="18" charset="0"/>
              </a:rPr>
              <a:t>Shahiri</a:t>
            </a:r>
            <a:r>
              <a:rPr lang="en-US" sz="1800" spc="0" dirty="0">
                <a:effectLst/>
                <a:latin typeface="Times New Roman" panose="02020603050405020304" pitchFamily="18" charset="0"/>
                <a:ea typeface="Times New Roman" panose="02020603050405020304" pitchFamily="18" charset="0"/>
              </a:rPr>
              <a:t>, W. Husain, and N. A. Rashid, “A Review on Predicting Student’s</a:t>
            </a:r>
            <a:r>
              <a:rPr lang="en-US" sz="1800" spc="-28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Performance</a:t>
            </a:r>
            <a:r>
              <a:rPr lang="en-US" sz="1800" spc="-2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Using</a:t>
            </a:r>
            <a:r>
              <a:rPr lang="en-US" sz="1800" spc="-1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Data</a:t>
            </a:r>
            <a:r>
              <a:rPr lang="en-US" sz="1800" spc="-2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Mining</a:t>
            </a:r>
            <a:r>
              <a:rPr lang="en-US" sz="1800" spc="-1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Techniques,” in</a:t>
            </a:r>
            <a:r>
              <a:rPr lang="en-US" sz="1800" spc="-4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Procedia</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Computer</a:t>
            </a:r>
            <a:r>
              <a:rPr lang="en-US" sz="1800" spc="-1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Science,</a:t>
            </a:r>
            <a:r>
              <a:rPr lang="en-US" sz="1800" spc="-1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2015.</a:t>
            </a:r>
            <a:endParaRPr lang="en-IN" sz="1800" spc="0" dirty="0">
              <a:effectLst/>
              <a:latin typeface="Times New Roman" panose="02020603050405020304" pitchFamily="18" charset="0"/>
              <a:ea typeface="Times New Roman" panose="02020603050405020304" pitchFamily="18" charset="0"/>
            </a:endParaRPr>
          </a:p>
          <a:p>
            <a:pPr marL="342900" marR="464820" lvl="0" indent="-342900" algn="just">
              <a:lnSpc>
                <a:spcPct val="100000"/>
              </a:lnSpc>
              <a:spcBef>
                <a:spcPts val="0"/>
              </a:spcBef>
              <a:spcAft>
                <a:spcPts val="0"/>
              </a:spcAft>
              <a:buSzPts val="1200"/>
              <a:buFont typeface="Times New Roman" panose="02020603050405020304" pitchFamily="18" charset="0"/>
              <a:buAutoNum type="arabicPeriod"/>
              <a:tabLst>
                <a:tab pos="283210" algn="l"/>
              </a:tabLst>
            </a:pPr>
            <a:r>
              <a:rPr lang="en-US" sz="1800" spc="0" dirty="0">
                <a:effectLst/>
                <a:latin typeface="Times New Roman" panose="02020603050405020304" pitchFamily="18" charset="0"/>
                <a:ea typeface="Times New Roman" panose="02020603050405020304" pitchFamily="18" charset="0"/>
              </a:rPr>
              <a:t>Y.</a:t>
            </a:r>
            <a:r>
              <a:rPr lang="en-US" sz="1800" spc="-1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Meier,</a:t>
            </a:r>
            <a:r>
              <a:rPr lang="en-US" sz="1800" spc="-1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J.</a:t>
            </a:r>
            <a:r>
              <a:rPr lang="en-US" sz="1800" spc="-1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Xu,</a:t>
            </a:r>
            <a:r>
              <a:rPr lang="en-US" sz="1800" spc="-1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O.</a:t>
            </a:r>
            <a:r>
              <a:rPr lang="en-US" sz="1800" spc="-5" dirty="0">
                <a:effectLst/>
                <a:latin typeface="Times New Roman" panose="02020603050405020304" pitchFamily="18" charset="0"/>
                <a:ea typeface="Times New Roman" panose="02020603050405020304" pitchFamily="18" charset="0"/>
              </a:rPr>
              <a:t> </a:t>
            </a:r>
            <a:r>
              <a:rPr lang="en-US" sz="1800" spc="0" dirty="0" err="1">
                <a:effectLst/>
                <a:latin typeface="Times New Roman" panose="02020603050405020304" pitchFamily="18" charset="0"/>
                <a:ea typeface="Times New Roman" panose="02020603050405020304" pitchFamily="18" charset="0"/>
              </a:rPr>
              <a:t>Atan</a:t>
            </a:r>
            <a:r>
              <a:rPr lang="en-US" sz="1800" spc="0" dirty="0">
                <a:effectLst/>
                <a:latin typeface="Times New Roman" panose="02020603050405020304" pitchFamily="18" charset="0"/>
                <a:ea typeface="Times New Roman" panose="02020603050405020304" pitchFamily="18" charset="0"/>
              </a:rPr>
              <a:t>,</a:t>
            </a:r>
            <a:r>
              <a:rPr lang="en-US" sz="1800" spc="-1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and</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M.</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Van</a:t>
            </a:r>
            <a:r>
              <a:rPr lang="en-US" sz="1800" spc="-4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Der</a:t>
            </a:r>
            <a:r>
              <a:rPr lang="en-US" sz="1800" spc="-15" dirty="0">
                <a:effectLst/>
                <a:latin typeface="Times New Roman" panose="02020603050405020304" pitchFamily="18" charset="0"/>
                <a:ea typeface="Times New Roman" panose="02020603050405020304" pitchFamily="18" charset="0"/>
              </a:rPr>
              <a:t> </a:t>
            </a:r>
            <a:r>
              <a:rPr lang="en-US" sz="1800" spc="0" dirty="0" err="1">
                <a:effectLst/>
                <a:latin typeface="Times New Roman" panose="02020603050405020304" pitchFamily="18" charset="0"/>
                <a:ea typeface="Times New Roman" panose="02020603050405020304" pitchFamily="18" charset="0"/>
              </a:rPr>
              <a:t>Schaar</a:t>
            </a:r>
            <a:r>
              <a:rPr lang="en-US" sz="1800" spc="0" dirty="0">
                <a:effectLst/>
                <a:latin typeface="Times New Roman" panose="02020603050405020304" pitchFamily="18" charset="0"/>
                <a:ea typeface="Times New Roman" panose="02020603050405020304" pitchFamily="18" charset="0"/>
              </a:rPr>
              <a:t>,</a:t>
            </a:r>
            <a:r>
              <a:rPr lang="en-US" sz="1800" spc="-1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“Predicting</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grades,”</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IEEE</a:t>
            </a:r>
            <a:r>
              <a:rPr lang="en-US" sz="1800" spc="-3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Trans.</a:t>
            </a:r>
            <a:r>
              <a:rPr lang="en-US" sz="1800" spc="-28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Signal</a:t>
            </a:r>
            <a:r>
              <a:rPr lang="en-US" sz="1800" spc="-4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Process.,</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vol.</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64,</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no.</a:t>
            </a:r>
            <a:r>
              <a:rPr lang="en-US" sz="1800" spc="-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4,</a:t>
            </a:r>
            <a:r>
              <a:rPr lang="en-US" sz="1800" spc="-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pp.</a:t>
            </a:r>
            <a:r>
              <a:rPr lang="en-US" sz="1800" spc="-1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959–972,</a:t>
            </a:r>
            <a:r>
              <a:rPr lang="en-US" sz="1800" spc="-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2016.</a:t>
            </a:r>
            <a:endParaRPr lang="en-IN" sz="1800" spc="0" dirty="0">
              <a:effectLst/>
              <a:latin typeface="Times New Roman" panose="02020603050405020304" pitchFamily="18" charset="0"/>
              <a:ea typeface="Times New Roman" panose="02020603050405020304" pitchFamily="18" charset="0"/>
            </a:endParaRPr>
          </a:p>
          <a:p>
            <a:pPr marL="342900" marR="174625" lvl="0" indent="-342900" algn="just">
              <a:lnSpc>
                <a:spcPct val="100000"/>
              </a:lnSpc>
              <a:spcBef>
                <a:spcPts val="0"/>
              </a:spcBef>
              <a:spcAft>
                <a:spcPts val="0"/>
              </a:spcAft>
              <a:buSzPts val="1200"/>
              <a:buFont typeface="Times New Roman" panose="02020603050405020304" pitchFamily="18" charset="0"/>
              <a:buAutoNum type="arabicPeriod"/>
              <a:tabLst>
                <a:tab pos="283210" algn="l"/>
              </a:tabLst>
            </a:pPr>
            <a:r>
              <a:rPr lang="en-US" sz="1800" spc="0" dirty="0">
                <a:effectLst/>
                <a:latin typeface="Times New Roman" panose="02020603050405020304" pitchFamily="18" charset="0"/>
                <a:ea typeface="Times New Roman" panose="02020603050405020304" pitchFamily="18" charset="0"/>
              </a:rPr>
              <a:t>P.</a:t>
            </a:r>
            <a:r>
              <a:rPr lang="en-US" sz="1800" spc="-10" dirty="0">
                <a:effectLst/>
                <a:latin typeface="Times New Roman" panose="02020603050405020304" pitchFamily="18" charset="0"/>
                <a:ea typeface="Times New Roman" panose="02020603050405020304" pitchFamily="18" charset="0"/>
              </a:rPr>
              <a:t> </a:t>
            </a:r>
            <a:r>
              <a:rPr lang="en-US" sz="1800" spc="0" dirty="0" err="1">
                <a:effectLst/>
                <a:latin typeface="Times New Roman" panose="02020603050405020304" pitchFamily="18" charset="0"/>
                <a:ea typeface="Times New Roman" panose="02020603050405020304" pitchFamily="18" charset="0"/>
              </a:rPr>
              <a:t>Guleria</a:t>
            </a:r>
            <a:r>
              <a:rPr lang="en-US" sz="1800" spc="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N.</a:t>
            </a:r>
            <a:r>
              <a:rPr lang="en-US" sz="1800" spc="-1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Thakur,</a:t>
            </a:r>
            <a:r>
              <a:rPr lang="en-US" sz="1800" spc="-1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and</a:t>
            </a:r>
            <a:r>
              <a:rPr lang="en-US" sz="1800" spc="-1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M.</a:t>
            </a:r>
            <a:r>
              <a:rPr lang="en-US" sz="1800" spc="-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Sood,</a:t>
            </a:r>
            <a:r>
              <a:rPr lang="en-US" sz="1800" spc="-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“Predicting</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student</a:t>
            </a:r>
            <a:r>
              <a:rPr lang="en-US" sz="1800" spc="-1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performance</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using</a:t>
            </a:r>
            <a:r>
              <a:rPr lang="en-US" sz="1800" spc="-1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decision</a:t>
            </a:r>
            <a:r>
              <a:rPr lang="en-US" sz="1800" spc="-4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tree</a:t>
            </a:r>
            <a:r>
              <a:rPr lang="en-US" sz="1800" spc="-28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classifiers</a:t>
            </a:r>
            <a:r>
              <a:rPr lang="en-US" sz="1800" spc="-1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and</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information</a:t>
            </a:r>
            <a:r>
              <a:rPr lang="en-US" sz="1800" spc="-2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gain,”</a:t>
            </a:r>
            <a:r>
              <a:rPr lang="en-US" sz="1800" spc="-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Proc.</a:t>
            </a:r>
            <a:r>
              <a:rPr lang="en-US" sz="1800" spc="-1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2014 3rd</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Int.</a:t>
            </a:r>
            <a:r>
              <a:rPr lang="en-US" sz="1800" spc="1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Conf.</a:t>
            </a:r>
            <a:r>
              <a:rPr lang="en-US" sz="1800" spc="1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Parallel,</a:t>
            </a:r>
            <a:r>
              <a:rPr lang="en-US" sz="1800" spc="10" dirty="0">
                <a:effectLst/>
                <a:latin typeface="Times New Roman" panose="02020603050405020304" pitchFamily="18" charset="0"/>
                <a:ea typeface="Times New Roman" panose="02020603050405020304" pitchFamily="18" charset="0"/>
              </a:rPr>
              <a:t> </a:t>
            </a:r>
            <a:r>
              <a:rPr lang="en-US" sz="1800" spc="0" dirty="0" err="1">
                <a:effectLst/>
                <a:latin typeface="Times New Roman" panose="02020603050405020304" pitchFamily="18" charset="0"/>
                <a:ea typeface="Times New Roman" panose="02020603050405020304" pitchFamily="18" charset="0"/>
              </a:rPr>
              <a:t>Distrib</a:t>
            </a:r>
            <a:r>
              <a:rPr lang="en-US" sz="1800" spc="0" dirty="0">
                <a:effectLst/>
                <a:latin typeface="Times New Roman" panose="02020603050405020304" pitchFamily="18" charset="0"/>
                <a:ea typeface="Times New Roman" panose="02020603050405020304" pitchFamily="18" charset="0"/>
              </a:rPr>
              <a:t>.</a:t>
            </a:r>
            <a:r>
              <a:rPr lang="en-US" sz="1800" spc="1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Grid</a:t>
            </a:r>
            <a:endParaRPr lang="en-IN" sz="1800" spc="0" dirty="0">
              <a:effectLst/>
              <a:latin typeface="Times New Roman" panose="02020603050405020304" pitchFamily="18" charset="0"/>
              <a:ea typeface="Times New Roman" panose="02020603050405020304" pitchFamily="18" charset="0"/>
            </a:endParaRPr>
          </a:p>
          <a:p>
            <a:pPr marL="63500" marR="0">
              <a:lnSpc>
                <a:spcPts val="1355"/>
              </a:lnSpc>
              <a:spcBef>
                <a:spcPts val="0"/>
              </a:spcBef>
              <a:spcAft>
                <a:spcPts val="0"/>
              </a:spcAft>
            </a:pPr>
            <a:r>
              <a:rPr lang="en-US" sz="1800" dirty="0" err="1">
                <a:effectLst/>
                <a:latin typeface="Times New Roman" panose="02020603050405020304" pitchFamily="18" charset="0"/>
                <a:ea typeface="Times New Roman" panose="02020603050405020304" pitchFamily="18" charset="0"/>
              </a:rPr>
              <a:t>Comput</a:t>
            </a:r>
            <a:r>
              <a:rPr lang="en-US" sz="1800" dirty="0">
                <a:effectLst/>
                <a:latin typeface="Times New Roman" panose="02020603050405020304" pitchFamily="18" charset="0"/>
                <a:ea typeface="Times New Roman" panose="02020603050405020304" pitchFamily="18" charset="0"/>
              </a:rPr>
              <a:t>. PDGC</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2014, pp.</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126–129,</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2015.</a:t>
            </a:r>
            <a:endParaRPr lang="en-IN" sz="18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31572E26-0498-48F9-E6B3-BBC7DD1BF5AF}"/>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2017700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54119-E46A-EECB-2FD4-2EEAE644291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1ACC354A-0110-F0A1-8457-4E9F7B4DD477}"/>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Student performance prediction research employs statistical methods, machine learning, and data mining to forecast academic success. It utilizes demographic info, past performance, attendance, and social factors. Machine learning shows promise in identifying complex patterns for accurate predictions.</a:t>
            </a:r>
          </a:p>
          <a:p>
            <a:r>
              <a:rPr lang="en-US" dirty="0">
                <a:latin typeface="Times New Roman" panose="02020603050405020304" pitchFamily="18" charset="0"/>
                <a:cs typeface="Times New Roman" panose="02020603050405020304" pitchFamily="18" charset="0"/>
              </a:rPr>
              <a:t> Applications include aiding at-risk students, curriculum design, and admissions decisions. Challenges include ethical data use, interpretability, and data quality. Despite challenges, predictive analytics offers significant potential to enhance educational outcomes.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3FC54D8-4A2F-36C0-B1A5-8021B939617F}"/>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1071998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4260D-4EE7-9850-601A-15EECD333B2A}"/>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5E67C111-B467-CF11-DE8A-84D6F9A6C6B2}"/>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Student performance prediction is an important area of research and application in the field of education. It involves using various techniques, such as data analysis, machine learning, and statistical modeling, to forecast or estimate the academic performance of students. By understanding and predicting student performance, educators and administrators can make informed decisions about curriculum development, instructional strategies, and intervention programs, ultimately leading to improved educational outcomes.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4470091-7157-46C4-7EBC-9E193342F26B}"/>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1091478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F30A4-3C3B-A216-83BB-91219312244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Challenges / Motivation</a:t>
            </a:r>
          </a:p>
        </p:txBody>
      </p:sp>
      <p:sp>
        <p:nvSpPr>
          <p:cNvPr id="3" name="Content Placeholder 2">
            <a:extLst>
              <a:ext uri="{FF2B5EF4-FFF2-40B4-BE49-F238E27FC236}">
                <a16:creationId xmlns:a16="http://schemas.microsoft.com/office/drawing/2014/main" id="{AD50BAFB-4921-1D00-2ACB-E826221FDCE2}"/>
              </a:ext>
            </a:extLst>
          </p:cNvPr>
          <p:cNvSpPr>
            <a:spLocks noGrp="1"/>
          </p:cNvSpPr>
          <p:nvPr>
            <p:ph idx="1"/>
          </p:nvPr>
        </p:nvSpPr>
        <p:spPr/>
        <p:txBody>
          <a:bodyPr>
            <a:normAutofit fontScale="55000" lnSpcReduction="20000"/>
          </a:bodyPr>
          <a:lstStyle/>
          <a:p>
            <a:r>
              <a:rPr lang="en-US" dirty="0">
                <a:latin typeface="Times New Roman" panose="02020603050405020304" pitchFamily="18" charset="0"/>
                <a:cs typeface="Times New Roman" panose="02020603050405020304" pitchFamily="18" charset="0"/>
              </a:rPr>
              <a:t>Data Collection: Obtaining quality and relevant data for training the AI model can be challenging. It may involve gathering data from multiple sources such as student records, academic performance, attendance, socio-economic background, and more.</a:t>
            </a:r>
          </a:p>
          <a:p>
            <a:r>
              <a:rPr lang="en-US" dirty="0">
                <a:latin typeface="Times New Roman" panose="02020603050405020304" pitchFamily="18" charset="0"/>
                <a:cs typeface="Times New Roman" panose="02020603050405020304" pitchFamily="18" charset="0"/>
              </a:rPr>
              <a:t>Data Preprocessing: The collected data may be messy, incomplete, or inconsistent, requiring thorough preprocessing steps such as cleaning, normalization, imputation of missing values, and feature engineering.</a:t>
            </a:r>
          </a:p>
          <a:p>
            <a:r>
              <a:rPr lang="en-US" dirty="0">
                <a:latin typeface="Times New Roman" panose="02020603050405020304" pitchFamily="18" charset="0"/>
                <a:cs typeface="Times New Roman" panose="02020603050405020304" pitchFamily="18" charset="0"/>
              </a:rPr>
              <a:t>Feature Selection: Identifying the most predictive features from the dataset can be challenging. It requires domain knowledge to select relevant features that influence student performance while avoiding irrelevant or redundant ones.</a:t>
            </a:r>
          </a:p>
          <a:p>
            <a:r>
              <a:rPr lang="en-US" dirty="0">
                <a:latin typeface="Times New Roman" panose="02020603050405020304" pitchFamily="18" charset="0"/>
                <a:cs typeface="Times New Roman" panose="02020603050405020304" pitchFamily="18" charset="0"/>
              </a:rPr>
              <a:t>Model Selection: Choosing the appropriate machine learning algorithms or models for prediction can be daunting. Different algorithms have varying strengths and weaknesses, and selecting the right one requires experimentation and evaluation.</a:t>
            </a:r>
          </a:p>
          <a:p>
            <a:r>
              <a:rPr lang="en-US" dirty="0">
                <a:latin typeface="Times New Roman" panose="02020603050405020304" pitchFamily="18" charset="0"/>
                <a:cs typeface="Times New Roman" panose="02020603050405020304" pitchFamily="18" charset="0"/>
              </a:rPr>
              <a:t>Performance Evaluation: Evaluating the performance of the AI model accurately is crucial. Metrics such as accuracy, precision, recall, F1-score, and ROC-AUC are used, but selecting the most suitable ones for the project's objectives can be challenging.</a:t>
            </a:r>
          </a:p>
          <a:p>
            <a:r>
              <a:rPr lang="en-US" dirty="0">
                <a:latin typeface="Times New Roman" panose="02020603050405020304" pitchFamily="18" charset="0"/>
                <a:cs typeface="Times New Roman" panose="02020603050405020304" pitchFamily="18" charset="0"/>
              </a:rPr>
              <a:t>Interpretability: Ensuring the AI model's interpretability is important, especially in educational settings where stakeholders need to understand the factors influencing student performance. Complex models like neural networks may lack interpretability, making it challenging to explain predictions.</a:t>
            </a:r>
          </a:p>
          <a:p>
            <a:r>
              <a:rPr lang="en-US" dirty="0">
                <a:latin typeface="Times New Roman" panose="02020603050405020304" pitchFamily="18" charset="0"/>
                <a:cs typeface="Times New Roman" panose="02020603050405020304" pitchFamily="18" charset="0"/>
              </a:rPr>
              <a:t>Ethical Considerations: Handling student data raises ethical considerations regarding privacy, data security, and fairness. Ensuring compliance with regulations such as GDPR and protecting sensitive information while extracting meaningful insights is crucial.</a:t>
            </a:r>
          </a:p>
          <a:p>
            <a:r>
              <a:rPr lang="en-US" dirty="0">
                <a:latin typeface="Times New Roman" panose="02020603050405020304" pitchFamily="18" charset="0"/>
                <a:cs typeface="Times New Roman" panose="02020603050405020304" pitchFamily="18" charset="0"/>
              </a:rPr>
              <a:t>Deployment and Integration: Integrating the AI model into existing educational systems and workflows can be challenging. Deploying the model in a real-world environment requires seamless integration with student management systems, learning platforms, or educational applications.</a:t>
            </a:r>
          </a:p>
        </p:txBody>
      </p:sp>
      <p:pic>
        <p:nvPicPr>
          <p:cNvPr id="4" name="Picture 3">
            <a:extLst>
              <a:ext uri="{FF2B5EF4-FFF2-40B4-BE49-F238E27FC236}">
                <a16:creationId xmlns:a16="http://schemas.microsoft.com/office/drawing/2014/main" id="{66DE28F4-9147-27AE-E539-BA356AADB696}"/>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196759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71B73-F4C1-C090-D2BB-EE26846097E7}"/>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8C102C45-4C35-14B6-4F6C-CD0964917B64}"/>
              </a:ext>
            </a:extLst>
          </p:cNvPr>
          <p:cNvSpPr>
            <a:spLocks noGrp="1"/>
          </p:cNvSpPr>
          <p:nvPr>
            <p:ph idx="1"/>
          </p:nvPr>
        </p:nvSpPr>
        <p:spPr/>
        <p:txBody>
          <a:bodyPr/>
          <a:lstStyle/>
          <a:p>
            <a:pPr marL="0" indent="0">
              <a:buNone/>
            </a:pPr>
            <a:r>
              <a:rPr lang="en-US" b="0" i="0" dirty="0">
                <a:effectLst/>
                <a:latin typeface="Times New Roman" panose="02020603050405020304" pitchFamily="18" charset="0"/>
                <a:cs typeface="Times New Roman" panose="02020603050405020304" pitchFamily="18" charset="0"/>
              </a:rPr>
              <a:t>Statement : </a:t>
            </a:r>
            <a:r>
              <a:rPr lang="en-US" dirty="0">
                <a:latin typeface="Times New Roman" panose="02020603050405020304" pitchFamily="18" charset="0"/>
                <a:cs typeface="Times New Roman" panose="02020603050405020304" pitchFamily="18" charset="0"/>
              </a:rPr>
              <a:t>Evaluating Student Performance in University</a:t>
            </a:r>
            <a:r>
              <a:rPr lang="en-US" b="0" i="0" dirty="0">
                <a:effectLst/>
                <a:latin typeface="Times New Roman" panose="02020603050405020304" pitchFamily="18" charset="0"/>
                <a:cs typeface="Times New Roman" panose="02020603050405020304" pitchFamily="18" charset="0"/>
              </a:rPr>
              <a:t>.</a:t>
            </a:r>
          </a:p>
          <a:p>
            <a:pPr marL="0" indent="0">
              <a:buNone/>
            </a:pPr>
            <a:r>
              <a:rPr lang="en-US" b="0" i="0" dirty="0">
                <a:effectLst/>
                <a:latin typeface="Times New Roman" panose="02020603050405020304" pitchFamily="18" charset="0"/>
                <a:cs typeface="Times New Roman" panose="02020603050405020304" pitchFamily="18" charset="0"/>
              </a:rPr>
              <a:t>Description: This project focuses on evaluating students’ capabilities in various subjects using a classification task. Data classification has many approaches, and the decision tree method and probabilistic classification method are utilized here. By performing this task, knowledge is extracted that describes students’ performance in the end-semester examination. This helps in identifying dropouts and students who require special attention, enabling teachers to provide appropriate advising and counseling.</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D9D86B2-780C-2FE7-AA50-31B7D73F91E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441177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71B73-F4C1-C090-D2BB-EE26846097E7}"/>
              </a:ext>
            </a:extLst>
          </p:cNvPr>
          <p:cNvSpPr>
            <a:spLocks noGrp="1"/>
          </p:cNvSpPr>
          <p:nvPr>
            <p:ph type="title"/>
          </p:nvPr>
        </p:nvSpPr>
        <p:spPr>
          <a:xfrm>
            <a:off x="838200" y="161646"/>
            <a:ext cx="10515600" cy="1325563"/>
          </a:xfrm>
        </p:spPr>
        <p:txBody>
          <a:bodyPr/>
          <a:lstStyle/>
          <a:p>
            <a:pPr algn="ctr"/>
            <a:r>
              <a:rPr lang="en-IN" dirty="0">
                <a:latin typeface="Times New Roman" panose="02020603050405020304" pitchFamily="18" charset="0"/>
                <a:cs typeface="Times New Roman" panose="02020603050405020304" pitchFamily="18" charset="0"/>
              </a:rPr>
              <a:t>Methodology</a:t>
            </a:r>
          </a:p>
        </p:txBody>
      </p:sp>
      <p:pic>
        <p:nvPicPr>
          <p:cNvPr id="4" name="Picture 3">
            <a:extLst>
              <a:ext uri="{FF2B5EF4-FFF2-40B4-BE49-F238E27FC236}">
                <a16:creationId xmlns:a16="http://schemas.microsoft.com/office/drawing/2014/main" id="{7D9D86B2-780C-2FE7-AA50-31B7D73F91E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
        <p:nvSpPr>
          <p:cNvPr id="3" name="TextBox 2">
            <a:extLst>
              <a:ext uri="{FF2B5EF4-FFF2-40B4-BE49-F238E27FC236}">
                <a16:creationId xmlns:a16="http://schemas.microsoft.com/office/drawing/2014/main" id="{4F1C33F2-6B94-AEF9-4EBE-28D4A1DA1FC2}"/>
              </a:ext>
            </a:extLst>
          </p:cNvPr>
          <p:cNvSpPr txBox="1"/>
          <p:nvPr/>
        </p:nvSpPr>
        <p:spPr>
          <a:xfrm>
            <a:off x="775677" y="1435824"/>
            <a:ext cx="10802815" cy="5355312"/>
          </a:xfrm>
          <a:prstGeom prst="rect">
            <a:avLst/>
          </a:prstGeom>
          <a:noFill/>
        </p:spPr>
        <p:txBody>
          <a:bodyPr wrap="square" rtlCol="0">
            <a:spAutoFit/>
          </a:bodyPr>
          <a:lstStyle/>
          <a:p>
            <a:pPr marL="63500" marR="71120" indent="457200" algn="just">
              <a:spcBef>
                <a:spcPts val="5"/>
              </a:spcBef>
              <a:spcAft>
                <a:spcPts val="0"/>
              </a:spcAft>
            </a:pP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first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step is to define the problem and clearly state the objectives of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project. Once the problem is defined, data collection and preprocessing can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begin. Relevant data can be collected from various sources and preprocessed by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cleaning it, removing any duplicates, and handling any missing values. The next</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step is to identify the relevant features or variables that can potentially impact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student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performance .Exploratory data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analysis can then be conducted to gain insights into the data, identify patterns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trends, and visualize the data using graphs and charts. Once the data 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prepared, an appropriate machine learning model can be selected and trained 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data. The model's performance can then be evaluated and fine-tuned until its</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accuracy is satisfactory. It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important</a:t>
            </a:r>
            <a:r>
              <a:rPr lang="en-US" sz="1800" spc="3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monitor the model's performance over time and retrain or fine-tune the model as</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necessary</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 ensure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continued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accuracy</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relevance.</a:t>
            </a:r>
            <a:endParaRPr lang="en-IN" sz="1800" dirty="0">
              <a:effectLst/>
              <a:latin typeface="Times New Roman" panose="02020603050405020304" pitchFamily="18" charset="0"/>
              <a:ea typeface="Times New Roman" panose="02020603050405020304" pitchFamily="18" charset="0"/>
            </a:endParaRPr>
          </a:p>
          <a:p>
            <a:pPr marL="63500" marR="78740" indent="457200" algn="just">
              <a:spcBef>
                <a:spcPts val="25"/>
              </a:spcBef>
              <a:spcAft>
                <a:spcPts val="0"/>
              </a:spcAft>
            </a:pPr>
            <a:r>
              <a:rPr lang="en-US" sz="1800" dirty="0">
                <a:effectLst/>
                <a:latin typeface="Times New Roman" panose="02020603050405020304" pitchFamily="18" charset="0"/>
                <a:ea typeface="Times New Roman" panose="02020603050405020304" pitchFamily="18" charset="0"/>
              </a:rPr>
              <a:t>To ensure the accuracy of the student performance prediction model, it 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crucial to carefully select and preprocess the data. The data should be relevant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up-to-date, and any errors or inconsistencies should be corrected. Feature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selection is also important as it helps to identify the most influential factors that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contribute to student performance. Exploratory data analysis can then be used to</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visualize and understand the data better, which can help to refine the model 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improve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accuracy.</a:t>
            </a:r>
            <a:endParaRPr lang="en-IN" sz="1800" dirty="0">
              <a:effectLst/>
              <a:latin typeface="Times New Roman" panose="02020603050405020304" pitchFamily="18" charset="0"/>
              <a:ea typeface="Times New Roman" panose="02020603050405020304" pitchFamily="18" charset="0"/>
            </a:endParaRPr>
          </a:p>
          <a:p>
            <a:pPr marL="63500" marR="73025" indent="45720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Selecting an appropriate machine learning model is also critical to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success of the project. Different models may perform better depending on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problem statement, available data, and objectives of the project. It is</a:t>
            </a:r>
            <a:r>
              <a:rPr lang="en-US" sz="1800" spc="3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important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 evaluate the performance of the model using appropriate metrics such as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accuracy, precision, recall, and F1 score. The model can then be fine-tuned by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adjusting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hyperparameters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validated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separate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validation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set</a:t>
            </a:r>
            <a:r>
              <a:rPr lang="en-US" sz="1800" spc="3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ensure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performance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satisfactory.</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76381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70841-ACDE-E9DE-DA4E-D06E6C5D8D45}"/>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Existing System / Work</a:t>
            </a:r>
          </a:p>
        </p:txBody>
      </p:sp>
      <p:sp>
        <p:nvSpPr>
          <p:cNvPr id="3" name="Content Placeholder 2">
            <a:extLst>
              <a:ext uri="{FF2B5EF4-FFF2-40B4-BE49-F238E27FC236}">
                <a16:creationId xmlns:a16="http://schemas.microsoft.com/office/drawing/2014/main" id="{775EF0F8-39E4-4D6C-B9A4-540A9EF08C38}"/>
              </a:ext>
            </a:extLst>
          </p:cNvPr>
          <p:cNvSpPr>
            <a:spLocks noGrp="1"/>
          </p:cNvSpPr>
          <p:nvPr>
            <p:ph idx="1"/>
          </p:nvPr>
        </p:nvSpPr>
        <p:spPr/>
        <p:txBody>
          <a:bodyPr/>
          <a:lstStyle/>
          <a:p>
            <a:pPr marL="285750" indent="-285750">
              <a:buFont typeface="Courier New" panose="02070309020205020404" pitchFamily="49" charset="0"/>
              <a:buChar char="o"/>
            </a:pPr>
            <a:r>
              <a:rPr lang="en-IN" dirty="0"/>
              <a:t>The previous predictive models only focused on using the students demographic data like gender ,age ,family status, family income and qualification</a:t>
            </a:r>
          </a:p>
          <a:p>
            <a:pPr marL="285750" indent="-285750">
              <a:buFont typeface="Courier New" panose="02070309020205020404" pitchFamily="49" charset="0"/>
              <a:buChar char="o"/>
            </a:pPr>
            <a:r>
              <a:rPr lang="en-IN" dirty="0"/>
              <a:t>In addition to the study related attributes including the homework and the study hours as well as the previous achievements and grades.</a:t>
            </a:r>
          </a:p>
          <a:p>
            <a:pPr marL="285750" indent="-285750">
              <a:buFont typeface="Courier New" panose="02070309020205020404" pitchFamily="49" charset="0"/>
              <a:buChar char="o"/>
            </a:pPr>
            <a:r>
              <a:rPr lang="en-IN" dirty="0"/>
              <a:t>The previous works were only limited to provide the prediction of academic success and failure , without illustrating the reasons of this prediction.</a:t>
            </a:r>
          </a:p>
          <a:p>
            <a:pPr marL="0" indent="0">
              <a:buNone/>
            </a:pPr>
            <a:endParaRPr lang="en-IN"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8488CD15-03EF-D1C6-039A-9CB9967953DD}"/>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1579229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87495-DB12-DE4D-54B2-6BADE4F57CBA}"/>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Proposed System / Work</a:t>
            </a:r>
            <a:endParaRPr lang="en-IN" dirty="0"/>
          </a:p>
        </p:txBody>
      </p:sp>
      <p:sp>
        <p:nvSpPr>
          <p:cNvPr id="3" name="Content Placeholder 2">
            <a:extLst>
              <a:ext uri="{FF2B5EF4-FFF2-40B4-BE49-F238E27FC236}">
                <a16:creationId xmlns:a16="http://schemas.microsoft.com/office/drawing/2014/main" id="{29E99CFD-9507-0B1E-21EE-7CFF053E455A}"/>
              </a:ext>
            </a:extLst>
          </p:cNvPr>
          <p:cNvSpPr>
            <a:spLocks noGrp="1"/>
          </p:cNvSpPr>
          <p:nvPr>
            <p:ph idx="1"/>
          </p:nvPr>
        </p:nvSpPr>
        <p:spPr/>
        <p:txBody>
          <a:bodyPr/>
          <a:lstStyle/>
          <a:p>
            <a:pPr marL="285750" indent="-285750">
              <a:buFont typeface="Courier New" panose="02070309020205020404" pitchFamily="49" charset="0"/>
              <a:buChar char="o"/>
            </a:pPr>
            <a:r>
              <a:rPr lang="en-IN" dirty="0"/>
              <a:t>The proposed framework firstly focuses on merging the demographic and study related attributes with the educational psychology fields , by adding the students psychological characters to the previously used data set.</a:t>
            </a:r>
          </a:p>
          <a:p>
            <a:pPr marL="285750" indent="-285750">
              <a:buFont typeface="Courier New" panose="02070309020205020404" pitchFamily="49" charset="0"/>
              <a:buChar char="o"/>
            </a:pPr>
            <a:r>
              <a:rPr lang="en-IN" dirty="0"/>
              <a:t>After surveying the previously used factors for predicting the students academic performance , we picked the most relevant attribute based on their relational and corelation with the academic performance.</a:t>
            </a:r>
          </a:p>
          <a:p>
            <a:pPr marL="285750" indent="-285750">
              <a:buFont typeface="Courier New" panose="02070309020205020404" pitchFamily="49" charset="0"/>
              <a:buChar char="o"/>
            </a:pPr>
            <a:r>
              <a:rPr lang="en-IN" sz="2800" dirty="0"/>
              <a:t>Then on the selected dataset we have applied several classification algorithm to predict the performance with highest accuracy</a:t>
            </a:r>
          </a:p>
        </p:txBody>
      </p:sp>
      <p:pic>
        <p:nvPicPr>
          <p:cNvPr id="4" name="Picture 3">
            <a:extLst>
              <a:ext uri="{FF2B5EF4-FFF2-40B4-BE49-F238E27FC236}">
                <a16:creationId xmlns:a16="http://schemas.microsoft.com/office/drawing/2014/main" id="{9FF8A456-741A-439A-803B-4B2AC42E488E}"/>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688496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E4348-6440-6780-4F24-37FD9E1914EA}"/>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Architecture / Data Flow Diagram</a:t>
            </a:r>
          </a:p>
        </p:txBody>
      </p:sp>
      <p:pic>
        <p:nvPicPr>
          <p:cNvPr id="6" name="Content Placeholder 5">
            <a:extLst>
              <a:ext uri="{FF2B5EF4-FFF2-40B4-BE49-F238E27FC236}">
                <a16:creationId xmlns:a16="http://schemas.microsoft.com/office/drawing/2014/main" id="{5472DFC3-7D22-64B7-EDE0-FA00612AD627}"/>
              </a:ext>
            </a:extLst>
          </p:cNvPr>
          <p:cNvPicPr>
            <a:picLocks noGrp="1" noChangeAspect="1"/>
          </p:cNvPicPr>
          <p:nvPr>
            <p:ph idx="1"/>
          </p:nvPr>
        </p:nvPicPr>
        <p:blipFill>
          <a:blip r:embed="rId2"/>
          <a:stretch>
            <a:fillRect/>
          </a:stretch>
        </p:blipFill>
        <p:spPr>
          <a:xfrm>
            <a:off x="1658471" y="1804011"/>
            <a:ext cx="7996517" cy="3959547"/>
          </a:xfrm>
        </p:spPr>
      </p:pic>
      <p:pic>
        <p:nvPicPr>
          <p:cNvPr id="4" name="Picture 3">
            <a:extLst>
              <a:ext uri="{FF2B5EF4-FFF2-40B4-BE49-F238E27FC236}">
                <a16:creationId xmlns:a16="http://schemas.microsoft.com/office/drawing/2014/main" id="{8CED6483-0F33-EF81-ACF2-23D2CC74DF87}"/>
              </a:ext>
            </a:extLst>
          </p:cNvPr>
          <p:cNvPicPr>
            <a:picLocks noChangeAspect="1"/>
          </p:cNvPicPr>
          <p:nvPr/>
        </p:nvPicPr>
        <p:blipFill rotWithShape="1">
          <a:blip r:embed="rId3">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38046116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1673</Words>
  <Application>Microsoft Office PowerPoint</Application>
  <PresentationFormat>Widescreen</PresentationFormat>
  <Paragraphs>72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Courier New</vt:lpstr>
      <vt:lpstr>Times New Roman</vt:lpstr>
      <vt:lpstr>Office Theme</vt:lpstr>
      <vt:lpstr>  Student Performance Prediction </vt:lpstr>
      <vt:lpstr>Abstract</vt:lpstr>
      <vt:lpstr>Introduction</vt:lpstr>
      <vt:lpstr>Challenges / Motivation</vt:lpstr>
      <vt:lpstr>Problem Statement</vt:lpstr>
      <vt:lpstr>Methodology</vt:lpstr>
      <vt:lpstr>Existing System / Work</vt:lpstr>
      <vt:lpstr>Proposed System / Work</vt:lpstr>
      <vt:lpstr>Architecture / Data Flow Diagram</vt:lpstr>
      <vt:lpstr>Prototype / Application Developed</vt:lpstr>
      <vt:lpstr>Prototype / Application Developed</vt:lpstr>
      <vt:lpstr>Prototype / Application Developed</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Project(Imprecise your title)</dc:title>
  <dc:creator>Karthikeyan Udaichi</dc:creator>
  <cp:lastModifiedBy>Praneeth v</cp:lastModifiedBy>
  <cp:revision>22</cp:revision>
  <dcterms:created xsi:type="dcterms:W3CDTF">2024-03-13T02:51:36Z</dcterms:created>
  <dcterms:modified xsi:type="dcterms:W3CDTF">2024-04-26T06:23:59Z</dcterms:modified>
</cp:coreProperties>
</file>