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5702" y="1191259"/>
            <a:ext cx="9740595" cy="981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0"/>
                </a:moveTo>
                <a:lnTo>
                  <a:pt x="0" y="0"/>
                </a:lnTo>
                <a:lnTo>
                  <a:pt x="0" y="6858000"/>
                </a:lnTo>
                <a:lnTo>
                  <a:pt x="12188952" y="68580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267325"/>
          </a:xfrm>
          <a:custGeom>
            <a:avLst/>
            <a:gdLst/>
            <a:ahLst/>
            <a:cxnLst/>
            <a:rect l="l" t="t" r="r" b="b"/>
            <a:pathLst>
              <a:path w="12192000" h="5267325">
                <a:moveTo>
                  <a:pt x="0" y="5266944"/>
                </a:moveTo>
                <a:lnTo>
                  <a:pt x="12192000" y="5266944"/>
                </a:lnTo>
                <a:lnTo>
                  <a:pt x="12192000" y="0"/>
                </a:lnTo>
                <a:lnTo>
                  <a:pt x="0" y="0"/>
                </a:lnTo>
                <a:lnTo>
                  <a:pt x="0" y="5266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63894"/>
            <a:ext cx="12192000" cy="1594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00352" y="2461971"/>
            <a:ext cx="8591295" cy="193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3857" y="2140310"/>
            <a:ext cx="8811895" cy="3628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raneethVasa/CVIP-DataScience/blob/main/jupyter-labs-spacex-data-collection-api.ipynb" TargetMode="External"/><Relationship Id="rId4" Type="http://schemas.openxmlformats.org/officeDocument/2006/relationships/hyperlink" Target="https://github.com/PraneethVasa/CVIP-DataScience/blob/main/jupyter-labs-eda-dataviz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neethVasa/CVIP-DataScience/blob/main/eda-sql-edx.ipyn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oFis/Data-Science-and-Machine-Learning-Capstone-Project/blob/main/SpaceX_Machine%20Learning%20Prediction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aneethVasa/CVIP-DataScience/blob/main/jupyter-labs-spacex-data-collection-api.ipynb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github.com/PraneethVasa/CVIP-DataScience/blob/main/jupyter-labs-webscraping.ipynb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github.com/PraneethVasa/CVIP-DataScience/blob/main/labs-jupyter-spacex-Data%20wrangling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72400" y="3048000"/>
            <a:ext cx="42672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dirty="0">
                <a:solidFill>
                  <a:schemeClr val="tx1"/>
                </a:solidFill>
              </a:rPr>
              <a:t>SpaceX</a:t>
            </a:r>
            <a:endParaRPr sz="8000" b="1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34050" y="4572000"/>
            <a:ext cx="6457950" cy="13029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2400" b="1" i="1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Capstone</a:t>
            </a:r>
            <a:r>
              <a:rPr sz="2400" b="1" i="1" spc="-4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Project</a:t>
            </a:r>
            <a:endParaRPr sz="2400" b="1" i="1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2400" b="1" i="1" spc="-1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Professional Certificate</a:t>
            </a:r>
            <a:r>
              <a:rPr sz="2400" b="1" i="1" spc="-3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IBM</a:t>
            </a:r>
            <a:r>
              <a:rPr sz="2400" b="1" i="1" spc="-3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sz="2400" b="1" i="1" spc="-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for</a:t>
            </a:r>
            <a:r>
              <a:rPr sz="2400" b="1" i="1" spc="-15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Data</a:t>
            </a:r>
            <a:r>
              <a:rPr sz="2400" b="1" i="1" spc="-20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Science</a:t>
            </a:r>
            <a:endParaRPr sz="2400" b="1" i="1">
              <a:solidFill>
                <a:schemeClr val="tx2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484" y="5945530"/>
            <a:ext cx="43443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37" baseline="25462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1800" b="1" i="1" spc="-5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1800" b="1" i="1" spc="-5" dirty="0" smtClean="0">
                <a:solidFill>
                  <a:schemeClr val="bg1"/>
                </a:solidFill>
                <a:latin typeface="Calibri"/>
                <a:cs typeface="Calibri"/>
              </a:rPr>
              <a:t>VASA PURNA PRANEETH 30</a:t>
            </a:r>
            <a:r>
              <a:rPr lang="en-US" sz="1800" b="1" i="1" spc="-5" baseline="30000" dirty="0" smtClean="0">
                <a:solidFill>
                  <a:schemeClr val="bg1"/>
                </a:solidFill>
                <a:latin typeface="Calibri"/>
                <a:cs typeface="Calibri"/>
              </a:rPr>
              <a:t>th</a:t>
            </a:r>
            <a:r>
              <a:rPr lang="en-US" sz="1800" b="1" i="1" spc="-5" dirty="0" smtClean="0">
                <a:solidFill>
                  <a:schemeClr val="bg1"/>
                </a:solidFill>
                <a:latin typeface="Calibri"/>
                <a:cs typeface="Calibri"/>
              </a:rPr>
              <a:t> June </a:t>
            </a:r>
            <a:r>
              <a:rPr sz="1800" b="1" i="1" smtClean="0">
                <a:solidFill>
                  <a:schemeClr val="bg1"/>
                </a:solidFill>
                <a:latin typeface="Calibri"/>
                <a:cs typeface="Calibri"/>
              </a:rPr>
              <a:t>20</a:t>
            </a:r>
            <a:r>
              <a:rPr lang="en-US" b="1" i="1" dirty="0" smtClean="0">
                <a:solidFill>
                  <a:schemeClr val="bg1"/>
                </a:solidFill>
                <a:latin typeface="Calibri"/>
                <a:cs typeface="Calibri"/>
              </a:rPr>
              <a:t>24</a:t>
            </a:r>
            <a:endParaRPr sz="1800" b="1" i="1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61633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EDA </a:t>
            </a:r>
            <a:r>
              <a:rPr sz="4400" dirty="0"/>
              <a:t>with</a:t>
            </a:r>
            <a:r>
              <a:rPr sz="4400" spc="-5" dirty="0"/>
              <a:t> </a:t>
            </a:r>
            <a:r>
              <a:rPr sz="4400" spc="-25" dirty="0"/>
              <a:t>Data</a:t>
            </a:r>
            <a:r>
              <a:rPr sz="4400" spc="-10" dirty="0"/>
              <a:t> </a:t>
            </a:r>
            <a:r>
              <a:rPr sz="4400" spc="-15" dirty="0"/>
              <a:t>Visualization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60882" y="1376298"/>
            <a:ext cx="1063371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05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explored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visualizing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flight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Site,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payload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205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site,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orbit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type,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flight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orbit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type,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yearly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trend.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044" y="2415539"/>
            <a:ext cx="4162044" cy="31196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6064" y="2342388"/>
            <a:ext cx="4604003" cy="3302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0882" y="5953759"/>
            <a:ext cx="949071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US" dirty="0" smtClean="0">
                <a:latin typeface="Agency FB" pitchFamily="34" charset="0"/>
                <a:hlinkClick r:id="rId4"/>
              </a:rPr>
              <a:t>GIT HUB LINK : EDA With Data Visualization</a:t>
            </a:r>
            <a:r>
              <a:rPr lang="en-US" dirty="0" smtClean="0">
                <a:latin typeface="Agency FB" pitchFamily="34" charset="0"/>
                <a:hlinkClick r:id="rId5"/>
              </a:rPr>
              <a:t> </a:t>
            </a:r>
            <a:endParaRPr lang="en-US" dirty="0">
              <a:latin typeface="Agency FB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91055"/>
            <a:ext cx="12192000" cy="5267325"/>
          </a:xfrm>
          <a:custGeom>
            <a:avLst/>
            <a:gdLst/>
            <a:ahLst/>
            <a:cxnLst/>
            <a:rect l="l" t="t" r="r" b="b"/>
            <a:pathLst>
              <a:path w="12192000" h="5267325">
                <a:moveTo>
                  <a:pt x="0" y="5266943"/>
                </a:moveTo>
                <a:lnTo>
                  <a:pt x="12192000" y="5266943"/>
                </a:lnTo>
                <a:lnTo>
                  <a:pt x="12192000" y="0"/>
                </a:lnTo>
                <a:lnTo>
                  <a:pt x="0" y="0"/>
                </a:lnTo>
                <a:lnTo>
                  <a:pt x="0" y="5266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97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0594" y="252806"/>
            <a:ext cx="23558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5" dirty="0"/>
              <a:t>EDA</a:t>
            </a:r>
            <a:r>
              <a:rPr sz="3400" spc="-45" dirty="0"/>
              <a:t> </a:t>
            </a:r>
            <a:r>
              <a:rPr sz="3400" spc="-5" dirty="0"/>
              <a:t>with</a:t>
            </a:r>
            <a:r>
              <a:rPr sz="3400" spc="-50" dirty="0"/>
              <a:t> </a:t>
            </a:r>
            <a:r>
              <a:rPr sz="3400" spc="-5" dirty="0"/>
              <a:t>SQL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1450594" y="2081131"/>
            <a:ext cx="8959850" cy="374974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loaded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SpaceX dataset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PostgreSQL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without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leaving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jupyter notebook.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EDA</a:t>
            </a:r>
            <a:r>
              <a:rPr sz="17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get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insight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wrote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instance:</a:t>
            </a:r>
            <a:endParaRPr sz="17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205"/>
              </a:spcBef>
              <a:buChar char="-"/>
              <a:tabLst>
                <a:tab pos="697865" algn="l"/>
                <a:tab pos="698500" algn="l"/>
              </a:tabLst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names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unique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space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mission.</a:t>
            </a:r>
            <a:endParaRPr sz="17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200"/>
              </a:spcBef>
              <a:buChar char="-"/>
              <a:tabLst>
                <a:tab pos="697865" algn="l"/>
                <a:tab pos="698500" algn="l"/>
              </a:tabLst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total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payload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mass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carried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boosters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launched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NASA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(CRS)</a:t>
            </a:r>
            <a:endParaRPr sz="17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185"/>
              </a:spcBef>
              <a:buChar char="-"/>
              <a:tabLst>
                <a:tab pos="697865" algn="l"/>
                <a:tab pos="698500" algn="l"/>
              </a:tabLst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average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payload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mass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carried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booster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version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F9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v1.1</a:t>
            </a:r>
            <a:endParaRPr sz="17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200"/>
              </a:spcBef>
              <a:buChar char="-"/>
              <a:tabLst>
                <a:tab pos="697865" algn="l"/>
                <a:tab pos="698500" algn="l"/>
              </a:tabLst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failure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mission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endParaRPr sz="17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205"/>
              </a:spcBef>
              <a:buChar char="-"/>
              <a:tabLst>
                <a:tab pos="697865" algn="l"/>
                <a:tab pos="698500" algn="l"/>
              </a:tabLst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failed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landing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drone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ship,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booster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version and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site </a:t>
            </a:r>
            <a:r>
              <a:rPr sz="1700">
                <a:solidFill>
                  <a:srgbClr val="FFFFFF"/>
                </a:solidFill>
                <a:latin typeface="Calibri"/>
                <a:cs typeface="Calibri"/>
              </a:rPr>
              <a:t>names</a:t>
            </a:r>
            <a:r>
              <a:rPr sz="170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lang="en-US" sz="17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698500" lvl="1" indent="-228600">
              <a:spcBef>
                <a:spcPts val="1205"/>
              </a:spcBef>
              <a:tabLst>
                <a:tab pos="697865" algn="l"/>
                <a:tab pos="698500" algn="l"/>
              </a:tabLst>
            </a:pPr>
            <a:r>
              <a:rPr lang="en-US" sz="1600" dirty="0" smtClean="0">
                <a:latin typeface="Agency FB" pitchFamily="34" charset="0"/>
                <a:hlinkClick r:id="rId3"/>
              </a:rPr>
              <a:t>GIT HUB LINK : EDA with SQL</a:t>
            </a:r>
            <a:endParaRPr lang="en-US" sz="1600" dirty="0">
              <a:latin typeface="Agency FB" pitchFamily="34" charset="0"/>
            </a:endParaRPr>
          </a:p>
          <a:p>
            <a:pPr marL="698500" lvl="1" indent="-228600">
              <a:lnSpc>
                <a:spcPct val="100000"/>
              </a:lnSpc>
              <a:spcBef>
                <a:spcPts val="1205"/>
              </a:spcBef>
              <a:tabLst>
                <a:tab pos="697865" algn="l"/>
                <a:tab pos="698500" algn="l"/>
              </a:tabLst>
            </a:pPr>
            <a:endParaRPr lang="en-US" sz="17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91055"/>
            <a:ext cx="12192000" cy="5267325"/>
          </a:xfrm>
          <a:custGeom>
            <a:avLst/>
            <a:gdLst/>
            <a:ahLst/>
            <a:cxnLst/>
            <a:rect l="l" t="t" r="r" b="b"/>
            <a:pathLst>
              <a:path w="12192000" h="5267325">
                <a:moveTo>
                  <a:pt x="0" y="5266943"/>
                </a:moveTo>
                <a:lnTo>
                  <a:pt x="12192000" y="5266943"/>
                </a:lnTo>
                <a:lnTo>
                  <a:pt x="12192000" y="0"/>
                </a:lnTo>
                <a:lnTo>
                  <a:pt x="0" y="0"/>
                </a:lnTo>
                <a:lnTo>
                  <a:pt x="0" y="5266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97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0594" y="431673"/>
            <a:ext cx="7498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Build </a:t>
            </a:r>
            <a:r>
              <a:rPr sz="4000" spc="-5" dirty="0"/>
              <a:t>an </a:t>
            </a:r>
            <a:r>
              <a:rPr sz="4000" spc="-20" dirty="0"/>
              <a:t>Interactive</a:t>
            </a:r>
            <a:r>
              <a:rPr sz="4000" spc="-30" dirty="0"/>
              <a:t> </a:t>
            </a:r>
            <a:r>
              <a:rPr sz="4000" spc="-5" dirty="0"/>
              <a:t>Map with</a:t>
            </a:r>
            <a:r>
              <a:rPr sz="4000" dirty="0"/>
              <a:t> </a:t>
            </a:r>
            <a:r>
              <a:rPr sz="4000" spc="-15" dirty="0"/>
              <a:t>Folium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1450594" y="2397632"/>
            <a:ext cx="9393555" cy="2884764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marR="5080" indent="-228600">
              <a:lnSpc>
                <a:spcPts val="1510"/>
              </a:lnSpc>
              <a:spcBef>
                <a:spcPts val="2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marked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all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added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map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objects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markers,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circles,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lines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mark the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failure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launches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site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on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folium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map.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assigned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(failure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success)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failure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success.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color-labeled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marker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clusters,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identified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relatively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rate.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calculated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distances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site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its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proximities.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answered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some questions,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instance:</a:t>
            </a:r>
            <a:endParaRPr sz="1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near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railways,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highways,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coastlines?</a:t>
            </a:r>
            <a:endParaRPr sz="1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keep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certain distance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away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cities?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7304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Built</a:t>
            </a:r>
            <a:r>
              <a:rPr sz="4400" spc="-15" dirty="0"/>
              <a:t> </a:t>
            </a:r>
            <a:r>
              <a:rPr sz="4400" dirty="0"/>
              <a:t>a</a:t>
            </a:r>
            <a:r>
              <a:rPr sz="4400" spc="-5" dirty="0"/>
              <a:t> Dashboard</a:t>
            </a:r>
            <a:r>
              <a:rPr sz="4400" spc="-25" dirty="0"/>
              <a:t> </a:t>
            </a:r>
            <a:r>
              <a:rPr sz="4400" dirty="0"/>
              <a:t>with</a:t>
            </a:r>
            <a:r>
              <a:rPr sz="4400" spc="-5" dirty="0"/>
              <a:t> </a:t>
            </a:r>
            <a:r>
              <a:rPr sz="4400" dirty="0"/>
              <a:t>Plotly</a:t>
            </a:r>
            <a:r>
              <a:rPr sz="4400" spc="10" dirty="0"/>
              <a:t> </a:t>
            </a:r>
            <a:r>
              <a:rPr sz="4400" dirty="0"/>
              <a:t>Dash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16939" y="1716379"/>
            <a:ext cx="10302875" cy="1520288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Plotly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dash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built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plotted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pie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charts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showing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launches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ts val="228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plotted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scatter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graph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showing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Outcome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Payload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Mass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(Kg)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for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booster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>
                <a:solidFill>
                  <a:srgbClr val="FFFFFF"/>
                </a:solidFill>
                <a:latin typeface="Calibri"/>
                <a:cs typeface="Calibri"/>
              </a:rPr>
              <a:t>versions</a:t>
            </a:r>
            <a:r>
              <a:rPr sz="2000" spc="-15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955" y="641604"/>
            <a:ext cx="708660" cy="2476500"/>
            <a:chOff x="409955" y="641604"/>
            <a:chExt cx="708660" cy="2476500"/>
          </a:xfrm>
        </p:grpSpPr>
        <p:sp>
          <p:nvSpPr>
            <p:cNvPr id="3" name="object 3"/>
            <p:cNvSpPr/>
            <p:nvPr/>
          </p:nvSpPr>
          <p:spPr>
            <a:xfrm>
              <a:off x="409955" y="1022604"/>
              <a:ext cx="708660" cy="2095500"/>
            </a:xfrm>
            <a:custGeom>
              <a:avLst/>
              <a:gdLst/>
              <a:ahLst/>
              <a:cxnLst/>
              <a:rect l="l" t="t" r="r" b="b"/>
              <a:pathLst>
                <a:path w="708660" h="2095500">
                  <a:moveTo>
                    <a:pt x="0" y="0"/>
                  </a:moveTo>
                  <a:lnTo>
                    <a:pt x="0" y="1517396"/>
                  </a:lnTo>
                  <a:lnTo>
                    <a:pt x="708660" y="2095500"/>
                  </a:lnTo>
                  <a:lnTo>
                    <a:pt x="708660" y="578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9955" y="838200"/>
              <a:ext cx="402590" cy="1705610"/>
            </a:xfrm>
            <a:custGeom>
              <a:avLst/>
              <a:gdLst/>
              <a:ahLst/>
              <a:cxnLst/>
              <a:rect l="l" t="t" r="r" b="b"/>
              <a:pathLst>
                <a:path w="402590" h="1705610">
                  <a:moveTo>
                    <a:pt x="402336" y="0"/>
                  </a:moveTo>
                  <a:lnTo>
                    <a:pt x="0" y="183007"/>
                  </a:lnTo>
                  <a:lnTo>
                    <a:pt x="0" y="1705355"/>
                  </a:lnTo>
                  <a:lnTo>
                    <a:pt x="402336" y="1517777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4651" y="641604"/>
              <a:ext cx="167640" cy="1713230"/>
            </a:xfrm>
            <a:custGeom>
              <a:avLst/>
              <a:gdLst/>
              <a:ahLst/>
              <a:cxnLst/>
              <a:rect l="l" t="t" r="r" b="b"/>
              <a:pathLst>
                <a:path w="167640" h="1713230">
                  <a:moveTo>
                    <a:pt x="0" y="0"/>
                  </a:moveTo>
                  <a:lnTo>
                    <a:pt x="0" y="1545336"/>
                  </a:lnTo>
                  <a:lnTo>
                    <a:pt x="167640" y="1712976"/>
                  </a:lnTo>
                  <a:lnTo>
                    <a:pt x="167640" y="169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222735" y="635508"/>
            <a:ext cx="329565" cy="1742439"/>
          </a:xfrm>
          <a:custGeom>
            <a:avLst/>
            <a:gdLst/>
            <a:ahLst/>
            <a:cxnLst/>
            <a:rect l="l" t="t" r="r" b="b"/>
            <a:pathLst>
              <a:path w="329565" h="1742439">
                <a:moveTo>
                  <a:pt x="329184" y="0"/>
                </a:moveTo>
                <a:lnTo>
                  <a:pt x="0" y="198627"/>
                </a:lnTo>
                <a:lnTo>
                  <a:pt x="0" y="1741931"/>
                </a:lnTo>
                <a:lnTo>
                  <a:pt x="329184" y="1543303"/>
                </a:lnTo>
                <a:lnTo>
                  <a:pt x="32918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4651" y="635508"/>
            <a:ext cx="10907395" cy="154241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403225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3175"/>
              </a:spcBef>
            </a:pPr>
            <a:r>
              <a:rPr sz="4000" spc="-20" dirty="0"/>
              <a:t>Predictive</a:t>
            </a:r>
            <a:r>
              <a:rPr sz="4000" spc="-15" dirty="0"/>
              <a:t> </a:t>
            </a:r>
            <a:r>
              <a:rPr sz="4000" spc="-10" dirty="0"/>
              <a:t>Analysis</a:t>
            </a:r>
            <a:r>
              <a:rPr sz="4000" spc="-5" dirty="0"/>
              <a:t> </a:t>
            </a:r>
            <a:r>
              <a:rPr sz="4000" spc="-10" dirty="0"/>
              <a:t>Classification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446657" y="2726182"/>
            <a:ext cx="9491980" cy="317715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3975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loaded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NumPy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pandas,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transformed,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split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training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testing.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built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tuned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hyperparameters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GridSearchCV.</a:t>
            </a:r>
            <a:endParaRPr sz="2000">
              <a:latin typeface="Calibri"/>
              <a:cs typeface="Calibri"/>
            </a:endParaRPr>
          </a:p>
          <a:p>
            <a:pPr marL="241300" marR="495934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used accuracy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metric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our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improved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using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feature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algorithm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tuning.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found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performing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classification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00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lang="en-US" sz="2000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241300" indent="-228600"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dirty="0" smtClean="0">
                <a:hlinkClick r:id="rId2"/>
              </a:rPr>
              <a:t>GIT HUB LINK : Predictive Analysis</a:t>
            </a:r>
            <a:endParaRPr lang="en-US" sz="2000" dirty="0"/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22735" y="635508"/>
            <a:ext cx="329565" cy="1742439"/>
          </a:xfrm>
          <a:custGeom>
            <a:avLst/>
            <a:gdLst/>
            <a:ahLst/>
            <a:cxnLst/>
            <a:rect l="l" t="t" r="r" b="b"/>
            <a:pathLst>
              <a:path w="329565" h="1742439">
                <a:moveTo>
                  <a:pt x="329184" y="0"/>
                </a:moveTo>
                <a:lnTo>
                  <a:pt x="0" y="198627"/>
                </a:lnTo>
                <a:lnTo>
                  <a:pt x="0" y="1741931"/>
                </a:lnTo>
                <a:lnTo>
                  <a:pt x="329184" y="1543303"/>
                </a:lnTo>
                <a:lnTo>
                  <a:pt x="32918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09955" y="641604"/>
            <a:ext cx="708660" cy="2476500"/>
            <a:chOff x="409955" y="641604"/>
            <a:chExt cx="708660" cy="2476500"/>
          </a:xfrm>
        </p:grpSpPr>
        <p:sp>
          <p:nvSpPr>
            <p:cNvPr id="4" name="object 4"/>
            <p:cNvSpPr/>
            <p:nvPr/>
          </p:nvSpPr>
          <p:spPr>
            <a:xfrm>
              <a:off x="409955" y="1022604"/>
              <a:ext cx="708660" cy="2095500"/>
            </a:xfrm>
            <a:custGeom>
              <a:avLst/>
              <a:gdLst/>
              <a:ahLst/>
              <a:cxnLst/>
              <a:rect l="l" t="t" r="r" b="b"/>
              <a:pathLst>
                <a:path w="708660" h="2095500">
                  <a:moveTo>
                    <a:pt x="0" y="0"/>
                  </a:moveTo>
                  <a:lnTo>
                    <a:pt x="0" y="1517396"/>
                  </a:lnTo>
                  <a:lnTo>
                    <a:pt x="708660" y="2095500"/>
                  </a:lnTo>
                  <a:lnTo>
                    <a:pt x="708660" y="578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955" y="838200"/>
              <a:ext cx="402590" cy="1705610"/>
            </a:xfrm>
            <a:custGeom>
              <a:avLst/>
              <a:gdLst/>
              <a:ahLst/>
              <a:cxnLst/>
              <a:rect l="l" t="t" r="r" b="b"/>
              <a:pathLst>
                <a:path w="402590" h="1705610">
                  <a:moveTo>
                    <a:pt x="402336" y="0"/>
                  </a:moveTo>
                  <a:lnTo>
                    <a:pt x="0" y="183007"/>
                  </a:lnTo>
                  <a:lnTo>
                    <a:pt x="0" y="1705355"/>
                  </a:lnTo>
                  <a:lnTo>
                    <a:pt x="402336" y="1517777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4651" y="641604"/>
              <a:ext cx="167640" cy="1713230"/>
            </a:xfrm>
            <a:custGeom>
              <a:avLst/>
              <a:gdLst/>
              <a:ahLst/>
              <a:cxnLst/>
              <a:rect l="l" t="t" r="r" b="b"/>
              <a:pathLst>
                <a:path w="167640" h="1713230">
                  <a:moveTo>
                    <a:pt x="0" y="0"/>
                  </a:moveTo>
                  <a:lnTo>
                    <a:pt x="0" y="1545336"/>
                  </a:lnTo>
                  <a:lnTo>
                    <a:pt x="167640" y="1712976"/>
                  </a:lnTo>
                  <a:lnTo>
                    <a:pt x="167640" y="169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4651" y="635508"/>
            <a:ext cx="10907395" cy="154241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419100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3300"/>
              </a:spcBef>
            </a:pPr>
            <a:r>
              <a:rPr sz="4000" spc="-15" dirty="0"/>
              <a:t>Results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503933" y="2471673"/>
            <a:ext cx="3604260" cy="254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EDA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 MT"/>
              <a:buChar char="•"/>
            </a:pPr>
            <a:endParaRPr sz="3750">
              <a:latin typeface="Calibri"/>
              <a:cs typeface="Calibri"/>
            </a:endParaRPr>
          </a:p>
          <a:p>
            <a:pPr marL="240665" marR="5080" indent="-228600">
              <a:lnSpc>
                <a:spcPts val="2590"/>
              </a:lnSpc>
              <a:buClr>
                <a:srgbClr val="FFFFFF"/>
              </a:buClr>
              <a:buFont typeface="Arial MT"/>
              <a:buChar char="•"/>
              <a:tabLst>
                <a:tab pos="309245" algn="l"/>
                <a:tab pos="309880" algn="l"/>
              </a:tabLst>
            </a:pPr>
            <a:r>
              <a:rPr dirty="0"/>
              <a:t>	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demo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screenshots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Predictive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3219" y="2491701"/>
            <a:ext cx="3573779" cy="35646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0"/>
                </a:moveTo>
                <a:lnTo>
                  <a:pt x="0" y="0"/>
                </a:lnTo>
                <a:lnTo>
                  <a:pt x="0" y="6858000"/>
                </a:lnTo>
                <a:lnTo>
                  <a:pt x="12188952" y="68580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42772" y="1231391"/>
            <a:ext cx="10549255" cy="4768850"/>
            <a:chOff x="842772" y="1231391"/>
            <a:chExt cx="10549255" cy="4768850"/>
          </a:xfrm>
        </p:grpSpPr>
        <p:sp>
          <p:nvSpPr>
            <p:cNvPr id="4" name="object 4"/>
            <p:cNvSpPr/>
            <p:nvPr/>
          </p:nvSpPr>
          <p:spPr>
            <a:xfrm>
              <a:off x="842772" y="1766315"/>
              <a:ext cx="822960" cy="4234180"/>
            </a:xfrm>
            <a:custGeom>
              <a:avLst/>
              <a:gdLst/>
              <a:ahLst/>
              <a:cxnLst/>
              <a:rect l="l" t="t" r="r" b="b"/>
              <a:pathLst>
                <a:path w="822960" h="4234180">
                  <a:moveTo>
                    <a:pt x="0" y="0"/>
                  </a:moveTo>
                  <a:lnTo>
                    <a:pt x="0" y="3482086"/>
                  </a:lnTo>
                  <a:lnTo>
                    <a:pt x="822960" y="4233672"/>
                  </a:lnTo>
                  <a:lnTo>
                    <a:pt x="822960" y="753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2772" y="1423415"/>
              <a:ext cx="687705" cy="3820795"/>
            </a:xfrm>
            <a:custGeom>
              <a:avLst/>
              <a:gdLst/>
              <a:ahLst/>
              <a:cxnLst/>
              <a:rect l="l" t="t" r="r" b="b"/>
              <a:pathLst>
                <a:path w="687705" h="3820795">
                  <a:moveTo>
                    <a:pt x="687324" y="0"/>
                  </a:moveTo>
                  <a:lnTo>
                    <a:pt x="0" y="312293"/>
                  </a:lnTo>
                  <a:lnTo>
                    <a:pt x="0" y="3820668"/>
                  </a:lnTo>
                  <a:lnTo>
                    <a:pt x="687324" y="3508375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2624" y="1239011"/>
              <a:ext cx="347980" cy="3700779"/>
            </a:xfrm>
            <a:custGeom>
              <a:avLst/>
              <a:gdLst/>
              <a:ahLst/>
              <a:cxnLst/>
              <a:rect l="l" t="t" r="r" b="b"/>
              <a:pathLst>
                <a:path w="347980" h="3700779">
                  <a:moveTo>
                    <a:pt x="0" y="0"/>
                  </a:moveTo>
                  <a:lnTo>
                    <a:pt x="0" y="3524504"/>
                  </a:lnTo>
                  <a:lnTo>
                    <a:pt x="347472" y="3700272"/>
                  </a:lnTo>
                  <a:lnTo>
                    <a:pt x="347472" y="174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2624" y="1231391"/>
              <a:ext cx="10209530" cy="3529965"/>
            </a:xfrm>
            <a:custGeom>
              <a:avLst/>
              <a:gdLst/>
              <a:ahLst/>
              <a:cxnLst/>
              <a:rect l="l" t="t" r="r" b="b"/>
              <a:pathLst>
                <a:path w="10209530" h="3529965">
                  <a:moveTo>
                    <a:pt x="10209276" y="0"/>
                  </a:moveTo>
                  <a:lnTo>
                    <a:pt x="0" y="0"/>
                  </a:lnTo>
                  <a:lnTo>
                    <a:pt x="0" y="3529584"/>
                  </a:lnTo>
                  <a:lnTo>
                    <a:pt x="10209276" y="3529584"/>
                  </a:lnTo>
                  <a:lnTo>
                    <a:pt x="1020927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61925" marR="5080">
              <a:lnSpc>
                <a:spcPts val="7130"/>
              </a:lnSpc>
              <a:spcBef>
                <a:spcPts val="990"/>
              </a:spcBef>
            </a:pPr>
            <a:r>
              <a:rPr sz="6600" spc="-15" dirty="0"/>
              <a:t>Insights</a:t>
            </a:r>
            <a:r>
              <a:rPr sz="6600" spc="-20" dirty="0"/>
              <a:t> </a:t>
            </a:r>
            <a:r>
              <a:rPr sz="6600" spc="-45" dirty="0"/>
              <a:t>from</a:t>
            </a:r>
            <a:r>
              <a:rPr sz="6600" spc="-30" dirty="0"/>
              <a:t> </a:t>
            </a:r>
            <a:r>
              <a:rPr sz="6600" spc="-20" dirty="0"/>
              <a:t>Exploratory </a:t>
            </a:r>
            <a:r>
              <a:rPr sz="6600" spc="-1475" dirty="0"/>
              <a:t> </a:t>
            </a:r>
            <a:r>
              <a:rPr sz="6600" spc="-40" dirty="0"/>
              <a:t>data</a:t>
            </a:r>
            <a:r>
              <a:rPr sz="6600" spc="-5" dirty="0"/>
              <a:t> </a:t>
            </a:r>
            <a:r>
              <a:rPr sz="6600" spc="-15" dirty="0"/>
              <a:t>analysis</a:t>
            </a:r>
            <a:endParaRPr sz="6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3127"/>
            <a:ext cx="4651375" cy="5979160"/>
            <a:chOff x="0" y="643127"/>
            <a:chExt cx="4651375" cy="5979160"/>
          </a:xfrm>
        </p:grpSpPr>
        <p:sp>
          <p:nvSpPr>
            <p:cNvPr id="3" name="object 3"/>
            <p:cNvSpPr/>
            <p:nvPr/>
          </p:nvSpPr>
          <p:spPr>
            <a:xfrm>
              <a:off x="521208" y="911352"/>
              <a:ext cx="687705" cy="5710555"/>
            </a:xfrm>
            <a:custGeom>
              <a:avLst/>
              <a:gdLst/>
              <a:ahLst/>
              <a:cxnLst/>
              <a:rect l="l" t="t" r="r" b="b"/>
              <a:pathLst>
                <a:path w="687705" h="5710555">
                  <a:moveTo>
                    <a:pt x="687324" y="0"/>
                  </a:moveTo>
                  <a:lnTo>
                    <a:pt x="0" y="466725"/>
                  </a:lnTo>
                  <a:lnTo>
                    <a:pt x="0" y="5710428"/>
                  </a:lnTo>
                  <a:lnTo>
                    <a:pt x="687324" y="5243703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70076"/>
              <a:ext cx="527685" cy="5252085"/>
            </a:xfrm>
            <a:custGeom>
              <a:avLst/>
              <a:gdLst/>
              <a:ahLst/>
              <a:cxnLst/>
              <a:rect l="l" t="t" r="r" b="b"/>
              <a:pathLst>
                <a:path w="527685" h="5252084">
                  <a:moveTo>
                    <a:pt x="527304" y="0"/>
                  </a:moveTo>
                  <a:lnTo>
                    <a:pt x="0" y="0"/>
                  </a:lnTo>
                  <a:lnTo>
                    <a:pt x="0" y="5251704"/>
                  </a:lnTo>
                  <a:lnTo>
                    <a:pt x="527304" y="5251704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0099" y="643127"/>
              <a:ext cx="410209" cy="5521960"/>
            </a:xfrm>
            <a:custGeom>
              <a:avLst/>
              <a:gdLst/>
              <a:ahLst/>
              <a:cxnLst/>
              <a:rect l="l" t="t" r="r" b="b"/>
              <a:pathLst>
                <a:path w="410209" h="5521960">
                  <a:moveTo>
                    <a:pt x="0" y="0"/>
                  </a:moveTo>
                  <a:lnTo>
                    <a:pt x="0" y="5259197"/>
                  </a:lnTo>
                  <a:lnTo>
                    <a:pt x="409956" y="5521452"/>
                  </a:lnTo>
                  <a:lnTo>
                    <a:pt x="409956" y="259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5527" y="644651"/>
              <a:ext cx="3855720" cy="5252085"/>
            </a:xfrm>
            <a:custGeom>
              <a:avLst/>
              <a:gdLst/>
              <a:ahLst/>
              <a:cxnLst/>
              <a:rect l="l" t="t" r="r" b="b"/>
              <a:pathLst>
                <a:path w="3855720" h="5252085">
                  <a:moveTo>
                    <a:pt x="3855720" y="0"/>
                  </a:moveTo>
                  <a:lnTo>
                    <a:pt x="0" y="0"/>
                  </a:lnTo>
                  <a:lnTo>
                    <a:pt x="0" y="5251704"/>
                  </a:lnTo>
                  <a:lnTo>
                    <a:pt x="3855720" y="5251704"/>
                  </a:lnTo>
                  <a:lnTo>
                    <a:pt x="38557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2" y="1144015"/>
            <a:ext cx="271462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10" dirty="0"/>
              <a:t>Flight </a:t>
            </a:r>
            <a:r>
              <a:rPr sz="3600" spc="-5" dirty="0"/>
              <a:t>Number </a:t>
            </a:r>
            <a:r>
              <a:rPr sz="3600" spc="-800" dirty="0"/>
              <a:t> </a:t>
            </a:r>
            <a:r>
              <a:rPr sz="3600" spc="-5" dirty="0"/>
              <a:t>vs.</a:t>
            </a:r>
            <a:r>
              <a:rPr sz="3600" spc="-60" dirty="0"/>
              <a:t> </a:t>
            </a:r>
            <a:r>
              <a:rPr sz="3600" dirty="0"/>
              <a:t>Launch</a:t>
            </a:r>
            <a:r>
              <a:rPr sz="3600" spc="-45" dirty="0"/>
              <a:t> </a:t>
            </a:r>
            <a:r>
              <a:rPr sz="3600" spc="-10" dirty="0"/>
              <a:t>Site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218691" y="2529027"/>
            <a:ext cx="3013710" cy="24733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60"/>
              </a:spcBef>
              <a:tabLst>
                <a:tab pos="1334135" algn="l"/>
              </a:tabLst>
            </a:pPr>
            <a:r>
              <a:rPr sz="2200" spc="-15" dirty="0">
                <a:solidFill>
                  <a:srgbClr val="FDFFFF"/>
                </a:solidFill>
                <a:latin typeface="Calibri"/>
                <a:cs typeface="Calibri"/>
              </a:rPr>
              <a:t>From</a:t>
            </a:r>
            <a:r>
              <a:rPr sz="2200" spc="-1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DFFFF"/>
                </a:solidFill>
                <a:latin typeface="Calibri"/>
                <a:cs typeface="Calibri"/>
              </a:rPr>
              <a:t>this</a:t>
            </a:r>
            <a:r>
              <a:rPr sz="220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DFFFF"/>
                </a:solidFill>
                <a:latin typeface="Calibri"/>
                <a:cs typeface="Calibri"/>
              </a:rPr>
              <a:t>graph, </a:t>
            </a:r>
            <a:r>
              <a:rPr sz="2200" spc="-20" dirty="0">
                <a:solidFill>
                  <a:srgbClr val="FDFFFF"/>
                </a:solidFill>
                <a:latin typeface="Calibri"/>
                <a:cs typeface="Calibri"/>
              </a:rPr>
              <a:t>we</a:t>
            </a:r>
            <a:r>
              <a:rPr sz="220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DFFFF"/>
                </a:solidFill>
                <a:latin typeface="Calibri"/>
                <a:cs typeface="Calibri"/>
              </a:rPr>
              <a:t>can </a:t>
            </a:r>
            <a:r>
              <a:rPr sz="2200" spc="-10" dirty="0">
                <a:solidFill>
                  <a:srgbClr val="FDFFFF"/>
                </a:solidFill>
                <a:latin typeface="Calibri"/>
                <a:cs typeface="Calibri"/>
              </a:rPr>
              <a:t> deduce</a:t>
            </a:r>
            <a:r>
              <a:rPr sz="2200" spc="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DFFFF"/>
                </a:solidFill>
                <a:latin typeface="Calibri"/>
                <a:cs typeface="Calibri"/>
              </a:rPr>
              <a:t>that </a:t>
            </a:r>
            <a:r>
              <a:rPr sz="2200" spc="-15" dirty="0">
                <a:solidFill>
                  <a:srgbClr val="FDFFFF"/>
                </a:solidFill>
                <a:latin typeface="Calibri"/>
                <a:cs typeface="Calibri"/>
              </a:rPr>
              <a:t>CCAFS</a:t>
            </a:r>
            <a:r>
              <a:rPr sz="220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DFFFF"/>
                </a:solidFill>
                <a:latin typeface="Calibri"/>
                <a:cs typeface="Calibri"/>
              </a:rPr>
              <a:t>SLC</a:t>
            </a:r>
            <a:r>
              <a:rPr sz="220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DFFFF"/>
                </a:solidFill>
                <a:latin typeface="Calibri"/>
                <a:cs typeface="Calibri"/>
              </a:rPr>
              <a:t>40 </a:t>
            </a:r>
            <a:r>
              <a:rPr sz="2200" spc="-48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DFFFF"/>
                </a:solidFill>
                <a:latin typeface="Calibri"/>
                <a:cs typeface="Calibri"/>
              </a:rPr>
              <a:t>was</a:t>
            </a:r>
            <a:r>
              <a:rPr sz="220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DFFF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DFFFF"/>
                </a:solidFill>
                <a:latin typeface="Calibri"/>
                <a:cs typeface="Calibri"/>
              </a:rPr>
              <a:t>most</a:t>
            </a:r>
            <a:r>
              <a:rPr sz="2200" spc="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DFFFF"/>
                </a:solidFill>
                <a:latin typeface="Calibri"/>
                <a:cs typeface="Calibri"/>
              </a:rPr>
              <a:t>used </a:t>
            </a:r>
            <a:r>
              <a:rPr sz="2200" spc="-5" dirty="0">
                <a:solidFill>
                  <a:srgbClr val="FDFFFF"/>
                </a:solidFill>
                <a:latin typeface="Calibri"/>
                <a:cs typeface="Calibri"/>
              </a:rPr>
              <a:t>launch </a:t>
            </a:r>
            <a:r>
              <a:rPr sz="2200" spc="-484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DFFFF"/>
                </a:solidFill>
                <a:latin typeface="Calibri"/>
                <a:cs typeface="Calibri"/>
              </a:rPr>
              <a:t>site, </a:t>
            </a:r>
            <a:r>
              <a:rPr sz="2200" spc="-5" dirty="0">
                <a:solidFill>
                  <a:srgbClr val="FDFFF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FDFFFF"/>
                </a:solidFill>
                <a:latin typeface="Calibri"/>
                <a:cs typeface="Calibri"/>
              </a:rPr>
              <a:t>progressively </a:t>
            </a:r>
            <a:r>
              <a:rPr sz="2200" spc="-25" dirty="0">
                <a:solidFill>
                  <a:srgbClr val="FDFFFF"/>
                </a:solidFill>
                <a:latin typeface="Calibri"/>
                <a:cs typeface="Calibri"/>
              </a:rPr>
              <a:t>rare </a:t>
            </a:r>
            <a:r>
              <a:rPr sz="2200" spc="-484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DFFFF"/>
                </a:solidFill>
                <a:latin typeface="Calibri"/>
                <a:cs typeface="Calibri"/>
              </a:rPr>
              <a:t>number</a:t>
            </a:r>
            <a:r>
              <a:rPr sz="2200" spc="1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DFFFF"/>
                </a:solidFill>
                <a:latin typeface="Calibri"/>
                <a:cs typeface="Calibri"/>
              </a:rPr>
              <a:t>of	</a:t>
            </a:r>
            <a:r>
              <a:rPr sz="2200" spc="-10" dirty="0">
                <a:solidFill>
                  <a:srgbClr val="FDFFFF"/>
                </a:solidFill>
                <a:latin typeface="Calibri"/>
                <a:cs typeface="Calibri"/>
              </a:rPr>
              <a:t>blue dots </a:t>
            </a:r>
            <a:r>
              <a:rPr sz="2200" spc="-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DFFFF"/>
                </a:solidFill>
                <a:latin typeface="Calibri"/>
                <a:cs typeface="Calibri"/>
              </a:rPr>
              <a:t>(failure) </a:t>
            </a:r>
            <a:r>
              <a:rPr sz="2200" spc="-10" dirty="0">
                <a:solidFill>
                  <a:srgbClr val="FDFFFF"/>
                </a:solidFill>
                <a:latin typeface="Calibri"/>
                <a:cs typeface="Calibri"/>
              </a:rPr>
              <a:t>suggest</a:t>
            </a:r>
            <a:r>
              <a:rPr sz="2200" spc="2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DFFFF"/>
                </a:solidFill>
                <a:latin typeface="Calibri"/>
                <a:cs typeface="Calibri"/>
              </a:rPr>
              <a:t>a </a:t>
            </a:r>
            <a:r>
              <a:rPr sz="220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DFFFF"/>
                </a:solidFill>
                <a:latin typeface="Calibri"/>
                <a:cs typeface="Calibri"/>
              </a:rPr>
              <a:t>progressive </a:t>
            </a:r>
            <a:r>
              <a:rPr sz="2200" spc="-15" dirty="0">
                <a:solidFill>
                  <a:srgbClr val="FDFFFF"/>
                </a:solidFill>
                <a:latin typeface="Calibri"/>
                <a:cs typeface="Calibri"/>
              </a:rPr>
              <a:t>improvement </a:t>
            </a:r>
            <a:r>
              <a:rPr sz="2200" spc="-1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DFFFF"/>
                </a:solidFill>
                <a:latin typeface="Calibri"/>
                <a:cs typeface="Calibri"/>
              </a:rPr>
              <a:t>over</a:t>
            </a:r>
            <a:r>
              <a:rPr sz="2200" spc="-5" dirty="0">
                <a:solidFill>
                  <a:srgbClr val="FDFFFF"/>
                </a:solidFill>
                <a:latin typeface="Calibri"/>
                <a:cs typeface="Calibri"/>
              </a:rPr>
              <a:t> time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643127"/>
            <a:ext cx="5867400" cy="52517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3127"/>
            <a:ext cx="4651375" cy="5979160"/>
            <a:chOff x="0" y="643127"/>
            <a:chExt cx="4651375" cy="5979160"/>
          </a:xfrm>
        </p:grpSpPr>
        <p:sp>
          <p:nvSpPr>
            <p:cNvPr id="3" name="object 3"/>
            <p:cNvSpPr/>
            <p:nvPr/>
          </p:nvSpPr>
          <p:spPr>
            <a:xfrm>
              <a:off x="521208" y="911352"/>
              <a:ext cx="687705" cy="5710555"/>
            </a:xfrm>
            <a:custGeom>
              <a:avLst/>
              <a:gdLst/>
              <a:ahLst/>
              <a:cxnLst/>
              <a:rect l="l" t="t" r="r" b="b"/>
              <a:pathLst>
                <a:path w="687705" h="5710555">
                  <a:moveTo>
                    <a:pt x="687324" y="0"/>
                  </a:moveTo>
                  <a:lnTo>
                    <a:pt x="0" y="466725"/>
                  </a:lnTo>
                  <a:lnTo>
                    <a:pt x="0" y="5710428"/>
                  </a:lnTo>
                  <a:lnTo>
                    <a:pt x="687324" y="5243703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70076"/>
              <a:ext cx="527685" cy="5252085"/>
            </a:xfrm>
            <a:custGeom>
              <a:avLst/>
              <a:gdLst/>
              <a:ahLst/>
              <a:cxnLst/>
              <a:rect l="l" t="t" r="r" b="b"/>
              <a:pathLst>
                <a:path w="527685" h="5252084">
                  <a:moveTo>
                    <a:pt x="527304" y="0"/>
                  </a:moveTo>
                  <a:lnTo>
                    <a:pt x="0" y="0"/>
                  </a:lnTo>
                  <a:lnTo>
                    <a:pt x="0" y="5251704"/>
                  </a:lnTo>
                  <a:lnTo>
                    <a:pt x="527304" y="5251704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0099" y="643127"/>
              <a:ext cx="410209" cy="5521960"/>
            </a:xfrm>
            <a:custGeom>
              <a:avLst/>
              <a:gdLst/>
              <a:ahLst/>
              <a:cxnLst/>
              <a:rect l="l" t="t" r="r" b="b"/>
              <a:pathLst>
                <a:path w="410209" h="5521960">
                  <a:moveTo>
                    <a:pt x="0" y="0"/>
                  </a:moveTo>
                  <a:lnTo>
                    <a:pt x="0" y="5259197"/>
                  </a:lnTo>
                  <a:lnTo>
                    <a:pt x="409956" y="5521452"/>
                  </a:lnTo>
                  <a:lnTo>
                    <a:pt x="409956" y="259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5527" y="644651"/>
              <a:ext cx="3855720" cy="5252085"/>
            </a:xfrm>
            <a:custGeom>
              <a:avLst/>
              <a:gdLst/>
              <a:ahLst/>
              <a:cxnLst/>
              <a:rect l="l" t="t" r="r" b="b"/>
              <a:pathLst>
                <a:path w="3855720" h="5252085">
                  <a:moveTo>
                    <a:pt x="3855720" y="0"/>
                  </a:moveTo>
                  <a:lnTo>
                    <a:pt x="0" y="0"/>
                  </a:lnTo>
                  <a:lnTo>
                    <a:pt x="0" y="5251704"/>
                  </a:lnTo>
                  <a:lnTo>
                    <a:pt x="3855720" y="5251704"/>
                  </a:lnTo>
                  <a:lnTo>
                    <a:pt x="38557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2" y="1144015"/>
            <a:ext cx="212471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30" dirty="0"/>
              <a:t>Payload</a:t>
            </a:r>
            <a:r>
              <a:rPr sz="3600" spc="5" dirty="0"/>
              <a:t> </a:t>
            </a:r>
            <a:r>
              <a:rPr sz="3600" spc="-10" dirty="0"/>
              <a:t>vs </a:t>
            </a:r>
            <a:r>
              <a:rPr sz="3600" spc="-5" dirty="0"/>
              <a:t> </a:t>
            </a:r>
            <a:r>
              <a:rPr sz="3600" dirty="0"/>
              <a:t>Launch</a:t>
            </a:r>
            <a:r>
              <a:rPr sz="3600" spc="-85" dirty="0"/>
              <a:t> </a:t>
            </a:r>
            <a:r>
              <a:rPr sz="3600" spc="-10" dirty="0"/>
              <a:t>Site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218691" y="2544571"/>
            <a:ext cx="3030855" cy="270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00"/>
              </a:spcBef>
            </a:pP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With</a:t>
            </a:r>
            <a:r>
              <a:rPr sz="1500" spc="-1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a</a:t>
            </a:r>
            <a:r>
              <a:rPr sz="1500" spc="-1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closer</a:t>
            </a:r>
            <a:r>
              <a:rPr sz="1500" spc="-1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look</a:t>
            </a:r>
            <a:r>
              <a:rPr sz="1500" spc="-10" dirty="0">
                <a:solidFill>
                  <a:srgbClr val="FDFFFF"/>
                </a:solidFill>
                <a:latin typeface="Calibri"/>
                <a:cs typeface="Calibri"/>
              </a:rPr>
              <a:t> at</a:t>
            </a:r>
            <a:r>
              <a:rPr sz="1500" spc="-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the</a:t>
            </a:r>
            <a:r>
              <a:rPr sz="1500" spc="-1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graph,</a:t>
            </a:r>
            <a:r>
              <a:rPr sz="1500" spc="-3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DFFFF"/>
                </a:solidFill>
                <a:latin typeface="Calibri"/>
                <a:cs typeface="Calibri"/>
              </a:rPr>
              <a:t>we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 can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710"/>
              </a:lnSpc>
            </a:pP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see</a:t>
            </a:r>
            <a:r>
              <a:rPr sz="1500" spc="-3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that:</a:t>
            </a:r>
            <a:endParaRPr sz="1500">
              <a:latin typeface="Calibri"/>
              <a:cs typeface="Calibri"/>
            </a:endParaRPr>
          </a:p>
          <a:p>
            <a:pPr marL="698500" marR="47625" indent="-228600">
              <a:lnSpc>
                <a:spcPts val="1620"/>
              </a:lnSpc>
              <a:spcBef>
                <a:spcPts val="53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payload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mass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&gt;8k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kg has a </a:t>
            </a:r>
            <a:r>
              <a:rPr sz="1500" spc="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high</a:t>
            </a:r>
            <a:r>
              <a:rPr sz="1500" spc="-3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success</a:t>
            </a:r>
            <a:r>
              <a:rPr sz="1500" spc="-1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FDFFFF"/>
                </a:solidFill>
                <a:latin typeface="Calibri"/>
                <a:cs typeface="Calibri"/>
              </a:rPr>
              <a:t>rate</a:t>
            </a:r>
            <a:r>
              <a:rPr sz="1500" spc="-1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in</a:t>
            </a:r>
            <a:r>
              <a:rPr sz="1500" spc="-2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all</a:t>
            </a:r>
            <a:r>
              <a:rPr sz="1500" spc="-1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launch </a:t>
            </a:r>
            <a:r>
              <a:rPr sz="1500" spc="-3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sites,</a:t>
            </a:r>
            <a:endParaRPr sz="1500">
              <a:latin typeface="Calibri"/>
              <a:cs typeface="Calibri"/>
            </a:endParaRPr>
          </a:p>
          <a:p>
            <a:pPr marL="698500" marR="151130" indent="-228600">
              <a:lnSpc>
                <a:spcPts val="1620"/>
              </a:lnSpc>
              <a:spcBef>
                <a:spcPts val="4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500" spc="-10" dirty="0">
                <a:solidFill>
                  <a:srgbClr val="FDFFFF"/>
                </a:solidFill>
                <a:latin typeface="Calibri"/>
                <a:cs typeface="Calibri"/>
              </a:rPr>
              <a:t>2k&lt;Payload</a:t>
            </a:r>
            <a:r>
              <a:rPr sz="1500" spc="-4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mass&lt;8k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Kg.</a:t>
            </a:r>
            <a:r>
              <a:rPr sz="1500" spc="-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35" dirty="0">
                <a:solidFill>
                  <a:srgbClr val="FDFFFF"/>
                </a:solidFill>
                <a:latin typeface="Calibri"/>
                <a:cs typeface="Calibri"/>
              </a:rPr>
              <a:t>We </a:t>
            </a:r>
            <a:r>
              <a:rPr sz="1500" spc="-3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DFFFF"/>
                </a:solidFill>
                <a:latin typeface="Calibri"/>
                <a:cs typeface="Calibri"/>
              </a:rPr>
              <a:t>have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a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significant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DFFFF"/>
                </a:solidFill>
                <a:latin typeface="Calibri"/>
                <a:cs typeface="Calibri"/>
              </a:rPr>
              <a:t>concentration</a:t>
            </a:r>
            <a:r>
              <a:rPr sz="1500" spc="-3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of </a:t>
            </a:r>
            <a:r>
              <a:rPr sz="1500" spc="-10" dirty="0">
                <a:solidFill>
                  <a:srgbClr val="FDFFFF"/>
                </a:solidFill>
                <a:latin typeface="Calibri"/>
                <a:cs typeface="Calibri"/>
              </a:rPr>
              <a:t>failure</a:t>
            </a:r>
            <a:endParaRPr sz="1500">
              <a:latin typeface="Calibri"/>
              <a:cs typeface="Calibri"/>
            </a:endParaRPr>
          </a:p>
          <a:p>
            <a:pPr marL="698500" marR="160655" indent="-228600" algn="just">
              <a:lnSpc>
                <a:spcPts val="162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1500" spc="-15" dirty="0">
                <a:solidFill>
                  <a:srgbClr val="FDFFFF"/>
                </a:solidFill>
                <a:latin typeface="Calibri"/>
                <a:cs typeface="Calibri"/>
              </a:rPr>
              <a:t>VAFB-SLC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launch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site, there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FDFFFF"/>
                </a:solidFill>
                <a:latin typeface="Calibri"/>
                <a:cs typeface="Calibri"/>
              </a:rPr>
              <a:t>are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no </a:t>
            </a:r>
            <a:r>
              <a:rPr sz="1500" spc="-15" dirty="0">
                <a:solidFill>
                  <a:srgbClr val="FDFFFF"/>
                </a:solidFill>
                <a:latin typeface="Calibri"/>
                <a:cs typeface="Calibri"/>
              </a:rPr>
              <a:t>rockets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launched </a:t>
            </a:r>
            <a:r>
              <a:rPr sz="1500" spc="-20" dirty="0">
                <a:solidFill>
                  <a:srgbClr val="FDFFFF"/>
                </a:solidFill>
                <a:latin typeface="Calibri"/>
                <a:cs typeface="Calibri"/>
              </a:rPr>
              <a:t>for </a:t>
            </a:r>
            <a:r>
              <a:rPr sz="1500" spc="-1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heavy payload </a:t>
            </a:r>
            <a:r>
              <a:rPr sz="1500" spc="-10" dirty="0">
                <a:solidFill>
                  <a:srgbClr val="FDFFFF"/>
                </a:solidFill>
                <a:latin typeface="Calibri"/>
                <a:cs typeface="Calibri"/>
              </a:rPr>
              <a:t>mass(greater </a:t>
            </a:r>
            <a:r>
              <a:rPr sz="1500" spc="-33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than</a:t>
            </a:r>
            <a:r>
              <a:rPr sz="1500" spc="-3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10000)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0" y="1120140"/>
            <a:ext cx="6537959" cy="42992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3127"/>
            <a:ext cx="4651375" cy="5979160"/>
            <a:chOff x="0" y="643127"/>
            <a:chExt cx="4651375" cy="5979160"/>
          </a:xfrm>
        </p:grpSpPr>
        <p:sp>
          <p:nvSpPr>
            <p:cNvPr id="3" name="object 3"/>
            <p:cNvSpPr/>
            <p:nvPr/>
          </p:nvSpPr>
          <p:spPr>
            <a:xfrm>
              <a:off x="521208" y="911352"/>
              <a:ext cx="687705" cy="5710555"/>
            </a:xfrm>
            <a:custGeom>
              <a:avLst/>
              <a:gdLst/>
              <a:ahLst/>
              <a:cxnLst/>
              <a:rect l="l" t="t" r="r" b="b"/>
              <a:pathLst>
                <a:path w="687705" h="5710555">
                  <a:moveTo>
                    <a:pt x="687324" y="0"/>
                  </a:moveTo>
                  <a:lnTo>
                    <a:pt x="0" y="466725"/>
                  </a:lnTo>
                  <a:lnTo>
                    <a:pt x="0" y="5710428"/>
                  </a:lnTo>
                  <a:lnTo>
                    <a:pt x="687324" y="5243703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70076"/>
              <a:ext cx="527685" cy="5252085"/>
            </a:xfrm>
            <a:custGeom>
              <a:avLst/>
              <a:gdLst/>
              <a:ahLst/>
              <a:cxnLst/>
              <a:rect l="l" t="t" r="r" b="b"/>
              <a:pathLst>
                <a:path w="527685" h="5252084">
                  <a:moveTo>
                    <a:pt x="527304" y="0"/>
                  </a:moveTo>
                  <a:lnTo>
                    <a:pt x="0" y="0"/>
                  </a:lnTo>
                  <a:lnTo>
                    <a:pt x="0" y="5251704"/>
                  </a:lnTo>
                  <a:lnTo>
                    <a:pt x="527304" y="5251704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0099" y="643127"/>
              <a:ext cx="410209" cy="5521960"/>
            </a:xfrm>
            <a:custGeom>
              <a:avLst/>
              <a:gdLst/>
              <a:ahLst/>
              <a:cxnLst/>
              <a:rect l="l" t="t" r="r" b="b"/>
              <a:pathLst>
                <a:path w="410209" h="5521960">
                  <a:moveTo>
                    <a:pt x="0" y="0"/>
                  </a:moveTo>
                  <a:lnTo>
                    <a:pt x="0" y="5259197"/>
                  </a:lnTo>
                  <a:lnTo>
                    <a:pt x="409956" y="5521452"/>
                  </a:lnTo>
                  <a:lnTo>
                    <a:pt x="409956" y="259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5527" y="644651"/>
              <a:ext cx="3855720" cy="5252085"/>
            </a:xfrm>
            <a:custGeom>
              <a:avLst/>
              <a:gdLst/>
              <a:ahLst/>
              <a:cxnLst/>
              <a:rect l="l" t="t" r="r" b="b"/>
              <a:pathLst>
                <a:path w="3855720" h="5252085">
                  <a:moveTo>
                    <a:pt x="3855720" y="0"/>
                  </a:moveTo>
                  <a:lnTo>
                    <a:pt x="0" y="0"/>
                  </a:lnTo>
                  <a:lnTo>
                    <a:pt x="0" y="5251704"/>
                  </a:lnTo>
                  <a:lnTo>
                    <a:pt x="3855720" y="5251704"/>
                  </a:lnTo>
                  <a:lnTo>
                    <a:pt x="38557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2" y="1144015"/>
            <a:ext cx="284416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dirty="0"/>
              <a:t>Success</a:t>
            </a:r>
            <a:r>
              <a:rPr sz="3600" spc="-90" dirty="0"/>
              <a:t> </a:t>
            </a:r>
            <a:r>
              <a:rPr sz="3600" spc="-20" dirty="0"/>
              <a:t>Rate</a:t>
            </a:r>
            <a:r>
              <a:rPr sz="3600" spc="-55" dirty="0"/>
              <a:t> </a:t>
            </a:r>
            <a:r>
              <a:rPr sz="3600" spc="-10" dirty="0"/>
              <a:t>vs </a:t>
            </a:r>
            <a:r>
              <a:rPr sz="3600" spc="-800" dirty="0"/>
              <a:t> </a:t>
            </a:r>
            <a:r>
              <a:rPr sz="3600" spc="-5" dirty="0"/>
              <a:t>Orbit </a:t>
            </a:r>
            <a:r>
              <a:rPr sz="3600" spc="-50" dirty="0"/>
              <a:t>Type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218691" y="2522931"/>
            <a:ext cx="2916555" cy="137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35"/>
              </a:lnSpc>
              <a:spcBef>
                <a:spcPts val="100"/>
              </a:spcBef>
            </a:pPr>
            <a:r>
              <a:rPr sz="2400" spc="-10" dirty="0">
                <a:solidFill>
                  <a:srgbClr val="FDFFFF"/>
                </a:solidFill>
                <a:latin typeface="Calibri"/>
                <a:cs typeface="Calibri"/>
              </a:rPr>
              <a:t>ES-L1,</a:t>
            </a:r>
            <a:r>
              <a:rPr sz="2400" spc="-2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DFFFF"/>
                </a:solidFill>
                <a:latin typeface="Calibri"/>
                <a:cs typeface="Calibri"/>
              </a:rPr>
              <a:t>GEO,</a:t>
            </a:r>
            <a:r>
              <a:rPr sz="2400" spc="-1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DFFFF"/>
                </a:solidFill>
                <a:latin typeface="Calibri"/>
                <a:cs typeface="Calibri"/>
              </a:rPr>
              <a:t>HEO,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DFFFF"/>
                </a:solidFill>
                <a:latin typeface="Calibri"/>
                <a:cs typeface="Calibri"/>
              </a:rPr>
              <a:t>SSO,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DFFFF"/>
                </a:solidFill>
                <a:latin typeface="Calibri"/>
                <a:cs typeface="Calibri"/>
              </a:rPr>
              <a:t>VLEO</a:t>
            </a:r>
            <a:r>
              <a:rPr sz="2400" spc="-2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had</a:t>
            </a:r>
            <a:r>
              <a:rPr sz="2400" spc="-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DFFFF"/>
                </a:solidFill>
                <a:latin typeface="Calibri"/>
                <a:cs typeface="Calibri"/>
              </a:rPr>
              <a:t>most </a:t>
            </a:r>
            <a:r>
              <a:rPr sz="2400" spc="-53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success </a:t>
            </a:r>
            <a:r>
              <a:rPr sz="2400" spc="-20" dirty="0">
                <a:solidFill>
                  <a:srgbClr val="FDFFFF"/>
                </a:solidFill>
                <a:latin typeface="Calibri"/>
                <a:cs typeface="Calibri"/>
              </a:rPr>
              <a:t>rate, 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as </a:t>
            </a:r>
            <a:r>
              <a:rPr sz="2400" spc="-15" dirty="0">
                <a:solidFill>
                  <a:srgbClr val="FDFFFF"/>
                </a:solidFill>
                <a:latin typeface="Calibri"/>
                <a:cs typeface="Calibri"/>
              </a:rPr>
              <a:t>we </a:t>
            </a:r>
            <a:r>
              <a:rPr sz="2400" spc="-10" dirty="0">
                <a:solidFill>
                  <a:srgbClr val="FDFFFF"/>
                </a:solidFill>
                <a:latin typeface="Calibri"/>
                <a:cs typeface="Calibri"/>
              </a:rPr>
              <a:t>can </a:t>
            </a:r>
            <a:r>
              <a:rPr sz="2400" spc="-53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see</a:t>
            </a:r>
            <a:r>
              <a:rPr sz="2400" spc="-1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on</a:t>
            </a:r>
            <a:r>
              <a:rPr sz="2400" spc="-1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this</a:t>
            </a:r>
            <a:r>
              <a:rPr sz="2400" spc="-1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DFFFF"/>
                </a:solidFill>
                <a:latin typeface="Calibri"/>
                <a:cs typeface="Calibri"/>
              </a:rPr>
              <a:t>graph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0" y="833627"/>
            <a:ext cx="6537959" cy="48722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3127"/>
            <a:ext cx="4651375" cy="5979160"/>
            <a:chOff x="0" y="643127"/>
            <a:chExt cx="4651375" cy="5979160"/>
          </a:xfrm>
        </p:grpSpPr>
        <p:sp>
          <p:nvSpPr>
            <p:cNvPr id="3" name="object 3"/>
            <p:cNvSpPr/>
            <p:nvPr/>
          </p:nvSpPr>
          <p:spPr>
            <a:xfrm>
              <a:off x="521208" y="911352"/>
              <a:ext cx="687705" cy="5710555"/>
            </a:xfrm>
            <a:custGeom>
              <a:avLst/>
              <a:gdLst/>
              <a:ahLst/>
              <a:cxnLst/>
              <a:rect l="l" t="t" r="r" b="b"/>
              <a:pathLst>
                <a:path w="687705" h="5710555">
                  <a:moveTo>
                    <a:pt x="687324" y="0"/>
                  </a:moveTo>
                  <a:lnTo>
                    <a:pt x="0" y="466725"/>
                  </a:lnTo>
                  <a:lnTo>
                    <a:pt x="0" y="5710428"/>
                  </a:lnTo>
                  <a:lnTo>
                    <a:pt x="687324" y="5243703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70076"/>
              <a:ext cx="527685" cy="5252085"/>
            </a:xfrm>
            <a:custGeom>
              <a:avLst/>
              <a:gdLst/>
              <a:ahLst/>
              <a:cxnLst/>
              <a:rect l="l" t="t" r="r" b="b"/>
              <a:pathLst>
                <a:path w="527685" h="5252084">
                  <a:moveTo>
                    <a:pt x="527304" y="0"/>
                  </a:moveTo>
                  <a:lnTo>
                    <a:pt x="0" y="0"/>
                  </a:lnTo>
                  <a:lnTo>
                    <a:pt x="0" y="5251704"/>
                  </a:lnTo>
                  <a:lnTo>
                    <a:pt x="527304" y="5251704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0099" y="643127"/>
              <a:ext cx="410209" cy="5521960"/>
            </a:xfrm>
            <a:custGeom>
              <a:avLst/>
              <a:gdLst/>
              <a:ahLst/>
              <a:cxnLst/>
              <a:rect l="l" t="t" r="r" b="b"/>
              <a:pathLst>
                <a:path w="410209" h="5521960">
                  <a:moveTo>
                    <a:pt x="0" y="0"/>
                  </a:moveTo>
                  <a:lnTo>
                    <a:pt x="0" y="5259197"/>
                  </a:lnTo>
                  <a:lnTo>
                    <a:pt x="409956" y="5521452"/>
                  </a:lnTo>
                  <a:lnTo>
                    <a:pt x="409956" y="259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5527" y="644651"/>
              <a:ext cx="3855720" cy="5252085"/>
            </a:xfrm>
            <a:custGeom>
              <a:avLst/>
              <a:gdLst/>
              <a:ahLst/>
              <a:cxnLst/>
              <a:rect l="l" t="t" r="r" b="b"/>
              <a:pathLst>
                <a:path w="3855720" h="5252085">
                  <a:moveTo>
                    <a:pt x="3855720" y="0"/>
                  </a:moveTo>
                  <a:lnTo>
                    <a:pt x="0" y="0"/>
                  </a:lnTo>
                  <a:lnTo>
                    <a:pt x="0" y="5251704"/>
                  </a:lnTo>
                  <a:lnTo>
                    <a:pt x="3855720" y="5251704"/>
                  </a:lnTo>
                  <a:lnTo>
                    <a:pt x="38557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2" y="1390903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Outline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0" y="1429511"/>
            <a:ext cx="6537959" cy="367893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80516" y="2503968"/>
            <a:ext cx="3312795" cy="2504440"/>
            <a:chOff x="1080516" y="2503968"/>
            <a:chExt cx="3312795" cy="250444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16" y="2503968"/>
              <a:ext cx="3312795" cy="11604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39952" y="2546604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>
                  <a:moveTo>
                    <a:pt x="0" y="0"/>
                  </a:moveTo>
                  <a:lnTo>
                    <a:pt x="320040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16" y="3101376"/>
              <a:ext cx="3312795" cy="11604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39952" y="3144012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>
                  <a:moveTo>
                    <a:pt x="0" y="0"/>
                  </a:moveTo>
                  <a:lnTo>
                    <a:pt x="3200400" y="0"/>
                  </a:lnTo>
                </a:path>
              </a:pathLst>
            </a:custGeom>
            <a:ln w="6096">
              <a:solidFill>
                <a:srgbClr val="53CC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16" y="3697260"/>
              <a:ext cx="3312795" cy="1160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39952" y="3739896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>
                  <a:moveTo>
                    <a:pt x="0" y="0"/>
                  </a:moveTo>
                  <a:lnTo>
                    <a:pt x="3200400" y="0"/>
                  </a:lnTo>
                </a:path>
              </a:pathLst>
            </a:custGeom>
            <a:ln w="6096">
              <a:solidFill>
                <a:srgbClr val="4DC5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16" y="4294668"/>
              <a:ext cx="3312795" cy="11604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39952" y="4337304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>
                  <a:moveTo>
                    <a:pt x="0" y="0"/>
                  </a:moveTo>
                  <a:lnTo>
                    <a:pt x="3200400" y="0"/>
                  </a:lnTo>
                </a:path>
              </a:pathLst>
            </a:custGeom>
            <a:ln w="6096">
              <a:solidFill>
                <a:srgbClr val="47BA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16" y="4892076"/>
              <a:ext cx="3312795" cy="11604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39952" y="4934711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>
                  <a:moveTo>
                    <a:pt x="0" y="0"/>
                  </a:moveTo>
                  <a:lnTo>
                    <a:pt x="3200400" y="0"/>
                  </a:lnTo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29969" y="2394292"/>
            <a:ext cx="2747010" cy="301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5100"/>
              </a:lnSpc>
              <a:spcBef>
                <a:spcPts val="95"/>
              </a:spcBef>
            </a:pP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Executive</a:t>
            </a:r>
            <a:r>
              <a:rPr sz="2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Summary </a:t>
            </a:r>
            <a:r>
              <a:rPr sz="2700" spc="-5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Introduction </a:t>
            </a: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 Methodology </a:t>
            </a:r>
            <a:r>
              <a:rPr sz="2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700" spc="-5" dirty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3127"/>
            <a:ext cx="4651375" cy="5979160"/>
            <a:chOff x="0" y="643127"/>
            <a:chExt cx="4651375" cy="5979160"/>
          </a:xfrm>
        </p:grpSpPr>
        <p:sp>
          <p:nvSpPr>
            <p:cNvPr id="3" name="object 3"/>
            <p:cNvSpPr/>
            <p:nvPr/>
          </p:nvSpPr>
          <p:spPr>
            <a:xfrm>
              <a:off x="521208" y="911352"/>
              <a:ext cx="687705" cy="5710555"/>
            </a:xfrm>
            <a:custGeom>
              <a:avLst/>
              <a:gdLst/>
              <a:ahLst/>
              <a:cxnLst/>
              <a:rect l="l" t="t" r="r" b="b"/>
              <a:pathLst>
                <a:path w="687705" h="5710555">
                  <a:moveTo>
                    <a:pt x="687324" y="0"/>
                  </a:moveTo>
                  <a:lnTo>
                    <a:pt x="0" y="466725"/>
                  </a:lnTo>
                  <a:lnTo>
                    <a:pt x="0" y="5710428"/>
                  </a:lnTo>
                  <a:lnTo>
                    <a:pt x="687324" y="5243703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70076"/>
              <a:ext cx="527685" cy="5252085"/>
            </a:xfrm>
            <a:custGeom>
              <a:avLst/>
              <a:gdLst/>
              <a:ahLst/>
              <a:cxnLst/>
              <a:rect l="l" t="t" r="r" b="b"/>
              <a:pathLst>
                <a:path w="527685" h="5252084">
                  <a:moveTo>
                    <a:pt x="527304" y="0"/>
                  </a:moveTo>
                  <a:lnTo>
                    <a:pt x="0" y="0"/>
                  </a:lnTo>
                  <a:lnTo>
                    <a:pt x="0" y="5251704"/>
                  </a:lnTo>
                  <a:lnTo>
                    <a:pt x="527304" y="5251704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0099" y="643127"/>
              <a:ext cx="410209" cy="5521960"/>
            </a:xfrm>
            <a:custGeom>
              <a:avLst/>
              <a:gdLst/>
              <a:ahLst/>
              <a:cxnLst/>
              <a:rect l="l" t="t" r="r" b="b"/>
              <a:pathLst>
                <a:path w="410209" h="5521960">
                  <a:moveTo>
                    <a:pt x="0" y="0"/>
                  </a:moveTo>
                  <a:lnTo>
                    <a:pt x="0" y="5259197"/>
                  </a:lnTo>
                  <a:lnTo>
                    <a:pt x="409956" y="5521452"/>
                  </a:lnTo>
                  <a:lnTo>
                    <a:pt x="409956" y="259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5527" y="644651"/>
              <a:ext cx="3855720" cy="5252085"/>
            </a:xfrm>
            <a:custGeom>
              <a:avLst/>
              <a:gdLst/>
              <a:ahLst/>
              <a:cxnLst/>
              <a:rect l="l" t="t" r="r" b="b"/>
              <a:pathLst>
                <a:path w="3855720" h="5252085">
                  <a:moveTo>
                    <a:pt x="3855720" y="0"/>
                  </a:moveTo>
                  <a:lnTo>
                    <a:pt x="0" y="0"/>
                  </a:lnTo>
                  <a:lnTo>
                    <a:pt x="0" y="5251704"/>
                  </a:lnTo>
                  <a:lnTo>
                    <a:pt x="3855720" y="5251704"/>
                  </a:lnTo>
                  <a:lnTo>
                    <a:pt x="38557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2" y="1144015"/>
            <a:ext cx="264985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10" dirty="0"/>
              <a:t>Flight</a:t>
            </a:r>
            <a:r>
              <a:rPr sz="3600" spc="-80" dirty="0"/>
              <a:t> </a:t>
            </a:r>
            <a:r>
              <a:rPr sz="3600" spc="-5" dirty="0"/>
              <a:t>Number </a:t>
            </a:r>
            <a:r>
              <a:rPr sz="3600" spc="-800" dirty="0"/>
              <a:t> </a:t>
            </a:r>
            <a:r>
              <a:rPr sz="3600" spc="-10" dirty="0"/>
              <a:t>vs</a:t>
            </a:r>
            <a:r>
              <a:rPr sz="3600" spc="-30" dirty="0"/>
              <a:t> </a:t>
            </a:r>
            <a:r>
              <a:rPr sz="3600" spc="-5" dirty="0"/>
              <a:t>Orbit</a:t>
            </a:r>
            <a:r>
              <a:rPr sz="3600" spc="-15" dirty="0"/>
              <a:t> </a:t>
            </a:r>
            <a:r>
              <a:rPr sz="3600" spc="-50" dirty="0"/>
              <a:t>Type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218691" y="2544571"/>
            <a:ext cx="3016885" cy="248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71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35" dirty="0">
                <a:solidFill>
                  <a:srgbClr val="FDFFFF"/>
                </a:solidFill>
                <a:latin typeface="Calibri"/>
                <a:cs typeface="Calibri"/>
              </a:rPr>
              <a:t>We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 observe that</a:t>
            </a:r>
            <a:r>
              <a:rPr sz="1500" spc="-4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51%</a:t>
            </a:r>
            <a:r>
              <a:rPr sz="1500" spc="1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of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the</a:t>
            </a:r>
            <a:r>
              <a:rPr sz="1500" spc="-3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27</a:t>
            </a:r>
            <a:r>
              <a:rPr sz="1500" spc="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25" dirty="0">
                <a:solidFill>
                  <a:srgbClr val="FDFFFF"/>
                </a:solidFill>
                <a:latin typeface="Calibri"/>
                <a:cs typeface="Calibri"/>
              </a:rPr>
              <a:t>GTO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710"/>
              </a:lnSpc>
            </a:pP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Flight</a:t>
            </a:r>
            <a:r>
              <a:rPr sz="1500" spc="-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numbers</a:t>
            </a:r>
            <a:r>
              <a:rPr sz="1500" spc="-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DFFFF"/>
                </a:solidFill>
                <a:latin typeface="Calibri"/>
                <a:cs typeface="Calibri"/>
              </a:rPr>
              <a:t>have</a:t>
            </a:r>
            <a:r>
              <a:rPr sz="1500" spc="-2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been</a:t>
            </a:r>
            <a:r>
              <a:rPr sz="1500" spc="-1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successful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solidFill>
                  <a:srgbClr val="FDFFFF"/>
                </a:solidFill>
                <a:latin typeface="Calibri"/>
                <a:cs typeface="Calibri"/>
              </a:rPr>
              <a:t>LEO</a:t>
            </a:r>
            <a:r>
              <a:rPr sz="1500" spc="-5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71.5%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ISS</a:t>
            </a:r>
            <a:r>
              <a:rPr sz="1500" spc="-5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62%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solidFill>
                  <a:srgbClr val="FDFFFF"/>
                </a:solidFill>
                <a:latin typeface="Calibri"/>
                <a:cs typeface="Calibri"/>
              </a:rPr>
              <a:t>VLEO</a:t>
            </a:r>
            <a:r>
              <a:rPr sz="1500" spc="-5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86%</a:t>
            </a:r>
            <a:endParaRPr sz="1500">
              <a:latin typeface="Calibri"/>
              <a:cs typeface="Calibri"/>
            </a:endParaRPr>
          </a:p>
          <a:p>
            <a:pPr marL="12700" marR="59690">
              <a:lnSpc>
                <a:spcPct val="901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ES-L1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and </a:t>
            </a:r>
            <a:r>
              <a:rPr sz="1500" spc="-10" dirty="0">
                <a:solidFill>
                  <a:srgbClr val="FDFFFF"/>
                </a:solidFill>
                <a:latin typeface="Calibri"/>
                <a:cs typeface="Calibri"/>
              </a:rPr>
              <a:t>SSO performed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well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( </a:t>
            </a:r>
            <a:r>
              <a:rPr sz="1500" spc="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100% successful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) but a </a:t>
            </a:r>
            <a:r>
              <a:rPr sz="1500" spc="-15" dirty="0">
                <a:solidFill>
                  <a:srgbClr val="FDFFFF"/>
                </a:solidFill>
                <a:latin typeface="Calibri"/>
                <a:cs typeface="Calibri"/>
              </a:rPr>
              <a:t>fewer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number </a:t>
            </a:r>
            <a:r>
              <a:rPr sz="1500" spc="-3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of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launches </a:t>
            </a:r>
            <a:r>
              <a:rPr sz="1500" spc="-15" dirty="0">
                <a:solidFill>
                  <a:srgbClr val="FDFFFF"/>
                </a:solidFill>
                <a:latin typeface="Calibri"/>
                <a:cs typeface="Calibri"/>
              </a:rPr>
              <a:t>were </a:t>
            </a:r>
            <a:r>
              <a:rPr sz="1500" spc="-10" dirty="0">
                <a:solidFill>
                  <a:srgbClr val="FDFFFF"/>
                </a:solidFill>
                <a:latin typeface="Calibri"/>
                <a:cs typeface="Calibri"/>
              </a:rPr>
              <a:t>committed to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reach </a:t>
            </a:r>
            <a:r>
              <a:rPr sz="150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those</a:t>
            </a:r>
            <a:r>
              <a:rPr sz="1500" spc="-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FDFFFF"/>
                </a:solidFill>
                <a:latin typeface="Calibri"/>
                <a:cs typeface="Calibri"/>
              </a:rPr>
              <a:t>orbits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0" y="906780"/>
            <a:ext cx="6537959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3127"/>
            <a:ext cx="4651375" cy="5979160"/>
            <a:chOff x="0" y="643127"/>
            <a:chExt cx="4651375" cy="5979160"/>
          </a:xfrm>
        </p:grpSpPr>
        <p:sp>
          <p:nvSpPr>
            <p:cNvPr id="3" name="object 3"/>
            <p:cNvSpPr/>
            <p:nvPr/>
          </p:nvSpPr>
          <p:spPr>
            <a:xfrm>
              <a:off x="521208" y="911352"/>
              <a:ext cx="687705" cy="5710555"/>
            </a:xfrm>
            <a:custGeom>
              <a:avLst/>
              <a:gdLst/>
              <a:ahLst/>
              <a:cxnLst/>
              <a:rect l="l" t="t" r="r" b="b"/>
              <a:pathLst>
                <a:path w="687705" h="5710555">
                  <a:moveTo>
                    <a:pt x="687324" y="0"/>
                  </a:moveTo>
                  <a:lnTo>
                    <a:pt x="0" y="466725"/>
                  </a:lnTo>
                  <a:lnTo>
                    <a:pt x="0" y="5710428"/>
                  </a:lnTo>
                  <a:lnTo>
                    <a:pt x="687324" y="5243703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70076"/>
              <a:ext cx="527685" cy="5252085"/>
            </a:xfrm>
            <a:custGeom>
              <a:avLst/>
              <a:gdLst/>
              <a:ahLst/>
              <a:cxnLst/>
              <a:rect l="l" t="t" r="r" b="b"/>
              <a:pathLst>
                <a:path w="527685" h="5252084">
                  <a:moveTo>
                    <a:pt x="527304" y="0"/>
                  </a:moveTo>
                  <a:lnTo>
                    <a:pt x="0" y="0"/>
                  </a:lnTo>
                  <a:lnTo>
                    <a:pt x="0" y="5251704"/>
                  </a:lnTo>
                  <a:lnTo>
                    <a:pt x="527304" y="5251704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0099" y="643127"/>
              <a:ext cx="410209" cy="5521960"/>
            </a:xfrm>
            <a:custGeom>
              <a:avLst/>
              <a:gdLst/>
              <a:ahLst/>
              <a:cxnLst/>
              <a:rect l="l" t="t" r="r" b="b"/>
              <a:pathLst>
                <a:path w="410209" h="5521960">
                  <a:moveTo>
                    <a:pt x="0" y="0"/>
                  </a:moveTo>
                  <a:lnTo>
                    <a:pt x="0" y="5259197"/>
                  </a:lnTo>
                  <a:lnTo>
                    <a:pt x="409956" y="5521452"/>
                  </a:lnTo>
                  <a:lnTo>
                    <a:pt x="409956" y="259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5527" y="644651"/>
              <a:ext cx="3855720" cy="5252085"/>
            </a:xfrm>
            <a:custGeom>
              <a:avLst/>
              <a:gdLst/>
              <a:ahLst/>
              <a:cxnLst/>
              <a:rect l="l" t="t" r="r" b="b"/>
              <a:pathLst>
                <a:path w="3855720" h="5252085">
                  <a:moveTo>
                    <a:pt x="3855720" y="0"/>
                  </a:moveTo>
                  <a:lnTo>
                    <a:pt x="0" y="0"/>
                  </a:lnTo>
                  <a:lnTo>
                    <a:pt x="0" y="5251704"/>
                  </a:lnTo>
                  <a:lnTo>
                    <a:pt x="3855720" y="5251704"/>
                  </a:lnTo>
                  <a:lnTo>
                    <a:pt x="38557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2" y="1144015"/>
            <a:ext cx="297751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30" dirty="0"/>
              <a:t>Payload</a:t>
            </a:r>
            <a:r>
              <a:rPr sz="3600" dirty="0"/>
              <a:t> </a:t>
            </a:r>
            <a:r>
              <a:rPr sz="3600" spc="-10" dirty="0"/>
              <a:t>vs</a:t>
            </a:r>
            <a:r>
              <a:rPr sz="3600" spc="-30" dirty="0"/>
              <a:t> </a:t>
            </a:r>
            <a:r>
              <a:rPr sz="3600" spc="-5" dirty="0"/>
              <a:t>Orbit </a:t>
            </a:r>
            <a:r>
              <a:rPr sz="3600" spc="-800" dirty="0"/>
              <a:t> </a:t>
            </a:r>
            <a:r>
              <a:rPr sz="3600" spc="-50" dirty="0"/>
              <a:t>Type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218691" y="2532075"/>
            <a:ext cx="2934970" cy="25069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5"/>
              </a:spcBef>
            </a:pP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Successful landings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FDFFFF"/>
                </a:solidFill>
                <a:latin typeface="Calibri"/>
                <a:cs typeface="Calibri"/>
              </a:rPr>
              <a:t>heavy </a:t>
            </a:r>
            <a:r>
              <a:rPr sz="2000" spc="-44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payloads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(more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than </a:t>
            </a:r>
            <a:r>
              <a:rPr sz="2000" spc="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6000Kg)</a:t>
            </a:r>
            <a:r>
              <a:rPr sz="2000" spc="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DFFFF"/>
                </a:solidFill>
                <a:latin typeface="Calibri"/>
                <a:cs typeface="Calibri"/>
              </a:rPr>
              <a:t>are more </a:t>
            </a:r>
            <a:r>
              <a:rPr sz="2000" spc="-15" dirty="0">
                <a:solidFill>
                  <a:srgbClr val="FDFFFF"/>
                </a:solidFill>
                <a:latin typeface="Calibri"/>
                <a:cs typeface="Calibri"/>
              </a:rPr>
              <a:t>for</a:t>
            </a:r>
            <a:r>
              <a:rPr sz="2000" spc="-1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DFFFF"/>
                </a:solidFill>
                <a:latin typeface="Calibri"/>
                <a:cs typeface="Calibri"/>
              </a:rPr>
              <a:t>LEO, </a:t>
            </a:r>
            <a:r>
              <a:rPr sz="2000" spc="-1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ISS,</a:t>
            </a: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DFFFF"/>
                </a:solidFill>
                <a:latin typeface="Calibri"/>
                <a:cs typeface="Calibri"/>
              </a:rPr>
              <a:t>GTO</a:t>
            </a:r>
            <a:r>
              <a:rPr sz="2000" spc="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orbits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 marR="163830" algn="just">
              <a:lnSpc>
                <a:spcPct val="90100"/>
              </a:lnSpc>
              <a:spcBef>
                <a:spcPts val="1720"/>
              </a:spcBef>
            </a:pP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FDFFFF"/>
                </a:solidFill>
                <a:latin typeface="Calibri"/>
                <a:cs typeface="Calibri"/>
              </a:rPr>
              <a:t>large </a:t>
            </a: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part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of the </a:t>
            </a: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payload </a:t>
            </a:r>
            <a:r>
              <a:rPr sz="2000" spc="-44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DFFFF"/>
                </a:solidFill>
                <a:latin typeface="Calibri"/>
                <a:cs typeface="Calibri"/>
              </a:rPr>
              <a:t>weight </a:t>
            </a: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per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launch </a:t>
            </a:r>
            <a:r>
              <a:rPr sz="2000" spc="-10" dirty="0">
                <a:solidFill>
                  <a:srgbClr val="FDFFFF"/>
                </a:solidFill>
                <a:latin typeface="Calibri"/>
                <a:cs typeface="Calibri"/>
              </a:rPr>
              <a:t>was </a:t>
            </a: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less </a:t>
            </a:r>
            <a:r>
              <a:rPr sz="2000" spc="-44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than</a:t>
            </a:r>
            <a:r>
              <a:rPr sz="2000" spc="-1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6000Kg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0" y="955547"/>
            <a:ext cx="6537959" cy="46268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3127"/>
            <a:ext cx="4651375" cy="5979160"/>
            <a:chOff x="0" y="643127"/>
            <a:chExt cx="4651375" cy="5979160"/>
          </a:xfrm>
        </p:grpSpPr>
        <p:sp>
          <p:nvSpPr>
            <p:cNvPr id="3" name="object 3"/>
            <p:cNvSpPr/>
            <p:nvPr/>
          </p:nvSpPr>
          <p:spPr>
            <a:xfrm>
              <a:off x="521208" y="911352"/>
              <a:ext cx="687705" cy="5710555"/>
            </a:xfrm>
            <a:custGeom>
              <a:avLst/>
              <a:gdLst/>
              <a:ahLst/>
              <a:cxnLst/>
              <a:rect l="l" t="t" r="r" b="b"/>
              <a:pathLst>
                <a:path w="687705" h="5710555">
                  <a:moveTo>
                    <a:pt x="687324" y="0"/>
                  </a:moveTo>
                  <a:lnTo>
                    <a:pt x="0" y="466725"/>
                  </a:lnTo>
                  <a:lnTo>
                    <a:pt x="0" y="5710428"/>
                  </a:lnTo>
                  <a:lnTo>
                    <a:pt x="687324" y="5243703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70076"/>
              <a:ext cx="527685" cy="5252085"/>
            </a:xfrm>
            <a:custGeom>
              <a:avLst/>
              <a:gdLst/>
              <a:ahLst/>
              <a:cxnLst/>
              <a:rect l="l" t="t" r="r" b="b"/>
              <a:pathLst>
                <a:path w="527685" h="5252084">
                  <a:moveTo>
                    <a:pt x="527304" y="0"/>
                  </a:moveTo>
                  <a:lnTo>
                    <a:pt x="0" y="0"/>
                  </a:lnTo>
                  <a:lnTo>
                    <a:pt x="0" y="5251704"/>
                  </a:lnTo>
                  <a:lnTo>
                    <a:pt x="527304" y="5251704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0099" y="643127"/>
              <a:ext cx="410209" cy="5521960"/>
            </a:xfrm>
            <a:custGeom>
              <a:avLst/>
              <a:gdLst/>
              <a:ahLst/>
              <a:cxnLst/>
              <a:rect l="l" t="t" r="r" b="b"/>
              <a:pathLst>
                <a:path w="410209" h="5521960">
                  <a:moveTo>
                    <a:pt x="0" y="0"/>
                  </a:moveTo>
                  <a:lnTo>
                    <a:pt x="0" y="5259197"/>
                  </a:lnTo>
                  <a:lnTo>
                    <a:pt x="409956" y="5521452"/>
                  </a:lnTo>
                  <a:lnTo>
                    <a:pt x="409956" y="259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5527" y="644651"/>
              <a:ext cx="3855720" cy="5252085"/>
            </a:xfrm>
            <a:custGeom>
              <a:avLst/>
              <a:gdLst/>
              <a:ahLst/>
              <a:cxnLst/>
              <a:rect l="l" t="t" r="r" b="b"/>
              <a:pathLst>
                <a:path w="3855720" h="5252085">
                  <a:moveTo>
                    <a:pt x="3855720" y="0"/>
                  </a:moveTo>
                  <a:lnTo>
                    <a:pt x="0" y="0"/>
                  </a:lnTo>
                  <a:lnTo>
                    <a:pt x="0" y="5251704"/>
                  </a:lnTo>
                  <a:lnTo>
                    <a:pt x="3855720" y="5251704"/>
                  </a:lnTo>
                  <a:lnTo>
                    <a:pt x="38557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2" y="1144015"/>
            <a:ext cx="285686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dirty="0"/>
              <a:t>Launch</a:t>
            </a:r>
            <a:r>
              <a:rPr sz="3600" spc="-75" dirty="0"/>
              <a:t> </a:t>
            </a:r>
            <a:r>
              <a:rPr sz="3600" spc="-5" dirty="0"/>
              <a:t>Success </a:t>
            </a:r>
            <a:r>
              <a:rPr sz="3600" spc="-800" dirty="0"/>
              <a:t> </a:t>
            </a:r>
            <a:r>
              <a:rPr sz="3600" spc="-45" dirty="0"/>
              <a:t>Yearly</a:t>
            </a:r>
            <a:r>
              <a:rPr sz="3600" spc="-10" dirty="0"/>
              <a:t> </a:t>
            </a:r>
            <a:r>
              <a:rPr sz="3600" spc="-65" dirty="0"/>
              <a:t>Trend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218691" y="2522931"/>
            <a:ext cx="2915285" cy="13798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90"/>
              </a:spcBef>
            </a:pP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Since</a:t>
            </a:r>
            <a:r>
              <a:rPr sz="2400" spc="-3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2013,</a:t>
            </a:r>
            <a:r>
              <a:rPr sz="2400" spc="-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success </a:t>
            </a:r>
            <a:r>
              <a:rPr sz="2400" spc="-53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DFFFF"/>
                </a:solidFill>
                <a:latin typeface="Calibri"/>
                <a:cs typeface="Calibri"/>
              </a:rPr>
              <a:t>rate kept 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on increasing 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 till 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2020, 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as </a:t>
            </a:r>
            <a:r>
              <a:rPr sz="2400" spc="-15" dirty="0">
                <a:solidFill>
                  <a:srgbClr val="FDFFFF"/>
                </a:solidFill>
                <a:latin typeface="Calibri"/>
                <a:cs typeface="Calibri"/>
              </a:rPr>
              <a:t>we </a:t>
            </a:r>
            <a:r>
              <a:rPr sz="2400" spc="-10" dirty="0">
                <a:solidFill>
                  <a:srgbClr val="FDFFFF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see </a:t>
            </a:r>
            <a:r>
              <a:rPr sz="2400" spc="-53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DFFFF"/>
                </a:solidFill>
                <a:latin typeface="Calibri"/>
                <a:cs typeface="Calibri"/>
              </a:rPr>
              <a:t>from</a:t>
            </a:r>
            <a:r>
              <a:rPr sz="2400" spc="-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this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DFFFF"/>
                </a:solidFill>
                <a:latin typeface="Calibri"/>
                <a:cs typeface="Calibri"/>
              </a:rPr>
              <a:t>plot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0" y="826007"/>
            <a:ext cx="6537959" cy="48874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0123" y="0"/>
            <a:ext cx="8152130" cy="6858000"/>
          </a:xfrm>
          <a:custGeom>
            <a:avLst/>
            <a:gdLst/>
            <a:ahLst/>
            <a:cxnLst/>
            <a:rect l="l" t="t" r="r" b="b"/>
            <a:pathLst>
              <a:path w="8152130" h="6858000">
                <a:moveTo>
                  <a:pt x="0" y="6858000"/>
                </a:moveTo>
                <a:lnTo>
                  <a:pt x="8151876" y="6858000"/>
                </a:lnTo>
                <a:lnTo>
                  <a:pt x="815187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040124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8936" y="2707893"/>
            <a:ext cx="230759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All Launch </a:t>
            </a:r>
            <a:r>
              <a:rPr sz="40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 Light"/>
                <a:cs typeface="Calibri Light"/>
              </a:rPr>
              <a:t>Site</a:t>
            </a:r>
            <a:r>
              <a:rPr sz="4000" spc="-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Names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936" y="1372615"/>
            <a:ext cx="2640330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word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DISTINCT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show only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unique launch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1896" y="2253995"/>
            <a:ext cx="7226808" cy="235000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5648350"/>
            <a:ext cx="7011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Launch</a:t>
            </a: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 Light"/>
                <a:cs typeface="Calibri Light"/>
              </a:rPr>
              <a:t>Site</a:t>
            </a: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Names </a:t>
            </a: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Begin 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with </a:t>
            </a:r>
            <a:r>
              <a:rPr sz="4000" spc="-15" dirty="0">
                <a:solidFill>
                  <a:srgbClr val="FFFFFF"/>
                </a:solidFill>
                <a:latin typeface="Calibri Light"/>
                <a:cs typeface="Calibri Light"/>
              </a:rPr>
              <a:t>KSC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3579" y="402336"/>
            <a:ext cx="8244840" cy="32156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19426" y="4196841"/>
            <a:ext cx="55962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query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above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see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site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‘KSC’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5648350"/>
            <a:ext cx="3872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>
                <a:solidFill>
                  <a:srgbClr val="FFFFFF"/>
                </a:solidFill>
                <a:latin typeface="Calibri Light"/>
                <a:cs typeface="Calibri Light"/>
              </a:rPr>
              <a:t>Total</a:t>
            </a:r>
            <a:r>
              <a:rPr sz="40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 Light"/>
                <a:cs typeface="Calibri Light"/>
              </a:rPr>
              <a:t>Payload</a:t>
            </a:r>
            <a:r>
              <a:rPr sz="40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Mass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0051" y="902208"/>
            <a:ext cx="8311896" cy="22158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19426" y="4196841"/>
            <a:ext cx="6045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Payload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carried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boosters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NASA</a:t>
            </a:r>
            <a:r>
              <a:rPr sz="2000" spc="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(CRS)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48213.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5648350"/>
            <a:ext cx="6717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solidFill>
                  <a:srgbClr val="FFFFFF"/>
                </a:solidFill>
                <a:latin typeface="Calibri Light"/>
                <a:cs typeface="Calibri Light"/>
              </a:rPr>
              <a:t>Average</a:t>
            </a:r>
            <a:r>
              <a:rPr sz="40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 Light"/>
                <a:cs typeface="Calibri Light"/>
              </a:rPr>
              <a:t>Payload</a:t>
            </a: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Mass</a:t>
            </a: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 Light"/>
                <a:cs typeface="Calibri Light"/>
              </a:rPr>
              <a:t>by 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F9</a:t>
            </a:r>
            <a:r>
              <a:rPr sz="40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v1.1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0051" y="1115567"/>
            <a:ext cx="8311896" cy="17891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19426" y="4196841"/>
            <a:ext cx="7412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Calculated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payload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mass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carried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booster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F9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v1.1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2534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5648350"/>
            <a:ext cx="7529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solidFill>
                  <a:srgbClr val="FFFFFF"/>
                </a:solidFill>
                <a:latin typeface="Calibri Light"/>
                <a:cs typeface="Calibri Light"/>
              </a:rPr>
              <a:t>First</a:t>
            </a: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Successful</a:t>
            </a:r>
            <a:r>
              <a:rPr sz="4000" spc="-20" dirty="0">
                <a:solidFill>
                  <a:srgbClr val="FFFFFF"/>
                </a:solidFill>
                <a:latin typeface="Calibri Light"/>
                <a:cs typeface="Calibri Light"/>
              </a:rPr>
              <a:t> Ground</a:t>
            </a:r>
            <a:r>
              <a:rPr sz="40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Landing</a:t>
            </a:r>
            <a:r>
              <a:rPr sz="40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 Light"/>
                <a:cs typeface="Calibri Light"/>
              </a:rPr>
              <a:t>Date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024" y="890016"/>
            <a:ext cx="10256520" cy="25389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8278" y="3999991"/>
            <a:ext cx="107873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observed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landing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outcome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drone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ship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 was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27</a:t>
            </a:r>
            <a:r>
              <a:rPr sz="1950" b="1" spc="7" baseline="25641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1950" b="1" spc="217" baseline="256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2016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151" y="5737047"/>
            <a:ext cx="118573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FFFFFF"/>
                </a:solidFill>
                <a:latin typeface="Calibri Light"/>
                <a:cs typeface="Calibri Light"/>
              </a:rPr>
              <a:t>Successful</a:t>
            </a:r>
            <a:r>
              <a:rPr sz="3400" spc="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400" spc="-20" dirty="0">
                <a:solidFill>
                  <a:srgbClr val="FFFFFF"/>
                </a:solidFill>
                <a:latin typeface="Calibri Light"/>
                <a:cs typeface="Calibri Light"/>
              </a:rPr>
              <a:t>Drone</a:t>
            </a:r>
            <a:r>
              <a:rPr sz="34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Calibri Light"/>
                <a:cs typeface="Calibri Light"/>
              </a:rPr>
              <a:t>Ship</a:t>
            </a:r>
            <a:r>
              <a:rPr sz="34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alibri Light"/>
                <a:cs typeface="Calibri Light"/>
              </a:rPr>
              <a:t>Landing</a:t>
            </a:r>
            <a:r>
              <a:rPr sz="34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alibri Light"/>
                <a:cs typeface="Calibri Light"/>
              </a:rPr>
              <a:t>with</a:t>
            </a:r>
            <a:r>
              <a:rPr sz="34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Calibri Light"/>
                <a:cs typeface="Calibri Light"/>
              </a:rPr>
              <a:t>Payload</a:t>
            </a:r>
            <a:r>
              <a:rPr sz="34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Calibri Light"/>
                <a:cs typeface="Calibri Light"/>
              </a:rPr>
              <a:t>between</a:t>
            </a:r>
            <a:r>
              <a:rPr sz="3400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alibri Light"/>
                <a:cs typeface="Calibri Light"/>
              </a:rPr>
              <a:t>4000</a:t>
            </a:r>
            <a:r>
              <a:rPr sz="3400" spc="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  <a:r>
              <a:rPr sz="34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Calibri Light"/>
                <a:cs typeface="Calibri Light"/>
              </a:rPr>
              <a:t>6000</a:t>
            </a:r>
            <a:endParaRPr sz="3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672" y="1228344"/>
            <a:ext cx="10933176" cy="27889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8983" y="4384294"/>
            <a:ext cx="9932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successfully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landed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booster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 ship pad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applied AND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condition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0123" y="0"/>
            <a:ext cx="8152130" cy="6858000"/>
          </a:xfrm>
          <a:custGeom>
            <a:avLst/>
            <a:gdLst/>
            <a:ahLst/>
            <a:cxnLst/>
            <a:rect l="l" t="t" r="r" b="b"/>
            <a:pathLst>
              <a:path w="8152130" h="6858000">
                <a:moveTo>
                  <a:pt x="0" y="6858000"/>
                </a:moveTo>
                <a:lnTo>
                  <a:pt x="8151876" y="6858000"/>
                </a:lnTo>
                <a:lnTo>
                  <a:pt x="815187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040124" cy="6857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8936" y="2715513"/>
            <a:ext cx="2582545" cy="26193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40"/>
              </a:spcBef>
            </a:pPr>
            <a:r>
              <a:rPr sz="3700" spc="-80" dirty="0">
                <a:solidFill>
                  <a:srgbClr val="FFFFFF"/>
                </a:solidFill>
                <a:latin typeface="Calibri Light"/>
                <a:cs typeface="Calibri Light"/>
              </a:rPr>
              <a:t>Total </a:t>
            </a:r>
            <a:r>
              <a:rPr sz="3700" spc="-10" dirty="0">
                <a:solidFill>
                  <a:srgbClr val="FFFFFF"/>
                </a:solidFill>
                <a:latin typeface="Calibri Light"/>
                <a:cs typeface="Calibri Light"/>
              </a:rPr>
              <a:t>Number </a:t>
            </a:r>
            <a:r>
              <a:rPr sz="3700" spc="-8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alibri Light"/>
                <a:cs typeface="Calibri Light"/>
              </a:rPr>
              <a:t>of </a:t>
            </a:r>
            <a:r>
              <a:rPr sz="3700" spc="-10" dirty="0">
                <a:solidFill>
                  <a:srgbClr val="FFFFFF"/>
                </a:solidFill>
                <a:latin typeface="Calibri Light"/>
                <a:cs typeface="Calibri Light"/>
              </a:rPr>
              <a:t>Successful </a:t>
            </a:r>
            <a:r>
              <a:rPr sz="3700" spc="-5" dirty="0">
                <a:solidFill>
                  <a:srgbClr val="FFFFFF"/>
                </a:solidFill>
                <a:latin typeface="Calibri Light"/>
                <a:cs typeface="Calibri Light"/>
              </a:rPr>
              <a:t> and </a:t>
            </a:r>
            <a:r>
              <a:rPr sz="3700" spc="-25" dirty="0">
                <a:solidFill>
                  <a:srgbClr val="FFFFFF"/>
                </a:solidFill>
                <a:latin typeface="Calibri Light"/>
                <a:cs typeface="Calibri Light"/>
              </a:rPr>
              <a:t>Failure </a:t>
            </a:r>
            <a:r>
              <a:rPr sz="37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alibri Light"/>
                <a:cs typeface="Calibri Light"/>
              </a:rPr>
              <a:t>Mission </a:t>
            </a:r>
            <a:r>
              <a:rPr sz="37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700" spc="-20" dirty="0">
                <a:solidFill>
                  <a:srgbClr val="FFFFFF"/>
                </a:solidFill>
                <a:latin typeface="Calibri Light"/>
                <a:cs typeface="Calibri Light"/>
              </a:rPr>
              <a:t>Outcomes</a:t>
            </a:r>
            <a:endParaRPr sz="37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3755" y="2877311"/>
            <a:ext cx="7859268" cy="22600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75816"/>
            <a:ext cx="12192000" cy="5282565"/>
          </a:xfrm>
          <a:custGeom>
            <a:avLst/>
            <a:gdLst/>
            <a:ahLst/>
            <a:cxnLst/>
            <a:rect l="l" t="t" r="r" b="b"/>
            <a:pathLst>
              <a:path w="12192000" h="5282565">
                <a:moveTo>
                  <a:pt x="0" y="5282183"/>
                </a:moveTo>
                <a:lnTo>
                  <a:pt x="12192000" y="5282183"/>
                </a:lnTo>
                <a:lnTo>
                  <a:pt x="12192000" y="0"/>
                </a:lnTo>
                <a:lnTo>
                  <a:pt x="0" y="0"/>
                </a:lnTo>
                <a:lnTo>
                  <a:pt x="0" y="5282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758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0594" y="407923"/>
            <a:ext cx="4001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Executive</a:t>
            </a:r>
            <a:r>
              <a:rPr sz="4000" spc="-80" dirty="0"/>
              <a:t> </a:t>
            </a:r>
            <a:r>
              <a:rPr sz="4000" spc="-5" dirty="0"/>
              <a:t>Summary</a:t>
            </a:r>
            <a:endParaRPr sz="4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9548" y="1949195"/>
            <a:ext cx="1513331" cy="15118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29638" y="3523234"/>
            <a:ext cx="4279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Methodologies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Summary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1750" y="1968855"/>
            <a:ext cx="3778885" cy="233172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1700">
              <a:latin typeface="Calibri"/>
              <a:cs typeface="Calibri"/>
            </a:endParaRPr>
          </a:p>
          <a:p>
            <a:pPr marL="12700" marR="667385">
              <a:lnSpc>
                <a:spcPct val="127099"/>
              </a:lnSpc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Scraping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Wrangling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27099"/>
              </a:lnSpc>
            </a:pP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Exploratory Data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Analysis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SQL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Exploratory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Analysis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Visualization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Visual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Folium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Prediction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6039" y="4639055"/>
            <a:ext cx="1513332" cy="15118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61717" y="5947054"/>
            <a:ext cx="29387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sz="32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Summary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1750" y="4921097"/>
            <a:ext cx="2793365" cy="1013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7099"/>
              </a:lnSpc>
              <a:spcBef>
                <a:spcPts val="9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Exploratory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result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Dash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Screenshots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Predictive</a:t>
            </a:r>
            <a:r>
              <a:rPr sz="17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Analytic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5648350"/>
            <a:ext cx="72555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FFFFFF"/>
                </a:solidFill>
                <a:latin typeface="Calibri Light"/>
                <a:cs typeface="Calibri Light"/>
              </a:rPr>
              <a:t>Boosters</a:t>
            </a:r>
            <a:r>
              <a:rPr sz="40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Carried</a:t>
            </a:r>
            <a:r>
              <a:rPr sz="40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 Light"/>
                <a:cs typeface="Calibri Light"/>
              </a:rPr>
              <a:t>Maximum</a:t>
            </a:r>
            <a:r>
              <a:rPr sz="40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 Light"/>
                <a:cs typeface="Calibri Light"/>
              </a:rPr>
              <a:t>Payload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4244" y="291084"/>
            <a:ext cx="6510528" cy="35798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93238" y="4117975"/>
            <a:ext cx="7565390" cy="60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Determined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booster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carried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maximum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payload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subquery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the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MAX()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5648350"/>
            <a:ext cx="4358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2015</a:t>
            </a:r>
            <a:r>
              <a:rPr sz="40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 Light"/>
                <a:cs typeface="Calibri Light"/>
              </a:rPr>
              <a:t>Launch</a:t>
            </a:r>
            <a:r>
              <a:rPr sz="4000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 Light"/>
                <a:cs typeface="Calibri Light"/>
              </a:rPr>
              <a:t>Records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1300" y="402336"/>
            <a:ext cx="6629400" cy="32156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19426" y="3922521"/>
            <a:ext cx="8041640" cy="8801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WHERE clause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 LIKE,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AND,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BETWEEN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conditions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filter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failed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landing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outcomes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drone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ships,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booster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versions,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launch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site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names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2015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594" y="5676087"/>
            <a:ext cx="926338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>
                <a:solidFill>
                  <a:srgbClr val="FFFFFF"/>
                </a:solidFill>
                <a:latin typeface="Calibri Light"/>
                <a:cs typeface="Calibri Light"/>
              </a:rPr>
              <a:t>Rank</a:t>
            </a:r>
            <a:r>
              <a:rPr sz="37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alibri Light"/>
                <a:cs typeface="Calibri Light"/>
              </a:rPr>
              <a:t>Landing</a:t>
            </a:r>
            <a:r>
              <a:rPr sz="3700" spc="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700" spc="-20" dirty="0">
                <a:solidFill>
                  <a:srgbClr val="FFFFFF"/>
                </a:solidFill>
                <a:latin typeface="Calibri Light"/>
                <a:cs typeface="Calibri Light"/>
              </a:rPr>
              <a:t>Outcomes</a:t>
            </a:r>
            <a:r>
              <a:rPr sz="3700" spc="-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700" spc="-15" dirty="0">
                <a:solidFill>
                  <a:srgbClr val="FFFFFF"/>
                </a:solidFill>
                <a:latin typeface="Calibri Light"/>
                <a:cs typeface="Calibri Light"/>
              </a:rPr>
              <a:t>Between</a:t>
            </a:r>
            <a:r>
              <a:rPr sz="37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alibri Light"/>
                <a:cs typeface="Calibri Light"/>
              </a:rPr>
              <a:t>2010</a:t>
            </a:r>
            <a:r>
              <a:rPr sz="37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  <a:r>
              <a:rPr sz="37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700" spc="-5" dirty="0">
                <a:solidFill>
                  <a:srgbClr val="FFFFFF"/>
                </a:solidFill>
                <a:latin typeface="Calibri Light"/>
                <a:cs typeface="Calibri Light"/>
              </a:rPr>
              <a:t>2017</a:t>
            </a:r>
            <a:endParaRPr sz="37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0051" y="451104"/>
            <a:ext cx="8311896" cy="3118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19426" y="3669029"/>
            <a:ext cx="8156575" cy="10541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236220">
              <a:lnSpc>
                <a:spcPts val="1730"/>
              </a:lnSpc>
              <a:spcBef>
                <a:spcPts val="310"/>
              </a:spcBef>
            </a:pP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selected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Landing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outcomes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 the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landing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clause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filter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landing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2010-06-04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2010-03-20.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1730"/>
              </a:lnSpc>
              <a:spcBef>
                <a:spcPts val="994"/>
              </a:spcBef>
            </a:pP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landing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outcomes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ORDER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clause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order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grouped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landing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outcome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descending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order.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40123" y="0"/>
            <a:ext cx="8152130" cy="6858000"/>
          </a:xfrm>
          <a:custGeom>
            <a:avLst/>
            <a:gdLst/>
            <a:ahLst/>
            <a:cxnLst/>
            <a:rect l="l" t="t" r="r" b="b"/>
            <a:pathLst>
              <a:path w="8152130" h="6858000">
                <a:moveTo>
                  <a:pt x="0" y="6858000"/>
                </a:moveTo>
                <a:lnTo>
                  <a:pt x="8151876" y="6858000"/>
                </a:lnTo>
                <a:lnTo>
                  <a:pt x="815187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523" y="0"/>
            <a:ext cx="12193905" cy="6858000"/>
            <a:chOff x="-1523" y="0"/>
            <a:chExt cx="12193905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23" y="0"/>
              <a:ext cx="4041647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8599" y="0"/>
              <a:ext cx="8153400" cy="68579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" y="768476"/>
              <a:ext cx="3708931" cy="480924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6259" y="2891154"/>
            <a:ext cx="255143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43510" marR="5080" indent="-131445">
              <a:lnSpc>
                <a:spcPts val="4320"/>
              </a:lnSpc>
              <a:spcBef>
                <a:spcPts val="640"/>
              </a:spcBef>
            </a:pPr>
            <a:r>
              <a:rPr sz="4000" spc="-5" dirty="0"/>
              <a:t>Launch</a:t>
            </a:r>
            <a:r>
              <a:rPr sz="4000" spc="-75" dirty="0"/>
              <a:t> </a:t>
            </a:r>
            <a:r>
              <a:rPr sz="4000" spc="-15" dirty="0"/>
              <a:t>Sites </a:t>
            </a:r>
            <a:r>
              <a:rPr sz="4000" spc="-885" dirty="0"/>
              <a:t> </a:t>
            </a:r>
            <a:r>
              <a:rPr sz="4000" spc="-5" dirty="0"/>
              <a:t>with</a:t>
            </a:r>
            <a:r>
              <a:rPr sz="4000" spc="-60" dirty="0"/>
              <a:t> </a:t>
            </a:r>
            <a:r>
              <a:rPr sz="4000" spc="-15" dirty="0"/>
              <a:t>Folium</a:t>
            </a:r>
            <a:endParaRPr sz="4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0"/>
                </a:moveTo>
                <a:lnTo>
                  <a:pt x="0" y="0"/>
                </a:lnTo>
                <a:lnTo>
                  <a:pt x="0" y="6858000"/>
                </a:lnTo>
                <a:lnTo>
                  <a:pt x="12188952" y="68580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43127"/>
            <a:ext cx="4651375" cy="5979160"/>
            <a:chOff x="0" y="643127"/>
            <a:chExt cx="4651375" cy="5979160"/>
          </a:xfrm>
        </p:grpSpPr>
        <p:sp>
          <p:nvSpPr>
            <p:cNvPr id="4" name="object 4"/>
            <p:cNvSpPr/>
            <p:nvPr/>
          </p:nvSpPr>
          <p:spPr>
            <a:xfrm>
              <a:off x="521208" y="911352"/>
              <a:ext cx="687705" cy="5710555"/>
            </a:xfrm>
            <a:custGeom>
              <a:avLst/>
              <a:gdLst/>
              <a:ahLst/>
              <a:cxnLst/>
              <a:rect l="l" t="t" r="r" b="b"/>
              <a:pathLst>
                <a:path w="687705" h="5710555">
                  <a:moveTo>
                    <a:pt x="687324" y="0"/>
                  </a:moveTo>
                  <a:lnTo>
                    <a:pt x="0" y="466725"/>
                  </a:lnTo>
                  <a:lnTo>
                    <a:pt x="0" y="5710428"/>
                  </a:lnTo>
                  <a:lnTo>
                    <a:pt x="687324" y="5243703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370076"/>
              <a:ext cx="527685" cy="5252085"/>
            </a:xfrm>
            <a:custGeom>
              <a:avLst/>
              <a:gdLst/>
              <a:ahLst/>
              <a:cxnLst/>
              <a:rect l="l" t="t" r="r" b="b"/>
              <a:pathLst>
                <a:path w="527685" h="5252084">
                  <a:moveTo>
                    <a:pt x="527304" y="0"/>
                  </a:moveTo>
                  <a:lnTo>
                    <a:pt x="0" y="0"/>
                  </a:lnTo>
                  <a:lnTo>
                    <a:pt x="0" y="5251704"/>
                  </a:lnTo>
                  <a:lnTo>
                    <a:pt x="527304" y="5251704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0099" y="643127"/>
              <a:ext cx="410209" cy="5521960"/>
            </a:xfrm>
            <a:custGeom>
              <a:avLst/>
              <a:gdLst/>
              <a:ahLst/>
              <a:cxnLst/>
              <a:rect l="l" t="t" r="r" b="b"/>
              <a:pathLst>
                <a:path w="410209" h="5521960">
                  <a:moveTo>
                    <a:pt x="0" y="0"/>
                  </a:moveTo>
                  <a:lnTo>
                    <a:pt x="0" y="5259197"/>
                  </a:lnTo>
                  <a:lnTo>
                    <a:pt x="409956" y="5521452"/>
                  </a:lnTo>
                  <a:lnTo>
                    <a:pt x="409956" y="259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5527" y="644651"/>
              <a:ext cx="3855720" cy="5252085"/>
            </a:xfrm>
            <a:custGeom>
              <a:avLst/>
              <a:gdLst/>
              <a:ahLst/>
              <a:cxnLst/>
              <a:rect l="l" t="t" r="r" b="b"/>
              <a:pathLst>
                <a:path w="3855720" h="5252085">
                  <a:moveTo>
                    <a:pt x="3855720" y="0"/>
                  </a:moveTo>
                  <a:lnTo>
                    <a:pt x="0" y="0"/>
                  </a:lnTo>
                  <a:lnTo>
                    <a:pt x="0" y="5251704"/>
                  </a:lnTo>
                  <a:lnTo>
                    <a:pt x="3855720" y="5251704"/>
                  </a:lnTo>
                  <a:lnTo>
                    <a:pt x="38557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25702" y="1191259"/>
            <a:ext cx="3001010" cy="9810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560"/>
              </a:lnSpc>
              <a:spcBef>
                <a:spcPts val="550"/>
              </a:spcBef>
            </a:pPr>
            <a:r>
              <a:rPr sz="3300" spc="-5" dirty="0">
                <a:solidFill>
                  <a:srgbClr val="FFFFFF"/>
                </a:solidFill>
                <a:latin typeface="Calibri Light"/>
                <a:cs typeface="Calibri Light"/>
              </a:rPr>
              <a:t>All</a:t>
            </a:r>
            <a:r>
              <a:rPr sz="33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dirty="0">
                <a:solidFill>
                  <a:srgbClr val="FFFFFF"/>
                </a:solidFill>
                <a:latin typeface="Calibri Light"/>
                <a:cs typeface="Calibri Light"/>
              </a:rPr>
              <a:t>Launch</a:t>
            </a:r>
            <a:r>
              <a:rPr sz="3300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spc="-15" dirty="0">
                <a:solidFill>
                  <a:srgbClr val="FFFFFF"/>
                </a:solidFill>
                <a:latin typeface="Calibri Light"/>
                <a:cs typeface="Calibri Light"/>
              </a:rPr>
              <a:t>sites</a:t>
            </a:r>
            <a:r>
              <a:rPr sz="3300" spc="-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dirty="0">
                <a:solidFill>
                  <a:srgbClr val="FFFFFF"/>
                </a:solidFill>
                <a:latin typeface="Calibri Light"/>
                <a:cs typeface="Calibri Light"/>
              </a:rPr>
              <a:t>in </a:t>
            </a:r>
            <a:r>
              <a:rPr sz="3300" spc="-73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dirty="0">
                <a:solidFill>
                  <a:srgbClr val="FFFFFF"/>
                </a:solidFill>
                <a:latin typeface="Calibri Light"/>
                <a:cs typeface="Calibri Light"/>
              </a:rPr>
              <a:t>the</a:t>
            </a:r>
            <a:r>
              <a:rPr sz="33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Calibri Light"/>
                <a:cs typeface="Calibri Light"/>
              </a:rPr>
              <a:t>global</a:t>
            </a:r>
            <a:r>
              <a:rPr sz="33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300" spc="-5" dirty="0">
                <a:solidFill>
                  <a:srgbClr val="FFFFFF"/>
                </a:solidFill>
                <a:latin typeface="Calibri Light"/>
                <a:cs typeface="Calibri Light"/>
              </a:rPr>
              <a:t>map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8691" y="2522931"/>
            <a:ext cx="2902585" cy="10502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30"/>
              </a:spcBef>
            </a:pP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As </a:t>
            </a:r>
            <a:r>
              <a:rPr sz="2400" spc="-20" dirty="0">
                <a:solidFill>
                  <a:srgbClr val="FDFFFF"/>
                </a:solidFill>
                <a:latin typeface="Calibri"/>
                <a:cs typeface="Calibri"/>
              </a:rPr>
              <a:t>we </a:t>
            </a:r>
            <a:r>
              <a:rPr sz="2400" spc="-10" dirty="0">
                <a:solidFill>
                  <a:srgbClr val="FDFFFF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see Space 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X </a:t>
            </a:r>
            <a:r>
              <a:rPr sz="2400" spc="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launch</a:t>
            </a:r>
            <a:r>
              <a:rPr sz="2400" spc="-3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DFFFF"/>
                </a:solidFill>
                <a:latin typeface="Calibri"/>
                <a:cs typeface="Calibri"/>
              </a:rPr>
              <a:t>sites</a:t>
            </a:r>
            <a:r>
              <a:rPr sz="2400" spc="-15" dirty="0">
                <a:solidFill>
                  <a:srgbClr val="FDFFFF"/>
                </a:solidFill>
                <a:latin typeface="Calibri"/>
                <a:cs typeface="Calibri"/>
              </a:rPr>
              <a:t> are 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in</a:t>
            </a:r>
            <a:r>
              <a:rPr sz="2400" spc="-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USA, </a:t>
            </a:r>
            <a:r>
              <a:rPr sz="2400" spc="-53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DFFFF"/>
                </a:solidFill>
                <a:latin typeface="Calibri"/>
                <a:cs typeface="Calibri"/>
              </a:rPr>
              <a:t>Florida</a:t>
            </a:r>
            <a:r>
              <a:rPr sz="2400" spc="-3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DFFFF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DFFFF"/>
                </a:solidFill>
                <a:latin typeface="Calibri"/>
                <a:cs typeface="Calibri"/>
              </a:rPr>
              <a:t>California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5296" y="643127"/>
            <a:ext cx="6464808" cy="525170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473952" y="1780032"/>
            <a:ext cx="4677410" cy="2028825"/>
            <a:chOff x="6473952" y="1780032"/>
            <a:chExt cx="4677410" cy="2028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13292" y="1780032"/>
              <a:ext cx="2337816" cy="20284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3952" y="1780032"/>
              <a:ext cx="2339340" cy="201320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6944" y="2476500"/>
            <a:ext cx="4360164" cy="3328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49324" y="5140452"/>
            <a:ext cx="4358640" cy="664845"/>
          </a:xfrm>
          <a:prstGeom prst="rect">
            <a:avLst/>
          </a:prstGeom>
          <a:solidFill>
            <a:srgbClr val="000000">
              <a:alpha val="50195"/>
            </a:srgbClr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California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3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Site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879591" y="3793235"/>
            <a:ext cx="4857115" cy="2011680"/>
            <a:chOff x="5879591" y="3793235"/>
            <a:chExt cx="4857115" cy="20116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7955" y="3793235"/>
              <a:ext cx="2935224" cy="20116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79591" y="5140451"/>
              <a:ext cx="4857115" cy="664845"/>
            </a:xfrm>
            <a:custGeom>
              <a:avLst/>
              <a:gdLst/>
              <a:ahLst/>
              <a:cxnLst/>
              <a:rect l="l" t="t" r="r" b="b"/>
              <a:pathLst>
                <a:path w="4857115" h="664845">
                  <a:moveTo>
                    <a:pt x="4856988" y="0"/>
                  </a:moveTo>
                  <a:lnTo>
                    <a:pt x="0" y="0"/>
                  </a:lnTo>
                  <a:lnTo>
                    <a:pt x="0" y="664464"/>
                  </a:lnTo>
                  <a:lnTo>
                    <a:pt x="4856988" y="664464"/>
                  </a:lnTo>
                  <a:lnTo>
                    <a:pt x="4856988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29270" y="5351526"/>
            <a:ext cx="13601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Florida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10561" y="171450"/>
            <a:ext cx="7772400" cy="1013460"/>
          </a:xfrm>
          <a:prstGeom prst="rect">
            <a:avLst/>
          </a:prstGeom>
          <a:solidFill>
            <a:srgbClr val="FFFFFF">
              <a:alpha val="10195"/>
            </a:srgbClr>
          </a:solidFill>
          <a:ln w="25907">
            <a:solidFill>
              <a:srgbClr val="FFFFFF"/>
            </a:solidFill>
          </a:ln>
        </p:spPr>
        <p:txBody>
          <a:bodyPr vert="horz" wrap="square" lIns="0" tIns="247650" rIns="0" bIns="0" rtlCol="0">
            <a:spAutoFit/>
          </a:bodyPr>
          <a:lstStyle/>
          <a:p>
            <a:pPr marL="588010">
              <a:lnSpc>
                <a:spcPct val="100000"/>
              </a:lnSpc>
              <a:spcBef>
                <a:spcPts val="1950"/>
              </a:spcBef>
            </a:pPr>
            <a:r>
              <a:rPr sz="2800" spc="-30" dirty="0"/>
              <a:t>Markers</a:t>
            </a:r>
            <a:r>
              <a:rPr sz="2800" spc="20" dirty="0"/>
              <a:t> </a:t>
            </a:r>
            <a:r>
              <a:rPr sz="2800" spc="-5" dirty="0"/>
              <a:t>showing</a:t>
            </a:r>
            <a:r>
              <a:rPr sz="2800" spc="5" dirty="0"/>
              <a:t> </a:t>
            </a:r>
            <a:r>
              <a:rPr sz="2800" spc="-5" dirty="0"/>
              <a:t>launch</a:t>
            </a:r>
            <a:r>
              <a:rPr sz="2800" spc="-10" dirty="0"/>
              <a:t> </a:t>
            </a:r>
            <a:r>
              <a:rPr sz="2800" spc="-15" dirty="0"/>
              <a:t>sites</a:t>
            </a:r>
            <a:r>
              <a:rPr sz="2800" spc="20" dirty="0"/>
              <a:t> </a:t>
            </a:r>
            <a:r>
              <a:rPr sz="2800" spc="-5" dirty="0"/>
              <a:t>with</a:t>
            </a:r>
            <a:r>
              <a:rPr sz="2800" spc="10" dirty="0"/>
              <a:t> </a:t>
            </a:r>
            <a:r>
              <a:rPr sz="2800" spc="-10" dirty="0"/>
              <a:t>color</a:t>
            </a:r>
            <a:r>
              <a:rPr sz="2800" spc="5" dirty="0"/>
              <a:t> </a:t>
            </a:r>
            <a:r>
              <a:rPr sz="2800" spc="-5" dirty="0"/>
              <a:t>labels</a:t>
            </a:r>
            <a:endParaRPr sz="2800"/>
          </a:p>
        </p:txBody>
      </p:sp>
      <p:sp>
        <p:nvSpPr>
          <p:cNvPr id="13" name="object 13"/>
          <p:cNvSpPr/>
          <p:nvPr/>
        </p:nvSpPr>
        <p:spPr>
          <a:xfrm>
            <a:off x="6473952" y="3195827"/>
            <a:ext cx="4855845" cy="666115"/>
          </a:xfrm>
          <a:custGeom>
            <a:avLst/>
            <a:gdLst/>
            <a:ahLst/>
            <a:cxnLst/>
            <a:rect l="l" t="t" r="r" b="b"/>
            <a:pathLst>
              <a:path w="4855845" h="666114">
                <a:moveTo>
                  <a:pt x="4855463" y="0"/>
                </a:moveTo>
                <a:lnTo>
                  <a:pt x="0" y="0"/>
                </a:lnTo>
                <a:lnTo>
                  <a:pt x="0" y="665988"/>
                </a:lnTo>
                <a:lnTo>
                  <a:pt x="4855463" y="665988"/>
                </a:lnTo>
                <a:lnTo>
                  <a:pt x="4855463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22742" y="3407155"/>
            <a:ext cx="13601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Florida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22735" y="635508"/>
            <a:ext cx="329565" cy="1742439"/>
          </a:xfrm>
          <a:custGeom>
            <a:avLst/>
            <a:gdLst/>
            <a:ahLst/>
            <a:cxnLst/>
            <a:rect l="l" t="t" r="r" b="b"/>
            <a:pathLst>
              <a:path w="329565" h="1742439">
                <a:moveTo>
                  <a:pt x="329184" y="0"/>
                </a:moveTo>
                <a:lnTo>
                  <a:pt x="0" y="198627"/>
                </a:lnTo>
                <a:lnTo>
                  <a:pt x="0" y="1741931"/>
                </a:lnTo>
                <a:lnTo>
                  <a:pt x="329184" y="1543303"/>
                </a:lnTo>
                <a:lnTo>
                  <a:pt x="32918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09955" y="641604"/>
            <a:ext cx="708660" cy="2476500"/>
            <a:chOff x="409955" y="641604"/>
            <a:chExt cx="708660" cy="2476500"/>
          </a:xfrm>
        </p:grpSpPr>
        <p:sp>
          <p:nvSpPr>
            <p:cNvPr id="4" name="object 4"/>
            <p:cNvSpPr/>
            <p:nvPr/>
          </p:nvSpPr>
          <p:spPr>
            <a:xfrm>
              <a:off x="409955" y="1022604"/>
              <a:ext cx="708660" cy="2095500"/>
            </a:xfrm>
            <a:custGeom>
              <a:avLst/>
              <a:gdLst/>
              <a:ahLst/>
              <a:cxnLst/>
              <a:rect l="l" t="t" r="r" b="b"/>
              <a:pathLst>
                <a:path w="708660" h="2095500">
                  <a:moveTo>
                    <a:pt x="0" y="0"/>
                  </a:moveTo>
                  <a:lnTo>
                    <a:pt x="0" y="1517396"/>
                  </a:lnTo>
                  <a:lnTo>
                    <a:pt x="708660" y="2095500"/>
                  </a:lnTo>
                  <a:lnTo>
                    <a:pt x="708660" y="578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955" y="838200"/>
              <a:ext cx="402590" cy="1705610"/>
            </a:xfrm>
            <a:custGeom>
              <a:avLst/>
              <a:gdLst/>
              <a:ahLst/>
              <a:cxnLst/>
              <a:rect l="l" t="t" r="r" b="b"/>
              <a:pathLst>
                <a:path w="402590" h="1705610">
                  <a:moveTo>
                    <a:pt x="402336" y="0"/>
                  </a:moveTo>
                  <a:lnTo>
                    <a:pt x="0" y="183007"/>
                  </a:lnTo>
                  <a:lnTo>
                    <a:pt x="0" y="1705355"/>
                  </a:lnTo>
                  <a:lnTo>
                    <a:pt x="402336" y="1517777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4651" y="641604"/>
              <a:ext cx="167640" cy="1713230"/>
            </a:xfrm>
            <a:custGeom>
              <a:avLst/>
              <a:gdLst/>
              <a:ahLst/>
              <a:cxnLst/>
              <a:rect l="l" t="t" r="r" b="b"/>
              <a:pathLst>
                <a:path w="167640" h="1713230">
                  <a:moveTo>
                    <a:pt x="0" y="0"/>
                  </a:moveTo>
                  <a:lnTo>
                    <a:pt x="0" y="1545336"/>
                  </a:lnTo>
                  <a:lnTo>
                    <a:pt x="167640" y="1712976"/>
                  </a:lnTo>
                  <a:lnTo>
                    <a:pt x="167640" y="169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4651" y="635508"/>
            <a:ext cx="10907395" cy="154241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419100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3300"/>
              </a:spcBef>
            </a:pPr>
            <a:r>
              <a:rPr sz="4000" dirty="0"/>
              <a:t>Launch</a:t>
            </a:r>
            <a:r>
              <a:rPr sz="4000" spc="-30" dirty="0"/>
              <a:t> </a:t>
            </a:r>
            <a:r>
              <a:rPr sz="4000" spc="-10" dirty="0"/>
              <a:t>Site</a:t>
            </a:r>
            <a:r>
              <a:rPr sz="4000" spc="-15" dirty="0"/>
              <a:t> Distance</a:t>
            </a:r>
            <a:r>
              <a:rPr sz="4000" spc="-5" dirty="0"/>
              <a:t> </a:t>
            </a:r>
            <a:r>
              <a:rPr sz="4000" spc="-25" dirty="0"/>
              <a:t>to</a:t>
            </a:r>
            <a:r>
              <a:rPr sz="4000" spc="-15" dirty="0"/>
              <a:t> </a:t>
            </a:r>
            <a:r>
              <a:rPr sz="4000" spc="-5" dirty="0"/>
              <a:t>Landmarks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503933" y="2539695"/>
            <a:ext cx="3037205" cy="2907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near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ts val="2280"/>
              </a:lnSpc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railways?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1.28km</a:t>
            </a:r>
            <a:endParaRPr sz="2000">
              <a:latin typeface="Calibri"/>
              <a:cs typeface="Calibri"/>
            </a:endParaRPr>
          </a:p>
          <a:p>
            <a:pPr marL="240665" marR="626745" indent="-228600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sites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near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highways?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30km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near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ts val="2280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coastline?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0.86km</a:t>
            </a:r>
            <a:endParaRPr sz="2000">
              <a:latin typeface="Calibri"/>
              <a:cs typeface="Calibri"/>
            </a:endParaRPr>
          </a:p>
          <a:p>
            <a:pPr marL="240665" marR="5080" indent="-228600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sites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keep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certain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distance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away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cities?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51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km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7235" y="2494788"/>
            <a:ext cx="2567940" cy="34122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6343" y="3125723"/>
            <a:ext cx="2657855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51020"/>
            <a:ext cx="12192000" cy="2506980"/>
          </a:xfrm>
          <a:custGeom>
            <a:avLst/>
            <a:gdLst/>
            <a:ahLst/>
            <a:cxnLst/>
            <a:rect l="l" t="t" r="r" b="b"/>
            <a:pathLst>
              <a:path w="12192000" h="2506979">
                <a:moveTo>
                  <a:pt x="0" y="2506979"/>
                </a:moveTo>
                <a:lnTo>
                  <a:pt x="12192000" y="2506979"/>
                </a:lnTo>
                <a:lnTo>
                  <a:pt x="12192000" y="0"/>
                </a:lnTo>
                <a:lnTo>
                  <a:pt x="0" y="0"/>
                </a:lnTo>
                <a:lnTo>
                  <a:pt x="0" y="2506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4351020"/>
            <a:chOff x="0" y="0"/>
            <a:chExt cx="12192000" cy="4351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43510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435102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93697" y="2834766"/>
            <a:ext cx="8538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Dashboard</a:t>
            </a:r>
            <a:r>
              <a:rPr dirty="0"/>
              <a:t> with</a:t>
            </a:r>
            <a:r>
              <a:rPr spc="-15" dirty="0"/>
              <a:t> </a:t>
            </a:r>
            <a:r>
              <a:rPr dirty="0"/>
              <a:t>Plotly</a:t>
            </a:r>
            <a:r>
              <a:rPr spc="-15" dirty="0"/>
              <a:t> </a:t>
            </a:r>
            <a:r>
              <a:rPr dirty="0"/>
              <a:t>Dash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3411" y="3556086"/>
            <a:ext cx="5654675" cy="17881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latin typeface="Calibri"/>
                <a:cs typeface="Calibri"/>
              </a:rPr>
              <a:t>KSC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LC-39A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had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most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successful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 the</a:t>
            </a:r>
            <a:r>
              <a:rPr sz="2000" spc="-10" dirty="0">
                <a:latin typeface="Calibri"/>
                <a:cs typeface="Calibri"/>
              </a:rPr>
              <a:t> sites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5190"/>
              </a:lnSpc>
              <a:spcBef>
                <a:spcPts val="1025"/>
              </a:spcBef>
            </a:pPr>
            <a:r>
              <a:rPr spc="-105" dirty="0"/>
              <a:t>Total</a:t>
            </a:r>
            <a:r>
              <a:rPr spc="-25" dirty="0"/>
              <a:t> </a:t>
            </a:r>
            <a:r>
              <a:rPr dirty="0"/>
              <a:t>Success</a:t>
            </a:r>
            <a:r>
              <a:rPr spc="-20" dirty="0"/>
              <a:t> </a:t>
            </a:r>
            <a:r>
              <a:rPr dirty="0"/>
              <a:t>Launches </a:t>
            </a:r>
            <a:r>
              <a:rPr spc="-1070" dirty="0"/>
              <a:t> </a:t>
            </a:r>
            <a:r>
              <a:rPr spc="-25" dirty="0"/>
              <a:t>By</a:t>
            </a:r>
            <a:r>
              <a:rPr spc="-5" dirty="0"/>
              <a:t> </a:t>
            </a:r>
            <a:r>
              <a:rPr dirty="0"/>
              <a:t>all</a:t>
            </a:r>
            <a:r>
              <a:rPr spc="15" dirty="0"/>
              <a:t> </a:t>
            </a:r>
            <a:r>
              <a:rPr spc="-15" dirty="0"/>
              <a:t>sites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476244" y="0"/>
            <a:ext cx="8716010" cy="6858000"/>
            <a:chOff x="3476244" y="0"/>
            <a:chExt cx="8716010" cy="6858000"/>
          </a:xfrm>
        </p:grpSpPr>
        <p:sp>
          <p:nvSpPr>
            <p:cNvPr id="5" name="object 5"/>
            <p:cNvSpPr/>
            <p:nvPr/>
          </p:nvSpPr>
          <p:spPr>
            <a:xfrm>
              <a:off x="7653528" y="1421891"/>
              <a:ext cx="4538980" cy="5436235"/>
            </a:xfrm>
            <a:custGeom>
              <a:avLst/>
              <a:gdLst/>
              <a:ahLst/>
              <a:cxnLst/>
              <a:rect l="l" t="t" r="r" b="b"/>
              <a:pathLst>
                <a:path w="4538980" h="5436234">
                  <a:moveTo>
                    <a:pt x="3084829" y="0"/>
                  </a:moveTo>
                  <a:lnTo>
                    <a:pt x="3036698" y="367"/>
                  </a:lnTo>
                  <a:lnTo>
                    <a:pt x="2988745" y="1467"/>
                  </a:lnTo>
                  <a:lnTo>
                    <a:pt x="2940974" y="3294"/>
                  </a:lnTo>
                  <a:lnTo>
                    <a:pt x="2893392" y="5842"/>
                  </a:lnTo>
                  <a:lnTo>
                    <a:pt x="2846003" y="9106"/>
                  </a:lnTo>
                  <a:lnTo>
                    <a:pt x="2798814" y="13080"/>
                  </a:lnTo>
                  <a:lnTo>
                    <a:pt x="2751828" y="17761"/>
                  </a:lnTo>
                  <a:lnTo>
                    <a:pt x="2705052" y="23141"/>
                  </a:lnTo>
                  <a:lnTo>
                    <a:pt x="2658491" y="29216"/>
                  </a:lnTo>
                  <a:lnTo>
                    <a:pt x="2612150" y="35980"/>
                  </a:lnTo>
                  <a:lnTo>
                    <a:pt x="2566035" y="43428"/>
                  </a:lnTo>
                  <a:lnTo>
                    <a:pt x="2520151" y="51556"/>
                  </a:lnTo>
                  <a:lnTo>
                    <a:pt x="2474503" y="60356"/>
                  </a:lnTo>
                  <a:lnTo>
                    <a:pt x="2429097" y="69825"/>
                  </a:lnTo>
                  <a:lnTo>
                    <a:pt x="2383937" y="79956"/>
                  </a:lnTo>
                  <a:lnTo>
                    <a:pt x="2339030" y="90745"/>
                  </a:lnTo>
                  <a:lnTo>
                    <a:pt x="2294380" y="102186"/>
                  </a:lnTo>
                  <a:lnTo>
                    <a:pt x="2249993" y="114273"/>
                  </a:lnTo>
                  <a:lnTo>
                    <a:pt x="2205875" y="127002"/>
                  </a:lnTo>
                  <a:lnTo>
                    <a:pt x="2162030" y="140367"/>
                  </a:lnTo>
                  <a:lnTo>
                    <a:pt x="2118464" y="154363"/>
                  </a:lnTo>
                  <a:lnTo>
                    <a:pt x="2075182" y="168985"/>
                  </a:lnTo>
                  <a:lnTo>
                    <a:pt x="2032190" y="184226"/>
                  </a:lnTo>
                  <a:lnTo>
                    <a:pt x="1989492" y="200082"/>
                  </a:lnTo>
                  <a:lnTo>
                    <a:pt x="1947095" y="216548"/>
                  </a:lnTo>
                  <a:lnTo>
                    <a:pt x="1905004" y="233617"/>
                  </a:lnTo>
                  <a:lnTo>
                    <a:pt x="1863223" y="251286"/>
                  </a:lnTo>
                  <a:lnTo>
                    <a:pt x="1821759" y="269548"/>
                  </a:lnTo>
                  <a:lnTo>
                    <a:pt x="1780616" y="288398"/>
                  </a:lnTo>
                  <a:lnTo>
                    <a:pt x="1739800" y="307830"/>
                  </a:lnTo>
                  <a:lnTo>
                    <a:pt x="1699316" y="327840"/>
                  </a:lnTo>
                  <a:lnTo>
                    <a:pt x="1659170" y="348423"/>
                  </a:lnTo>
                  <a:lnTo>
                    <a:pt x="1619367" y="369572"/>
                  </a:lnTo>
                  <a:lnTo>
                    <a:pt x="1579912" y="391282"/>
                  </a:lnTo>
                  <a:lnTo>
                    <a:pt x="1540811" y="413549"/>
                  </a:lnTo>
                  <a:lnTo>
                    <a:pt x="1502068" y="436366"/>
                  </a:lnTo>
                  <a:lnTo>
                    <a:pt x="1463690" y="459729"/>
                  </a:lnTo>
                  <a:lnTo>
                    <a:pt x="1425681" y="483632"/>
                  </a:lnTo>
                  <a:lnTo>
                    <a:pt x="1388048" y="508070"/>
                  </a:lnTo>
                  <a:lnTo>
                    <a:pt x="1350794" y="533037"/>
                  </a:lnTo>
                  <a:lnTo>
                    <a:pt x="1313926" y="558529"/>
                  </a:lnTo>
                  <a:lnTo>
                    <a:pt x="1277449" y="584539"/>
                  </a:lnTo>
                  <a:lnTo>
                    <a:pt x="1241368" y="611062"/>
                  </a:lnTo>
                  <a:lnTo>
                    <a:pt x="1205689" y="638094"/>
                  </a:lnTo>
                  <a:lnTo>
                    <a:pt x="1170416" y="665629"/>
                  </a:lnTo>
                  <a:lnTo>
                    <a:pt x="1135556" y="693661"/>
                  </a:lnTo>
                  <a:lnTo>
                    <a:pt x="1101114" y="722185"/>
                  </a:lnTo>
                  <a:lnTo>
                    <a:pt x="1067094" y="751196"/>
                  </a:lnTo>
                  <a:lnTo>
                    <a:pt x="1033502" y="780688"/>
                  </a:lnTo>
                  <a:lnTo>
                    <a:pt x="1000344" y="810657"/>
                  </a:lnTo>
                  <a:lnTo>
                    <a:pt x="967625" y="841096"/>
                  </a:lnTo>
                  <a:lnTo>
                    <a:pt x="935350" y="872001"/>
                  </a:lnTo>
                  <a:lnTo>
                    <a:pt x="903525" y="903366"/>
                  </a:lnTo>
                  <a:lnTo>
                    <a:pt x="872155" y="935186"/>
                  </a:lnTo>
                  <a:lnTo>
                    <a:pt x="841245" y="967456"/>
                  </a:lnTo>
                  <a:lnTo>
                    <a:pt x="810800" y="1000169"/>
                  </a:lnTo>
                  <a:lnTo>
                    <a:pt x="780826" y="1033321"/>
                  </a:lnTo>
                  <a:lnTo>
                    <a:pt x="751329" y="1066907"/>
                  </a:lnTo>
                  <a:lnTo>
                    <a:pt x="722313" y="1100921"/>
                  </a:lnTo>
                  <a:lnTo>
                    <a:pt x="693784" y="1135358"/>
                  </a:lnTo>
                  <a:lnTo>
                    <a:pt x="665747" y="1170212"/>
                  </a:lnTo>
                  <a:lnTo>
                    <a:pt x="638207" y="1205479"/>
                  </a:lnTo>
                  <a:lnTo>
                    <a:pt x="611171" y="1241152"/>
                  </a:lnTo>
                  <a:lnTo>
                    <a:pt x="584643" y="1277227"/>
                  </a:lnTo>
                  <a:lnTo>
                    <a:pt x="558628" y="1313698"/>
                  </a:lnTo>
                  <a:lnTo>
                    <a:pt x="533132" y="1350560"/>
                  </a:lnTo>
                  <a:lnTo>
                    <a:pt x="508161" y="1387807"/>
                  </a:lnTo>
                  <a:lnTo>
                    <a:pt x="483719" y="1425435"/>
                  </a:lnTo>
                  <a:lnTo>
                    <a:pt x="459811" y="1463437"/>
                  </a:lnTo>
                  <a:lnTo>
                    <a:pt x="436444" y="1501809"/>
                  </a:lnTo>
                  <a:lnTo>
                    <a:pt x="413623" y="1540545"/>
                  </a:lnTo>
                  <a:lnTo>
                    <a:pt x="391352" y="1579640"/>
                  </a:lnTo>
                  <a:lnTo>
                    <a:pt x="369638" y="1619089"/>
                  </a:lnTo>
                  <a:lnTo>
                    <a:pt x="348485" y="1658885"/>
                  </a:lnTo>
                  <a:lnTo>
                    <a:pt x="327899" y="1699025"/>
                  </a:lnTo>
                  <a:lnTo>
                    <a:pt x="307886" y="1739502"/>
                  </a:lnTo>
                  <a:lnTo>
                    <a:pt x="288449" y="1780311"/>
                  </a:lnTo>
                  <a:lnTo>
                    <a:pt x="269596" y="1821447"/>
                  </a:lnTo>
                  <a:lnTo>
                    <a:pt x="251331" y="1862905"/>
                  </a:lnTo>
                  <a:lnTo>
                    <a:pt x="233659" y="1904679"/>
                  </a:lnTo>
                  <a:lnTo>
                    <a:pt x="216587" y="1946764"/>
                  </a:lnTo>
                  <a:lnTo>
                    <a:pt x="200118" y="1989154"/>
                  </a:lnTo>
                  <a:lnTo>
                    <a:pt x="184259" y="2031844"/>
                  </a:lnTo>
                  <a:lnTo>
                    <a:pt x="169015" y="2074830"/>
                  </a:lnTo>
                  <a:lnTo>
                    <a:pt x="154391" y="2118105"/>
                  </a:lnTo>
                  <a:lnTo>
                    <a:pt x="140393" y="2161664"/>
                  </a:lnTo>
                  <a:lnTo>
                    <a:pt x="127025" y="2205502"/>
                  </a:lnTo>
                  <a:lnTo>
                    <a:pt x="114294" y="2249613"/>
                  </a:lnTo>
                  <a:lnTo>
                    <a:pt x="102204" y="2293993"/>
                  </a:lnTo>
                  <a:lnTo>
                    <a:pt x="90761" y="2338636"/>
                  </a:lnTo>
                  <a:lnTo>
                    <a:pt x="79971" y="2383536"/>
                  </a:lnTo>
                  <a:lnTo>
                    <a:pt x="69837" y="2428689"/>
                  </a:lnTo>
                  <a:lnTo>
                    <a:pt x="60367" y="2474088"/>
                  </a:lnTo>
                  <a:lnTo>
                    <a:pt x="51565" y="2519729"/>
                  </a:lnTo>
                  <a:lnTo>
                    <a:pt x="43436" y="2565606"/>
                  </a:lnTo>
                  <a:lnTo>
                    <a:pt x="35987" y="2611714"/>
                  </a:lnTo>
                  <a:lnTo>
                    <a:pt x="29221" y="2658048"/>
                  </a:lnTo>
                  <a:lnTo>
                    <a:pt x="23145" y="2704602"/>
                  </a:lnTo>
                  <a:lnTo>
                    <a:pt x="17764" y="2751370"/>
                  </a:lnTo>
                  <a:lnTo>
                    <a:pt x="13083" y="2798349"/>
                  </a:lnTo>
                  <a:lnTo>
                    <a:pt x="9107" y="2845531"/>
                  </a:lnTo>
                  <a:lnTo>
                    <a:pt x="5843" y="2892913"/>
                  </a:lnTo>
                  <a:lnTo>
                    <a:pt x="3294" y="2940488"/>
                  </a:lnTo>
                  <a:lnTo>
                    <a:pt x="1467" y="2988251"/>
                  </a:lnTo>
                  <a:lnTo>
                    <a:pt x="367" y="3036198"/>
                  </a:lnTo>
                  <a:lnTo>
                    <a:pt x="0" y="3084322"/>
                  </a:lnTo>
                  <a:lnTo>
                    <a:pt x="430" y="3136370"/>
                  </a:lnTo>
                  <a:lnTo>
                    <a:pt x="1716" y="3188210"/>
                  </a:lnTo>
                  <a:lnTo>
                    <a:pt x="3852" y="3239834"/>
                  </a:lnTo>
                  <a:lnTo>
                    <a:pt x="6831" y="3291237"/>
                  </a:lnTo>
                  <a:lnTo>
                    <a:pt x="10645" y="3342410"/>
                  </a:lnTo>
                  <a:lnTo>
                    <a:pt x="15289" y="3393348"/>
                  </a:lnTo>
                  <a:lnTo>
                    <a:pt x="20755" y="3444044"/>
                  </a:lnTo>
                  <a:lnTo>
                    <a:pt x="27037" y="3494491"/>
                  </a:lnTo>
                  <a:lnTo>
                    <a:pt x="34127" y="3544682"/>
                  </a:lnTo>
                  <a:lnTo>
                    <a:pt x="42020" y="3594611"/>
                  </a:lnTo>
                  <a:lnTo>
                    <a:pt x="50708" y="3644271"/>
                  </a:lnTo>
                  <a:lnTo>
                    <a:pt x="60184" y="3693655"/>
                  </a:lnTo>
                  <a:lnTo>
                    <a:pt x="70443" y="3742756"/>
                  </a:lnTo>
                  <a:lnTo>
                    <a:pt x="81476" y="3791567"/>
                  </a:lnTo>
                  <a:lnTo>
                    <a:pt x="93278" y="3840083"/>
                  </a:lnTo>
                  <a:lnTo>
                    <a:pt x="105842" y="3888295"/>
                  </a:lnTo>
                  <a:lnTo>
                    <a:pt x="119160" y="3936198"/>
                  </a:lnTo>
                  <a:lnTo>
                    <a:pt x="133227" y="3983785"/>
                  </a:lnTo>
                  <a:lnTo>
                    <a:pt x="148035" y="4031048"/>
                  </a:lnTo>
                  <a:lnTo>
                    <a:pt x="163577" y="4077982"/>
                  </a:lnTo>
                  <a:lnTo>
                    <a:pt x="179847" y="4124579"/>
                  </a:lnTo>
                  <a:lnTo>
                    <a:pt x="196838" y="4170833"/>
                  </a:lnTo>
                  <a:lnTo>
                    <a:pt x="214544" y="4216736"/>
                  </a:lnTo>
                  <a:lnTo>
                    <a:pt x="232957" y="4262283"/>
                  </a:lnTo>
                  <a:lnTo>
                    <a:pt x="252071" y="4307467"/>
                  </a:lnTo>
                  <a:lnTo>
                    <a:pt x="271879" y="4352280"/>
                  </a:lnTo>
                  <a:lnTo>
                    <a:pt x="292374" y="4396716"/>
                  </a:lnTo>
                  <a:lnTo>
                    <a:pt x="313550" y="4440768"/>
                  </a:lnTo>
                  <a:lnTo>
                    <a:pt x="335399" y="4484430"/>
                  </a:lnTo>
                  <a:lnTo>
                    <a:pt x="357916" y="4527695"/>
                  </a:lnTo>
                  <a:lnTo>
                    <a:pt x="381092" y="4570556"/>
                  </a:lnTo>
                  <a:lnTo>
                    <a:pt x="404923" y="4613006"/>
                  </a:lnTo>
                  <a:lnTo>
                    <a:pt x="429400" y="4655038"/>
                  </a:lnTo>
                  <a:lnTo>
                    <a:pt x="454517" y="4696647"/>
                  </a:lnTo>
                  <a:lnTo>
                    <a:pt x="480267" y="4737824"/>
                  </a:lnTo>
                  <a:lnTo>
                    <a:pt x="506644" y="4778564"/>
                  </a:lnTo>
                  <a:lnTo>
                    <a:pt x="533640" y="4818860"/>
                  </a:lnTo>
                  <a:lnTo>
                    <a:pt x="561249" y="4858704"/>
                  </a:lnTo>
                  <a:lnTo>
                    <a:pt x="589465" y="4898091"/>
                  </a:lnTo>
                  <a:lnTo>
                    <a:pt x="618280" y="4937013"/>
                  </a:lnTo>
                  <a:lnTo>
                    <a:pt x="647688" y="4975464"/>
                  </a:lnTo>
                  <a:lnTo>
                    <a:pt x="677682" y="5013436"/>
                  </a:lnTo>
                  <a:lnTo>
                    <a:pt x="708255" y="5050924"/>
                  </a:lnTo>
                  <a:lnTo>
                    <a:pt x="739400" y="5087920"/>
                  </a:lnTo>
                  <a:lnTo>
                    <a:pt x="771111" y="5124418"/>
                  </a:lnTo>
                  <a:lnTo>
                    <a:pt x="803381" y="5160411"/>
                  </a:lnTo>
                  <a:lnTo>
                    <a:pt x="836204" y="5195892"/>
                  </a:lnTo>
                  <a:lnTo>
                    <a:pt x="869571" y="5230855"/>
                  </a:lnTo>
                  <a:lnTo>
                    <a:pt x="903477" y="5265293"/>
                  </a:lnTo>
                  <a:lnTo>
                    <a:pt x="1091438" y="5436108"/>
                  </a:lnTo>
                  <a:lnTo>
                    <a:pt x="4538472" y="5436108"/>
                  </a:lnTo>
                  <a:lnTo>
                    <a:pt x="4538472" y="364236"/>
                  </a:lnTo>
                  <a:lnTo>
                    <a:pt x="4285488" y="242443"/>
                  </a:lnTo>
                  <a:lnTo>
                    <a:pt x="4239165" y="223296"/>
                  </a:lnTo>
                  <a:lnTo>
                    <a:pt x="4192467" y="204884"/>
                  </a:lnTo>
                  <a:lnTo>
                    <a:pt x="4145401" y="187212"/>
                  </a:lnTo>
                  <a:lnTo>
                    <a:pt x="4097975" y="170288"/>
                  </a:lnTo>
                  <a:lnTo>
                    <a:pt x="4050195" y="154120"/>
                  </a:lnTo>
                  <a:lnTo>
                    <a:pt x="4002069" y="138713"/>
                  </a:lnTo>
                  <a:lnTo>
                    <a:pt x="3953604" y="124077"/>
                  </a:lnTo>
                  <a:lnTo>
                    <a:pt x="3904807" y="110217"/>
                  </a:lnTo>
                  <a:lnTo>
                    <a:pt x="3855686" y="97141"/>
                  </a:lnTo>
                  <a:lnTo>
                    <a:pt x="3806247" y="84856"/>
                  </a:lnTo>
                  <a:lnTo>
                    <a:pt x="3756499" y="73370"/>
                  </a:lnTo>
                  <a:lnTo>
                    <a:pt x="3706447" y="62690"/>
                  </a:lnTo>
                  <a:lnTo>
                    <a:pt x="3656100" y="52822"/>
                  </a:lnTo>
                  <a:lnTo>
                    <a:pt x="3605464" y="43775"/>
                  </a:lnTo>
                  <a:lnTo>
                    <a:pt x="3554547" y="35555"/>
                  </a:lnTo>
                  <a:lnTo>
                    <a:pt x="3503356" y="28170"/>
                  </a:lnTo>
                  <a:lnTo>
                    <a:pt x="3451898" y="21626"/>
                  </a:lnTo>
                  <a:lnTo>
                    <a:pt x="3400180" y="15932"/>
                  </a:lnTo>
                  <a:lnTo>
                    <a:pt x="3348211" y="11094"/>
                  </a:lnTo>
                  <a:lnTo>
                    <a:pt x="3295996" y="7119"/>
                  </a:lnTo>
                  <a:lnTo>
                    <a:pt x="3243543" y="4015"/>
                  </a:lnTo>
                  <a:lnTo>
                    <a:pt x="3190860" y="1789"/>
                  </a:lnTo>
                  <a:lnTo>
                    <a:pt x="3137953" y="448"/>
                  </a:lnTo>
                  <a:lnTo>
                    <a:pt x="308482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16596" y="1584960"/>
              <a:ext cx="4375785" cy="5273040"/>
            </a:xfrm>
            <a:custGeom>
              <a:avLst/>
              <a:gdLst/>
              <a:ahLst/>
              <a:cxnLst/>
              <a:rect l="l" t="t" r="r" b="b"/>
              <a:pathLst>
                <a:path w="4375784" h="5273040">
                  <a:moveTo>
                    <a:pt x="2921761" y="0"/>
                  </a:moveTo>
                  <a:lnTo>
                    <a:pt x="2873444" y="391"/>
                  </a:lnTo>
                  <a:lnTo>
                    <a:pt x="2825316" y="1561"/>
                  </a:lnTo>
                  <a:lnTo>
                    <a:pt x="2777384" y="3504"/>
                  </a:lnTo>
                  <a:lnTo>
                    <a:pt x="2729653" y="6213"/>
                  </a:lnTo>
                  <a:lnTo>
                    <a:pt x="2682129" y="9683"/>
                  </a:lnTo>
                  <a:lnTo>
                    <a:pt x="2634819" y="13908"/>
                  </a:lnTo>
                  <a:lnTo>
                    <a:pt x="2587728" y="18881"/>
                  </a:lnTo>
                  <a:lnTo>
                    <a:pt x="2540863" y="24597"/>
                  </a:lnTo>
                  <a:lnTo>
                    <a:pt x="2494229" y="31049"/>
                  </a:lnTo>
                  <a:lnTo>
                    <a:pt x="2447832" y="38233"/>
                  </a:lnTo>
                  <a:lnTo>
                    <a:pt x="2401679" y="46140"/>
                  </a:lnTo>
                  <a:lnTo>
                    <a:pt x="2355776" y="54767"/>
                  </a:lnTo>
                  <a:lnTo>
                    <a:pt x="2310128" y="64105"/>
                  </a:lnTo>
                  <a:lnTo>
                    <a:pt x="2264741" y="74151"/>
                  </a:lnTo>
                  <a:lnTo>
                    <a:pt x="2219623" y="84896"/>
                  </a:lnTo>
                  <a:lnTo>
                    <a:pt x="2174777" y="96337"/>
                  </a:lnTo>
                  <a:lnTo>
                    <a:pt x="2130212" y="108466"/>
                  </a:lnTo>
                  <a:lnTo>
                    <a:pt x="2085931" y="121277"/>
                  </a:lnTo>
                  <a:lnTo>
                    <a:pt x="2041943" y="134765"/>
                  </a:lnTo>
                  <a:lnTo>
                    <a:pt x="1998252" y="148923"/>
                  </a:lnTo>
                  <a:lnTo>
                    <a:pt x="1954865" y="163745"/>
                  </a:lnTo>
                  <a:lnTo>
                    <a:pt x="1911787" y="179226"/>
                  </a:lnTo>
                  <a:lnTo>
                    <a:pt x="1869025" y="195360"/>
                  </a:lnTo>
                  <a:lnTo>
                    <a:pt x="1826585" y="212140"/>
                  </a:lnTo>
                  <a:lnTo>
                    <a:pt x="1784473" y="229560"/>
                  </a:lnTo>
                  <a:lnTo>
                    <a:pt x="1742694" y="247615"/>
                  </a:lnTo>
                  <a:lnTo>
                    <a:pt x="1701255" y="266297"/>
                  </a:lnTo>
                  <a:lnTo>
                    <a:pt x="1660161" y="285603"/>
                  </a:lnTo>
                  <a:lnTo>
                    <a:pt x="1619420" y="305524"/>
                  </a:lnTo>
                  <a:lnTo>
                    <a:pt x="1579036" y="326056"/>
                  </a:lnTo>
                  <a:lnTo>
                    <a:pt x="1539016" y="347192"/>
                  </a:lnTo>
                  <a:lnTo>
                    <a:pt x="1499366" y="368927"/>
                  </a:lnTo>
                  <a:lnTo>
                    <a:pt x="1460091" y="391254"/>
                  </a:lnTo>
                  <a:lnTo>
                    <a:pt x="1421199" y="414167"/>
                  </a:lnTo>
                  <a:lnTo>
                    <a:pt x="1382694" y="437660"/>
                  </a:lnTo>
                  <a:lnTo>
                    <a:pt x="1344583" y="461727"/>
                  </a:lnTo>
                  <a:lnTo>
                    <a:pt x="1306873" y="486363"/>
                  </a:lnTo>
                  <a:lnTo>
                    <a:pt x="1269568" y="511561"/>
                  </a:lnTo>
                  <a:lnTo>
                    <a:pt x="1232674" y="537315"/>
                  </a:lnTo>
                  <a:lnTo>
                    <a:pt x="1196199" y="563619"/>
                  </a:lnTo>
                  <a:lnTo>
                    <a:pt x="1160148" y="590468"/>
                  </a:lnTo>
                  <a:lnTo>
                    <a:pt x="1124527" y="617854"/>
                  </a:lnTo>
                  <a:lnTo>
                    <a:pt x="1089342" y="645773"/>
                  </a:lnTo>
                  <a:lnTo>
                    <a:pt x="1054598" y="674218"/>
                  </a:lnTo>
                  <a:lnTo>
                    <a:pt x="1020303" y="703183"/>
                  </a:lnTo>
                  <a:lnTo>
                    <a:pt x="986462" y="732662"/>
                  </a:lnTo>
                  <a:lnTo>
                    <a:pt x="953081" y="762649"/>
                  </a:lnTo>
                  <a:lnTo>
                    <a:pt x="920165" y="793138"/>
                  </a:lnTo>
                  <a:lnTo>
                    <a:pt x="887722" y="824123"/>
                  </a:lnTo>
                  <a:lnTo>
                    <a:pt x="855757" y="855599"/>
                  </a:lnTo>
                  <a:lnTo>
                    <a:pt x="824276" y="887558"/>
                  </a:lnTo>
                  <a:lnTo>
                    <a:pt x="793286" y="919995"/>
                  </a:lnTo>
                  <a:lnTo>
                    <a:pt x="762791" y="952904"/>
                  </a:lnTo>
                  <a:lnTo>
                    <a:pt x="732798" y="986280"/>
                  </a:lnTo>
                  <a:lnTo>
                    <a:pt x="703314" y="1020115"/>
                  </a:lnTo>
                  <a:lnTo>
                    <a:pt x="674344" y="1054404"/>
                  </a:lnTo>
                  <a:lnTo>
                    <a:pt x="645894" y="1089141"/>
                  </a:lnTo>
                  <a:lnTo>
                    <a:pt x="617970" y="1124320"/>
                  </a:lnTo>
                  <a:lnTo>
                    <a:pt x="590578" y="1159935"/>
                  </a:lnTo>
                  <a:lnTo>
                    <a:pt x="563725" y="1195980"/>
                  </a:lnTo>
                  <a:lnTo>
                    <a:pt x="537416" y="1232449"/>
                  </a:lnTo>
                  <a:lnTo>
                    <a:pt x="511657" y="1269335"/>
                  </a:lnTo>
                  <a:lnTo>
                    <a:pt x="486455" y="1306634"/>
                  </a:lnTo>
                  <a:lnTo>
                    <a:pt x="461814" y="1344338"/>
                  </a:lnTo>
                  <a:lnTo>
                    <a:pt x="437742" y="1382442"/>
                  </a:lnTo>
                  <a:lnTo>
                    <a:pt x="414245" y="1420940"/>
                  </a:lnTo>
                  <a:lnTo>
                    <a:pt x="391328" y="1459826"/>
                  </a:lnTo>
                  <a:lnTo>
                    <a:pt x="368997" y="1499093"/>
                  </a:lnTo>
                  <a:lnTo>
                    <a:pt x="347258" y="1538737"/>
                  </a:lnTo>
                  <a:lnTo>
                    <a:pt x="326118" y="1578750"/>
                  </a:lnTo>
                  <a:lnTo>
                    <a:pt x="305582" y="1619127"/>
                  </a:lnTo>
                  <a:lnTo>
                    <a:pt x="285657" y="1659861"/>
                  </a:lnTo>
                  <a:lnTo>
                    <a:pt x="266348" y="1700947"/>
                  </a:lnTo>
                  <a:lnTo>
                    <a:pt x="247662" y="1742379"/>
                  </a:lnTo>
                  <a:lnTo>
                    <a:pt x="229604" y="1784151"/>
                  </a:lnTo>
                  <a:lnTo>
                    <a:pt x="212180" y="1826256"/>
                  </a:lnTo>
                  <a:lnTo>
                    <a:pt x="195397" y="1868689"/>
                  </a:lnTo>
                  <a:lnTo>
                    <a:pt x="179261" y="1911444"/>
                  </a:lnTo>
                  <a:lnTo>
                    <a:pt x="163777" y="1954514"/>
                  </a:lnTo>
                  <a:lnTo>
                    <a:pt x="148951" y="1997894"/>
                  </a:lnTo>
                  <a:lnTo>
                    <a:pt x="134790" y="2041578"/>
                  </a:lnTo>
                  <a:lnTo>
                    <a:pt x="121300" y="2085559"/>
                  </a:lnTo>
                  <a:lnTo>
                    <a:pt x="108486" y="2129832"/>
                  </a:lnTo>
                  <a:lnTo>
                    <a:pt x="96355" y="2174390"/>
                  </a:lnTo>
                  <a:lnTo>
                    <a:pt x="84913" y="2219228"/>
                  </a:lnTo>
                  <a:lnTo>
                    <a:pt x="74165" y="2264339"/>
                  </a:lnTo>
                  <a:lnTo>
                    <a:pt x="64118" y="2309718"/>
                  </a:lnTo>
                  <a:lnTo>
                    <a:pt x="54777" y="2355359"/>
                  </a:lnTo>
                  <a:lnTo>
                    <a:pt x="46149" y="2401255"/>
                  </a:lnTo>
                  <a:lnTo>
                    <a:pt x="38240" y="2447400"/>
                  </a:lnTo>
                  <a:lnTo>
                    <a:pt x="31055" y="2493789"/>
                  </a:lnTo>
                  <a:lnTo>
                    <a:pt x="24602" y="2540416"/>
                  </a:lnTo>
                  <a:lnTo>
                    <a:pt x="18885" y="2587273"/>
                  </a:lnTo>
                  <a:lnTo>
                    <a:pt x="13910" y="2634357"/>
                  </a:lnTo>
                  <a:lnTo>
                    <a:pt x="9685" y="2681659"/>
                  </a:lnTo>
                  <a:lnTo>
                    <a:pt x="6214" y="2729175"/>
                  </a:lnTo>
                  <a:lnTo>
                    <a:pt x="3504" y="2776899"/>
                  </a:lnTo>
                  <a:lnTo>
                    <a:pt x="1561" y="2824824"/>
                  </a:lnTo>
                  <a:lnTo>
                    <a:pt x="391" y="2872944"/>
                  </a:lnTo>
                  <a:lnTo>
                    <a:pt x="0" y="2921254"/>
                  </a:lnTo>
                  <a:lnTo>
                    <a:pt x="457" y="2973503"/>
                  </a:lnTo>
                  <a:lnTo>
                    <a:pt x="1826" y="3025531"/>
                  </a:lnTo>
                  <a:lnTo>
                    <a:pt x="4098" y="3077328"/>
                  </a:lnTo>
                  <a:lnTo>
                    <a:pt x="7265" y="3128888"/>
                  </a:lnTo>
                  <a:lnTo>
                    <a:pt x="11321" y="3180204"/>
                  </a:lnTo>
                  <a:lnTo>
                    <a:pt x="16257" y="3231266"/>
                  </a:lnTo>
                  <a:lnTo>
                    <a:pt x="22065" y="3282068"/>
                  </a:lnTo>
                  <a:lnTo>
                    <a:pt x="28739" y="3332603"/>
                  </a:lnTo>
                  <a:lnTo>
                    <a:pt x="36270" y="3382862"/>
                  </a:lnTo>
                  <a:lnTo>
                    <a:pt x="44651" y="3432837"/>
                  </a:lnTo>
                  <a:lnTo>
                    <a:pt x="53874" y="3482523"/>
                  </a:lnTo>
                  <a:lnTo>
                    <a:pt x="63932" y="3531910"/>
                  </a:lnTo>
                  <a:lnTo>
                    <a:pt x="74816" y="3580991"/>
                  </a:lnTo>
                  <a:lnTo>
                    <a:pt x="86521" y="3629758"/>
                  </a:lnTo>
                  <a:lnTo>
                    <a:pt x="99037" y="3678204"/>
                  </a:lnTo>
                  <a:lnTo>
                    <a:pt x="112357" y="3726322"/>
                  </a:lnTo>
                  <a:lnTo>
                    <a:pt x="126474" y="3774103"/>
                  </a:lnTo>
                  <a:lnTo>
                    <a:pt x="141380" y="3821540"/>
                  </a:lnTo>
                  <a:lnTo>
                    <a:pt x="157067" y="3868626"/>
                  </a:lnTo>
                  <a:lnTo>
                    <a:pt x="173528" y="3915353"/>
                  </a:lnTo>
                  <a:lnTo>
                    <a:pt x="190755" y="3961713"/>
                  </a:lnTo>
                  <a:lnTo>
                    <a:pt x="208740" y="4007698"/>
                  </a:lnTo>
                  <a:lnTo>
                    <a:pt x="227477" y="4053301"/>
                  </a:lnTo>
                  <a:lnTo>
                    <a:pt x="246956" y="4098515"/>
                  </a:lnTo>
                  <a:lnTo>
                    <a:pt x="267172" y="4143332"/>
                  </a:lnTo>
                  <a:lnTo>
                    <a:pt x="288115" y="4187744"/>
                  </a:lnTo>
                  <a:lnTo>
                    <a:pt x="309779" y="4231743"/>
                  </a:lnTo>
                  <a:lnTo>
                    <a:pt x="332155" y="4275322"/>
                  </a:lnTo>
                  <a:lnTo>
                    <a:pt x="355237" y="4318474"/>
                  </a:lnTo>
                  <a:lnTo>
                    <a:pt x="379017" y="4361190"/>
                  </a:lnTo>
                  <a:lnTo>
                    <a:pt x="403486" y="4403464"/>
                  </a:lnTo>
                  <a:lnTo>
                    <a:pt x="428638" y="4445287"/>
                  </a:lnTo>
                  <a:lnTo>
                    <a:pt x="454464" y="4486652"/>
                  </a:lnTo>
                  <a:lnTo>
                    <a:pt x="480958" y="4527551"/>
                  </a:lnTo>
                  <a:lnTo>
                    <a:pt x="508111" y="4567977"/>
                  </a:lnTo>
                  <a:lnTo>
                    <a:pt x="535916" y="4607922"/>
                  </a:lnTo>
                  <a:lnTo>
                    <a:pt x="564366" y="4647378"/>
                  </a:lnTo>
                  <a:lnTo>
                    <a:pt x="593452" y="4686338"/>
                  </a:lnTo>
                  <a:lnTo>
                    <a:pt x="623167" y="4724795"/>
                  </a:lnTo>
                  <a:lnTo>
                    <a:pt x="653503" y="4762740"/>
                  </a:lnTo>
                  <a:lnTo>
                    <a:pt x="684454" y="4800166"/>
                  </a:lnTo>
                  <a:lnTo>
                    <a:pt x="716010" y="4837066"/>
                  </a:lnTo>
                  <a:lnTo>
                    <a:pt x="748165" y="4873432"/>
                  </a:lnTo>
                  <a:lnTo>
                    <a:pt x="780912" y="4909255"/>
                  </a:lnTo>
                  <a:lnTo>
                    <a:pt x="814241" y="4944530"/>
                  </a:lnTo>
                  <a:lnTo>
                    <a:pt x="848147" y="4979247"/>
                  </a:lnTo>
                  <a:lnTo>
                    <a:pt x="882620" y="5013400"/>
                  </a:lnTo>
                  <a:lnTo>
                    <a:pt x="917654" y="5046980"/>
                  </a:lnTo>
                  <a:lnTo>
                    <a:pt x="953241" y="5079981"/>
                  </a:lnTo>
                  <a:lnTo>
                    <a:pt x="989373" y="5112394"/>
                  </a:lnTo>
                  <a:lnTo>
                    <a:pt x="1026043" y="5144212"/>
                  </a:lnTo>
                  <a:lnTo>
                    <a:pt x="1063244" y="5175427"/>
                  </a:lnTo>
                  <a:lnTo>
                    <a:pt x="1193800" y="5273040"/>
                  </a:lnTo>
                  <a:lnTo>
                    <a:pt x="4375404" y="5273040"/>
                  </a:lnTo>
                  <a:lnTo>
                    <a:pt x="4375404" y="389636"/>
                  </a:lnTo>
                  <a:lnTo>
                    <a:pt x="4314317" y="352551"/>
                  </a:lnTo>
                  <a:lnTo>
                    <a:pt x="4271285" y="329645"/>
                  </a:lnTo>
                  <a:lnTo>
                    <a:pt x="4227829" y="307438"/>
                  </a:lnTo>
                  <a:lnTo>
                    <a:pt x="4183956" y="285938"/>
                  </a:lnTo>
                  <a:lnTo>
                    <a:pt x="4139674" y="265153"/>
                  </a:lnTo>
                  <a:lnTo>
                    <a:pt x="4094990" y="245091"/>
                  </a:lnTo>
                  <a:lnTo>
                    <a:pt x="4049911" y="225759"/>
                  </a:lnTo>
                  <a:lnTo>
                    <a:pt x="4004446" y="207164"/>
                  </a:lnTo>
                  <a:lnTo>
                    <a:pt x="3958602" y="189315"/>
                  </a:lnTo>
                  <a:lnTo>
                    <a:pt x="3912386" y="172218"/>
                  </a:lnTo>
                  <a:lnTo>
                    <a:pt x="3865807" y="155882"/>
                  </a:lnTo>
                  <a:lnTo>
                    <a:pt x="3818871" y="140313"/>
                  </a:lnTo>
                  <a:lnTo>
                    <a:pt x="3771587" y="125520"/>
                  </a:lnTo>
                  <a:lnTo>
                    <a:pt x="3723962" y="111510"/>
                  </a:lnTo>
                  <a:lnTo>
                    <a:pt x="3676003" y="98290"/>
                  </a:lnTo>
                  <a:lnTo>
                    <a:pt x="3627718" y="85869"/>
                  </a:lnTo>
                  <a:lnTo>
                    <a:pt x="3579115" y="74253"/>
                  </a:lnTo>
                  <a:lnTo>
                    <a:pt x="3530201" y="63450"/>
                  </a:lnTo>
                  <a:lnTo>
                    <a:pt x="3480984" y="53468"/>
                  </a:lnTo>
                  <a:lnTo>
                    <a:pt x="3431471" y="44314"/>
                  </a:lnTo>
                  <a:lnTo>
                    <a:pt x="3381671" y="35997"/>
                  </a:lnTo>
                  <a:lnTo>
                    <a:pt x="3331590" y="28522"/>
                  </a:lnTo>
                  <a:lnTo>
                    <a:pt x="3281236" y="21899"/>
                  </a:lnTo>
                  <a:lnTo>
                    <a:pt x="3230617" y="16134"/>
                  </a:lnTo>
                  <a:lnTo>
                    <a:pt x="3179741" y="11236"/>
                  </a:lnTo>
                  <a:lnTo>
                    <a:pt x="3128615" y="7211"/>
                  </a:lnTo>
                  <a:lnTo>
                    <a:pt x="3077246" y="4067"/>
                  </a:lnTo>
                  <a:lnTo>
                    <a:pt x="3025643" y="1812"/>
                  </a:lnTo>
                  <a:lnTo>
                    <a:pt x="2973812" y="454"/>
                  </a:lnTo>
                  <a:lnTo>
                    <a:pt x="29217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76244" y="0"/>
              <a:ext cx="4349750" cy="3144520"/>
            </a:xfrm>
            <a:custGeom>
              <a:avLst/>
              <a:gdLst/>
              <a:ahLst/>
              <a:cxnLst/>
              <a:rect l="l" t="t" r="r" b="b"/>
              <a:pathLst>
                <a:path w="4349750" h="3144520">
                  <a:moveTo>
                    <a:pt x="4120133" y="0"/>
                  </a:moveTo>
                  <a:lnTo>
                    <a:pt x="229361" y="0"/>
                  </a:lnTo>
                  <a:lnTo>
                    <a:pt x="170941" y="121539"/>
                  </a:lnTo>
                  <a:lnTo>
                    <a:pt x="152024" y="167728"/>
                  </a:lnTo>
                  <a:lnTo>
                    <a:pt x="134144" y="214444"/>
                  </a:lnTo>
                  <a:lnTo>
                    <a:pt x="117316" y="261670"/>
                  </a:lnTo>
                  <a:lnTo>
                    <a:pt x="101552" y="309394"/>
                  </a:lnTo>
                  <a:lnTo>
                    <a:pt x="86868" y="357600"/>
                  </a:lnTo>
                  <a:lnTo>
                    <a:pt x="73278" y="406273"/>
                  </a:lnTo>
                  <a:lnTo>
                    <a:pt x="60796" y="455400"/>
                  </a:lnTo>
                  <a:lnTo>
                    <a:pt x="49435" y="504965"/>
                  </a:lnTo>
                  <a:lnTo>
                    <a:pt x="39210" y="554953"/>
                  </a:lnTo>
                  <a:lnTo>
                    <a:pt x="30135" y="605352"/>
                  </a:lnTo>
                  <a:lnTo>
                    <a:pt x="22225" y="656144"/>
                  </a:lnTo>
                  <a:lnTo>
                    <a:pt x="15493" y="707318"/>
                  </a:lnTo>
                  <a:lnTo>
                    <a:pt x="9953" y="758856"/>
                  </a:lnTo>
                  <a:lnTo>
                    <a:pt x="5619" y="810746"/>
                  </a:lnTo>
                  <a:lnTo>
                    <a:pt x="2507" y="862972"/>
                  </a:lnTo>
                  <a:lnTo>
                    <a:pt x="629" y="915519"/>
                  </a:lnTo>
                  <a:lnTo>
                    <a:pt x="0" y="968375"/>
                  </a:lnTo>
                  <a:lnTo>
                    <a:pt x="531" y="1016959"/>
                  </a:lnTo>
                  <a:lnTo>
                    <a:pt x="2119" y="1065284"/>
                  </a:lnTo>
                  <a:lnTo>
                    <a:pt x="4751" y="1113337"/>
                  </a:lnTo>
                  <a:lnTo>
                    <a:pt x="8417" y="1161108"/>
                  </a:lnTo>
                  <a:lnTo>
                    <a:pt x="13105" y="1208586"/>
                  </a:lnTo>
                  <a:lnTo>
                    <a:pt x="18806" y="1255759"/>
                  </a:lnTo>
                  <a:lnTo>
                    <a:pt x="25506" y="1302616"/>
                  </a:lnTo>
                  <a:lnTo>
                    <a:pt x="33197" y="1349147"/>
                  </a:lnTo>
                  <a:lnTo>
                    <a:pt x="41866" y="1395340"/>
                  </a:lnTo>
                  <a:lnTo>
                    <a:pt x="51502" y="1441185"/>
                  </a:lnTo>
                  <a:lnTo>
                    <a:pt x="62094" y="1486669"/>
                  </a:lnTo>
                  <a:lnTo>
                    <a:pt x="73632" y="1531783"/>
                  </a:lnTo>
                  <a:lnTo>
                    <a:pt x="86105" y="1576515"/>
                  </a:lnTo>
                  <a:lnTo>
                    <a:pt x="99500" y="1620854"/>
                  </a:lnTo>
                  <a:lnTo>
                    <a:pt x="113808" y="1664789"/>
                  </a:lnTo>
                  <a:lnTo>
                    <a:pt x="129016" y="1708309"/>
                  </a:lnTo>
                  <a:lnTo>
                    <a:pt x="145115" y="1751403"/>
                  </a:lnTo>
                  <a:lnTo>
                    <a:pt x="162093" y="1794059"/>
                  </a:lnTo>
                  <a:lnTo>
                    <a:pt x="179938" y="1836268"/>
                  </a:lnTo>
                  <a:lnTo>
                    <a:pt x="198641" y="1878017"/>
                  </a:lnTo>
                  <a:lnTo>
                    <a:pt x="218190" y="1919296"/>
                  </a:lnTo>
                  <a:lnTo>
                    <a:pt x="238573" y="1960094"/>
                  </a:lnTo>
                  <a:lnTo>
                    <a:pt x="259780" y="2000399"/>
                  </a:lnTo>
                  <a:lnTo>
                    <a:pt x="281800" y="2040200"/>
                  </a:lnTo>
                  <a:lnTo>
                    <a:pt x="304621" y="2079487"/>
                  </a:lnTo>
                  <a:lnTo>
                    <a:pt x="328233" y="2118249"/>
                  </a:lnTo>
                  <a:lnTo>
                    <a:pt x="352625" y="2156473"/>
                  </a:lnTo>
                  <a:lnTo>
                    <a:pt x="377785" y="2194151"/>
                  </a:lnTo>
                  <a:lnTo>
                    <a:pt x="403702" y="2231269"/>
                  </a:lnTo>
                  <a:lnTo>
                    <a:pt x="430366" y="2267817"/>
                  </a:lnTo>
                  <a:lnTo>
                    <a:pt x="457765" y="2303785"/>
                  </a:lnTo>
                  <a:lnTo>
                    <a:pt x="485889" y="2339161"/>
                  </a:lnTo>
                  <a:lnTo>
                    <a:pt x="514725" y="2373933"/>
                  </a:lnTo>
                  <a:lnTo>
                    <a:pt x="544264" y="2408092"/>
                  </a:lnTo>
                  <a:lnTo>
                    <a:pt x="574495" y="2441626"/>
                  </a:lnTo>
                  <a:lnTo>
                    <a:pt x="605405" y="2474523"/>
                  </a:lnTo>
                  <a:lnTo>
                    <a:pt x="636984" y="2506773"/>
                  </a:lnTo>
                  <a:lnTo>
                    <a:pt x="669221" y="2538365"/>
                  </a:lnTo>
                  <a:lnTo>
                    <a:pt x="702105" y="2569288"/>
                  </a:lnTo>
                  <a:lnTo>
                    <a:pt x="735625" y="2599530"/>
                  </a:lnTo>
                  <a:lnTo>
                    <a:pt x="769770" y="2629081"/>
                  </a:lnTo>
                  <a:lnTo>
                    <a:pt x="804529" y="2657929"/>
                  </a:lnTo>
                  <a:lnTo>
                    <a:pt x="839890" y="2686064"/>
                  </a:lnTo>
                  <a:lnTo>
                    <a:pt x="875843" y="2713474"/>
                  </a:lnTo>
                  <a:lnTo>
                    <a:pt x="912377" y="2740149"/>
                  </a:lnTo>
                  <a:lnTo>
                    <a:pt x="949480" y="2766077"/>
                  </a:lnTo>
                  <a:lnTo>
                    <a:pt x="987142" y="2791247"/>
                  </a:lnTo>
                  <a:lnTo>
                    <a:pt x="1025351" y="2815648"/>
                  </a:lnTo>
                  <a:lnTo>
                    <a:pt x="1064096" y="2839269"/>
                  </a:lnTo>
                  <a:lnTo>
                    <a:pt x="1103367" y="2862100"/>
                  </a:lnTo>
                  <a:lnTo>
                    <a:pt x="1143153" y="2884128"/>
                  </a:lnTo>
                  <a:lnTo>
                    <a:pt x="1183441" y="2905344"/>
                  </a:lnTo>
                  <a:lnTo>
                    <a:pt x="1224222" y="2925735"/>
                  </a:lnTo>
                  <a:lnTo>
                    <a:pt x="1265484" y="2945291"/>
                  </a:lnTo>
                  <a:lnTo>
                    <a:pt x="1307216" y="2964002"/>
                  </a:lnTo>
                  <a:lnTo>
                    <a:pt x="1349407" y="2981854"/>
                  </a:lnTo>
                  <a:lnTo>
                    <a:pt x="1392046" y="2998839"/>
                  </a:lnTo>
                  <a:lnTo>
                    <a:pt x="1435122" y="3014944"/>
                  </a:lnTo>
                  <a:lnTo>
                    <a:pt x="1478624" y="3030159"/>
                  </a:lnTo>
                  <a:lnTo>
                    <a:pt x="1522541" y="3044472"/>
                  </a:lnTo>
                  <a:lnTo>
                    <a:pt x="1566862" y="3057873"/>
                  </a:lnTo>
                  <a:lnTo>
                    <a:pt x="1611575" y="3070350"/>
                  </a:lnTo>
                  <a:lnTo>
                    <a:pt x="1656670" y="3081892"/>
                  </a:lnTo>
                  <a:lnTo>
                    <a:pt x="1702136" y="3092489"/>
                  </a:lnTo>
                  <a:lnTo>
                    <a:pt x="1747961" y="3102129"/>
                  </a:lnTo>
                  <a:lnTo>
                    <a:pt x="1794135" y="3110801"/>
                  </a:lnTo>
                  <a:lnTo>
                    <a:pt x="1840646" y="3118495"/>
                  </a:lnTo>
                  <a:lnTo>
                    <a:pt x="1887484" y="3125198"/>
                  </a:lnTo>
                  <a:lnTo>
                    <a:pt x="1934637" y="3130901"/>
                  </a:lnTo>
                  <a:lnTo>
                    <a:pt x="1982095" y="3135591"/>
                  </a:lnTo>
                  <a:lnTo>
                    <a:pt x="2029846" y="3139258"/>
                  </a:lnTo>
                  <a:lnTo>
                    <a:pt x="2077879" y="3141892"/>
                  </a:lnTo>
                  <a:lnTo>
                    <a:pt x="2126183" y="3143480"/>
                  </a:lnTo>
                  <a:lnTo>
                    <a:pt x="2174747" y="3144012"/>
                  </a:lnTo>
                  <a:lnTo>
                    <a:pt x="2223312" y="3143480"/>
                  </a:lnTo>
                  <a:lnTo>
                    <a:pt x="2271616" y="3141892"/>
                  </a:lnTo>
                  <a:lnTo>
                    <a:pt x="2319649" y="3139258"/>
                  </a:lnTo>
                  <a:lnTo>
                    <a:pt x="2367400" y="3135591"/>
                  </a:lnTo>
                  <a:lnTo>
                    <a:pt x="2414858" y="3130901"/>
                  </a:lnTo>
                  <a:lnTo>
                    <a:pt x="2462011" y="3125198"/>
                  </a:lnTo>
                  <a:lnTo>
                    <a:pt x="2508849" y="3118495"/>
                  </a:lnTo>
                  <a:lnTo>
                    <a:pt x="2555360" y="3110801"/>
                  </a:lnTo>
                  <a:lnTo>
                    <a:pt x="2601534" y="3102129"/>
                  </a:lnTo>
                  <a:lnTo>
                    <a:pt x="2647359" y="3092489"/>
                  </a:lnTo>
                  <a:lnTo>
                    <a:pt x="2692825" y="3081892"/>
                  </a:lnTo>
                  <a:lnTo>
                    <a:pt x="2737920" y="3070350"/>
                  </a:lnTo>
                  <a:lnTo>
                    <a:pt x="2782633" y="3057873"/>
                  </a:lnTo>
                  <a:lnTo>
                    <a:pt x="2826954" y="3044472"/>
                  </a:lnTo>
                  <a:lnTo>
                    <a:pt x="2870871" y="3030159"/>
                  </a:lnTo>
                  <a:lnTo>
                    <a:pt x="2914373" y="3014944"/>
                  </a:lnTo>
                  <a:lnTo>
                    <a:pt x="2957449" y="2998839"/>
                  </a:lnTo>
                  <a:lnTo>
                    <a:pt x="3000088" y="2981854"/>
                  </a:lnTo>
                  <a:lnTo>
                    <a:pt x="3042279" y="2964002"/>
                  </a:lnTo>
                  <a:lnTo>
                    <a:pt x="3084011" y="2945291"/>
                  </a:lnTo>
                  <a:lnTo>
                    <a:pt x="3125273" y="2925735"/>
                  </a:lnTo>
                  <a:lnTo>
                    <a:pt x="3166054" y="2905344"/>
                  </a:lnTo>
                  <a:lnTo>
                    <a:pt x="3206342" y="2884128"/>
                  </a:lnTo>
                  <a:lnTo>
                    <a:pt x="3246128" y="2862100"/>
                  </a:lnTo>
                  <a:lnTo>
                    <a:pt x="3285399" y="2839269"/>
                  </a:lnTo>
                  <a:lnTo>
                    <a:pt x="3324144" y="2815648"/>
                  </a:lnTo>
                  <a:lnTo>
                    <a:pt x="3362353" y="2791247"/>
                  </a:lnTo>
                  <a:lnTo>
                    <a:pt x="3400015" y="2766077"/>
                  </a:lnTo>
                  <a:lnTo>
                    <a:pt x="3437118" y="2740149"/>
                  </a:lnTo>
                  <a:lnTo>
                    <a:pt x="3473652" y="2713474"/>
                  </a:lnTo>
                  <a:lnTo>
                    <a:pt x="3509605" y="2686064"/>
                  </a:lnTo>
                  <a:lnTo>
                    <a:pt x="3544966" y="2657929"/>
                  </a:lnTo>
                  <a:lnTo>
                    <a:pt x="3579725" y="2629081"/>
                  </a:lnTo>
                  <a:lnTo>
                    <a:pt x="3613870" y="2599530"/>
                  </a:lnTo>
                  <a:lnTo>
                    <a:pt x="3647390" y="2569288"/>
                  </a:lnTo>
                  <a:lnTo>
                    <a:pt x="3680274" y="2538365"/>
                  </a:lnTo>
                  <a:lnTo>
                    <a:pt x="3712511" y="2506773"/>
                  </a:lnTo>
                  <a:lnTo>
                    <a:pt x="3744090" y="2474523"/>
                  </a:lnTo>
                  <a:lnTo>
                    <a:pt x="3775000" y="2441626"/>
                  </a:lnTo>
                  <a:lnTo>
                    <a:pt x="3805231" y="2408092"/>
                  </a:lnTo>
                  <a:lnTo>
                    <a:pt x="3834770" y="2373933"/>
                  </a:lnTo>
                  <a:lnTo>
                    <a:pt x="3863606" y="2339161"/>
                  </a:lnTo>
                  <a:lnTo>
                    <a:pt x="3891730" y="2303785"/>
                  </a:lnTo>
                  <a:lnTo>
                    <a:pt x="3919129" y="2267817"/>
                  </a:lnTo>
                  <a:lnTo>
                    <a:pt x="3945793" y="2231269"/>
                  </a:lnTo>
                  <a:lnTo>
                    <a:pt x="3971710" y="2194151"/>
                  </a:lnTo>
                  <a:lnTo>
                    <a:pt x="3996870" y="2156473"/>
                  </a:lnTo>
                  <a:lnTo>
                    <a:pt x="4021262" y="2118249"/>
                  </a:lnTo>
                  <a:lnTo>
                    <a:pt x="4044874" y="2079487"/>
                  </a:lnTo>
                  <a:lnTo>
                    <a:pt x="4067695" y="2040200"/>
                  </a:lnTo>
                  <a:lnTo>
                    <a:pt x="4089715" y="2000399"/>
                  </a:lnTo>
                  <a:lnTo>
                    <a:pt x="4110922" y="1960094"/>
                  </a:lnTo>
                  <a:lnTo>
                    <a:pt x="4131305" y="1919296"/>
                  </a:lnTo>
                  <a:lnTo>
                    <a:pt x="4150854" y="1878017"/>
                  </a:lnTo>
                  <a:lnTo>
                    <a:pt x="4169557" y="1836268"/>
                  </a:lnTo>
                  <a:lnTo>
                    <a:pt x="4187402" y="1794059"/>
                  </a:lnTo>
                  <a:lnTo>
                    <a:pt x="4204380" y="1751403"/>
                  </a:lnTo>
                  <a:lnTo>
                    <a:pt x="4220479" y="1708309"/>
                  </a:lnTo>
                  <a:lnTo>
                    <a:pt x="4235687" y="1664789"/>
                  </a:lnTo>
                  <a:lnTo>
                    <a:pt x="4249995" y="1620854"/>
                  </a:lnTo>
                  <a:lnTo>
                    <a:pt x="4263390" y="1576515"/>
                  </a:lnTo>
                  <a:lnTo>
                    <a:pt x="4275863" y="1531783"/>
                  </a:lnTo>
                  <a:lnTo>
                    <a:pt x="4287401" y="1486669"/>
                  </a:lnTo>
                  <a:lnTo>
                    <a:pt x="4297993" y="1441185"/>
                  </a:lnTo>
                  <a:lnTo>
                    <a:pt x="4307629" y="1395340"/>
                  </a:lnTo>
                  <a:lnTo>
                    <a:pt x="4316298" y="1349147"/>
                  </a:lnTo>
                  <a:lnTo>
                    <a:pt x="4323989" y="1302616"/>
                  </a:lnTo>
                  <a:lnTo>
                    <a:pt x="4330689" y="1255759"/>
                  </a:lnTo>
                  <a:lnTo>
                    <a:pt x="4336390" y="1208586"/>
                  </a:lnTo>
                  <a:lnTo>
                    <a:pt x="4341078" y="1161108"/>
                  </a:lnTo>
                  <a:lnTo>
                    <a:pt x="4344744" y="1113337"/>
                  </a:lnTo>
                  <a:lnTo>
                    <a:pt x="4347376" y="1065284"/>
                  </a:lnTo>
                  <a:lnTo>
                    <a:pt x="4348964" y="1016959"/>
                  </a:lnTo>
                  <a:lnTo>
                    <a:pt x="4349496" y="968375"/>
                  </a:lnTo>
                  <a:lnTo>
                    <a:pt x="4348866" y="915519"/>
                  </a:lnTo>
                  <a:lnTo>
                    <a:pt x="4346988" y="862972"/>
                  </a:lnTo>
                  <a:lnTo>
                    <a:pt x="4343876" y="810746"/>
                  </a:lnTo>
                  <a:lnTo>
                    <a:pt x="4339542" y="758856"/>
                  </a:lnTo>
                  <a:lnTo>
                    <a:pt x="4334002" y="707318"/>
                  </a:lnTo>
                  <a:lnTo>
                    <a:pt x="4327270" y="656144"/>
                  </a:lnTo>
                  <a:lnTo>
                    <a:pt x="4319360" y="605352"/>
                  </a:lnTo>
                  <a:lnTo>
                    <a:pt x="4310285" y="554953"/>
                  </a:lnTo>
                  <a:lnTo>
                    <a:pt x="4300060" y="504965"/>
                  </a:lnTo>
                  <a:lnTo>
                    <a:pt x="4288699" y="455400"/>
                  </a:lnTo>
                  <a:lnTo>
                    <a:pt x="4276217" y="406273"/>
                  </a:lnTo>
                  <a:lnTo>
                    <a:pt x="4262627" y="357600"/>
                  </a:lnTo>
                  <a:lnTo>
                    <a:pt x="4247943" y="309394"/>
                  </a:lnTo>
                  <a:lnTo>
                    <a:pt x="4232179" y="261670"/>
                  </a:lnTo>
                  <a:lnTo>
                    <a:pt x="4215351" y="214444"/>
                  </a:lnTo>
                  <a:lnTo>
                    <a:pt x="4197471" y="167728"/>
                  </a:lnTo>
                  <a:lnTo>
                    <a:pt x="4178554" y="121539"/>
                  </a:lnTo>
                  <a:lnTo>
                    <a:pt x="412013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9312" y="0"/>
              <a:ext cx="4023360" cy="2981325"/>
            </a:xfrm>
            <a:custGeom>
              <a:avLst/>
              <a:gdLst/>
              <a:ahLst/>
              <a:cxnLst/>
              <a:rect l="l" t="t" r="r" b="b"/>
              <a:pathLst>
                <a:path w="4023359" h="2981325">
                  <a:moveTo>
                    <a:pt x="3774693" y="0"/>
                  </a:moveTo>
                  <a:lnTo>
                    <a:pt x="248665" y="0"/>
                  </a:lnTo>
                  <a:lnTo>
                    <a:pt x="242824" y="9651"/>
                  </a:lnTo>
                  <a:lnTo>
                    <a:pt x="220105" y="52729"/>
                  </a:lnTo>
                  <a:lnTo>
                    <a:pt x="198405" y="96414"/>
                  </a:lnTo>
                  <a:lnTo>
                    <a:pt x="177738" y="140693"/>
                  </a:lnTo>
                  <a:lnTo>
                    <a:pt x="158122" y="185550"/>
                  </a:lnTo>
                  <a:lnTo>
                    <a:pt x="139571" y="230967"/>
                  </a:lnTo>
                  <a:lnTo>
                    <a:pt x="122101" y="276929"/>
                  </a:lnTo>
                  <a:lnTo>
                    <a:pt x="105729" y="323421"/>
                  </a:lnTo>
                  <a:lnTo>
                    <a:pt x="90470" y="370427"/>
                  </a:lnTo>
                  <a:lnTo>
                    <a:pt x="76341" y="417930"/>
                  </a:lnTo>
                  <a:lnTo>
                    <a:pt x="63357" y="465915"/>
                  </a:lnTo>
                  <a:lnTo>
                    <a:pt x="51534" y="514365"/>
                  </a:lnTo>
                  <a:lnTo>
                    <a:pt x="40887" y="563266"/>
                  </a:lnTo>
                  <a:lnTo>
                    <a:pt x="31434" y="612600"/>
                  </a:lnTo>
                  <a:lnTo>
                    <a:pt x="23190" y="662353"/>
                  </a:lnTo>
                  <a:lnTo>
                    <a:pt x="16170" y="712507"/>
                  </a:lnTo>
                  <a:lnTo>
                    <a:pt x="10391" y="763048"/>
                  </a:lnTo>
                  <a:lnTo>
                    <a:pt x="5869" y="813959"/>
                  </a:lnTo>
                  <a:lnTo>
                    <a:pt x="2619" y="865225"/>
                  </a:lnTo>
                  <a:lnTo>
                    <a:pt x="657" y="916829"/>
                  </a:lnTo>
                  <a:lnTo>
                    <a:pt x="0" y="968755"/>
                  </a:lnTo>
                  <a:lnTo>
                    <a:pt x="565" y="1016941"/>
                  </a:lnTo>
                  <a:lnTo>
                    <a:pt x="2253" y="1064849"/>
                  </a:lnTo>
                  <a:lnTo>
                    <a:pt x="5051" y="1112467"/>
                  </a:lnTo>
                  <a:lnTo>
                    <a:pt x="8946" y="1159781"/>
                  </a:lnTo>
                  <a:lnTo>
                    <a:pt x="13925" y="1206780"/>
                  </a:lnTo>
                  <a:lnTo>
                    <a:pt x="19977" y="1253450"/>
                  </a:lnTo>
                  <a:lnTo>
                    <a:pt x="27088" y="1299779"/>
                  </a:lnTo>
                  <a:lnTo>
                    <a:pt x="35246" y="1345754"/>
                  </a:lnTo>
                  <a:lnTo>
                    <a:pt x="44438" y="1391363"/>
                  </a:lnTo>
                  <a:lnTo>
                    <a:pt x="54652" y="1436594"/>
                  </a:lnTo>
                  <a:lnTo>
                    <a:pt x="65875" y="1481433"/>
                  </a:lnTo>
                  <a:lnTo>
                    <a:pt x="78094" y="1525867"/>
                  </a:lnTo>
                  <a:lnTo>
                    <a:pt x="91296" y="1569886"/>
                  </a:lnTo>
                  <a:lnTo>
                    <a:pt x="105470" y="1613475"/>
                  </a:lnTo>
                  <a:lnTo>
                    <a:pt x="120603" y="1656622"/>
                  </a:lnTo>
                  <a:lnTo>
                    <a:pt x="136682" y="1699314"/>
                  </a:lnTo>
                  <a:lnTo>
                    <a:pt x="153693" y="1741540"/>
                  </a:lnTo>
                  <a:lnTo>
                    <a:pt x="171626" y="1783286"/>
                  </a:lnTo>
                  <a:lnTo>
                    <a:pt x="190467" y="1824540"/>
                  </a:lnTo>
                  <a:lnTo>
                    <a:pt x="210203" y="1865288"/>
                  </a:lnTo>
                  <a:lnTo>
                    <a:pt x="230822" y="1905520"/>
                  </a:lnTo>
                  <a:lnTo>
                    <a:pt x="252311" y="1945221"/>
                  </a:lnTo>
                  <a:lnTo>
                    <a:pt x="274658" y="1984379"/>
                  </a:lnTo>
                  <a:lnTo>
                    <a:pt x="297850" y="2022982"/>
                  </a:lnTo>
                  <a:lnTo>
                    <a:pt x="321875" y="2061017"/>
                  </a:lnTo>
                  <a:lnTo>
                    <a:pt x="346719" y="2098472"/>
                  </a:lnTo>
                  <a:lnTo>
                    <a:pt x="372371" y="2135334"/>
                  </a:lnTo>
                  <a:lnTo>
                    <a:pt x="398817" y="2171589"/>
                  </a:lnTo>
                  <a:lnTo>
                    <a:pt x="426045" y="2207227"/>
                  </a:lnTo>
                  <a:lnTo>
                    <a:pt x="454043" y="2242233"/>
                  </a:lnTo>
                  <a:lnTo>
                    <a:pt x="482798" y="2276596"/>
                  </a:lnTo>
                  <a:lnTo>
                    <a:pt x="512296" y="2310303"/>
                  </a:lnTo>
                  <a:lnTo>
                    <a:pt x="542526" y="2343341"/>
                  </a:lnTo>
                  <a:lnTo>
                    <a:pt x="573476" y="2375697"/>
                  </a:lnTo>
                  <a:lnTo>
                    <a:pt x="605131" y="2407360"/>
                  </a:lnTo>
                  <a:lnTo>
                    <a:pt x="637481" y="2438315"/>
                  </a:lnTo>
                  <a:lnTo>
                    <a:pt x="670511" y="2468552"/>
                  </a:lnTo>
                  <a:lnTo>
                    <a:pt x="704210" y="2498057"/>
                  </a:lnTo>
                  <a:lnTo>
                    <a:pt x="738565" y="2526818"/>
                  </a:lnTo>
                  <a:lnTo>
                    <a:pt x="773563" y="2554821"/>
                  </a:lnTo>
                  <a:lnTo>
                    <a:pt x="809192" y="2582055"/>
                  </a:lnTo>
                  <a:lnTo>
                    <a:pt x="845440" y="2608506"/>
                  </a:lnTo>
                  <a:lnTo>
                    <a:pt x="882292" y="2634163"/>
                  </a:lnTo>
                  <a:lnTo>
                    <a:pt x="919738" y="2659012"/>
                  </a:lnTo>
                  <a:lnTo>
                    <a:pt x="957763" y="2683041"/>
                  </a:lnTo>
                  <a:lnTo>
                    <a:pt x="996357" y="2706238"/>
                  </a:lnTo>
                  <a:lnTo>
                    <a:pt x="1035505" y="2728589"/>
                  </a:lnTo>
                  <a:lnTo>
                    <a:pt x="1075196" y="2750082"/>
                  </a:lnTo>
                  <a:lnTo>
                    <a:pt x="1115417" y="2770705"/>
                  </a:lnTo>
                  <a:lnTo>
                    <a:pt x="1156155" y="2790445"/>
                  </a:lnTo>
                  <a:lnTo>
                    <a:pt x="1197398" y="2809289"/>
                  </a:lnTo>
                  <a:lnTo>
                    <a:pt x="1239132" y="2827225"/>
                  </a:lnTo>
                  <a:lnTo>
                    <a:pt x="1281346" y="2844239"/>
                  </a:lnTo>
                  <a:lnTo>
                    <a:pt x="1324027" y="2860321"/>
                  </a:lnTo>
                  <a:lnTo>
                    <a:pt x="1367162" y="2875456"/>
                  </a:lnTo>
                  <a:lnTo>
                    <a:pt x="1410738" y="2889632"/>
                  </a:lnTo>
                  <a:lnTo>
                    <a:pt x="1454744" y="2902837"/>
                  </a:lnTo>
                  <a:lnTo>
                    <a:pt x="1499166" y="2915058"/>
                  </a:lnTo>
                  <a:lnTo>
                    <a:pt x="1543991" y="2926283"/>
                  </a:lnTo>
                  <a:lnTo>
                    <a:pt x="1589208" y="2936498"/>
                  </a:lnTo>
                  <a:lnTo>
                    <a:pt x="1634803" y="2945692"/>
                  </a:lnTo>
                  <a:lnTo>
                    <a:pt x="1680765" y="2953851"/>
                  </a:lnTo>
                  <a:lnTo>
                    <a:pt x="1727079" y="2960963"/>
                  </a:lnTo>
                  <a:lnTo>
                    <a:pt x="1773734" y="2967016"/>
                  </a:lnTo>
                  <a:lnTo>
                    <a:pt x="1820718" y="2971996"/>
                  </a:lnTo>
                  <a:lnTo>
                    <a:pt x="1868016" y="2975892"/>
                  </a:lnTo>
                  <a:lnTo>
                    <a:pt x="1915618" y="2978690"/>
                  </a:lnTo>
                  <a:lnTo>
                    <a:pt x="1963510" y="2980378"/>
                  </a:lnTo>
                  <a:lnTo>
                    <a:pt x="2011679" y="2980944"/>
                  </a:lnTo>
                  <a:lnTo>
                    <a:pt x="2059849" y="2980378"/>
                  </a:lnTo>
                  <a:lnTo>
                    <a:pt x="2107741" y="2978690"/>
                  </a:lnTo>
                  <a:lnTo>
                    <a:pt x="2155343" y="2975892"/>
                  </a:lnTo>
                  <a:lnTo>
                    <a:pt x="2202641" y="2971996"/>
                  </a:lnTo>
                  <a:lnTo>
                    <a:pt x="2249625" y="2967016"/>
                  </a:lnTo>
                  <a:lnTo>
                    <a:pt x="2296280" y="2960963"/>
                  </a:lnTo>
                  <a:lnTo>
                    <a:pt x="2342594" y="2953851"/>
                  </a:lnTo>
                  <a:lnTo>
                    <a:pt x="2388556" y="2945692"/>
                  </a:lnTo>
                  <a:lnTo>
                    <a:pt x="2434151" y="2936498"/>
                  </a:lnTo>
                  <a:lnTo>
                    <a:pt x="2479368" y="2926283"/>
                  </a:lnTo>
                  <a:lnTo>
                    <a:pt x="2524193" y="2915058"/>
                  </a:lnTo>
                  <a:lnTo>
                    <a:pt x="2568615" y="2902837"/>
                  </a:lnTo>
                  <a:lnTo>
                    <a:pt x="2612621" y="2889632"/>
                  </a:lnTo>
                  <a:lnTo>
                    <a:pt x="2656197" y="2875456"/>
                  </a:lnTo>
                  <a:lnTo>
                    <a:pt x="2699332" y="2860321"/>
                  </a:lnTo>
                  <a:lnTo>
                    <a:pt x="2742013" y="2844239"/>
                  </a:lnTo>
                  <a:lnTo>
                    <a:pt x="2784227" y="2827225"/>
                  </a:lnTo>
                  <a:lnTo>
                    <a:pt x="2825961" y="2809289"/>
                  </a:lnTo>
                  <a:lnTo>
                    <a:pt x="2867204" y="2790445"/>
                  </a:lnTo>
                  <a:lnTo>
                    <a:pt x="2907942" y="2770705"/>
                  </a:lnTo>
                  <a:lnTo>
                    <a:pt x="2948163" y="2750082"/>
                  </a:lnTo>
                  <a:lnTo>
                    <a:pt x="2987854" y="2728589"/>
                  </a:lnTo>
                  <a:lnTo>
                    <a:pt x="3027002" y="2706238"/>
                  </a:lnTo>
                  <a:lnTo>
                    <a:pt x="3065596" y="2683041"/>
                  </a:lnTo>
                  <a:lnTo>
                    <a:pt x="3103621" y="2659012"/>
                  </a:lnTo>
                  <a:lnTo>
                    <a:pt x="3141067" y="2634163"/>
                  </a:lnTo>
                  <a:lnTo>
                    <a:pt x="3177919" y="2608506"/>
                  </a:lnTo>
                  <a:lnTo>
                    <a:pt x="3214167" y="2582055"/>
                  </a:lnTo>
                  <a:lnTo>
                    <a:pt x="3249796" y="2554821"/>
                  </a:lnTo>
                  <a:lnTo>
                    <a:pt x="3284794" y="2526818"/>
                  </a:lnTo>
                  <a:lnTo>
                    <a:pt x="3319149" y="2498057"/>
                  </a:lnTo>
                  <a:lnTo>
                    <a:pt x="3352848" y="2468552"/>
                  </a:lnTo>
                  <a:lnTo>
                    <a:pt x="3385878" y="2438315"/>
                  </a:lnTo>
                  <a:lnTo>
                    <a:pt x="3418228" y="2407360"/>
                  </a:lnTo>
                  <a:lnTo>
                    <a:pt x="3449883" y="2375697"/>
                  </a:lnTo>
                  <a:lnTo>
                    <a:pt x="3480833" y="2343341"/>
                  </a:lnTo>
                  <a:lnTo>
                    <a:pt x="3511063" y="2310303"/>
                  </a:lnTo>
                  <a:lnTo>
                    <a:pt x="3540561" y="2276596"/>
                  </a:lnTo>
                  <a:lnTo>
                    <a:pt x="3569316" y="2242233"/>
                  </a:lnTo>
                  <a:lnTo>
                    <a:pt x="3597314" y="2207227"/>
                  </a:lnTo>
                  <a:lnTo>
                    <a:pt x="3624542" y="2171589"/>
                  </a:lnTo>
                  <a:lnTo>
                    <a:pt x="3650988" y="2135334"/>
                  </a:lnTo>
                  <a:lnTo>
                    <a:pt x="3676640" y="2098472"/>
                  </a:lnTo>
                  <a:lnTo>
                    <a:pt x="3701484" y="2061017"/>
                  </a:lnTo>
                  <a:lnTo>
                    <a:pt x="3725509" y="2022982"/>
                  </a:lnTo>
                  <a:lnTo>
                    <a:pt x="3748701" y="1984379"/>
                  </a:lnTo>
                  <a:lnTo>
                    <a:pt x="3771048" y="1945221"/>
                  </a:lnTo>
                  <a:lnTo>
                    <a:pt x="3792537" y="1905520"/>
                  </a:lnTo>
                  <a:lnTo>
                    <a:pt x="3813156" y="1865288"/>
                  </a:lnTo>
                  <a:lnTo>
                    <a:pt x="3832892" y="1824540"/>
                  </a:lnTo>
                  <a:lnTo>
                    <a:pt x="3851733" y="1783286"/>
                  </a:lnTo>
                  <a:lnTo>
                    <a:pt x="3869666" y="1741540"/>
                  </a:lnTo>
                  <a:lnTo>
                    <a:pt x="3886677" y="1699314"/>
                  </a:lnTo>
                  <a:lnTo>
                    <a:pt x="3902756" y="1656622"/>
                  </a:lnTo>
                  <a:lnTo>
                    <a:pt x="3917889" y="1613475"/>
                  </a:lnTo>
                  <a:lnTo>
                    <a:pt x="3932063" y="1569886"/>
                  </a:lnTo>
                  <a:lnTo>
                    <a:pt x="3945265" y="1525867"/>
                  </a:lnTo>
                  <a:lnTo>
                    <a:pt x="3957484" y="1481433"/>
                  </a:lnTo>
                  <a:lnTo>
                    <a:pt x="3968707" y="1436594"/>
                  </a:lnTo>
                  <a:lnTo>
                    <a:pt x="3978921" y="1391363"/>
                  </a:lnTo>
                  <a:lnTo>
                    <a:pt x="3988113" y="1345754"/>
                  </a:lnTo>
                  <a:lnTo>
                    <a:pt x="3996271" y="1299779"/>
                  </a:lnTo>
                  <a:lnTo>
                    <a:pt x="4003382" y="1253450"/>
                  </a:lnTo>
                  <a:lnTo>
                    <a:pt x="4009434" y="1206780"/>
                  </a:lnTo>
                  <a:lnTo>
                    <a:pt x="4014413" y="1159781"/>
                  </a:lnTo>
                  <a:lnTo>
                    <a:pt x="4018308" y="1112467"/>
                  </a:lnTo>
                  <a:lnTo>
                    <a:pt x="4021106" y="1064849"/>
                  </a:lnTo>
                  <a:lnTo>
                    <a:pt x="4022794" y="1016941"/>
                  </a:lnTo>
                  <a:lnTo>
                    <a:pt x="4023360" y="968755"/>
                  </a:lnTo>
                  <a:lnTo>
                    <a:pt x="4022702" y="916829"/>
                  </a:lnTo>
                  <a:lnTo>
                    <a:pt x="4020740" y="865225"/>
                  </a:lnTo>
                  <a:lnTo>
                    <a:pt x="4017490" y="813959"/>
                  </a:lnTo>
                  <a:lnTo>
                    <a:pt x="4012968" y="763048"/>
                  </a:lnTo>
                  <a:lnTo>
                    <a:pt x="4007189" y="712507"/>
                  </a:lnTo>
                  <a:lnTo>
                    <a:pt x="4000169" y="662353"/>
                  </a:lnTo>
                  <a:lnTo>
                    <a:pt x="3991925" y="612600"/>
                  </a:lnTo>
                  <a:lnTo>
                    <a:pt x="3982472" y="563266"/>
                  </a:lnTo>
                  <a:lnTo>
                    <a:pt x="3971825" y="514365"/>
                  </a:lnTo>
                  <a:lnTo>
                    <a:pt x="3960002" y="465915"/>
                  </a:lnTo>
                  <a:lnTo>
                    <a:pt x="3947018" y="417930"/>
                  </a:lnTo>
                  <a:lnTo>
                    <a:pt x="3932889" y="370427"/>
                  </a:lnTo>
                  <a:lnTo>
                    <a:pt x="3917630" y="323421"/>
                  </a:lnTo>
                  <a:lnTo>
                    <a:pt x="3901258" y="276929"/>
                  </a:lnTo>
                  <a:lnTo>
                    <a:pt x="3883788" y="230967"/>
                  </a:lnTo>
                  <a:lnTo>
                    <a:pt x="3865237" y="185550"/>
                  </a:lnTo>
                  <a:lnTo>
                    <a:pt x="3845621" y="140693"/>
                  </a:lnTo>
                  <a:lnTo>
                    <a:pt x="3824954" y="96414"/>
                  </a:lnTo>
                  <a:lnTo>
                    <a:pt x="3803254" y="52729"/>
                  </a:lnTo>
                  <a:lnTo>
                    <a:pt x="3780536" y="9651"/>
                  </a:lnTo>
                  <a:lnTo>
                    <a:pt x="3774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1455" y="794004"/>
              <a:ext cx="1546860" cy="11186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5547" y="2534411"/>
              <a:ext cx="3616452" cy="3589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76244" y="0"/>
            <a:ext cx="8716010" cy="6858000"/>
            <a:chOff x="3476244" y="0"/>
            <a:chExt cx="8716010" cy="6858000"/>
          </a:xfrm>
        </p:grpSpPr>
        <p:sp>
          <p:nvSpPr>
            <p:cNvPr id="4" name="object 4"/>
            <p:cNvSpPr/>
            <p:nvPr/>
          </p:nvSpPr>
          <p:spPr>
            <a:xfrm>
              <a:off x="7653528" y="1421891"/>
              <a:ext cx="4538980" cy="5436235"/>
            </a:xfrm>
            <a:custGeom>
              <a:avLst/>
              <a:gdLst/>
              <a:ahLst/>
              <a:cxnLst/>
              <a:rect l="l" t="t" r="r" b="b"/>
              <a:pathLst>
                <a:path w="4538980" h="5436234">
                  <a:moveTo>
                    <a:pt x="3084829" y="0"/>
                  </a:moveTo>
                  <a:lnTo>
                    <a:pt x="3036698" y="367"/>
                  </a:lnTo>
                  <a:lnTo>
                    <a:pt x="2988745" y="1467"/>
                  </a:lnTo>
                  <a:lnTo>
                    <a:pt x="2940974" y="3294"/>
                  </a:lnTo>
                  <a:lnTo>
                    <a:pt x="2893392" y="5842"/>
                  </a:lnTo>
                  <a:lnTo>
                    <a:pt x="2846003" y="9106"/>
                  </a:lnTo>
                  <a:lnTo>
                    <a:pt x="2798814" y="13080"/>
                  </a:lnTo>
                  <a:lnTo>
                    <a:pt x="2751828" y="17761"/>
                  </a:lnTo>
                  <a:lnTo>
                    <a:pt x="2705052" y="23141"/>
                  </a:lnTo>
                  <a:lnTo>
                    <a:pt x="2658491" y="29216"/>
                  </a:lnTo>
                  <a:lnTo>
                    <a:pt x="2612150" y="35980"/>
                  </a:lnTo>
                  <a:lnTo>
                    <a:pt x="2566035" y="43428"/>
                  </a:lnTo>
                  <a:lnTo>
                    <a:pt x="2520151" y="51556"/>
                  </a:lnTo>
                  <a:lnTo>
                    <a:pt x="2474503" y="60356"/>
                  </a:lnTo>
                  <a:lnTo>
                    <a:pt x="2429097" y="69825"/>
                  </a:lnTo>
                  <a:lnTo>
                    <a:pt x="2383937" y="79956"/>
                  </a:lnTo>
                  <a:lnTo>
                    <a:pt x="2339030" y="90745"/>
                  </a:lnTo>
                  <a:lnTo>
                    <a:pt x="2294380" y="102186"/>
                  </a:lnTo>
                  <a:lnTo>
                    <a:pt x="2249993" y="114273"/>
                  </a:lnTo>
                  <a:lnTo>
                    <a:pt x="2205875" y="127002"/>
                  </a:lnTo>
                  <a:lnTo>
                    <a:pt x="2162030" y="140367"/>
                  </a:lnTo>
                  <a:lnTo>
                    <a:pt x="2118464" y="154363"/>
                  </a:lnTo>
                  <a:lnTo>
                    <a:pt x="2075182" y="168985"/>
                  </a:lnTo>
                  <a:lnTo>
                    <a:pt x="2032190" y="184226"/>
                  </a:lnTo>
                  <a:lnTo>
                    <a:pt x="1989492" y="200082"/>
                  </a:lnTo>
                  <a:lnTo>
                    <a:pt x="1947095" y="216548"/>
                  </a:lnTo>
                  <a:lnTo>
                    <a:pt x="1905004" y="233617"/>
                  </a:lnTo>
                  <a:lnTo>
                    <a:pt x="1863223" y="251286"/>
                  </a:lnTo>
                  <a:lnTo>
                    <a:pt x="1821759" y="269548"/>
                  </a:lnTo>
                  <a:lnTo>
                    <a:pt x="1780616" y="288398"/>
                  </a:lnTo>
                  <a:lnTo>
                    <a:pt x="1739800" y="307830"/>
                  </a:lnTo>
                  <a:lnTo>
                    <a:pt x="1699316" y="327840"/>
                  </a:lnTo>
                  <a:lnTo>
                    <a:pt x="1659170" y="348423"/>
                  </a:lnTo>
                  <a:lnTo>
                    <a:pt x="1619367" y="369572"/>
                  </a:lnTo>
                  <a:lnTo>
                    <a:pt x="1579912" y="391282"/>
                  </a:lnTo>
                  <a:lnTo>
                    <a:pt x="1540811" y="413549"/>
                  </a:lnTo>
                  <a:lnTo>
                    <a:pt x="1502068" y="436366"/>
                  </a:lnTo>
                  <a:lnTo>
                    <a:pt x="1463690" y="459729"/>
                  </a:lnTo>
                  <a:lnTo>
                    <a:pt x="1425681" y="483632"/>
                  </a:lnTo>
                  <a:lnTo>
                    <a:pt x="1388048" y="508070"/>
                  </a:lnTo>
                  <a:lnTo>
                    <a:pt x="1350794" y="533037"/>
                  </a:lnTo>
                  <a:lnTo>
                    <a:pt x="1313926" y="558529"/>
                  </a:lnTo>
                  <a:lnTo>
                    <a:pt x="1277449" y="584539"/>
                  </a:lnTo>
                  <a:lnTo>
                    <a:pt x="1241368" y="611062"/>
                  </a:lnTo>
                  <a:lnTo>
                    <a:pt x="1205689" y="638094"/>
                  </a:lnTo>
                  <a:lnTo>
                    <a:pt x="1170416" y="665629"/>
                  </a:lnTo>
                  <a:lnTo>
                    <a:pt x="1135556" y="693661"/>
                  </a:lnTo>
                  <a:lnTo>
                    <a:pt x="1101114" y="722185"/>
                  </a:lnTo>
                  <a:lnTo>
                    <a:pt x="1067094" y="751196"/>
                  </a:lnTo>
                  <a:lnTo>
                    <a:pt x="1033502" y="780688"/>
                  </a:lnTo>
                  <a:lnTo>
                    <a:pt x="1000344" y="810657"/>
                  </a:lnTo>
                  <a:lnTo>
                    <a:pt x="967625" y="841096"/>
                  </a:lnTo>
                  <a:lnTo>
                    <a:pt x="935350" y="872001"/>
                  </a:lnTo>
                  <a:lnTo>
                    <a:pt x="903525" y="903366"/>
                  </a:lnTo>
                  <a:lnTo>
                    <a:pt x="872155" y="935186"/>
                  </a:lnTo>
                  <a:lnTo>
                    <a:pt x="841245" y="967456"/>
                  </a:lnTo>
                  <a:lnTo>
                    <a:pt x="810800" y="1000169"/>
                  </a:lnTo>
                  <a:lnTo>
                    <a:pt x="780826" y="1033321"/>
                  </a:lnTo>
                  <a:lnTo>
                    <a:pt x="751329" y="1066907"/>
                  </a:lnTo>
                  <a:lnTo>
                    <a:pt x="722313" y="1100921"/>
                  </a:lnTo>
                  <a:lnTo>
                    <a:pt x="693784" y="1135358"/>
                  </a:lnTo>
                  <a:lnTo>
                    <a:pt x="665747" y="1170212"/>
                  </a:lnTo>
                  <a:lnTo>
                    <a:pt x="638207" y="1205479"/>
                  </a:lnTo>
                  <a:lnTo>
                    <a:pt x="611171" y="1241152"/>
                  </a:lnTo>
                  <a:lnTo>
                    <a:pt x="584643" y="1277227"/>
                  </a:lnTo>
                  <a:lnTo>
                    <a:pt x="558628" y="1313698"/>
                  </a:lnTo>
                  <a:lnTo>
                    <a:pt x="533132" y="1350560"/>
                  </a:lnTo>
                  <a:lnTo>
                    <a:pt x="508161" y="1387807"/>
                  </a:lnTo>
                  <a:lnTo>
                    <a:pt x="483719" y="1425435"/>
                  </a:lnTo>
                  <a:lnTo>
                    <a:pt x="459811" y="1463437"/>
                  </a:lnTo>
                  <a:lnTo>
                    <a:pt x="436444" y="1501809"/>
                  </a:lnTo>
                  <a:lnTo>
                    <a:pt x="413623" y="1540545"/>
                  </a:lnTo>
                  <a:lnTo>
                    <a:pt x="391352" y="1579640"/>
                  </a:lnTo>
                  <a:lnTo>
                    <a:pt x="369638" y="1619089"/>
                  </a:lnTo>
                  <a:lnTo>
                    <a:pt x="348485" y="1658885"/>
                  </a:lnTo>
                  <a:lnTo>
                    <a:pt x="327899" y="1699025"/>
                  </a:lnTo>
                  <a:lnTo>
                    <a:pt x="307886" y="1739502"/>
                  </a:lnTo>
                  <a:lnTo>
                    <a:pt x="288449" y="1780311"/>
                  </a:lnTo>
                  <a:lnTo>
                    <a:pt x="269596" y="1821447"/>
                  </a:lnTo>
                  <a:lnTo>
                    <a:pt x="251331" y="1862905"/>
                  </a:lnTo>
                  <a:lnTo>
                    <a:pt x="233659" y="1904679"/>
                  </a:lnTo>
                  <a:lnTo>
                    <a:pt x="216587" y="1946764"/>
                  </a:lnTo>
                  <a:lnTo>
                    <a:pt x="200118" y="1989154"/>
                  </a:lnTo>
                  <a:lnTo>
                    <a:pt x="184259" y="2031844"/>
                  </a:lnTo>
                  <a:lnTo>
                    <a:pt x="169015" y="2074830"/>
                  </a:lnTo>
                  <a:lnTo>
                    <a:pt x="154391" y="2118105"/>
                  </a:lnTo>
                  <a:lnTo>
                    <a:pt x="140393" y="2161664"/>
                  </a:lnTo>
                  <a:lnTo>
                    <a:pt x="127025" y="2205502"/>
                  </a:lnTo>
                  <a:lnTo>
                    <a:pt x="114294" y="2249613"/>
                  </a:lnTo>
                  <a:lnTo>
                    <a:pt x="102204" y="2293993"/>
                  </a:lnTo>
                  <a:lnTo>
                    <a:pt x="90761" y="2338636"/>
                  </a:lnTo>
                  <a:lnTo>
                    <a:pt x="79971" y="2383536"/>
                  </a:lnTo>
                  <a:lnTo>
                    <a:pt x="69837" y="2428689"/>
                  </a:lnTo>
                  <a:lnTo>
                    <a:pt x="60367" y="2474088"/>
                  </a:lnTo>
                  <a:lnTo>
                    <a:pt x="51565" y="2519729"/>
                  </a:lnTo>
                  <a:lnTo>
                    <a:pt x="43436" y="2565606"/>
                  </a:lnTo>
                  <a:lnTo>
                    <a:pt x="35987" y="2611714"/>
                  </a:lnTo>
                  <a:lnTo>
                    <a:pt x="29221" y="2658048"/>
                  </a:lnTo>
                  <a:lnTo>
                    <a:pt x="23145" y="2704602"/>
                  </a:lnTo>
                  <a:lnTo>
                    <a:pt x="17764" y="2751370"/>
                  </a:lnTo>
                  <a:lnTo>
                    <a:pt x="13083" y="2798349"/>
                  </a:lnTo>
                  <a:lnTo>
                    <a:pt x="9107" y="2845531"/>
                  </a:lnTo>
                  <a:lnTo>
                    <a:pt x="5843" y="2892913"/>
                  </a:lnTo>
                  <a:lnTo>
                    <a:pt x="3294" y="2940488"/>
                  </a:lnTo>
                  <a:lnTo>
                    <a:pt x="1467" y="2988251"/>
                  </a:lnTo>
                  <a:lnTo>
                    <a:pt x="367" y="3036198"/>
                  </a:lnTo>
                  <a:lnTo>
                    <a:pt x="0" y="3084322"/>
                  </a:lnTo>
                  <a:lnTo>
                    <a:pt x="430" y="3136370"/>
                  </a:lnTo>
                  <a:lnTo>
                    <a:pt x="1716" y="3188210"/>
                  </a:lnTo>
                  <a:lnTo>
                    <a:pt x="3852" y="3239834"/>
                  </a:lnTo>
                  <a:lnTo>
                    <a:pt x="6831" y="3291237"/>
                  </a:lnTo>
                  <a:lnTo>
                    <a:pt x="10645" y="3342410"/>
                  </a:lnTo>
                  <a:lnTo>
                    <a:pt x="15289" y="3393348"/>
                  </a:lnTo>
                  <a:lnTo>
                    <a:pt x="20755" y="3444044"/>
                  </a:lnTo>
                  <a:lnTo>
                    <a:pt x="27037" y="3494491"/>
                  </a:lnTo>
                  <a:lnTo>
                    <a:pt x="34127" y="3544682"/>
                  </a:lnTo>
                  <a:lnTo>
                    <a:pt x="42020" y="3594611"/>
                  </a:lnTo>
                  <a:lnTo>
                    <a:pt x="50708" y="3644271"/>
                  </a:lnTo>
                  <a:lnTo>
                    <a:pt x="60184" y="3693655"/>
                  </a:lnTo>
                  <a:lnTo>
                    <a:pt x="70443" y="3742756"/>
                  </a:lnTo>
                  <a:lnTo>
                    <a:pt x="81476" y="3791567"/>
                  </a:lnTo>
                  <a:lnTo>
                    <a:pt x="93278" y="3840083"/>
                  </a:lnTo>
                  <a:lnTo>
                    <a:pt x="105842" y="3888295"/>
                  </a:lnTo>
                  <a:lnTo>
                    <a:pt x="119160" y="3936198"/>
                  </a:lnTo>
                  <a:lnTo>
                    <a:pt x="133227" y="3983785"/>
                  </a:lnTo>
                  <a:lnTo>
                    <a:pt x="148035" y="4031048"/>
                  </a:lnTo>
                  <a:lnTo>
                    <a:pt x="163577" y="4077982"/>
                  </a:lnTo>
                  <a:lnTo>
                    <a:pt x="179847" y="4124579"/>
                  </a:lnTo>
                  <a:lnTo>
                    <a:pt x="196838" y="4170833"/>
                  </a:lnTo>
                  <a:lnTo>
                    <a:pt x="214544" y="4216736"/>
                  </a:lnTo>
                  <a:lnTo>
                    <a:pt x="232957" y="4262283"/>
                  </a:lnTo>
                  <a:lnTo>
                    <a:pt x="252071" y="4307467"/>
                  </a:lnTo>
                  <a:lnTo>
                    <a:pt x="271879" y="4352280"/>
                  </a:lnTo>
                  <a:lnTo>
                    <a:pt x="292374" y="4396716"/>
                  </a:lnTo>
                  <a:lnTo>
                    <a:pt x="313550" y="4440768"/>
                  </a:lnTo>
                  <a:lnTo>
                    <a:pt x="335399" y="4484430"/>
                  </a:lnTo>
                  <a:lnTo>
                    <a:pt x="357916" y="4527695"/>
                  </a:lnTo>
                  <a:lnTo>
                    <a:pt x="381092" y="4570556"/>
                  </a:lnTo>
                  <a:lnTo>
                    <a:pt x="404923" y="4613006"/>
                  </a:lnTo>
                  <a:lnTo>
                    <a:pt x="429400" y="4655038"/>
                  </a:lnTo>
                  <a:lnTo>
                    <a:pt x="454517" y="4696647"/>
                  </a:lnTo>
                  <a:lnTo>
                    <a:pt x="480267" y="4737824"/>
                  </a:lnTo>
                  <a:lnTo>
                    <a:pt x="506644" y="4778564"/>
                  </a:lnTo>
                  <a:lnTo>
                    <a:pt x="533640" y="4818860"/>
                  </a:lnTo>
                  <a:lnTo>
                    <a:pt x="561249" y="4858704"/>
                  </a:lnTo>
                  <a:lnTo>
                    <a:pt x="589465" y="4898091"/>
                  </a:lnTo>
                  <a:lnTo>
                    <a:pt x="618280" y="4937013"/>
                  </a:lnTo>
                  <a:lnTo>
                    <a:pt x="647688" y="4975464"/>
                  </a:lnTo>
                  <a:lnTo>
                    <a:pt x="677682" y="5013436"/>
                  </a:lnTo>
                  <a:lnTo>
                    <a:pt x="708255" y="5050924"/>
                  </a:lnTo>
                  <a:lnTo>
                    <a:pt x="739400" y="5087920"/>
                  </a:lnTo>
                  <a:lnTo>
                    <a:pt x="771111" y="5124418"/>
                  </a:lnTo>
                  <a:lnTo>
                    <a:pt x="803381" y="5160411"/>
                  </a:lnTo>
                  <a:lnTo>
                    <a:pt x="836204" y="5195892"/>
                  </a:lnTo>
                  <a:lnTo>
                    <a:pt x="869571" y="5230855"/>
                  </a:lnTo>
                  <a:lnTo>
                    <a:pt x="903477" y="5265293"/>
                  </a:lnTo>
                  <a:lnTo>
                    <a:pt x="1091438" y="5436108"/>
                  </a:lnTo>
                  <a:lnTo>
                    <a:pt x="4538472" y="5436108"/>
                  </a:lnTo>
                  <a:lnTo>
                    <a:pt x="4538472" y="364236"/>
                  </a:lnTo>
                  <a:lnTo>
                    <a:pt x="4285488" y="242443"/>
                  </a:lnTo>
                  <a:lnTo>
                    <a:pt x="4239165" y="223296"/>
                  </a:lnTo>
                  <a:lnTo>
                    <a:pt x="4192467" y="204884"/>
                  </a:lnTo>
                  <a:lnTo>
                    <a:pt x="4145401" y="187212"/>
                  </a:lnTo>
                  <a:lnTo>
                    <a:pt x="4097975" y="170288"/>
                  </a:lnTo>
                  <a:lnTo>
                    <a:pt x="4050195" y="154120"/>
                  </a:lnTo>
                  <a:lnTo>
                    <a:pt x="4002069" y="138713"/>
                  </a:lnTo>
                  <a:lnTo>
                    <a:pt x="3953604" y="124077"/>
                  </a:lnTo>
                  <a:lnTo>
                    <a:pt x="3904807" y="110217"/>
                  </a:lnTo>
                  <a:lnTo>
                    <a:pt x="3855686" y="97141"/>
                  </a:lnTo>
                  <a:lnTo>
                    <a:pt x="3806247" y="84856"/>
                  </a:lnTo>
                  <a:lnTo>
                    <a:pt x="3756499" y="73370"/>
                  </a:lnTo>
                  <a:lnTo>
                    <a:pt x="3706447" y="62690"/>
                  </a:lnTo>
                  <a:lnTo>
                    <a:pt x="3656100" y="52822"/>
                  </a:lnTo>
                  <a:lnTo>
                    <a:pt x="3605464" y="43775"/>
                  </a:lnTo>
                  <a:lnTo>
                    <a:pt x="3554547" y="35555"/>
                  </a:lnTo>
                  <a:lnTo>
                    <a:pt x="3503356" y="28170"/>
                  </a:lnTo>
                  <a:lnTo>
                    <a:pt x="3451898" y="21626"/>
                  </a:lnTo>
                  <a:lnTo>
                    <a:pt x="3400180" y="15932"/>
                  </a:lnTo>
                  <a:lnTo>
                    <a:pt x="3348211" y="11094"/>
                  </a:lnTo>
                  <a:lnTo>
                    <a:pt x="3295996" y="7119"/>
                  </a:lnTo>
                  <a:lnTo>
                    <a:pt x="3243543" y="4015"/>
                  </a:lnTo>
                  <a:lnTo>
                    <a:pt x="3190860" y="1789"/>
                  </a:lnTo>
                  <a:lnTo>
                    <a:pt x="3137953" y="448"/>
                  </a:lnTo>
                  <a:lnTo>
                    <a:pt x="308482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16596" y="1584960"/>
              <a:ext cx="4375785" cy="5273040"/>
            </a:xfrm>
            <a:custGeom>
              <a:avLst/>
              <a:gdLst/>
              <a:ahLst/>
              <a:cxnLst/>
              <a:rect l="l" t="t" r="r" b="b"/>
              <a:pathLst>
                <a:path w="4375784" h="5273040">
                  <a:moveTo>
                    <a:pt x="2921761" y="0"/>
                  </a:moveTo>
                  <a:lnTo>
                    <a:pt x="2873444" y="391"/>
                  </a:lnTo>
                  <a:lnTo>
                    <a:pt x="2825316" y="1561"/>
                  </a:lnTo>
                  <a:lnTo>
                    <a:pt x="2777384" y="3504"/>
                  </a:lnTo>
                  <a:lnTo>
                    <a:pt x="2729653" y="6213"/>
                  </a:lnTo>
                  <a:lnTo>
                    <a:pt x="2682129" y="9683"/>
                  </a:lnTo>
                  <a:lnTo>
                    <a:pt x="2634819" y="13908"/>
                  </a:lnTo>
                  <a:lnTo>
                    <a:pt x="2587728" y="18881"/>
                  </a:lnTo>
                  <a:lnTo>
                    <a:pt x="2540863" y="24597"/>
                  </a:lnTo>
                  <a:lnTo>
                    <a:pt x="2494229" y="31049"/>
                  </a:lnTo>
                  <a:lnTo>
                    <a:pt x="2447832" y="38233"/>
                  </a:lnTo>
                  <a:lnTo>
                    <a:pt x="2401679" y="46140"/>
                  </a:lnTo>
                  <a:lnTo>
                    <a:pt x="2355776" y="54767"/>
                  </a:lnTo>
                  <a:lnTo>
                    <a:pt x="2310128" y="64105"/>
                  </a:lnTo>
                  <a:lnTo>
                    <a:pt x="2264741" y="74151"/>
                  </a:lnTo>
                  <a:lnTo>
                    <a:pt x="2219623" y="84896"/>
                  </a:lnTo>
                  <a:lnTo>
                    <a:pt x="2174777" y="96337"/>
                  </a:lnTo>
                  <a:lnTo>
                    <a:pt x="2130212" y="108466"/>
                  </a:lnTo>
                  <a:lnTo>
                    <a:pt x="2085931" y="121277"/>
                  </a:lnTo>
                  <a:lnTo>
                    <a:pt x="2041943" y="134765"/>
                  </a:lnTo>
                  <a:lnTo>
                    <a:pt x="1998252" y="148923"/>
                  </a:lnTo>
                  <a:lnTo>
                    <a:pt x="1954865" y="163745"/>
                  </a:lnTo>
                  <a:lnTo>
                    <a:pt x="1911787" y="179226"/>
                  </a:lnTo>
                  <a:lnTo>
                    <a:pt x="1869025" y="195360"/>
                  </a:lnTo>
                  <a:lnTo>
                    <a:pt x="1826585" y="212140"/>
                  </a:lnTo>
                  <a:lnTo>
                    <a:pt x="1784473" y="229560"/>
                  </a:lnTo>
                  <a:lnTo>
                    <a:pt x="1742694" y="247615"/>
                  </a:lnTo>
                  <a:lnTo>
                    <a:pt x="1701255" y="266297"/>
                  </a:lnTo>
                  <a:lnTo>
                    <a:pt x="1660161" y="285603"/>
                  </a:lnTo>
                  <a:lnTo>
                    <a:pt x="1619420" y="305524"/>
                  </a:lnTo>
                  <a:lnTo>
                    <a:pt x="1579036" y="326056"/>
                  </a:lnTo>
                  <a:lnTo>
                    <a:pt x="1539016" y="347192"/>
                  </a:lnTo>
                  <a:lnTo>
                    <a:pt x="1499366" y="368927"/>
                  </a:lnTo>
                  <a:lnTo>
                    <a:pt x="1460091" y="391254"/>
                  </a:lnTo>
                  <a:lnTo>
                    <a:pt x="1421199" y="414167"/>
                  </a:lnTo>
                  <a:lnTo>
                    <a:pt x="1382694" y="437660"/>
                  </a:lnTo>
                  <a:lnTo>
                    <a:pt x="1344583" y="461727"/>
                  </a:lnTo>
                  <a:lnTo>
                    <a:pt x="1306873" y="486363"/>
                  </a:lnTo>
                  <a:lnTo>
                    <a:pt x="1269568" y="511561"/>
                  </a:lnTo>
                  <a:lnTo>
                    <a:pt x="1232674" y="537315"/>
                  </a:lnTo>
                  <a:lnTo>
                    <a:pt x="1196199" y="563619"/>
                  </a:lnTo>
                  <a:lnTo>
                    <a:pt x="1160148" y="590468"/>
                  </a:lnTo>
                  <a:lnTo>
                    <a:pt x="1124527" y="617854"/>
                  </a:lnTo>
                  <a:lnTo>
                    <a:pt x="1089342" y="645773"/>
                  </a:lnTo>
                  <a:lnTo>
                    <a:pt x="1054598" y="674218"/>
                  </a:lnTo>
                  <a:lnTo>
                    <a:pt x="1020303" y="703183"/>
                  </a:lnTo>
                  <a:lnTo>
                    <a:pt x="986462" y="732662"/>
                  </a:lnTo>
                  <a:lnTo>
                    <a:pt x="953081" y="762649"/>
                  </a:lnTo>
                  <a:lnTo>
                    <a:pt x="920165" y="793138"/>
                  </a:lnTo>
                  <a:lnTo>
                    <a:pt x="887722" y="824123"/>
                  </a:lnTo>
                  <a:lnTo>
                    <a:pt x="855757" y="855599"/>
                  </a:lnTo>
                  <a:lnTo>
                    <a:pt x="824276" y="887558"/>
                  </a:lnTo>
                  <a:lnTo>
                    <a:pt x="793286" y="919995"/>
                  </a:lnTo>
                  <a:lnTo>
                    <a:pt x="762791" y="952904"/>
                  </a:lnTo>
                  <a:lnTo>
                    <a:pt x="732798" y="986280"/>
                  </a:lnTo>
                  <a:lnTo>
                    <a:pt x="703314" y="1020115"/>
                  </a:lnTo>
                  <a:lnTo>
                    <a:pt x="674344" y="1054404"/>
                  </a:lnTo>
                  <a:lnTo>
                    <a:pt x="645894" y="1089141"/>
                  </a:lnTo>
                  <a:lnTo>
                    <a:pt x="617970" y="1124320"/>
                  </a:lnTo>
                  <a:lnTo>
                    <a:pt x="590578" y="1159935"/>
                  </a:lnTo>
                  <a:lnTo>
                    <a:pt x="563725" y="1195980"/>
                  </a:lnTo>
                  <a:lnTo>
                    <a:pt x="537416" y="1232449"/>
                  </a:lnTo>
                  <a:lnTo>
                    <a:pt x="511657" y="1269335"/>
                  </a:lnTo>
                  <a:lnTo>
                    <a:pt x="486455" y="1306634"/>
                  </a:lnTo>
                  <a:lnTo>
                    <a:pt x="461814" y="1344338"/>
                  </a:lnTo>
                  <a:lnTo>
                    <a:pt x="437742" y="1382442"/>
                  </a:lnTo>
                  <a:lnTo>
                    <a:pt x="414245" y="1420940"/>
                  </a:lnTo>
                  <a:lnTo>
                    <a:pt x="391328" y="1459826"/>
                  </a:lnTo>
                  <a:lnTo>
                    <a:pt x="368997" y="1499093"/>
                  </a:lnTo>
                  <a:lnTo>
                    <a:pt x="347258" y="1538737"/>
                  </a:lnTo>
                  <a:lnTo>
                    <a:pt x="326118" y="1578750"/>
                  </a:lnTo>
                  <a:lnTo>
                    <a:pt x="305582" y="1619127"/>
                  </a:lnTo>
                  <a:lnTo>
                    <a:pt x="285657" y="1659861"/>
                  </a:lnTo>
                  <a:lnTo>
                    <a:pt x="266348" y="1700947"/>
                  </a:lnTo>
                  <a:lnTo>
                    <a:pt x="247662" y="1742379"/>
                  </a:lnTo>
                  <a:lnTo>
                    <a:pt x="229604" y="1784151"/>
                  </a:lnTo>
                  <a:lnTo>
                    <a:pt x="212180" y="1826256"/>
                  </a:lnTo>
                  <a:lnTo>
                    <a:pt x="195397" y="1868689"/>
                  </a:lnTo>
                  <a:lnTo>
                    <a:pt x="179261" y="1911444"/>
                  </a:lnTo>
                  <a:lnTo>
                    <a:pt x="163777" y="1954514"/>
                  </a:lnTo>
                  <a:lnTo>
                    <a:pt x="148951" y="1997894"/>
                  </a:lnTo>
                  <a:lnTo>
                    <a:pt x="134790" y="2041578"/>
                  </a:lnTo>
                  <a:lnTo>
                    <a:pt x="121300" y="2085559"/>
                  </a:lnTo>
                  <a:lnTo>
                    <a:pt x="108486" y="2129832"/>
                  </a:lnTo>
                  <a:lnTo>
                    <a:pt x="96355" y="2174390"/>
                  </a:lnTo>
                  <a:lnTo>
                    <a:pt x="84913" y="2219228"/>
                  </a:lnTo>
                  <a:lnTo>
                    <a:pt x="74165" y="2264339"/>
                  </a:lnTo>
                  <a:lnTo>
                    <a:pt x="64118" y="2309718"/>
                  </a:lnTo>
                  <a:lnTo>
                    <a:pt x="54777" y="2355359"/>
                  </a:lnTo>
                  <a:lnTo>
                    <a:pt x="46149" y="2401255"/>
                  </a:lnTo>
                  <a:lnTo>
                    <a:pt x="38240" y="2447400"/>
                  </a:lnTo>
                  <a:lnTo>
                    <a:pt x="31055" y="2493789"/>
                  </a:lnTo>
                  <a:lnTo>
                    <a:pt x="24602" y="2540416"/>
                  </a:lnTo>
                  <a:lnTo>
                    <a:pt x="18885" y="2587273"/>
                  </a:lnTo>
                  <a:lnTo>
                    <a:pt x="13910" y="2634357"/>
                  </a:lnTo>
                  <a:lnTo>
                    <a:pt x="9685" y="2681659"/>
                  </a:lnTo>
                  <a:lnTo>
                    <a:pt x="6214" y="2729175"/>
                  </a:lnTo>
                  <a:lnTo>
                    <a:pt x="3504" y="2776899"/>
                  </a:lnTo>
                  <a:lnTo>
                    <a:pt x="1561" y="2824824"/>
                  </a:lnTo>
                  <a:lnTo>
                    <a:pt x="391" y="2872944"/>
                  </a:lnTo>
                  <a:lnTo>
                    <a:pt x="0" y="2921254"/>
                  </a:lnTo>
                  <a:lnTo>
                    <a:pt x="457" y="2973503"/>
                  </a:lnTo>
                  <a:lnTo>
                    <a:pt x="1826" y="3025531"/>
                  </a:lnTo>
                  <a:lnTo>
                    <a:pt x="4098" y="3077328"/>
                  </a:lnTo>
                  <a:lnTo>
                    <a:pt x="7265" y="3128888"/>
                  </a:lnTo>
                  <a:lnTo>
                    <a:pt x="11321" y="3180204"/>
                  </a:lnTo>
                  <a:lnTo>
                    <a:pt x="16257" y="3231266"/>
                  </a:lnTo>
                  <a:lnTo>
                    <a:pt x="22065" y="3282068"/>
                  </a:lnTo>
                  <a:lnTo>
                    <a:pt x="28739" y="3332603"/>
                  </a:lnTo>
                  <a:lnTo>
                    <a:pt x="36270" y="3382862"/>
                  </a:lnTo>
                  <a:lnTo>
                    <a:pt x="44651" y="3432837"/>
                  </a:lnTo>
                  <a:lnTo>
                    <a:pt x="53874" y="3482523"/>
                  </a:lnTo>
                  <a:lnTo>
                    <a:pt x="63932" y="3531910"/>
                  </a:lnTo>
                  <a:lnTo>
                    <a:pt x="74816" y="3580991"/>
                  </a:lnTo>
                  <a:lnTo>
                    <a:pt x="86521" y="3629758"/>
                  </a:lnTo>
                  <a:lnTo>
                    <a:pt x="99037" y="3678204"/>
                  </a:lnTo>
                  <a:lnTo>
                    <a:pt x="112357" y="3726322"/>
                  </a:lnTo>
                  <a:lnTo>
                    <a:pt x="126474" y="3774103"/>
                  </a:lnTo>
                  <a:lnTo>
                    <a:pt x="141380" y="3821540"/>
                  </a:lnTo>
                  <a:lnTo>
                    <a:pt x="157067" y="3868626"/>
                  </a:lnTo>
                  <a:lnTo>
                    <a:pt x="173528" y="3915353"/>
                  </a:lnTo>
                  <a:lnTo>
                    <a:pt x="190755" y="3961713"/>
                  </a:lnTo>
                  <a:lnTo>
                    <a:pt x="208740" y="4007698"/>
                  </a:lnTo>
                  <a:lnTo>
                    <a:pt x="227477" y="4053301"/>
                  </a:lnTo>
                  <a:lnTo>
                    <a:pt x="246956" y="4098515"/>
                  </a:lnTo>
                  <a:lnTo>
                    <a:pt x="267172" y="4143332"/>
                  </a:lnTo>
                  <a:lnTo>
                    <a:pt x="288115" y="4187744"/>
                  </a:lnTo>
                  <a:lnTo>
                    <a:pt x="309779" y="4231743"/>
                  </a:lnTo>
                  <a:lnTo>
                    <a:pt x="332155" y="4275322"/>
                  </a:lnTo>
                  <a:lnTo>
                    <a:pt x="355237" y="4318474"/>
                  </a:lnTo>
                  <a:lnTo>
                    <a:pt x="379017" y="4361190"/>
                  </a:lnTo>
                  <a:lnTo>
                    <a:pt x="403486" y="4403464"/>
                  </a:lnTo>
                  <a:lnTo>
                    <a:pt x="428638" y="4445287"/>
                  </a:lnTo>
                  <a:lnTo>
                    <a:pt x="454464" y="4486652"/>
                  </a:lnTo>
                  <a:lnTo>
                    <a:pt x="480958" y="4527551"/>
                  </a:lnTo>
                  <a:lnTo>
                    <a:pt x="508111" y="4567977"/>
                  </a:lnTo>
                  <a:lnTo>
                    <a:pt x="535916" y="4607922"/>
                  </a:lnTo>
                  <a:lnTo>
                    <a:pt x="564366" y="4647378"/>
                  </a:lnTo>
                  <a:lnTo>
                    <a:pt x="593452" y="4686338"/>
                  </a:lnTo>
                  <a:lnTo>
                    <a:pt x="623167" y="4724795"/>
                  </a:lnTo>
                  <a:lnTo>
                    <a:pt x="653503" y="4762740"/>
                  </a:lnTo>
                  <a:lnTo>
                    <a:pt x="684454" y="4800166"/>
                  </a:lnTo>
                  <a:lnTo>
                    <a:pt x="716010" y="4837066"/>
                  </a:lnTo>
                  <a:lnTo>
                    <a:pt x="748165" y="4873432"/>
                  </a:lnTo>
                  <a:lnTo>
                    <a:pt x="780912" y="4909255"/>
                  </a:lnTo>
                  <a:lnTo>
                    <a:pt x="814241" y="4944530"/>
                  </a:lnTo>
                  <a:lnTo>
                    <a:pt x="848147" y="4979247"/>
                  </a:lnTo>
                  <a:lnTo>
                    <a:pt x="882620" y="5013400"/>
                  </a:lnTo>
                  <a:lnTo>
                    <a:pt x="917654" y="5046980"/>
                  </a:lnTo>
                  <a:lnTo>
                    <a:pt x="953241" y="5079981"/>
                  </a:lnTo>
                  <a:lnTo>
                    <a:pt x="989373" y="5112394"/>
                  </a:lnTo>
                  <a:lnTo>
                    <a:pt x="1026043" y="5144212"/>
                  </a:lnTo>
                  <a:lnTo>
                    <a:pt x="1063244" y="5175427"/>
                  </a:lnTo>
                  <a:lnTo>
                    <a:pt x="1193800" y="5273040"/>
                  </a:lnTo>
                  <a:lnTo>
                    <a:pt x="4375404" y="5273040"/>
                  </a:lnTo>
                  <a:lnTo>
                    <a:pt x="4375404" y="389636"/>
                  </a:lnTo>
                  <a:lnTo>
                    <a:pt x="4314317" y="352551"/>
                  </a:lnTo>
                  <a:lnTo>
                    <a:pt x="4271285" y="329645"/>
                  </a:lnTo>
                  <a:lnTo>
                    <a:pt x="4227829" y="307438"/>
                  </a:lnTo>
                  <a:lnTo>
                    <a:pt x="4183956" y="285938"/>
                  </a:lnTo>
                  <a:lnTo>
                    <a:pt x="4139674" y="265153"/>
                  </a:lnTo>
                  <a:lnTo>
                    <a:pt x="4094990" y="245091"/>
                  </a:lnTo>
                  <a:lnTo>
                    <a:pt x="4049911" y="225759"/>
                  </a:lnTo>
                  <a:lnTo>
                    <a:pt x="4004446" y="207164"/>
                  </a:lnTo>
                  <a:lnTo>
                    <a:pt x="3958602" y="189315"/>
                  </a:lnTo>
                  <a:lnTo>
                    <a:pt x="3912386" y="172218"/>
                  </a:lnTo>
                  <a:lnTo>
                    <a:pt x="3865807" y="155882"/>
                  </a:lnTo>
                  <a:lnTo>
                    <a:pt x="3818871" y="140313"/>
                  </a:lnTo>
                  <a:lnTo>
                    <a:pt x="3771587" y="125520"/>
                  </a:lnTo>
                  <a:lnTo>
                    <a:pt x="3723962" y="111510"/>
                  </a:lnTo>
                  <a:lnTo>
                    <a:pt x="3676003" y="98290"/>
                  </a:lnTo>
                  <a:lnTo>
                    <a:pt x="3627718" y="85869"/>
                  </a:lnTo>
                  <a:lnTo>
                    <a:pt x="3579115" y="74253"/>
                  </a:lnTo>
                  <a:lnTo>
                    <a:pt x="3530201" y="63450"/>
                  </a:lnTo>
                  <a:lnTo>
                    <a:pt x="3480984" y="53468"/>
                  </a:lnTo>
                  <a:lnTo>
                    <a:pt x="3431471" y="44314"/>
                  </a:lnTo>
                  <a:lnTo>
                    <a:pt x="3381671" y="35997"/>
                  </a:lnTo>
                  <a:lnTo>
                    <a:pt x="3331590" y="28522"/>
                  </a:lnTo>
                  <a:lnTo>
                    <a:pt x="3281236" y="21899"/>
                  </a:lnTo>
                  <a:lnTo>
                    <a:pt x="3230617" y="16134"/>
                  </a:lnTo>
                  <a:lnTo>
                    <a:pt x="3179741" y="11236"/>
                  </a:lnTo>
                  <a:lnTo>
                    <a:pt x="3128615" y="7211"/>
                  </a:lnTo>
                  <a:lnTo>
                    <a:pt x="3077246" y="4067"/>
                  </a:lnTo>
                  <a:lnTo>
                    <a:pt x="3025643" y="1812"/>
                  </a:lnTo>
                  <a:lnTo>
                    <a:pt x="2973812" y="454"/>
                  </a:lnTo>
                  <a:lnTo>
                    <a:pt x="29217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76244" y="0"/>
              <a:ext cx="4349750" cy="3144520"/>
            </a:xfrm>
            <a:custGeom>
              <a:avLst/>
              <a:gdLst/>
              <a:ahLst/>
              <a:cxnLst/>
              <a:rect l="l" t="t" r="r" b="b"/>
              <a:pathLst>
                <a:path w="4349750" h="3144520">
                  <a:moveTo>
                    <a:pt x="4120133" y="0"/>
                  </a:moveTo>
                  <a:lnTo>
                    <a:pt x="229361" y="0"/>
                  </a:lnTo>
                  <a:lnTo>
                    <a:pt x="170941" y="121539"/>
                  </a:lnTo>
                  <a:lnTo>
                    <a:pt x="152024" y="167728"/>
                  </a:lnTo>
                  <a:lnTo>
                    <a:pt x="134144" y="214444"/>
                  </a:lnTo>
                  <a:lnTo>
                    <a:pt x="117316" y="261670"/>
                  </a:lnTo>
                  <a:lnTo>
                    <a:pt x="101552" y="309394"/>
                  </a:lnTo>
                  <a:lnTo>
                    <a:pt x="86868" y="357600"/>
                  </a:lnTo>
                  <a:lnTo>
                    <a:pt x="73278" y="406273"/>
                  </a:lnTo>
                  <a:lnTo>
                    <a:pt x="60796" y="455400"/>
                  </a:lnTo>
                  <a:lnTo>
                    <a:pt x="49435" y="504965"/>
                  </a:lnTo>
                  <a:lnTo>
                    <a:pt x="39210" y="554953"/>
                  </a:lnTo>
                  <a:lnTo>
                    <a:pt x="30135" y="605352"/>
                  </a:lnTo>
                  <a:lnTo>
                    <a:pt x="22225" y="656144"/>
                  </a:lnTo>
                  <a:lnTo>
                    <a:pt x="15493" y="707318"/>
                  </a:lnTo>
                  <a:lnTo>
                    <a:pt x="9953" y="758856"/>
                  </a:lnTo>
                  <a:lnTo>
                    <a:pt x="5619" y="810746"/>
                  </a:lnTo>
                  <a:lnTo>
                    <a:pt x="2507" y="862972"/>
                  </a:lnTo>
                  <a:lnTo>
                    <a:pt x="629" y="915519"/>
                  </a:lnTo>
                  <a:lnTo>
                    <a:pt x="0" y="968375"/>
                  </a:lnTo>
                  <a:lnTo>
                    <a:pt x="531" y="1016959"/>
                  </a:lnTo>
                  <a:lnTo>
                    <a:pt x="2119" y="1065284"/>
                  </a:lnTo>
                  <a:lnTo>
                    <a:pt x="4751" y="1113337"/>
                  </a:lnTo>
                  <a:lnTo>
                    <a:pt x="8417" y="1161108"/>
                  </a:lnTo>
                  <a:lnTo>
                    <a:pt x="13105" y="1208586"/>
                  </a:lnTo>
                  <a:lnTo>
                    <a:pt x="18806" y="1255759"/>
                  </a:lnTo>
                  <a:lnTo>
                    <a:pt x="25506" y="1302616"/>
                  </a:lnTo>
                  <a:lnTo>
                    <a:pt x="33197" y="1349147"/>
                  </a:lnTo>
                  <a:lnTo>
                    <a:pt x="41866" y="1395340"/>
                  </a:lnTo>
                  <a:lnTo>
                    <a:pt x="51502" y="1441185"/>
                  </a:lnTo>
                  <a:lnTo>
                    <a:pt x="62094" y="1486669"/>
                  </a:lnTo>
                  <a:lnTo>
                    <a:pt x="73632" y="1531783"/>
                  </a:lnTo>
                  <a:lnTo>
                    <a:pt x="86105" y="1576515"/>
                  </a:lnTo>
                  <a:lnTo>
                    <a:pt x="99500" y="1620854"/>
                  </a:lnTo>
                  <a:lnTo>
                    <a:pt x="113808" y="1664789"/>
                  </a:lnTo>
                  <a:lnTo>
                    <a:pt x="129016" y="1708309"/>
                  </a:lnTo>
                  <a:lnTo>
                    <a:pt x="145115" y="1751403"/>
                  </a:lnTo>
                  <a:lnTo>
                    <a:pt x="162093" y="1794059"/>
                  </a:lnTo>
                  <a:lnTo>
                    <a:pt x="179938" y="1836268"/>
                  </a:lnTo>
                  <a:lnTo>
                    <a:pt x="198641" y="1878017"/>
                  </a:lnTo>
                  <a:lnTo>
                    <a:pt x="218190" y="1919296"/>
                  </a:lnTo>
                  <a:lnTo>
                    <a:pt x="238573" y="1960094"/>
                  </a:lnTo>
                  <a:lnTo>
                    <a:pt x="259780" y="2000399"/>
                  </a:lnTo>
                  <a:lnTo>
                    <a:pt x="281800" y="2040200"/>
                  </a:lnTo>
                  <a:lnTo>
                    <a:pt x="304621" y="2079487"/>
                  </a:lnTo>
                  <a:lnTo>
                    <a:pt x="328233" y="2118249"/>
                  </a:lnTo>
                  <a:lnTo>
                    <a:pt x="352625" y="2156473"/>
                  </a:lnTo>
                  <a:lnTo>
                    <a:pt x="377785" y="2194151"/>
                  </a:lnTo>
                  <a:lnTo>
                    <a:pt x="403702" y="2231269"/>
                  </a:lnTo>
                  <a:lnTo>
                    <a:pt x="430366" y="2267817"/>
                  </a:lnTo>
                  <a:lnTo>
                    <a:pt x="457765" y="2303785"/>
                  </a:lnTo>
                  <a:lnTo>
                    <a:pt x="485889" y="2339161"/>
                  </a:lnTo>
                  <a:lnTo>
                    <a:pt x="514725" y="2373933"/>
                  </a:lnTo>
                  <a:lnTo>
                    <a:pt x="544264" y="2408092"/>
                  </a:lnTo>
                  <a:lnTo>
                    <a:pt x="574495" y="2441626"/>
                  </a:lnTo>
                  <a:lnTo>
                    <a:pt x="605405" y="2474523"/>
                  </a:lnTo>
                  <a:lnTo>
                    <a:pt x="636984" y="2506773"/>
                  </a:lnTo>
                  <a:lnTo>
                    <a:pt x="669221" y="2538365"/>
                  </a:lnTo>
                  <a:lnTo>
                    <a:pt x="702105" y="2569288"/>
                  </a:lnTo>
                  <a:lnTo>
                    <a:pt x="735625" y="2599530"/>
                  </a:lnTo>
                  <a:lnTo>
                    <a:pt x="769770" y="2629081"/>
                  </a:lnTo>
                  <a:lnTo>
                    <a:pt x="804529" y="2657929"/>
                  </a:lnTo>
                  <a:lnTo>
                    <a:pt x="839890" y="2686064"/>
                  </a:lnTo>
                  <a:lnTo>
                    <a:pt x="875843" y="2713474"/>
                  </a:lnTo>
                  <a:lnTo>
                    <a:pt x="912377" y="2740149"/>
                  </a:lnTo>
                  <a:lnTo>
                    <a:pt x="949480" y="2766077"/>
                  </a:lnTo>
                  <a:lnTo>
                    <a:pt x="987142" y="2791247"/>
                  </a:lnTo>
                  <a:lnTo>
                    <a:pt x="1025351" y="2815648"/>
                  </a:lnTo>
                  <a:lnTo>
                    <a:pt x="1064096" y="2839269"/>
                  </a:lnTo>
                  <a:lnTo>
                    <a:pt x="1103367" y="2862100"/>
                  </a:lnTo>
                  <a:lnTo>
                    <a:pt x="1143153" y="2884128"/>
                  </a:lnTo>
                  <a:lnTo>
                    <a:pt x="1183441" y="2905344"/>
                  </a:lnTo>
                  <a:lnTo>
                    <a:pt x="1224222" y="2925735"/>
                  </a:lnTo>
                  <a:lnTo>
                    <a:pt x="1265484" y="2945291"/>
                  </a:lnTo>
                  <a:lnTo>
                    <a:pt x="1307216" y="2964002"/>
                  </a:lnTo>
                  <a:lnTo>
                    <a:pt x="1349407" y="2981854"/>
                  </a:lnTo>
                  <a:lnTo>
                    <a:pt x="1392046" y="2998839"/>
                  </a:lnTo>
                  <a:lnTo>
                    <a:pt x="1435122" y="3014944"/>
                  </a:lnTo>
                  <a:lnTo>
                    <a:pt x="1478624" y="3030159"/>
                  </a:lnTo>
                  <a:lnTo>
                    <a:pt x="1522541" y="3044472"/>
                  </a:lnTo>
                  <a:lnTo>
                    <a:pt x="1566862" y="3057873"/>
                  </a:lnTo>
                  <a:lnTo>
                    <a:pt x="1611575" y="3070350"/>
                  </a:lnTo>
                  <a:lnTo>
                    <a:pt x="1656670" y="3081892"/>
                  </a:lnTo>
                  <a:lnTo>
                    <a:pt x="1702136" y="3092489"/>
                  </a:lnTo>
                  <a:lnTo>
                    <a:pt x="1747961" y="3102129"/>
                  </a:lnTo>
                  <a:lnTo>
                    <a:pt x="1794135" y="3110801"/>
                  </a:lnTo>
                  <a:lnTo>
                    <a:pt x="1840646" y="3118495"/>
                  </a:lnTo>
                  <a:lnTo>
                    <a:pt x="1887484" y="3125198"/>
                  </a:lnTo>
                  <a:lnTo>
                    <a:pt x="1934637" y="3130901"/>
                  </a:lnTo>
                  <a:lnTo>
                    <a:pt x="1982095" y="3135591"/>
                  </a:lnTo>
                  <a:lnTo>
                    <a:pt x="2029846" y="3139258"/>
                  </a:lnTo>
                  <a:lnTo>
                    <a:pt x="2077879" y="3141892"/>
                  </a:lnTo>
                  <a:lnTo>
                    <a:pt x="2126183" y="3143480"/>
                  </a:lnTo>
                  <a:lnTo>
                    <a:pt x="2174747" y="3144012"/>
                  </a:lnTo>
                  <a:lnTo>
                    <a:pt x="2223312" y="3143480"/>
                  </a:lnTo>
                  <a:lnTo>
                    <a:pt x="2271616" y="3141892"/>
                  </a:lnTo>
                  <a:lnTo>
                    <a:pt x="2319649" y="3139258"/>
                  </a:lnTo>
                  <a:lnTo>
                    <a:pt x="2367400" y="3135591"/>
                  </a:lnTo>
                  <a:lnTo>
                    <a:pt x="2414858" y="3130901"/>
                  </a:lnTo>
                  <a:lnTo>
                    <a:pt x="2462011" y="3125198"/>
                  </a:lnTo>
                  <a:lnTo>
                    <a:pt x="2508849" y="3118495"/>
                  </a:lnTo>
                  <a:lnTo>
                    <a:pt x="2555360" y="3110801"/>
                  </a:lnTo>
                  <a:lnTo>
                    <a:pt x="2601534" y="3102129"/>
                  </a:lnTo>
                  <a:lnTo>
                    <a:pt x="2647359" y="3092489"/>
                  </a:lnTo>
                  <a:lnTo>
                    <a:pt x="2692825" y="3081892"/>
                  </a:lnTo>
                  <a:lnTo>
                    <a:pt x="2737920" y="3070350"/>
                  </a:lnTo>
                  <a:lnTo>
                    <a:pt x="2782633" y="3057873"/>
                  </a:lnTo>
                  <a:lnTo>
                    <a:pt x="2826954" y="3044472"/>
                  </a:lnTo>
                  <a:lnTo>
                    <a:pt x="2870871" y="3030159"/>
                  </a:lnTo>
                  <a:lnTo>
                    <a:pt x="2914373" y="3014944"/>
                  </a:lnTo>
                  <a:lnTo>
                    <a:pt x="2957449" y="2998839"/>
                  </a:lnTo>
                  <a:lnTo>
                    <a:pt x="3000088" y="2981854"/>
                  </a:lnTo>
                  <a:lnTo>
                    <a:pt x="3042279" y="2964002"/>
                  </a:lnTo>
                  <a:lnTo>
                    <a:pt x="3084011" y="2945291"/>
                  </a:lnTo>
                  <a:lnTo>
                    <a:pt x="3125273" y="2925735"/>
                  </a:lnTo>
                  <a:lnTo>
                    <a:pt x="3166054" y="2905344"/>
                  </a:lnTo>
                  <a:lnTo>
                    <a:pt x="3206342" y="2884128"/>
                  </a:lnTo>
                  <a:lnTo>
                    <a:pt x="3246128" y="2862100"/>
                  </a:lnTo>
                  <a:lnTo>
                    <a:pt x="3285399" y="2839269"/>
                  </a:lnTo>
                  <a:lnTo>
                    <a:pt x="3324144" y="2815648"/>
                  </a:lnTo>
                  <a:lnTo>
                    <a:pt x="3362353" y="2791247"/>
                  </a:lnTo>
                  <a:lnTo>
                    <a:pt x="3400015" y="2766077"/>
                  </a:lnTo>
                  <a:lnTo>
                    <a:pt x="3437118" y="2740149"/>
                  </a:lnTo>
                  <a:lnTo>
                    <a:pt x="3473652" y="2713474"/>
                  </a:lnTo>
                  <a:lnTo>
                    <a:pt x="3509605" y="2686064"/>
                  </a:lnTo>
                  <a:lnTo>
                    <a:pt x="3544966" y="2657929"/>
                  </a:lnTo>
                  <a:lnTo>
                    <a:pt x="3579725" y="2629081"/>
                  </a:lnTo>
                  <a:lnTo>
                    <a:pt x="3613870" y="2599530"/>
                  </a:lnTo>
                  <a:lnTo>
                    <a:pt x="3647390" y="2569288"/>
                  </a:lnTo>
                  <a:lnTo>
                    <a:pt x="3680274" y="2538365"/>
                  </a:lnTo>
                  <a:lnTo>
                    <a:pt x="3712511" y="2506773"/>
                  </a:lnTo>
                  <a:lnTo>
                    <a:pt x="3744090" y="2474523"/>
                  </a:lnTo>
                  <a:lnTo>
                    <a:pt x="3775000" y="2441626"/>
                  </a:lnTo>
                  <a:lnTo>
                    <a:pt x="3805231" y="2408092"/>
                  </a:lnTo>
                  <a:lnTo>
                    <a:pt x="3834770" y="2373933"/>
                  </a:lnTo>
                  <a:lnTo>
                    <a:pt x="3863606" y="2339161"/>
                  </a:lnTo>
                  <a:lnTo>
                    <a:pt x="3891730" y="2303785"/>
                  </a:lnTo>
                  <a:lnTo>
                    <a:pt x="3919129" y="2267817"/>
                  </a:lnTo>
                  <a:lnTo>
                    <a:pt x="3945793" y="2231269"/>
                  </a:lnTo>
                  <a:lnTo>
                    <a:pt x="3971710" y="2194151"/>
                  </a:lnTo>
                  <a:lnTo>
                    <a:pt x="3996870" y="2156473"/>
                  </a:lnTo>
                  <a:lnTo>
                    <a:pt x="4021262" y="2118249"/>
                  </a:lnTo>
                  <a:lnTo>
                    <a:pt x="4044874" y="2079487"/>
                  </a:lnTo>
                  <a:lnTo>
                    <a:pt x="4067695" y="2040200"/>
                  </a:lnTo>
                  <a:lnTo>
                    <a:pt x="4089715" y="2000399"/>
                  </a:lnTo>
                  <a:lnTo>
                    <a:pt x="4110922" y="1960094"/>
                  </a:lnTo>
                  <a:lnTo>
                    <a:pt x="4131305" y="1919296"/>
                  </a:lnTo>
                  <a:lnTo>
                    <a:pt x="4150854" y="1878017"/>
                  </a:lnTo>
                  <a:lnTo>
                    <a:pt x="4169557" y="1836268"/>
                  </a:lnTo>
                  <a:lnTo>
                    <a:pt x="4187402" y="1794059"/>
                  </a:lnTo>
                  <a:lnTo>
                    <a:pt x="4204380" y="1751403"/>
                  </a:lnTo>
                  <a:lnTo>
                    <a:pt x="4220479" y="1708309"/>
                  </a:lnTo>
                  <a:lnTo>
                    <a:pt x="4235687" y="1664789"/>
                  </a:lnTo>
                  <a:lnTo>
                    <a:pt x="4249995" y="1620854"/>
                  </a:lnTo>
                  <a:lnTo>
                    <a:pt x="4263390" y="1576515"/>
                  </a:lnTo>
                  <a:lnTo>
                    <a:pt x="4275863" y="1531783"/>
                  </a:lnTo>
                  <a:lnTo>
                    <a:pt x="4287401" y="1486669"/>
                  </a:lnTo>
                  <a:lnTo>
                    <a:pt x="4297993" y="1441185"/>
                  </a:lnTo>
                  <a:lnTo>
                    <a:pt x="4307629" y="1395340"/>
                  </a:lnTo>
                  <a:lnTo>
                    <a:pt x="4316298" y="1349147"/>
                  </a:lnTo>
                  <a:lnTo>
                    <a:pt x="4323989" y="1302616"/>
                  </a:lnTo>
                  <a:lnTo>
                    <a:pt x="4330689" y="1255759"/>
                  </a:lnTo>
                  <a:lnTo>
                    <a:pt x="4336390" y="1208586"/>
                  </a:lnTo>
                  <a:lnTo>
                    <a:pt x="4341078" y="1161108"/>
                  </a:lnTo>
                  <a:lnTo>
                    <a:pt x="4344744" y="1113337"/>
                  </a:lnTo>
                  <a:lnTo>
                    <a:pt x="4347376" y="1065284"/>
                  </a:lnTo>
                  <a:lnTo>
                    <a:pt x="4348964" y="1016959"/>
                  </a:lnTo>
                  <a:lnTo>
                    <a:pt x="4349496" y="968375"/>
                  </a:lnTo>
                  <a:lnTo>
                    <a:pt x="4348866" y="915519"/>
                  </a:lnTo>
                  <a:lnTo>
                    <a:pt x="4346988" y="862972"/>
                  </a:lnTo>
                  <a:lnTo>
                    <a:pt x="4343876" y="810746"/>
                  </a:lnTo>
                  <a:lnTo>
                    <a:pt x="4339542" y="758856"/>
                  </a:lnTo>
                  <a:lnTo>
                    <a:pt x="4334002" y="707318"/>
                  </a:lnTo>
                  <a:lnTo>
                    <a:pt x="4327270" y="656144"/>
                  </a:lnTo>
                  <a:lnTo>
                    <a:pt x="4319360" y="605352"/>
                  </a:lnTo>
                  <a:lnTo>
                    <a:pt x="4310285" y="554953"/>
                  </a:lnTo>
                  <a:lnTo>
                    <a:pt x="4300060" y="504965"/>
                  </a:lnTo>
                  <a:lnTo>
                    <a:pt x="4288699" y="455400"/>
                  </a:lnTo>
                  <a:lnTo>
                    <a:pt x="4276217" y="406273"/>
                  </a:lnTo>
                  <a:lnTo>
                    <a:pt x="4262627" y="357600"/>
                  </a:lnTo>
                  <a:lnTo>
                    <a:pt x="4247943" y="309394"/>
                  </a:lnTo>
                  <a:lnTo>
                    <a:pt x="4232179" y="261670"/>
                  </a:lnTo>
                  <a:lnTo>
                    <a:pt x="4215351" y="214444"/>
                  </a:lnTo>
                  <a:lnTo>
                    <a:pt x="4197471" y="167728"/>
                  </a:lnTo>
                  <a:lnTo>
                    <a:pt x="4178554" y="121539"/>
                  </a:lnTo>
                  <a:lnTo>
                    <a:pt x="412013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9312" y="0"/>
              <a:ext cx="4023360" cy="2981325"/>
            </a:xfrm>
            <a:custGeom>
              <a:avLst/>
              <a:gdLst/>
              <a:ahLst/>
              <a:cxnLst/>
              <a:rect l="l" t="t" r="r" b="b"/>
              <a:pathLst>
                <a:path w="4023359" h="2981325">
                  <a:moveTo>
                    <a:pt x="3774693" y="0"/>
                  </a:moveTo>
                  <a:lnTo>
                    <a:pt x="248665" y="0"/>
                  </a:lnTo>
                  <a:lnTo>
                    <a:pt x="242824" y="9651"/>
                  </a:lnTo>
                  <a:lnTo>
                    <a:pt x="220105" y="52729"/>
                  </a:lnTo>
                  <a:lnTo>
                    <a:pt x="198405" y="96414"/>
                  </a:lnTo>
                  <a:lnTo>
                    <a:pt x="177738" y="140693"/>
                  </a:lnTo>
                  <a:lnTo>
                    <a:pt x="158122" y="185550"/>
                  </a:lnTo>
                  <a:lnTo>
                    <a:pt x="139571" y="230967"/>
                  </a:lnTo>
                  <a:lnTo>
                    <a:pt x="122101" y="276929"/>
                  </a:lnTo>
                  <a:lnTo>
                    <a:pt x="105729" y="323421"/>
                  </a:lnTo>
                  <a:lnTo>
                    <a:pt x="90470" y="370427"/>
                  </a:lnTo>
                  <a:lnTo>
                    <a:pt x="76341" y="417930"/>
                  </a:lnTo>
                  <a:lnTo>
                    <a:pt x="63357" y="465915"/>
                  </a:lnTo>
                  <a:lnTo>
                    <a:pt x="51534" y="514365"/>
                  </a:lnTo>
                  <a:lnTo>
                    <a:pt x="40887" y="563266"/>
                  </a:lnTo>
                  <a:lnTo>
                    <a:pt x="31434" y="612600"/>
                  </a:lnTo>
                  <a:lnTo>
                    <a:pt x="23190" y="662353"/>
                  </a:lnTo>
                  <a:lnTo>
                    <a:pt x="16170" y="712507"/>
                  </a:lnTo>
                  <a:lnTo>
                    <a:pt x="10391" y="763048"/>
                  </a:lnTo>
                  <a:lnTo>
                    <a:pt x="5869" y="813959"/>
                  </a:lnTo>
                  <a:lnTo>
                    <a:pt x="2619" y="865225"/>
                  </a:lnTo>
                  <a:lnTo>
                    <a:pt x="657" y="916829"/>
                  </a:lnTo>
                  <a:lnTo>
                    <a:pt x="0" y="968755"/>
                  </a:lnTo>
                  <a:lnTo>
                    <a:pt x="565" y="1016941"/>
                  </a:lnTo>
                  <a:lnTo>
                    <a:pt x="2253" y="1064849"/>
                  </a:lnTo>
                  <a:lnTo>
                    <a:pt x="5051" y="1112467"/>
                  </a:lnTo>
                  <a:lnTo>
                    <a:pt x="8946" y="1159781"/>
                  </a:lnTo>
                  <a:lnTo>
                    <a:pt x="13925" y="1206780"/>
                  </a:lnTo>
                  <a:lnTo>
                    <a:pt x="19977" y="1253450"/>
                  </a:lnTo>
                  <a:lnTo>
                    <a:pt x="27088" y="1299779"/>
                  </a:lnTo>
                  <a:lnTo>
                    <a:pt x="35246" y="1345754"/>
                  </a:lnTo>
                  <a:lnTo>
                    <a:pt x="44438" y="1391363"/>
                  </a:lnTo>
                  <a:lnTo>
                    <a:pt x="54652" y="1436594"/>
                  </a:lnTo>
                  <a:lnTo>
                    <a:pt x="65875" y="1481433"/>
                  </a:lnTo>
                  <a:lnTo>
                    <a:pt x="78094" y="1525867"/>
                  </a:lnTo>
                  <a:lnTo>
                    <a:pt x="91296" y="1569886"/>
                  </a:lnTo>
                  <a:lnTo>
                    <a:pt x="105470" y="1613475"/>
                  </a:lnTo>
                  <a:lnTo>
                    <a:pt x="120603" y="1656622"/>
                  </a:lnTo>
                  <a:lnTo>
                    <a:pt x="136682" y="1699314"/>
                  </a:lnTo>
                  <a:lnTo>
                    <a:pt x="153693" y="1741540"/>
                  </a:lnTo>
                  <a:lnTo>
                    <a:pt x="171626" y="1783286"/>
                  </a:lnTo>
                  <a:lnTo>
                    <a:pt x="190467" y="1824540"/>
                  </a:lnTo>
                  <a:lnTo>
                    <a:pt x="210203" y="1865288"/>
                  </a:lnTo>
                  <a:lnTo>
                    <a:pt x="230822" y="1905520"/>
                  </a:lnTo>
                  <a:lnTo>
                    <a:pt x="252311" y="1945221"/>
                  </a:lnTo>
                  <a:lnTo>
                    <a:pt x="274658" y="1984379"/>
                  </a:lnTo>
                  <a:lnTo>
                    <a:pt x="297850" y="2022982"/>
                  </a:lnTo>
                  <a:lnTo>
                    <a:pt x="321875" y="2061017"/>
                  </a:lnTo>
                  <a:lnTo>
                    <a:pt x="346719" y="2098472"/>
                  </a:lnTo>
                  <a:lnTo>
                    <a:pt x="372371" y="2135334"/>
                  </a:lnTo>
                  <a:lnTo>
                    <a:pt x="398817" y="2171589"/>
                  </a:lnTo>
                  <a:lnTo>
                    <a:pt x="426045" y="2207227"/>
                  </a:lnTo>
                  <a:lnTo>
                    <a:pt x="454043" y="2242233"/>
                  </a:lnTo>
                  <a:lnTo>
                    <a:pt x="482798" y="2276596"/>
                  </a:lnTo>
                  <a:lnTo>
                    <a:pt x="512296" y="2310303"/>
                  </a:lnTo>
                  <a:lnTo>
                    <a:pt x="542526" y="2343341"/>
                  </a:lnTo>
                  <a:lnTo>
                    <a:pt x="573476" y="2375697"/>
                  </a:lnTo>
                  <a:lnTo>
                    <a:pt x="605131" y="2407360"/>
                  </a:lnTo>
                  <a:lnTo>
                    <a:pt x="637481" y="2438315"/>
                  </a:lnTo>
                  <a:lnTo>
                    <a:pt x="670511" y="2468552"/>
                  </a:lnTo>
                  <a:lnTo>
                    <a:pt x="704210" y="2498057"/>
                  </a:lnTo>
                  <a:lnTo>
                    <a:pt x="738565" y="2526818"/>
                  </a:lnTo>
                  <a:lnTo>
                    <a:pt x="773563" y="2554821"/>
                  </a:lnTo>
                  <a:lnTo>
                    <a:pt x="809192" y="2582055"/>
                  </a:lnTo>
                  <a:lnTo>
                    <a:pt x="845440" y="2608506"/>
                  </a:lnTo>
                  <a:lnTo>
                    <a:pt x="882292" y="2634163"/>
                  </a:lnTo>
                  <a:lnTo>
                    <a:pt x="919738" y="2659012"/>
                  </a:lnTo>
                  <a:lnTo>
                    <a:pt x="957763" y="2683041"/>
                  </a:lnTo>
                  <a:lnTo>
                    <a:pt x="996357" y="2706238"/>
                  </a:lnTo>
                  <a:lnTo>
                    <a:pt x="1035505" y="2728589"/>
                  </a:lnTo>
                  <a:lnTo>
                    <a:pt x="1075196" y="2750082"/>
                  </a:lnTo>
                  <a:lnTo>
                    <a:pt x="1115417" y="2770705"/>
                  </a:lnTo>
                  <a:lnTo>
                    <a:pt x="1156155" y="2790445"/>
                  </a:lnTo>
                  <a:lnTo>
                    <a:pt x="1197398" y="2809289"/>
                  </a:lnTo>
                  <a:lnTo>
                    <a:pt x="1239132" y="2827225"/>
                  </a:lnTo>
                  <a:lnTo>
                    <a:pt x="1281346" y="2844239"/>
                  </a:lnTo>
                  <a:lnTo>
                    <a:pt x="1324027" y="2860321"/>
                  </a:lnTo>
                  <a:lnTo>
                    <a:pt x="1367162" y="2875456"/>
                  </a:lnTo>
                  <a:lnTo>
                    <a:pt x="1410738" y="2889632"/>
                  </a:lnTo>
                  <a:lnTo>
                    <a:pt x="1454744" y="2902837"/>
                  </a:lnTo>
                  <a:lnTo>
                    <a:pt x="1499166" y="2915058"/>
                  </a:lnTo>
                  <a:lnTo>
                    <a:pt x="1543991" y="2926283"/>
                  </a:lnTo>
                  <a:lnTo>
                    <a:pt x="1589208" y="2936498"/>
                  </a:lnTo>
                  <a:lnTo>
                    <a:pt x="1634803" y="2945692"/>
                  </a:lnTo>
                  <a:lnTo>
                    <a:pt x="1680765" y="2953851"/>
                  </a:lnTo>
                  <a:lnTo>
                    <a:pt x="1727079" y="2960963"/>
                  </a:lnTo>
                  <a:lnTo>
                    <a:pt x="1773734" y="2967016"/>
                  </a:lnTo>
                  <a:lnTo>
                    <a:pt x="1820718" y="2971996"/>
                  </a:lnTo>
                  <a:lnTo>
                    <a:pt x="1868016" y="2975892"/>
                  </a:lnTo>
                  <a:lnTo>
                    <a:pt x="1915618" y="2978690"/>
                  </a:lnTo>
                  <a:lnTo>
                    <a:pt x="1963510" y="2980378"/>
                  </a:lnTo>
                  <a:lnTo>
                    <a:pt x="2011679" y="2980944"/>
                  </a:lnTo>
                  <a:lnTo>
                    <a:pt x="2059849" y="2980378"/>
                  </a:lnTo>
                  <a:lnTo>
                    <a:pt x="2107741" y="2978690"/>
                  </a:lnTo>
                  <a:lnTo>
                    <a:pt x="2155343" y="2975892"/>
                  </a:lnTo>
                  <a:lnTo>
                    <a:pt x="2202641" y="2971996"/>
                  </a:lnTo>
                  <a:lnTo>
                    <a:pt x="2249625" y="2967016"/>
                  </a:lnTo>
                  <a:lnTo>
                    <a:pt x="2296280" y="2960963"/>
                  </a:lnTo>
                  <a:lnTo>
                    <a:pt x="2342594" y="2953851"/>
                  </a:lnTo>
                  <a:lnTo>
                    <a:pt x="2388556" y="2945692"/>
                  </a:lnTo>
                  <a:lnTo>
                    <a:pt x="2434151" y="2936498"/>
                  </a:lnTo>
                  <a:lnTo>
                    <a:pt x="2479368" y="2926283"/>
                  </a:lnTo>
                  <a:lnTo>
                    <a:pt x="2524193" y="2915058"/>
                  </a:lnTo>
                  <a:lnTo>
                    <a:pt x="2568615" y="2902837"/>
                  </a:lnTo>
                  <a:lnTo>
                    <a:pt x="2612621" y="2889632"/>
                  </a:lnTo>
                  <a:lnTo>
                    <a:pt x="2656197" y="2875456"/>
                  </a:lnTo>
                  <a:lnTo>
                    <a:pt x="2699332" y="2860321"/>
                  </a:lnTo>
                  <a:lnTo>
                    <a:pt x="2742013" y="2844239"/>
                  </a:lnTo>
                  <a:lnTo>
                    <a:pt x="2784227" y="2827225"/>
                  </a:lnTo>
                  <a:lnTo>
                    <a:pt x="2825961" y="2809289"/>
                  </a:lnTo>
                  <a:lnTo>
                    <a:pt x="2867204" y="2790445"/>
                  </a:lnTo>
                  <a:lnTo>
                    <a:pt x="2907942" y="2770705"/>
                  </a:lnTo>
                  <a:lnTo>
                    <a:pt x="2948163" y="2750082"/>
                  </a:lnTo>
                  <a:lnTo>
                    <a:pt x="2987854" y="2728589"/>
                  </a:lnTo>
                  <a:lnTo>
                    <a:pt x="3027002" y="2706238"/>
                  </a:lnTo>
                  <a:lnTo>
                    <a:pt x="3065596" y="2683041"/>
                  </a:lnTo>
                  <a:lnTo>
                    <a:pt x="3103621" y="2659012"/>
                  </a:lnTo>
                  <a:lnTo>
                    <a:pt x="3141067" y="2634163"/>
                  </a:lnTo>
                  <a:lnTo>
                    <a:pt x="3177919" y="2608506"/>
                  </a:lnTo>
                  <a:lnTo>
                    <a:pt x="3214167" y="2582055"/>
                  </a:lnTo>
                  <a:lnTo>
                    <a:pt x="3249796" y="2554821"/>
                  </a:lnTo>
                  <a:lnTo>
                    <a:pt x="3284794" y="2526818"/>
                  </a:lnTo>
                  <a:lnTo>
                    <a:pt x="3319149" y="2498057"/>
                  </a:lnTo>
                  <a:lnTo>
                    <a:pt x="3352848" y="2468552"/>
                  </a:lnTo>
                  <a:lnTo>
                    <a:pt x="3385878" y="2438315"/>
                  </a:lnTo>
                  <a:lnTo>
                    <a:pt x="3418228" y="2407360"/>
                  </a:lnTo>
                  <a:lnTo>
                    <a:pt x="3449883" y="2375697"/>
                  </a:lnTo>
                  <a:lnTo>
                    <a:pt x="3480833" y="2343341"/>
                  </a:lnTo>
                  <a:lnTo>
                    <a:pt x="3511063" y="2310303"/>
                  </a:lnTo>
                  <a:lnTo>
                    <a:pt x="3540561" y="2276596"/>
                  </a:lnTo>
                  <a:lnTo>
                    <a:pt x="3569316" y="2242233"/>
                  </a:lnTo>
                  <a:lnTo>
                    <a:pt x="3597314" y="2207227"/>
                  </a:lnTo>
                  <a:lnTo>
                    <a:pt x="3624542" y="2171589"/>
                  </a:lnTo>
                  <a:lnTo>
                    <a:pt x="3650988" y="2135334"/>
                  </a:lnTo>
                  <a:lnTo>
                    <a:pt x="3676640" y="2098472"/>
                  </a:lnTo>
                  <a:lnTo>
                    <a:pt x="3701484" y="2061017"/>
                  </a:lnTo>
                  <a:lnTo>
                    <a:pt x="3725509" y="2022982"/>
                  </a:lnTo>
                  <a:lnTo>
                    <a:pt x="3748701" y="1984379"/>
                  </a:lnTo>
                  <a:lnTo>
                    <a:pt x="3771048" y="1945221"/>
                  </a:lnTo>
                  <a:lnTo>
                    <a:pt x="3792537" y="1905520"/>
                  </a:lnTo>
                  <a:lnTo>
                    <a:pt x="3813156" y="1865288"/>
                  </a:lnTo>
                  <a:lnTo>
                    <a:pt x="3832892" y="1824540"/>
                  </a:lnTo>
                  <a:lnTo>
                    <a:pt x="3851733" y="1783286"/>
                  </a:lnTo>
                  <a:lnTo>
                    <a:pt x="3869666" y="1741540"/>
                  </a:lnTo>
                  <a:lnTo>
                    <a:pt x="3886677" y="1699314"/>
                  </a:lnTo>
                  <a:lnTo>
                    <a:pt x="3902756" y="1656622"/>
                  </a:lnTo>
                  <a:lnTo>
                    <a:pt x="3917889" y="1613475"/>
                  </a:lnTo>
                  <a:lnTo>
                    <a:pt x="3932063" y="1569886"/>
                  </a:lnTo>
                  <a:lnTo>
                    <a:pt x="3945265" y="1525867"/>
                  </a:lnTo>
                  <a:lnTo>
                    <a:pt x="3957484" y="1481433"/>
                  </a:lnTo>
                  <a:lnTo>
                    <a:pt x="3968707" y="1436594"/>
                  </a:lnTo>
                  <a:lnTo>
                    <a:pt x="3978921" y="1391363"/>
                  </a:lnTo>
                  <a:lnTo>
                    <a:pt x="3988113" y="1345754"/>
                  </a:lnTo>
                  <a:lnTo>
                    <a:pt x="3996271" y="1299779"/>
                  </a:lnTo>
                  <a:lnTo>
                    <a:pt x="4003382" y="1253450"/>
                  </a:lnTo>
                  <a:lnTo>
                    <a:pt x="4009434" y="1206780"/>
                  </a:lnTo>
                  <a:lnTo>
                    <a:pt x="4014413" y="1159781"/>
                  </a:lnTo>
                  <a:lnTo>
                    <a:pt x="4018308" y="1112467"/>
                  </a:lnTo>
                  <a:lnTo>
                    <a:pt x="4021106" y="1064849"/>
                  </a:lnTo>
                  <a:lnTo>
                    <a:pt x="4022794" y="1016941"/>
                  </a:lnTo>
                  <a:lnTo>
                    <a:pt x="4023360" y="968755"/>
                  </a:lnTo>
                  <a:lnTo>
                    <a:pt x="4022702" y="916829"/>
                  </a:lnTo>
                  <a:lnTo>
                    <a:pt x="4020740" y="865225"/>
                  </a:lnTo>
                  <a:lnTo>
                    <a:pt x="4017490" y="813959"/>
                  </a:lnTo>
                  <a:lnTo>
                    <a:pt x="4012968" y="763048"/>
                  </a:lnTo>
                  <a:lnTo>
                    <a:pt x="4007189" y="712507"/>
                  </a:lnTo>
                  <a:lnTo>
                    <a:pt x="4000169" y="662353"/>
                  </a:lnTo>
                  <a:lnTo>
                    <a:pt x="3991925" y="612600"/>
                  </a:lnTo>
                  <a:lnTo>
                    <a:pt x="3982472" y="563266"/>
                  </a:lnTo>
                  <a:lnTo>
                    <a:pt x="3971825" y="514365"/>
                  </a:lnTo>
                  <a:lnTo>
                    <a:pt x="3960002" y="465915"/>
                  </a:lnTo>
                  <a:lnTo>
                    <a:pt x="3947018" y="417930"/>
                  </a:lnTo>
                  <a:lnTo>
                    <a:pt x="3932889" y="370427"/>
                  </a:lnTo>
                  <a:lnTo>
                    <a:pt x="3917630" y="323421"/>
                  </a:lnTo>
                  <a:lnTo>
                    <a:pt x="3901258" y="276929"/>
                  </a:lnTo>
                  <a:lnTo>
                    <a:pt x="3883788" y="230967"/>
                  </a:lnTo>
                  <a:lnTo>
                    <a:pt x="3865237" y="185550"/>
                  </a:lnTo>
                  <a:lnTo>
                    <a:pt x="3845621" y="140693"/>
                  </a:lnTo>
                  <a:lnTo>
                    <a:pt x="3824954" y="96414"/>
                  </a:lnTo>
                  <a:lnTo>
                    <a:pt x="3803254" y="52729"/>
                  </a:lnTo>
                  <a:lnTo>
                    <a:pt x="3780536" y="9651"/>
                  </a:lnTo>
                  <a:lnTo>
                    <a:pt x="3774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75547" y="2705100"/>
              <a:ext cx="3616452" cy="33924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5232" y="774191"/>
              <a:ext cx="810767" cy="81076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83411" y="3491229"/>
            <a:ext cx="6106160" cy="21736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6670" marR="508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Calibri"/>
                <a:cs typeface="Calibri"/>
              </a:rPr>
              <a:t>KSC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LC-39A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was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most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successful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 the </a:t>
            </a:r>
            <a:r>
              <a:rPr sz="2000" spc="-10" dirty="0">
                <a:latin typeface="Calibri"/>
                <a:cs typeface="Calibri"/>
              </a:rPr>
              <a:t>sites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achieved </a:t>
            </a:r>
            <a:r>
              <a:rPr sz="2000" dirty="0">
                <a:latin typeface="Calibri"/>
                <a:cs typeface="Calibri"/>
              </a:rPr>
              <a:t>a 76.9% </a:t>
            </a:r>
            <a:r>
              <a:rPr sz="2000" spc="-5" dirty="0">
                <a:latin typeface="Calibri"/>
                <a:cs typeface="Calibri"/>
              </a:rPr>
              <a:t>success </a:t>
            </a:r>
            <a:r>
              <a:rPr sz="2000" spc="-20" dirty="0">
                <a:latin typeface="Calibri"/>
                <a:cs typeface="Calibri"/>
              </a:rPr>
              <a:t>rate </a:t>
            </a:r>
            <a:r>
              <a:rPr sz="2000" spc="-5" dirty="0">
                <a:latin typeface="Calibri"/>
                <a:cs typeface="Calibri"/>
              </a:rPr>
              <a:t>while </a:t>
            </a:r>
            <a:r>
              <a:rPr sz="2000" spc="-10" dirty="0">
                <a:latin typeface="Calibri"/>
                <a:cs typeface="Calibri"/>
              </a:rPr>
              <a:t>getting </a:t>
            </a:r>
            <a:r>
              <a:rPr sz="2000" dirty="0">
                <a:latin typeface="Calibri"/>
                <a:cs typeface="Calibri"/>
              </a:rPr>
              <a:t>a 23.1% </a:t>
            </a:r>
            <a:r>
              <a:rPr sz="2000" spc="-10" dirty="0">
                <a:latin typeface="Calibri"/>
                <a:cs typeface="Calibri"/>
              </a:rPr>
              <a:t>failure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rate</a:t>
            </a:r>
            <a:endParaRPr sz="2000">
              <a:latin typeface="Calibri"/>
              <a:cs typeface="Calibri"/>
            </a:endParaRPr>
          </a:p>
          <a:p>
            <a:pPr marL="12700" marR="1817370">
              <a:lnSpc>
                <a:spcPct val="70000"/>
              </a:lnSpc>
              <a:spcBef>
                <a:spcPts val="830"/>
              </a:spcBef>
            </a:pPr>
            <a:r>
              <a:rPr sz="3700" spc="-5" dirty="0"/>
              <a:t>Launch</a:t>
            </a:r>
            <a:r>
              <a:rPr sz="3700" spc="-10" dirty="0"/>
              <a:t> </a:t>
            </a:r>
            <a:r>
              <a:rPr sz="3700" spc="-15" dirty="0"/>
              <a:t>Site</a:t>
            </a:r>
            <a:r>
              <a:rPr sz="3700" spc="-10" dirty="0"/>
              <a:t> </a:t>
            </a:r>
            <a:r>
              <a:rPr sz="3700" spc="-5" dirty="0"/>
              <a:t>with the </a:t>
            </a:r>
            <a:r>
              <a:rPr sz="3700" dirty="0"/>
              <a:t> </a:t>
            </a:r>
            <a:r>
              <a:rPr sz="3700" spc="-10" dirty="0"/>
              <a:t>highest </a:t>
            </a:r>
            <a:r>
              <a:rPr sz="3700" spc="-5" dirty="0"/>
              <a:t>launch success </a:t>
            </a:r>
            <a:r>
              <a:rPr sz="3700" spc="-825" dirty="0"/>
              <a:t> </a:t>
            </a:r>
            <a:r>
              <a:rPr sz="3700" spc="-25" dirty="0"/>
              <a:t>ratio</a:t>
            </a:r>
            <a:endParaRPr sz="3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75816"/>
            <a:ext cx="12192000" cy="5282565"/>
          </a:xfrm>
          <a:custGeom>
            <a:avLst/>
            <a:gdLst/>
            <a:ahLst/>
            <a:cxnLst/>
            <a:rect l="l" t="t" r="r" b="b"/>
            <a:pathLst>
              <a:path w="12192000" h="5282565">
                <a:moveTo>
                  <a:pt x="0" y="5282183"/>
                </a:moveTo>
                <a:lnTo>
                  <a:pt x="12192000" y="5282183"/>
                </a:lnTo>
                <a:lnTo>
                  <a:pt x="12192000" y="0"/>
                </a:lnTo>
                <a:lnTo>
                  <a:pt x="0" y="0"/>
                </a:lnTo>
                <a:lnTo>
                  <a:pt x="0" y="5282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7581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0594" y="407923"/>
            <a:ext cx="2554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I</a:t>
            </a:r>
            <a:r>
              <a:rPr sz="4000" spc="-50" dirty="0"/>
              <a:t>n</a:t>
            </a:r>
            <a:r>
              <a:rPr sz="4000" spc="-5" dirty="0"/>
              <a:t>t</a:t>
            </a:r>
            <a:r>
              <a:rPr sz="4000" spc="-80" dirty="0"/>
              <a:t>r</a:t>
            </a:r>
            <a:r>
              <a:rPr sz="4000" spc="-10" dirty="0"/>
              <a:t>oducti</a:t>
            </a:r>
            <a:r>
              <a:rPr sz="4000" dirty="0"/>
              <a:t>o</a:t>
            </a:r>
            <a:r>
              <a:rPr sz="4000" spc="-5" dirty="0"/>
              <a:t>n</a:t>
            </a:r>
            <a:endParaRPr sz="4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8155" y="2276855"/>
            <a:ext cx="1152144" cy="11521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0725" y="3306131"/>
            <a:ext cx="3037840" cy="1950720"/>
          </a:xfrm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754380">
              <a:lnSpc>
                <a:spcPct val="100000"/>
              </a:lnSpc>
              <a:spcBef>
                <a:spcPts val="2140"/>
              </a:spcBef>
            </a:pPr>
            <a:r>
              <a:rPr sz="3100" b="1" spc="-65" dirty="0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endParaRPr sz="31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1090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goal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7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7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design</a:t>
            </a:r>
            <a:r>
              <a:rPr sz="17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7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7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learning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pipeline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predict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stage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land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successfully.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02252" y="2206751"/>
            <a:ext cx="1150620" cy="11521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57040" y="3302324"/>
            <a:ext cx="3187065" cy="2910840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664"/>
              </a:spcBef>
            </a:pPr>
            <a:r>
              <a:rPr sz="3100" b="1" spc="-20" dirty="0">
                <a:solidFill>
                  <a:srgbClr val="FFFFFF"/>
                </a:solidFill>
                <a:latin typeface="Calibri"/>
                <a:cs typeface="Calibri"/>
              </a:rPr>
              <a:t>Context</a:t>
            </a:r>
            <a:endParaRPr sz="31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830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SpaceX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claims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Falcon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9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rocket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cost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62 million; Other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providers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cost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165 million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dollars.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Much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savings are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because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Space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X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can reuse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first stage.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we can determine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if the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first stage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land,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cost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launch.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15171" y="2206751"/>
            <a:ext cx="1150620" cy="11521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641081" y="3324937"/>
            <a:ext cx="4057650" cy="279654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974725">
              <a:lnSpc>
                <a:spcPct val="100000"/>
              </a:lnSpc>
              <a:spcBef>
                <a:spcPts val="1485"/>
              </a:spcBef>
            </a:pPr>
            <a:r>
              <a:rPr sz="3100" b="1" spc="-15" dirty="0">
                <a:solidFill>
                  <a:srgbClr val="FFFFFF"/>
                </a:solidFill>
                <a:latin typeface="Calibri"/>
                <a:cs typeface="Calibri"/>
              </a:rPr>
              <a:t>Problems</a:t>
            </a:r>
            <a:endParaRPr sz="3100">
              <a:latin typeface="Calibri"/>
              <a:cs typeface="Calibri"/>
            </a:endParaRPr>
          </a:p>
          <a:p>
            <a:pPr marL="12700" marR="137795">
              <a:lnSpc>
                <a:spcPct val="101800"/>
              </a:lnSpc>
              <a:spcBef>
                <a:spcPts val="735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factor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rocket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land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successfully?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715"/>
              </a:spcBef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Interaction between various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features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can determine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 success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rate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successful </a:t>
            </a:r>
            <a:r>
              <a:rPr sz="1700" spc="-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landing?</a:t>
            </a:r>
            <a:endParaRPr sz="1700">
              <a:latin typeface="Calibri"/>
              <a:cs typeface="Calibri"/>
            </a:endParaRPr>
          </a:p>
          <a:p>
            <a:pPr marL="12700" marR="393700">
              <a:lnSpc>
                <a:spcPct val="101200"/>
              </a:lnSpc>
              <a:spcBef>
                <a:spcPts val="745"/>
              </a:spcBef>
            </a:pP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conditions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ensured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700" spc="-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successful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landing?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296" y="4936235"/>
            <a:ext cx="9700260" cy="17190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1955292"/>
            <a:ext cx="9718548" cy="237743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46431"/>
            <a:ext cx="8967470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sz="4400" spc="-30" dirty="0"/>
              <a:t>Scatter</a:t>
            </a:r>
            <a:r>
              <a:rPr sz="4400" spc="-35" dirty="0"/>
              <a:t> </a:t>
            </a:r>
            <a:r>
              <a:rPr sz="4400" dirty="0"/>
              <a:t>plot</a:t>
            </a:r>
            <a:endParaRPr sz="4400"/>
          </a:p>
          <a:p>
            <a:pPr marL="12700">
              <a:lnSpc>
                <a:spcPts val="5015"/>
              </a:lnSpc>
            </a:pPr>
            <a:r>
              <a:rPr sz="4400" spc="-25" dirty="0"/>
              <a:t>Payload</a:t>
            </a:r>
            <a:r>
              <a:rPr sz="4400" spc="-5" dirty="0"/>
              <a:t> </a:t>
            </a:r>
            <a:r>
              <a:rPr sz="4400" spc="-10" dirty="0"/>
              <a:t>vs.</a:t>
            </a:r>
            <a:r>
              <a:rPr sz="4400" spc="-5" dirty="0"/>
              <a:t> </a:t>
            </a:r>
            <a:r>
              <a:rPr sz="4400" dirty="0"/>
              <a:t>Launch</a:t>
            </a:r>
            <a:r>
              <a:rPr sz="4400" spc="-20" dirty="0"/>
              <a:t> </a:t>
            </a:r>
            <a:r>
              <a:rPr sz="4400" spc="-15" dirty="0"/>
              <a:t>Outcome</a:t>
            </a:r>
            <a:r>
              <a:rPr sz="4400" spc="-5" dirty="0"/>
              <a:t> </a:t>
            </a:r>
            <a:r>
              <a:rPr sz="4400" spc="-40" dirty="0"/>
              <a:t>for</a:t>
            </a:r>
            <a:r>
              <a:rPr sz="4400" spc="-10" dirty="0"/>
              <a:t> </a:t>
            </a:r>
            <a:r>
              <a:rPr sz="4400" dirty="0"/>
              <a:t>all</a:t>
            </a:r>
            <a:r>
              <a:rPr sz="4400" spc="-5" dirty="0"/>
              <a:t> </a:t>
            </a:r>
            <a:r>
              <a:rPr sz="4400" spc="-10" dirty="0"/>
              <a:t>sites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4137786" y="4474845"/>
            <a:ext cx="311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Weighted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Payload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0-4000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3829" y="1579626"/>
            <a:ext cx="381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Heavy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Weighted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Payload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4000 -10000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Kg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63456" y="4936235"/>
            <a:ext cx="990600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095"/>
              <a:ext cx="12192000" cy="685190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322" rIns="0" bIns="0" rtlCol="0">
            <a:spAutoFit/>
          </a:bodyPr>
          <a:lstStyle/>
          <a:p>
            <a:pPr marL="2454275" marR="5080">
              <a:lnSpc>
                <a:spcPts val="5180"/>
              </a:lnSpc>
              <a:spcBef>
                <a:spcPts val="755"/>
              </a:spcBef>
            </a:pPr>
            <a:r>
              <a:rPr spc="-25" dirty="0"/>
              <a:t>Predictive </a:t>
            </a:r>
            <a:r>
              <a:rPr spc="-15" dirty="0"/>
              <a:t>Analysis </a:t>
            </a:r>
            <a:r>
              <a:rPr spc="-1075" dirty="0"/>
              <a:t> </a:t>
            </a:r>
            <a:r>
              <a:rPr spc="-10" dirty="0"/>
              <a:t>Classification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0"/>
                </a:moveTo>
                <a:lnTo>
                  <a:pt x="0" y="0"/>
                </a:lnTo>
                <a:lnTo>
                  <a:pt x="0" y="6858000"/>
                </a:lnTo>
                <a:lnTo>
                  <a:pt x="12188952" y="68580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06896" y="2356104"/>
            <a:ext cx="4985385" cy="3531235"/>
          </a:xfrm>
          <a:custGeom>
            <a:avLst/>
            <a:gdLst/>
            <a:ahLst/>
            <a:cxnLst/>
            <a:rect l="l" t="t" r="r" b="b"/>
            <a:pathLst>
              <a:path w="4985384" h="3531235">
                <a:moveTo>
                  <a:pt x="4985004" y="0"/>
                </a:moveTo>
                <a:lnTo>
                  <a:pt x="0" y="0"/>
                </a:lnTo>
                <a:lnTo>
                  <a:pt x="0" y="3531108"/>
                </a:lnTo>
                <a:lnTo>
                  <a:pt x="4985004" y="3531108"/>
                </a:lnTo>
                <a:lnTo>
                  <a:pt x="498500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39557" y="3591814"/>
            <a:ext cx="2937510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-5" dirty="0">
                <a:solidFill>
                  <a:srgbClr val="FFFFFF"/>
                </a:solidFill>
                <a:latin typeface="Calibri Light"/>
                <a:cs typeface="Calibri Light"/>
              </a:rPr>
              <a:t>Classifi</a:t>
            </a:r>
            <a:r>
              <a:rPr sz="4400" spc="-55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4400" spc="-50" dirty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4400" dirty="0">
                <a:solidFill>
                  <a:srgbClr val="FFFFFF"/>
                </a:solidFill>
                <a:latin typeface="Calibri Light"/>
                <a:cs typeface="Calibri Light"/>
              </a:rPr>
              <a:t>tion  </a:t>
            </a:r>
            <a:r>
              <a:rPr sz="4400" spc="-15" dirty="0">
                <a:solidFill>
                  <a:srgbClr val="FFFFFF"/>
                </a:solidFill>
                <a:latin typeface="Calibri Light"/>
                <a:cs typeface="Calibri Light"/>
              </a:rPr>
              <a:t>Accuracy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9557" y="4961001"/>
            <a:ext cx="326326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solidFill>
                  <a:srgbClr val="FDFFF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FDFFFF"/>
                </a:solidFill>
                <a:latin typeface="Calibri"/>
                <a:cs typeface="Calibri"/>
              </a:rPr>
              <a:t>decision</a:t>
            </a:r>
            <a:r>
              <a:rPr sz="1600" spc="-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DFFFF"/>
                </a:solidFill>
                <a:latin typeface="Calibri"/>
                <a:cs typeface="Calibri"/>
              </a:rPr>
              <a:t>tree</a:t>
            </a:r>
            <a:r>
              <a:rPr sz="1600" spc="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DFFFF"/>
                </a:solidFill>
                <a:latin typeface="Calibri"/>
                <a:cs typeface="Calibri"/>
              </a:rPr>
              <a:t>classifier</a:t>
            </a:r>
            <a:r>
              <a:rPr sz="1600" spc="-3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DFFFF"/>
                </a:solidFill>
                <a:latin typeface="Calibri"/>
                <a:cs typeface="Calibri"/>
              </a:rPr>
              <a:t>is</a:t>
            </a:r>
            <a:r>
              <a:rPr sz="1600" spc="-1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DFFFF"/>
                </a:solidFill>
                <a:latin typeface="Calibri"/>
                <a:cs typeface="Calibri"/>
              </a:rPr>
              <a:t>the</a:t>
            </a:r>
            <a:r>
              <a:rPr sz="1600" spc="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DFFFF"/>
                </a:solidFill>
                <a:latin typeface="Calibri"/>
                <a:cs typeface="Calibri"/>
              </a:rPr>
              <a:t>model </a:t>
            </a:r>
            <a:r>
              <a:rPr sz="1600" spc="-34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DFFFF"/>
                </a:solidFill>
                <a:latin typeface="Calibri"/>
                <a:cs typeface="Calibri"/>
              </a:rPr>
              <a:t>with the highest</a:t>
            </a:r>
            <a:r>
              <a:rPr sz="1600" spc="-1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DFFFF"/>
                </a:solidFill>
                <a:latin typeface="Calibri"/>
                <a:cs typeface="Calibri"/>
              </a:rPr>
              <a:t>classification</a:t>
            </a:r>
            <a:r>
              <a:rPr sz="1600" spc="-3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DFFFF"/>
                </a:solidFill>
                <a:latin typeface="Calibri"/>
                <a:cs typeface="Calibri"/>
              </a:rPr>
              <a:t>accuracy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58824" y="1120139"/>
            <a:ext cx="5974080" cy="4767580"/>
            <a:chOff x="1258824" y="1120139"/>
            <a:chExt cx="5974080" cy="4767580"/>
          </a:xfrm>
        </p:grpSpPr>
        <p:sp>
          <p:nvSpPr>
            <p:cNvPr id="7" name="object 7"/>
            <p:cNvSpPr/>
            <p:nvPr/>
          </p:nvSpPr>
          <p:spPr>
            <a:xfrm>
              <a:off x="6409944" y="1653539"/>
              <a:ext cx="822960" cy="4234180"/>
            </a:xfrm>
            <a:custGeom>
              <a:avLst/>
              <a:gdLst/>
              <a:ahLst/>
              <a:cxnLst/>
              <a:rect l="l" t="t" r="r" b="b"/>
              <a:pathLst>
                <a:path w="822959" h="4234180">
                  <a:moveTo>
                    <a:pt x="822959" y="0"/>
                  </a:moveTo>
                  <a:lnTo>
                    <a:pt x="0" y="753110"/>
                  </a:lnTo>
                  <a:lnTo>
                    <a:pt x="0" y="4233672"/>
                  </a:lnTo>
                  <a:lnTo>
                    <a:pt x="822959" y="3482086"/>
                  </a:lnTo>
                  <a:lnTo>
                    <a:pt x="822959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44056" y="1310639"/>
              <a:ext cx="688975" cy="3820795"/>
            </a:xfrm>
            <a:custGeom>
              <a:avLst/>
              <a:gdLst/>
              <a:ahLst/>
              <a:cxnLst/>
              <a:rect l="l" t="t" r="r" b="b"/>
              <a:pathLst>
                <a:path w="688975" h="3820795">
                  <a:moveTo>
                    <a:pt x="0" y="0"/>
                  </a:moveTo>
                  <a:lnTo>
                    <a:pt x="0" y="3508375"/>
                  </a:lnTo>
                  <a:lnTo>
                    <a:pt x="688848" y="3820668"/>
                  </a:lnTo>
                  <a:lnTo>
                    <a:pt x="688848" y="31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44056" y="1126235"/>
              <a:ext cx="347980" cy="3700779"/>
            </a:xfrm>
            <a:custGeom>
              <a:avLst/>
              <a:gdLst/>
              <a:ahLst/>
              <a:cxnLst/>
              <a:rect l="l" t="t" r="r" b="b"/>
              <a:pathLst>
                <a:path w="347979" h="3700779">
                  <a:moveTo>
                    <a:pt x="347472" y="0"/>
                  </a:moveTo>
                  <a:lnTo>
                    <a:pt x="0" y="174243"/>
                  </a:lnTo>
                  <a:lnTo>
                    <a:pt x="0" y="3700272"/>
                  </a:lnTo>
                  <a:lnTo>
                    <a:pt x="347472" y="3524504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8824" y="1120139"/>
              <a:ext cx="5633085" cy="3510279"/>
            </a:xfrm>
            <a:custGeom>
              <a:avLst/>
              <a:gdLst/>
              <a:ahLst/>
              <a:cxnLst/>
              <a:rect l="l" t="t" r="r" b="b"/>
              <a:pathLst>
                <a:path w="5633084" h="3510279">
                  <a:moveTo>
                    <a:pt x="5632704" y="0"/>
                  </a:moveTo>
                  <a:lnTo>
                    <a:pt x="0" y="0"/>
                  </a:lnTo>
                  <a:lnTo>
                    <a:pt x="0" y="3509772"/>
                  </a:lnTo>
                  <a:lnTo>
                    <a:pt x="5632704" y="3509772"/>
                  </a:lnTo>
                  <a:lnTo>
                    <a:pt x="56327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8824" y="1653539"/>
              <a:ext cx="5637276" cy="2289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3127"/>
            <a:ext cx="4651375" cy="5979160"/>
            <a:chOff x="0" y="643127"/>
            <a:chExt cx="4651375" cy="5979160"/>
          </a:xfrm>
        </p:grpSpPr>
        <p:sp>
          <p:nvSpPr>
            <p:cNvPr id="3" name="object 3"/>
            <p:cNvSpPr/>
            <p:nvPr/>
          </p:nvSpPr>
          <p:spPr>
            <a:xfrm>
              <a:off x="521208" y="911352"/>
              <a:ext cx="687705" cy="5710555"/>
            </a:xfrm>
            <a:custGeom>
              <a:avLst/>
              <a:gdLst/>
              <a:ahLst/>
              <a:cxnLst/>
              <a:rect l="l" t="t" r="r" b="b"/>
              <a:pathLst>
                <a:path w="687705" h="5710555">
                  <a:moveTo>
                    <a:pt x="687324" y="0"/>
                  </a:moveTo>
                  <a:lnTo>
                    <a:pt x="0" y="466725"/>
                  </a:lnTo>
                  <a:lnTo>
                    <a:pt x="0" y="5710428"/>
                  </a:lnTo>
                  <a:lnTo>
                    <a:pt x="687324" y="5243703"/>
                  </a:lnTo>
                  <a:lnTo>
                    <a:pt x="687324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70076"/>
              <a:ext cx="527685" cy="5252085"/>
            </a:xfrm>
            <a:custGeom>
              <a:avLst/>
              <a:gdLst/>
              <a:ahLst/>
              <a:cxnLst/>
              <a:rect l="l" t="t" r="r" b="b"/>
              <a:pathLst>
                <a:path w="527685" h="5252084">
                  <a:moveTo>
                    <a:pt x="527304" y="0"/>
                  </a:moveTo>
                  <a:lnTo>
                    <a:pt x="0" y="0"/>
                  </a:lnTo>
                  <a:lnTo>
                    <a:pt x="0" y="5251704"/>
                  </a:lnTo>
                  <a:lnTo>
                    <a:pt x="527304" y="5251704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0099" y="643127"/>
              <a:ext cx="410209" cy="5521960"/>
            </a:xfrm>
            <a:custGeom>
              <a:avLst/>
              <a:gdLst/>
              <a:ahLst/>
              <a:cxnLst/>
              <a:rect l="l" t="t" r="r" b="b"/>
              <a:pathLst>
                <a:path w="410209" h="5521960">
                  <a:moveTo>
                    <a:pt x="0" y="0"/>
                  </a:moveTo>
                  <a:lnTo>
                    <a:pt x="0" y="5259197"/>
                  </a:lnTo>
                  <a:lnTo>
                    <a:pt x="409956" y="5521452"/>
                  </a:lnTo>
                  <a:lnTo>
                    <a:pt x="409956" y="259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5527" y="644651"/>
              <a:ext cx="3855720" cy="5252085"/>
            </a:xfrm>
            <a:custGeom>
              <a:avLst/>
              <a:gdLst/>
              <a:ahLst/>
              <a:cxnLst/>
              <a:rect l="l" t="t" r="r" b="b"/>
              <a:pathLst>
                <a:path w="3855720" h="5252085">
                  <a:moveTo>
                    <a:pt x="3855720" y="0"/>
                  </a:moveTo>
                  <a:lnTo>
                    <a:pt x="0" y="0"/>
                  </a:lnTo>
                  <a:lnTo>
                    <a:pt x="0" y="5251704"/>
                  </a:lnTo>
                  <a:lnTo>
                    <a:pt x="3855720" y="5251704"/>
                  </a:lnTo>
                  <a:lnTo>
                    <a:pt x="38557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2" y="1144015"/>
            <a:ext cx="187134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5" dirty="0"/>
              <a:t>Confus</a:t>
            </a:r>
            <a:r>
              <a:rPr sz="3600" spc="-15" dirty="0"/>
              <a:t>i</a:t>
            </a:r>
            <a:r>
              <a:rPr sz="3600" spc="-5" dirty="0"/>
              <a:t>on  </a:t>
            </a:r>
            <a:r>
              <a:rPr sz="3600" spc="-10" dirty="0"/>
              <a:t>Matrix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1218691" y="2532075"/>
            <a:ext cx="2899410" cy="29273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5"/>
              </a:spcBef>
            </a:pP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The confusion matrix </a:t>
            </a:r>
            <a:r>
              <a:rPr sz="2000" spc="-10" dirty="0">
                <a:solidFill>
                  <a:srgbClr val="FDFFFF"/>
                </a:solidFill>
                <a:latin typeface="Calibri"/>
                <a:cs typeface="Calibri"/>
              </a:rPr>
              <a:t>shows </a:t>
            </a:r>
            <a:r>
              <a:rPr sz="2000" spc="-44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that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classifier</a:t>
            </a:r>
            <a:r>
              <a:rPr sz="2000" spc="2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can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distinguish between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DFFFF"/>
                </a:solidFill>
                <a:latin typeface="Calibri"/>
                <a:cs typeface="Calibri"/>
              </a:rPr>
              <a:t>different</a:t>
            </a:r>
            <a:r>
              <a:rPr sz="2000" spc="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classes.</a:t>
            </a:r>
            <a:endParaRPr sz="2000">
              <a:latin typeface="Calibri"/>
              <a:cs typeface="Calibri"/>
            </a:endParaRPr>
          </a:p>
          <a:p>
            <a:pPr marL="12700" marR="279400">
              <a:lnSpc>
                <a:spcPct val="90000"/>
              </a:lnSpc>
              <a:spcBef>
                <a:spcPts val="994"/>
              </a:spcBef>
            </a:pP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major</a:t>
            </a:r>
            <a:r>
              <a:rPr sz="2000" spc="-3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DFFFF"/>
                </a:solidFill>
                <a:latin typeface="Calibri"/>
                <a:cs typeface="Calibri"/>
              </a:rPr>
              <a:t>problem</a:t>
            </a:r>
            <a:r>
              <a:rPr sz="2000" spc="-2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the </a:t>
            </a:r>
            <a:r>
              <a:rPr sz="2000" spc="-434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DFFFF"/>
                </a:solidFill>
                <a:latin typeface="Calibri"/>
                <a:cs typeface="Calibri"/>
              </a:rPr>
              <a:t>false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DFFFF"/>
                </a:solidFill>
                <a:latin typeface="Calibri"/>
                <a:cs typeface="Calibri"/>
              </a:rPr>
              <a:t>positives,</a:t>
            </a:r>
            <a:r>
              <a:rPr sz="2000" spc="1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in this </a:t>
            </a:r>
            <a:r>
              <a:rPr sz="2000" spc="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DFFFF"/>
                </a:solidFill>
                <a:latin typeface="Calibri"/>
                <a:cs typeface="Calibri"/>
              </a:rPr>
              <a:t>project,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unsuccessful </a:t>
            </a:r>
            <a:r>
              <a:rPr sz="2000" spc="-44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landing is </a:t>
            </a:r>
            <a:r>
              <a:rPr sz="2000" spc="-10" dirty="0">
                <a:solidFill>
                  <a:srgbClr val="FDFFFF"/>
                </a:solidFill>
                <a:latin typeface="Calibri"/>
                <a:cs typeface="Calibri"/>
              </a:rPr>
              <a:t>marked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as a </a:t>
            </a:r>
            <a:r>
              <a:rPr sz="2000" spc="5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successful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landing </a:t>
            </a: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FDFFFF"/>
                </a:solidFill>
                <a:latin typeface="Calibri"/>
                <a:cs typeface="Calibri"/>
              </a:rPr>
              <a:t>the </a:t>
            </a:r>
            <a:r>
              <a:rPr sz="2000" spc="-440" dirty="0">
                <a:solidFill>
                  <a:srgbClr val="FD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DFFFF"/>
                </a:solidFill>
                <a:latin typeface="Calibri"/>
                <a:cs typeface="Calibri"/>
              </a:rPr>
              <a:t>classifier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0" y="775716"/>
            <a:ext cx="6537959" cy="498805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22735" y="635508"/>
            <a:ext cx="329565" cy="1742439"/>
          </a:xfrm>
          <a:custGeom>
            <a:avLst/>
            <a:gdLst/>
            <a:ahLst/>
            <a:cxnLst/>
            <a:rect l="l" t="t" r="r" b="b"/>
            <a:pathLst>
              <a:path w="329565" h="1742439">
                <a:moveTo>
                  <a:pt x="329184" y="0"/>
                </a:moveTo>
                <a:lnTo>
                  <a:pt x="0" y="198627"/>
                </a:lnTo>
                <a:lnTo>
                  <a:pt x="0" y="1741931"/>
                </a:lnTo>
                <a:lnTo>
                  <a:pt x="329184" y="1543303"/>
                </a:lnTo>
                <a:lnTo>
                  <a:pt x="32918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09955" y="641604"/>
            <a:ext cx="708660" cy="2476500"/>
            <a:chOff x="409955" y="641604"/>
            <a:chExt cx="708660" cy="2476500"/>
          </a:xfrm>
        </p:grpSpPr>
        <p:sp>
          <p:nvSpPr>
            <p:cNvPr id="4" name="object 4"/>
            <p:cNvSpPr/>
            <p:nvPr/>
          </p:nvSpPr>
          <p:spPr>
            <a:xfrm>
              <a:off x="409955" y="1022604"/>
              <a:ext cx="708660" cy="2095500"/>
            </a:xfrm>
            <a:custGeom>
              <a:avLst/>
              <a:gdLst/>
              <a:ahLst/>
              <a:cxnLst/>
              <a:rect l="l" t="t" r="r" b="b"/>
              <a:pathLst>
                <a:path w="708660" h="2095500">
                  <a:moveTo>
                    <a:pt x="0" y="0"/>
                  </a:moveTo>
                  <a:lnTo>
                    <a:pt x="0" y="1517396"/>
                  </a:lnTo>
                  <a:lnTo>
                    <a:pt x="708660" y="2095500"/>
                  </a:lnTo>
                  <a:lnTo>
                    <a:pt x="708660" y="578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955" y="838200"/>
              <a:ext cx="402590" cy="1705610"/>
            </a:xfrm>
            <a:custGeom>
              <a:avLst/>
              <a:gdLst/>
              <a:ahLst/>
              <a:cxnLst/>
              <a:rect l="l" t="t" r="r" b="b"/>
              <a:pathLst>
                <a:path w="402590" h="1705610">
                  <a:moveTo>
                    <a:pt x="402336" y="0"/>
                  </a:moveTo>
                  <a:lnTo>
                    <a:pt x="0" y="183007"/>
                  </a:lnTo>
                  <a:lnTo>
                    <a:pt x="0" y="1705355"/>
                  </a:lnTo>
                  <a:lnTo>
                    <a:pt x="402336" y="1517777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4651" y="641604"/>
              <a:ext cx="167640" cy="1713230"/>
            </a:xfrm>
            <a:custGeom>
              <a:avLst/>
              <a:gdLst/>
              <a:ahLst/>
              <a:cxnLst/>
              <a:rect l="l" t="t" r="r" b="b"/>
              <a:pathLst>
                <a:path w="167640" h="1713230">
                  <a:moveTo>
                    <a:pt x="0" y="0"/>
                  </a:moveTo>
                  <a:lnTo>
                    <a:pt x="0" y="1545336"/>
                  </a:lnTo>
                  <a:lnTo>
                    <a:pt x="167640" y="1712976"/>
                  </a:lnTo>
                  <a:lnTo>
                    <a:pt x="167640" y="169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4651" y="635508"/>
            <a:ext cx="10907395" cy="154241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419100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3300"/>
              </a:spcBef>
            </a:pPr>
            <a:r>
              <a:rPr sz="4000" spc="-15" dirty="0"/>
              <a:t>Prediction</a:t>
            </a:r>
            <a:r>
              <a:rPr sz="4000" spc="-5" dirty="0"/>
              <a:t> </a:t>
            </a:r>
            <a:r>
              <a:rPr sz="4000" spc="-20" dirty="0"/>
              <a:t>tree</a:t>
            </a:r>
            <a:r>
              <a:rPr sz="4000" spc="-10" dirty="0"/>
              <a:t> </a:t>
            </a:r>
            <a:r>
              <a:rPr sz="4000" dirty="0"/>
              <a:t>classifier</a:t>
            </a:r>
            <a:r>
              <a:rPr sz="4000" spc="-10" dirty="0"/>
              <a:t> </a:t>
            </a:r>
            <a:r>
              <a:rPr sz="4000" spc="-15" dirty="0"/>
              <a:t>performs</a:t>
            </a:r>
            <a:r>
              <a:rPr sz="4000" spc="-10" dirty="0"/>
              <a:t> </a:t>
            </a:r>
            <a:r>
              <a:rPr sz="4000" spc="-15" dirty="0"/>
              <a:t>best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1503933" y="2471673"/>
            <a:ext cx="3752850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Prediction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tree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classifier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performs best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distinguishing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false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positives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9047" y="2491739"/>
            <a:ext cx="4802124" cy="356463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0"/>
                </a:moveTo>
                <a:lnTo>
                  <a:pt x="0" y="0"/>
                </a:lnTo>
                <a:lnTo>
                  <a:pt x="0" y="6858000"/>
                </a:lnTo>
                <a:lnTo>
                  <a:pt x="12188952" y="68580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34923" y="563880"/>
            <a:ext cx="681355" cy="5979160"/>
            <a:chOff x="534923" y="563880"/>
            <a:chExt cx="681355" cy="5979160"/>
          </a:xfrm>
        </p:grpSpPr>
        <p:sp>
          <p:nvSpPr>
            <p:cNvPr id="4" name="object 4"/>
            <p:cNvSpPr/>
            <p:nvPr/>
          </p:nvSpPr>
          <p:spPr>
            <a:xfrm>
              <a:off x="534923" y="832104"/>
              <a:ext cx="680085" cy="5710555"/>
            </a:xfrm>
            <a:custGeom>
              <a:avLst/>
              <a:gdLst/>
              <a:ahLst/>
              <a:cxnLst/>
              <a:rect l="l" t="t" r="r" b="b"/>
              <a:pathLst>
                <a:path w="680085" h="5710555">
                  <a:moveTo>
                    <a:pt x="679704" y="0"/>
                  </a:moveTo>
                  <a:lnTo>
                    <a:pt x="0" y="466725"/>
                  </a:lnTo>
                  <a:lnTo>
                    <a:pt x="0" y="5710428"/>
                  </a:lnTo>
                  <a:lnTo>
                    <a:pt x="679704" y="5243703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0767" y="563880"/>
              <a:ext cx="405765" cy="5521960"/>
            </a:xfrm>
            <a:custGeom>
              <a:avLst/>
              <a:gdLst/>
              <a:ahLst/>
              <a:cxnLst/>
              <a:rect l="l" t="t" r="r" b="b"/>
              <a:pathLst>
                <a:path w="405765" h="5521960">
                  <a:moveTo>
                    <a:pt x="0" y="0"/>
                  </a:moveTo>
                  <a:lnTo>
                    <a:pt x="0" y="5259197"/>
                  </a:lnTo>
                  <a:lnTo>
                    <a:pt x="405384" y="5521452"/>
                  </a:lnTo>
                  <a:lnTo>
                    <a:pt x="405384" y="259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15339" y="565404"/>
            <a:ext cx="3839210" cy="525208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450">
              <a:latin typeface="Times New Roman"/>
              <a:cs typeface="Times New Roman"/>
            </a:endParaRPr>
          </a:p>
          <a:p>
            <a:pPr marL="374015">
              <a:lnSpc>
                <a:spcPct val="100000"/>
              </a:lnSpc>
            </a:pPr>
            <a:r>
              <a:rPr sz="4400" spc="-5" dirty="0">
                <a:solidFill>
                  <a:srgbClr val="FFFFFF"/>
                </a:solidFill>
                <a:latin typeface="Calibri Light"/>
                <a:cs typeface="Calibri Light"/>
              </a:rPr>
              <a:t>Conclusions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8283" y="1162050"/>
            <a:ext cx="4772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Seen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data,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conclude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8283" y="2074926"/>
            <a:ext cx="6155055" cy="302967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109855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spc="-5" dirty="0">
                <a:solidFill>
                  <a:srgbClr val="FFFFFF"/>
                </a:solidFill>
                <a:cs typeface="Calibri"/>
              </a:rPr>
              <a:t>The Decision </a:t>
            </a:r>
            <a:r>
              <a:rPr lang="en-US" sz="2400" spc="-10" dirty="0">
                <a:solidFill>
                  <a:srgbClr val="FFFFFF"/>
                </a:solidFill>
                <a:cs typeface="Calibri"/>
              </a:rPr>
              <a:t>tree 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classifier is the </a:t>
            </a:r>
            <a:r>
              <a:rPr lang="en-US" sz="2400" spc="-10" dirty="0">
                <a:solidFill>
                  <a:srgbClr val="FFFFFF"/>
                </a:solidFill>
                <a:cs typeface="Calibri"/>
              </a:rPr>
              <a:t>best </a:t>
            </a:r>
            <a:r>
              <a:rPr lang="en-US" sz="2400" spc="-5" dirty="0">
                <a:solidFill>
                  <a:srgbClr val="FFFFFF"/>
                </a:solidFill>
                <a:cs typeface="Calibri"/>
              </a:rPr>
              <a:t>machine </a:t>
            </a:r>
            <a:r>
              <a:rPr lang="en-US" sz="2400" spc="-53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learning</a:t>
            </a:r>
            <a:r>
              <a:rPr lang="en-US" sz="2400" spc="-2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rgbClr val="FFFFFF"/>
                </a:solidFill>
                <a:cs typeface="Calibri"/>
              </a:rPr>
              <a:t>algorithm</a:t>
            </a:r>
            <a:r>
              <a:rPr lang="en-US" sz="2400" spc="-3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400" spc="-20" dirty="0">
                <a:solidFill>
                  <a:srgbClr val="FFFFFF"/>
                </a:solidFill>
                <a:cs typeface="Calibri"/>
              </a:rPr>
              <a:t>for</a:t>
            </a:r>
            <a:r>
              <a:rPr lang="en-US" sz="2400" spc="-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this</a:t>
            </a:r>
            <a:r>
              <a:rPr lang="en-US" sz="2400" spc="-1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400" spc="-10" dirty="0" smtClean="0">
                <a:solidFill>
                  <a:srgbClr val="FFFFFF"/>
                </a:solidFill>
                <a:cs typeface="Calibri"/>
              </a:rPr>
              <a:t>task.</a:t>
            </a:r>
            <a:endParaRPr lang="en-US" sz="2400" spc="-5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241300" marR="109855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smtClean="0">
                <a:solidFill>
                  <a:srgbClr val="FFFFFF"/>
                </a:solidFill>
                <a:latin typeface="Calibri"/>
                <a:cs typeface="Calibri"/>
              </a:rPr>
              <a:t>Launch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success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rate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started to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increase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2013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till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2020</a:t>
            </a:r>
            <a:endParaRPr sz="2400">
              <a:latin typeface="Calibri"/>
              <a:cs typeface="Calibri"/>
            </a:endParaRPr>
          </a:p>
          <a:p>
            <a:pPr marL="241300" marR="104775" indent="-228600">
              <a:lnSpc>
                <a:spcPts val="259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Orbits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ES-L1,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GEO,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HEO,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SSO,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VLEO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success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259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KSC LC-39A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most successful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launches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smtClean="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0"/>
                </a:moveTo>
                <a:lnTo>
                  <a:pt x="0" y="0"/>
                </a:lnTo>
                <a:lnTo>
                  <a:pt x="0" y="6858000"/>
                </a:lnTo>
                <a:lnTo>
                  <a:pt x="12188952" y="6858000"/>
                </a:lnTo>
                <a:lnTo>
                  <a:pt x="12188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5468" y="2485136"/>
            <a:ext cx="42170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0" dirty="0"/>
              <a:t>Thank</a:t>
            </a:r>
            <a:r>
              <a:rPr sz="8000" spc="-85" dirty="0"/>
              <a:t> </a:t>
            </a:r>
            <a:r>
              <a:rPr sz="8000" spc="-40" dirty="0"/>
              <a:t>you</a:t>
            </a:r>
            <a:endParaRPr sz="8000"/>
          </a:p>
        </p:txBody>
      </p:sp>
      <p:grpSp>
        <p:nvGrpSpPr>
          <p:cNvPr id="4" name="object 4"/>
          <p:cNvGrpSpPr/>
          <p:nvPr/>
        </p:nvGrpSpPr>
        <p:grpSpPr>
          <a:xfrm>
            <a:off x="783336" y="4122420"/>
            <a:ext cx="11404600" cy="2231390"/>
            <a:chOff x="783336" y="4122420"/>
            <a:chExt cx="11404600" cy="2231390"/>
          </a:xfrm>
        </p:grpSpPr>
        <p:sp>
          <p:nvSpPr>
            <p:cNvPr id="5" name="object 5"/>
            <p:cNvSpPr/>
            <p:nvPr/>
          </p:nvSpPr>
          <p:spPr>
            <a:xfrm>
              <a:off x="789432" y="4357116"/>
              <a:ext cx="541020" cy="1996439"/>
            </a:xfrm>
            <a:custGeom>
              <a:avLst/>
              <a:gdLst/>
              <a:ahLst/>
              <a:cxnLst/>
              <a:rect l="l" t="t" r="r" b="b"/>
              <a:pathLst>
                <a:path w="541019" h="1996439">
                  <a:moveTo>
                    <a:pt x="0" y="0"/>
                  </a:moveTo>
                  <a:lnTo>
                    <a:pt x="0" y="1642021"/>
                  </a:lnTo>
                  <a:lnTo>
                    <a:pt x="541020" y="1996439"/>
                  </a:lnTo>
                  <a:lnTo>
                    <a:pt x="541020" y="3550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336" y="4213860"/>
              <a:ext cx="370840" cy="1784985"/>
            </a:xfrm>
            <a:custGeom>
              <a:avLst/>
              <a:gdLst/>
              <a:ahLst/>
              <a:cxnLst/>
              <a:rect l="l" t="t" r="r" b="b"/>
              <a:pathLst>
                <a:path w="370840" h="1784985">
                  <a:moveTo>
                    <a:pt x="370332" y="0"/>
                  </a:moveTo>
                  <a:lnTo>
                    <a:pt x="0" y="145922"/>
                  </a:lnTo>
                  <a:lnTo>
                    <a:pt x="0" y="1784603"/>
                  </a:lnTo>
                  <a:lnTo>
                    <a:pt x="370332" y="1638744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2500" y="4122420"/>
              <a:ext cx="201295" cy="1728470"/>
            </a:xfrm>
            <a:custGeom>
              <a:avLst/>
              <a:gdLst/>
              <a:ahLst/>
              <a:cxnLst/>
              <a:rect l="l" t="t" r="r" b="b"/>
              <a:pathLst>
                <a:path w="201294" h="1728470">
                  <a:moveTo>
                    <a:pt x="0" y="0"/>
                  </a:moveTo>
                  <a:lnTo>
                    <a:pt x="0" y="1646123"/>
                  </a:lnTo>
                  <a:lnTo>
                    <a:pt x="201168" y="1728215"/>
                  </a:lnTo>
                  <a:lnTo>
                    <a:pt x="201168" y="81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26424" y="4213860"/>
              <a:ext cx="340360" cy="1784985"/>
            </a:xfrm>
            <a:custGeom>
              <a:avLst/>
              <a:gdLst/>
              <a:ahLst/>
              <a:cxnLst/>
              <a:rect l="l" t="t" r="r" b="b"/>
              <a:pathLst>
                <a:path w="340359" h="1784985">
                  <a:moveTo>
                    <a:pt x="0" y="0"/>
                  </a:moveTo>
                  <a:lnTo>
                    <a:pt x="0" y="1638744"/>
                  </a:lnTo>
                  <a:lnTo>
                    <a:pt x="339851" y="1784603"/>
                  </a:lnTo>
                  <a:lnTo>
                    <a:pt x="339851" y="145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29471" y="4122420"/>
              <a:ext cx="201295" cy="1728470"/>
            </a:xfrm>
            <a:custGeom>
              <a:avLst/>
              <a:gdLst/>
              <a:ahLst/>
              <a:cxnLst/>
              <a:rect l="l" t="t" r="r" b="b"/>
              <a:pathLst>
                <a:path w="201295" h="1728470">
                  <a:moveTo>
                    <a:pt x="201168" y="0"/>
                  </a:moveTo>
                  <a:lnTo>
                    <a:pt x="0" y="81406"/>
                  </a:lnTo>
                  <a:lnTo>
                    <a:pt x="0" y="1728215"/>
                  </a:lnTo>
                  <a:lnTo>
                    <a:pt x="201168" y="1646123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0976" y="4122419"/>
              <a:ext cx="11236960" cy="1876425"/>
            </a:xfrm>
            <a:custGeom>
              <a:avLst/>
              <a:gdLst/>
              <a:ahLst/>
              <a:cxnLst/>
              <a:rect l="l" t="t" r="r" b="b"/>
              <a:pathLst>
                <a:path w="11236960" h="1876425">
                  <a:moveTo>
                    <a:pt x="7979664" y="0"/>
                  </a:moveTo>
                  <a:lnTo>
                    <a:pt x="0" y="0"/>
                  </a:lnTo>
                  <a:lnTo>
                    <a:pt x="0" y="1647444"/>
                  </a:lnTo>
                  <a:lnTo>
                    <a:pt x="7979664" y="1647444"/>
                  </a:lnTo>
                  <a:lnTo>
                    <a:pt x="7979664" y="0"/>
                  </a:lnTo>
                  <a:close/>
                </a:path>
                <a:path w="11236960" h="1876425">
                  <a:moveTo>
                    <a:pt x="11236452" y="234696"/>
                  </a:moveTo>
                  <a:lnTo>
                    <a:pt x="8115300" y="234696"/>
                  </a:lnTo>
                  <a:lnTo>
                    <a:pt x="8115300" y="1876044"/>
                  </a:lnTo>
                  <a:lnTo>
                    <a:pt x="11236452" y="1876044"/>
                  </a:lnTo>
                  <a:lnTo>
                    <a:pt x="11236452" y="23469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614" y="2875229"/>
            <a:ext cx="37299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FFFFFF"/>
                </a:solidFill>
                <a:latin typeface="Calibri Light"/>
                <a:cs typeface="Calibri Light"/>
              </a:rPr>
              <a:t>Methodology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5628" y="2431796"/>
            <a:ext cx="399351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API</a:t>
            </a:r>
            <a:endParaRPr sz="1800">
              <a:latin typeface="Calibri"/>
              <a:cs typeface="Calibri"/>
            </a:endParaRPr>
          </a:p>
          <a:p>
            <a:pPr marL="12700" marR="698500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Scraping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Wrangling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Exploratory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Data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Exploratory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Analysis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Visualization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Visual Analytics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Folium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Prediction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955" y="641604"/>
            <a:ext cx="708660" cy="2476500"/>
            <a:chOff x="409955" y="641604"/>
            <a:chExt cx="708660" cy="2476500"/>
          </a:xfrm>
        </p:grpSpPr>
        <p:sp>
          <p:nvSpPr>
            <p:cNvPr id="3" name="object 3"/>
            <p:cNvSpPr/>
            <p:nvPr/>
          </p:nvSpPr>
          <p:spPr>
            <a:xfrm>
              <a:off x="409955" y="1022604"/>
              <a:ext cx="708660" cy="2095500"/>
            </a:xfrm>
            <a:custGeom>
              <a:avLst/>
              <a:gdLst/>
              <a:ahLst/>
              <a:cxnLst/>
              <a:rect l="l" t="t" r="r" b="b"/>
              <a:pathLst>
                <a:path w="708660" h="2095500">
                  <a:moveTo>
                    <a:pt x="0" y="0"/>
                  </a:moveTo>
                  <a:lnTo>
                    <a:pt x="0" y="1517396"/>
                  </a:lnTo>
                  <a:lnTo>
                    <a:pt x="708660" y="2095500"/>
                  </a:lnTo>
                  <a:lnTo>
                    <a:pt x="708660" y="578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9955" y="838200"/>
              <a:ext cx="402590" cy="1705610"/>
            </a:xfrm>
            <a:custGeom>
              <a:avLst/>
              <a:gdLst/>
              <a:ahLst/>
              <a:cxnLst/>
              <a:rect l="l" t="t" r="r" b="b"/>
              <a:pathLst>
                <a:path w="402590" h="1705610">
                  <a:moveTo>
                    <a:pt x="402336" y="0"/>
                  </a:moveTo>
                  <a:lnTo>
                    <a:pt x="0" y="183007"/>
                  </a:lnTo>
                  <a:lnTo>
                    <a:pt x="0" y="1705355"/>
                  </a:lnTo>
                  <a:lnTo>
                    <a:pt x="402336" y="1517777"/>
                  </a:lnTo>
                  <a:lnTo>
                    <a:pt x="402336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4651" y="641604"/>
              <a:ext cx="167640" cy="1713230"/>
            </a:xfrm>
            <a:custGeom>
              <a:avLst/>
              <a:gdLst/>
              <a:ahLst/>
              <a:cxnLst/>
              <a:rect l="l" t="t" r="r" b="b"/>
              <a:pathLst>
                <a:path w="167640" h="1713230">
                  <a:moveTo>
                    <a:pt x="0" y="0"/>
                  </a:moveTo>
                  <a:lnTo>
                    <a:pt x="0" y="1545336"/>
                  </a:lnTo>
                  <a:lnTo>
                    <a:pt x="167640" y="1712976"/>
                  </a:lnTo>
                  <a:lnTo>
                    <a:pt x="167640" y="169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222735" y="635508"/>
            <a:ext cx="329565" cy="1742439"/>
          </a:xfrm>
          <a:custGeom>
            <a:avLst/>
            <a:gdLst/>
            <a:ahLst/>
            <a:cxnLst/>
            <a:rect l="l" t="t" r="r" b="b"/>
            <a:pathLst>
              <a:path w="329565" h="1742439">
                <a:moveTo>
                  <a:pt x="329184" y="0"/>
                </a:moveTo>
                <a:lnTo>
                  <a:pt x="0" y="198627"/>
                </a:lnTo>
                <a:lnTo>
                  <a:pt x="0" y="1741931"/>
                </a:lnTo>
                <a:lnTo>
                  <a:pt x="329184" y="1543303"/>
                </a:lnTo>
                <a:lnTo>
                  <a:pt x="32918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4651" y="635508"/>
            <a:ext cx="10907395" cy="1542415"/>
          </a:xfrm>
          <a:prstGeom prst="rect">
            <a:avLst/>
          </a:prstGeom>
          <a:solidFill>
            <a:srgbClr val="4471C4"/>
          </a:solidFill>
        </p:spPr>
        <p:txBody>
          <a:bodyPr vert="horz" wrap="square" lIns="0" tIns="128905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1015"/>
              </a:spcBef>
            </a:pPr>
            <a:r>
              <a:rPr sz="4000" spc="-10" dirty="0"/>
              <a:t>The </a:t>
            </a:r>
            <a:r>
              <a:rPr sz="4000" spc="-30" dirty="0"/>
              <a:t>data</a:t>
            </a:r>
            <a:r>
              <a:rPr sz="4000" dirty="0"/>
              <a:t> </a:t>
            </a:r>
            <a:r>
              <a:rPr sz="4000" spc="-15" dirty="0"/>
              <a:t>was</a:t>
            </a:r>
            <a:r>
              <a:rPr sz="4000" dirty="0"/>
              <a:t> </a:t>
            </a:r>
            <a:r>
              <a:rPr sz="4000" spc="-15" dirty="0"/>
              <a:t>collected</a:t>
            </a:r>
            <a:r>
              <a:rPr sz="4000" spc="-5" dirty="0"/>
              <a:t> using</a:t>
            </a:r>
            <a:r>
              <a:rPr sz="4000" dirty="0"/>
              <a:t> </a:t>
            </a:r>
            <a:r>
              <a:rPr sz="4000" spc="-10" dirty="0"/>
              <a:t>various</a:t>
            </a:r>
            <a:r>
              <a:rPr sz="4000" dirty="0"/>
              <a:t> </a:t>
            </a:r>
            <a:r>
              <a:rPr sz="4000" spc="-10" dirty="0"/>
              <a:t>methods</a:t>
            </a:r>
            <a:endParaRPr sz="400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25"/>
              </a:spcBef>
              <a:buChar char="-"/>
              <a:tabLst>
                <a:tab pos="240665" algn="l"/>
                <a:tab pos="241300" algn="l"/>
              </a:tabLst>
            </a:pPr>
            <a:r>
              <a:rPr spc="-20" dirty="0"/>
              <a:t>Data</a:t>
            </a:r>
            <a:r>
              <a:rPr dirty="0"/>
              <a:t> </a:t>
            </a:r>
            <a:r>
              <a:rPr spc="-10" dirty="0"/>
              <a:t>collection</a:t>
            </a:r>
            <a:r>
              <a:rPr spc="10" dirty="0"/>
              <a:t> </a:t>
            </a:r>
            <a:r>
              <a:rPr spc="-15" dirty="0"/>
              <a:t>was</a:t>
            </a:r>
            <a:r>
              <a:rPr spc="15" dirty="0"/>
              <a:t> </a:t>
            </a:r>
            <a:r>
              <a:rPr spc="-10" dirty="0"/>
              <a:t>done</a:t>
            </a:r>
            <a:r>
              <a:rPr spc="5" dirty="0"/>
              <a:t> </a:t>
            </a:r>
            <a:r>
              <a:rPr spc="-10" dirty="0"/>
              <a:t>using</a:t>
            </a:r>
            <a:r>
              <a:rPr dirty="0"/>
              <a:t> </a:t>
            </a:r>
            <a:r>
              <a:rPr spc="-20" dirty="0"/>
              <a:t>get</a:t>
            </a:r>
            <a:r>
              <a:rPr spc="35" dirty="0"/>
              <a:t> </a:t>
            </a:r>
            <a:r>
              <a:rPr spc="-10" dirty="0"/>
              <a:t>request</a:t>
            </a:r>
            <a:r>
              <a:rPr dirty="0"/>
              <a:t> </a:t>
            </a:r>
            <a:r>
              <a:rPr spc="-15" dirty="0"/>
              <a:t>to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spc="-10" dirty="0"/>
              <a:t>SpaceX</a:t>
            </a:r>
            <a:r>
              <a:rPr dirty="0"/>
              <a:t> </a:t>
            </a:r>
            <a:r>
              <a:rPr spc="-5" dirty="0"/>
              <a:t>API.</a:t>
            </a:r>
          </a:p>
          <a:p>
            <a:pPr marL="241300" indent="-228600">
              <a:lnSpc>
                <a:spcPts val="2510"/>
              </a:lnSpc>
              <a:spcBef>
                <a:spcPts val="1125"/>
              </a:spcBef>
              <a:buChar char="-"/>
              <a:tabLst>
                <a:tab pos="240665" algn="l"/>
                <a:tab pos="241300" algn="l"/>
              </a:tabLst>
            </a:pPr>
            <a:r>
              <a:rPr spc="-10" dirty="0"/>
              <a:t>Next,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response</a:t>
            </a:r>
            <a:r>
              <a:rPr spc="-10" dirty="0"/>
              <a:t> </a:t>
            </a:r>
            <a:r>
              <a:rPr spc="-20" dirty="0"/>
              <a:t>content</a:t>
            </a:r>
            <a:r>
              <a:rPr spc="20" dirty="0"/>
              <a:t> </a:t>
            </a:r>
            <a:r>
              <a:rPr spc="-5" dirty="0"/>
              <a:t>as</a:t>
            </a:r>
            <a:r>
              <a:rPr spc="5" dirty="0"/>
              <a:t> </a:t>
            </a:r>
            <a:r>
              <a:rPr spc="-5" dirty="0"/>
              <a:t>a </a:t>
            </a:r>
            <a:r>
              <a:rPr dirty="0"/>
              <a:t>Json</a:t>
            </a:r>
            <a:r>
              <a:rPr spc="-10" dirty="0"/>
              <a:t> </a:t>
            </a:r>
            <a:r>
              <a:rPr spc="-5" dirty="0"/>
              <a:t>using</a:t>
            </a:r>
            <a:r>
              <a:rPr spc="-15" dirty="0"/>
              <a:t> </a:t>
            </a:r>
            <a:r>
              <a:rPr spc="-5" dirty="0"/>
              <a:t>.json()</a:t>
            </a:r>
            <a:r>
              <a:rPr dirty="0"/>
              <a:t> </a:t>
            </a:r>
            <a:r>
              <a:rPr spc="-5" dirty="0"/>
              <a:t>function</a:t>
            </a:r>
            <a:r>
              <a:rPr spc="-10" dirty="0"/>
              <a:t> call</a:t>
            </a:r>
            <a:r>
              <a:rPr spc="-5" dirty="0"/>
              <a:t> </a:t>
            </a:r>
            <a:r>
              <a:rPr spc="-15" dirty="0"/>
              <a:t>was</a:t>
            </a:r>
            <a:r>
              <a:rPr dirty="0"/>
              <a:t> </a:t>
            </a:r>
            <a:r>
              <a:rPr spc="-15" dirty="0"/>
              <a:t>decoded</a:t>
            </a:r>
          </a:p>
          <a:p>
            <a:pPr marL="241300">
              <a:lnSpc>
                <a:spcPts val="2510"/>
              </a:lnSpc>
            </a:pPr>
            <a:r>
              <a:rPr spc="-5" dirty="0"/>
              <a:t>and turned</a:t>
            </a:r>
            <a:r>
              <a:rPr spc="5" dirty="0"/>
              <a:t> </a:t>
            </a:r>
            <a:r>
              <a:rPr spc="-20" dirty="0"/>
              <a:t>into</a:t>
            </a:r>
            <a:r>
              <a:rPr spc="10" dirty="0"/>
              <a:t> </a:t>
            </a:r>
            <a:r>
              <a:rPr spc="-5" dirty="0"/>
              <a:t>a </a:t>
            </a:r>
            <a:r>
              <a:rPr spc="-10" dirty="0"/>
              <a:t>pandas</a:t>
            </a:r>
            <a:r>
              <a:rPr spc="-5" dirty="0"/>
              <a:t> </a:t>
            </a:r>
            <a:r>
              <a:rPr spc="-20" dirty="0"/>
              <a:t>data</a:t>
            </a:r>
            <a:r>
              <a:rPr dirty="0"/>
              <a:t> </a:t>
            </a:r>
            <a:r>
              <a:rPr spc="-15" dirty="0"/>
              <a:t>frame</a:t>
            </a:r>
            <a:r>
              <a:rPr spc="15" dirty="0"/>
              <a:t> </a:t>
            </a:r>
            <a:r>
              <a:rPr spc="-10" dirty="0"/>
              <a:t>using</a:t>
            </a:r>
            <a:r>
              <a:rPr dirty="0"/>
              <a:t> </a:t>
            </a:r>
            <a:r>
              <a:rPr spc="-10" dirty="0"/>
              <a:t>.json_normalize().</a:t>
            </a:r>
          </a:p>
          <a:p>
            <a:pPr marL="241300" marR="110489" indent="-228600">
              <a:lnSpc>
                <a:spcPts val="2380"/>
              </a:lnSpc>
              <a:spcBef>
                <a:spcPts val="1440"/>
              </a:spcBef>
              <a:buChar char="-"/>
              <a:tabLst>
                <a:tab pos="240665" algn="l"/>
                <a:tab pos="241300" algn="l"/>
              </a:tabLst>
            </a:pPr>
            <a:r>
              <a:rPr spc="-20" dirty="0"/>
              <a:t>Data</a:t>
            </a:r>
            <a:r>
              <a:rPr spc="-5" dirty="0"/>
              <a:t> </a:t>
            </a:r>
            <a:r>
              <a:rPr spc="-15" dirty="0"/>
              <a:t>were</a:t>
            </a:r>
            <a:r>
              <a:rPr spc="5" dirty="0"/>
              <a:t> </a:t>
            </a:r>
            <a:r>
              <a:rPr spc="-5" dirty="0"/>
              <a:t>cleaned</a:t>
            </a:r>
            <a:r>
              <a:rPr spc="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20" dirty="0"/>
              <a:t>checked</a:t>
            </a:r>
            <a:r>
              <a:rPr spc="20" dirty="0"/>
              <a:t> </a:t>
            </a:r>
            <a:r>
              <a:rPr spc="-20" dirty="0"/>
              <a:t>for</a:t>
            </a:r>
            <a:r>
              <a:rPr spc="10" dirty="0"/>
              <a:t> </a:t>
            </a:r>
            <a:r>
              <a:rPr spc="-5" dirty="0"/>
              <a:t>missing</a:t>
            </a:r>
            <a:r>
              <a:rPr spc="5" dirty="0"/>
              <a:t> </a:t>
            </a:r>
            <a:r>
              <a:rPr spc="-10" dirty="0"/>
              <a:t>values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fill</a:t>
            </a:r>
            <a:r>
              <a:rPr spc="-15"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5" dirty="0"/>
              <a:t>missing</a:t>
            </a:r>
            <a:r>
              <a:rPr spc="10" dirty="0"/>
              <a:t> </a:t>
            </a:r>
            <a:r>
              <a:rPr spc="-10" dirty="0"/>
              <a:t>values </a:t>
            </a:r>
            <a:r>
              <a:rPr spc="-480" dirty="0"/>
              <a:t> </a:t>
            </a:r>
            <a:r>
              <a:rPr spc="-10" dirty="0"/>
              <a:t>where</a:t>
            </a:r>
            <a:r>
              <a:rPr spc="-5" dirty="0"/>
              <a:t> </a:t>
            </a:r>
            <a:r>
              <a:rPr spc="-20" dirty="0"/>
              <a:t>necessary.</a:t>
            </a:r>
          </a:p>
          <a:p>
            <a:pPr marL="241300" indent="-228600">
              <a:lnSpc>
                <a:spcPts val="2510"/>
              </a:lnSpc>
              <a:spcBef>
                <a:spcPts val="1100"/>
              </a:spcBef>
              <a:buChar char="-"/>
              <a:tabLst>
                <a:tab pos="240665" algn="l"/>
                <a:tab pos="241300" algn="l"/>
              </a:tabLst>
            </a:pPr>
            <a:r>
              <a:rPr spc="-5" dirty="0"/>
              <a:t>In</a:t>
            </a:r>
            <a:r>
              <a:rPr spc="-10" dirty="0"/>
              <a:t> </a:t>
            </a:r>
            <a:r>
              <a:rPr spc="-5" dirty="0"/>
              <a:t>addition,</a:t>
            </a:r>
            <a:r>
              <a:rPr spc="-10" dirty="0"/>
              <a:t> </a:t>
            </a:r>
            <a:r>
              <a:rPr spc="-15" dirty="0"/>
              <a:t>we</a:t>
            </a:r>
            <a:r>
              <a:rPr spc="15" dirty="0"/>
              <a:t> </a:t>
            </a:r>
            <a:r>
              <a:rPr spc="-15" dirty="0"/>
              <a:t>performed</a:t>
            </a:r>
            <a:r>
              <a:rPr spc="15" dirty="0"/>
              <a:t> </a:t>
            </a:r>
            <a:r>
              <a:rPr spc="-10" dirty="0"/>
              <a:t>web</a:t>
            </a:r>
            <a:r>
              <a:rPr spc="15" dirty="0"/>
              <a:t> </a:t>
            </a:r>
            <a:r>
              <a:rPr spc="-10" dirty="0"/>
              <a:t>scraping</a:t>
            </a:r>
            <a:r>
              <a:rPr spc="-15" dirty="0"/>
              <a:t> from</a:t>
            </a:r>
            <a:r>
              <a:rPr spc="5" dirty="0"/>
              <a:t> </a:t>
            </a:r>
            <a:r>
              <a:rPr spc="-5" dirty="0"/>
              <a:t>Wikipedia</a:t>
            </a:r>
            <a:r>
              <a:rPr spc="10" dirty="0"/>
              <a:t> </a:t>
            </a:r>
            <a:r>
              <a:rPr spc="-20" dirty="0"/>
              <a:t>for</a:t>
            </a:r>
            <a:r>
              <a:rPr dirty="0"/>
              <a:t> </a:t>
            </a:r>
            <a:r>
              <a:rPr spc="-20" dirty="0"/>
              <a:t>Falcon</a:t>
            </a:r>
            <a:r>
              <a:rPr spc="10" dirty="0"/>
              <a:t> </a:t>
            </a:r>
            <a:r>
              <a:rPr spc="-5" dirty="0"/>
              <a:t>9</a:t>
            </a:r>
            <a:r>
              <a:rPr spc="5" dirty="0"/>
              <a:t> </a:t>
            </a:r>
            <a:r>
              <a:rPr spc="-5" dirty="0"/>
              <a:t>launch</a:t>
            </a:r>
          </a:p>
          <a:p>
            <a:pPr marL="241300">
              <a:lnSpc>
                <a:spcPts val="2510"/>
              </a:lnSpc>
            </a:pPr>
            <a:r>
              <a:rPr spc="-15" dirty="0"/>
              <a:t>records</a:t>
            </a:r>
            <a:r>
              <a:rPr spc="-10" dirty="0"/>
              <a:t> </a:t>
            </a:r>
            <a:r>
              <a:rPr spc="-5" dirty="0"/>
              <a:t>with</a:t>
            </a:r>
            <a:r>
              <a:rPr spc="-15" dirty="0"/>
              <a:t> </a:t>
            </a:r>
            <a:r>
              <a:rPr spc="-10" dirty="0"/>
              <a:t>BeautifulSoup.</a:t>
            </a:r>
          </a:p>
          <a:p>
            <a:pPr marL="241300" marR="8890" indent="-228600">
              <a:lnSpc>
                <a:spcPts val="2380"/>
              </a:lnSpc>
              <a:spcBef>
                <a:spcPts val="1420"/>
              </a:spcBef>
              <a:buChar char="-"/>
              <a:tabLst>
                <a:tab pos="240665" algn="l"/>
                <a:tab pos="241300" algn="l"/>
              </a:tabLst>
            </a:pPr>
            <a:r>
              <a:rPr spc="-10" dirty="0"/>
              <a:t>The</a:t>
            </a:r>
            <a:r>
              <a:rPr spc="10" dirty="0"/>
              <a:t> </a:t>
            </a:r>
            <a:r>
              <a:rPr spc="-10" dirty="0"/>
              <a:t>objective</a:t>
            </a:r>
            <a:r>
              <a:rPr spc="5" dirty="0"/>
              <a:t> </a:t>
            </a:r>
            <a:r>
              <a:rPr spc="-10" dirty="0"/>
              <a:t>was</a:t>
            </a:r>
            <a:r>
              <a:rPr spc="10" dirty="0"/>
              <a:t> </a:t>
            </a:r>
            <a:r>
              <a:rPr spc="-20" dirty="0"/>
              <a:t>to</a:t>
            </a:r>
            <a:r>
              <a:rPr spc="10" dirty="0"/>
              <a:t> </a:t>
            </a:r>
            <a:r>
              <a:rPr spc="-15" dirty="0"/>
              <a:t>extract</a:t>
            </a:r>
            <a:r>
              <a:rPr spc="1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launch</a:t>
            </a:r>
            <a:r>
              <a:rPr spc="-20" dirty="0"/>
              <a:t> </a:t>
            </a:r>
            <a:r>
              <a:rPr spc="-15" dirty="0"/>
              <a:t>records</a:t>
            </a:r>
            <a:r>
              <a:rPr dirty="0"/>
              <a:t> </a:t>
            </a:r>
            <a:r>
              <a:rPr spc="-5" dirty="0"/>
              <a:t>as</a:t>
            </a:r>
            <a:r>
              <a:rPr spc="5"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10" dirty="0"/>
              <a:t>HTML</a:t>
            </a:r>
            <a:r>
              <a:rPr spc="15" dirty="0"/>
              <a:t> </a:t>
            </a:r>
            <a:r>
              <a:rPr spc="-10" dirty="0"/>
              <a:t>table,</a:t>
            </a:r>
            <a:r>
              <a:rPr dirty="0"/>
              <a:t> </a:t>
            </a:r>
            <a:r>
              <a:rPr spc="-15" dirty="0"/>
              <a:t>parse</a:t>
            </a:r>
            <a:r>
              <a:rPr dirty="0"/>
              <a:t> </a:t>
            </a:r>
            <a:r>
              <a:rPr spc="-5" dirty="0"/>
              <a:t>the </a:t>
            </a:r>
            <a:r>
              <a:rPr spc="-484" dirty="0"/>
              <a:t> </a:t>
            </a:r>
            <a:r>
              <a:rPr spc="-10" dirty="0"/>
              <a:t>table</a:t>
            </a:r>
            <a:r>
              <a:rPr spc="5" dirty="0"/>
              <a:t> </a:t>
            </a:r>
            <a:r>
              <a:rPr spc="-5" dirty="0"/>
              <a:t>and</a:t>
            </a:r>
            <a:r>
              <a:rPr spc="-15" dirty="0"/>
              <a:t> convert</a:t>
            </a:r>
            <a:r>
              <a:rPr dirty="0"/>
              <a:t> </a:t>
            </a:r>
            <a:r>
              <a:rPr spc="-5" dirty="0"/>
              <a:t>it</a:t>
            </a:r>
            <a:r>
              <a:rPr spc="5" dirty="0"/>
              <a:t> </a:t>
            </a:r>
            <a:r>
              <a:rPr spc="-20" dirty="0"/>
              <a:t>to</a:t>
            </a:r>
            <a:r>
              <a:rPr spc="5"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10" dirty="0"/>
              <a:t>pandas </a:t>
            </a:r>
            <a:r>
              <a:rPr spc="-20" dirty="0"/>
              <a:t>data</a:t>
            </a:r>
            <a:r>
              <a:rPr spc="-5" dirty="0"/>
              <a:t> </a:t>
            </a:r>
            <a:r>
              <a:rPr spc="-15" dirty="0"/>
              <a:t>frame</a:t>
            </a:r>
            <a:r>
              <a:rPr dirty="0"/>
              <a:t> </a:t>
            </a:r>
            <a:r>
              <a:rPr spc="-20" dirty="0"/>
              <a:t>for</a:t>
            </a:r>
            <a:r>
              <a:rPr spc="5" dirty="0"/>
              <a:t> </a:t>
            </a:r>
            <a:r>
              <a:rPr spc="-10" dirty="0"/>
              <a:t>future</a:t>
            </a:r>
            <a:r>
              <a:rPr spc="5" dirty="0"/>
              <a:t> </a:t>
            </a:r>
            <a:r>
              <a:rPr spc="-10" dirty="0"/>
              <a:t>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" y="1575816"/>
            <a:ext cx="12178665" cy="5282565"/>
          </a:xfrm>
          <a:custGeom>
            <a:avLst/>
            <a:gdLst/>
            <a:ahLst/>
            <a:cxnLst/>
            <a:rect l="l" t="t" r="r" b="b"/>
            <a:pathLst>
              <a:path w="12178665" h="5282565">
                <a:moveTo>
                  <a:pt x="0" y="5282182"/>
                </a:moveTo>
                <a:lnTo>
                  <a:pt x="12178284" y="5282182"/>
                </a:lnTo>
                <a:lnTo>
                  <a:pt x="12178284" y="0"/>
                </a:lnTo>
                <a:lnTo>
                  <a:pt x="0" y="0"/>
                </a:lnTo>
                <a:lnTo>
                  <a:pt x="0" y="5282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576070"/>
            <a:chOff x="0" y="0"/>
            <a:chExt cx="12192000" cy="15760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15758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8288" y="0"/>
              <a:ext cx="4305300" cy="157581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0594" y="276605"/>
            <a:ext cx="49587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5" dirty="0"/>
              <a:t>Data</a:t>
            </a:r>
            <a:r>
              <a:rPr sz="3400" spc="-15" dirty="0"/>
              <a:t> </a:t>
            </a:r>
            <a:r>
              <a:rPr sz="3400" spc="-10" dirty="0"/>
              <a:t>Collection</a:t>
            </a:r>
            <a:r>
              <a:rPr sz="3400" spc="15" dirty="0"/>
              <a:t> </a:t>
            </a:r>
            <a:r>
              <a:rPr sz="3400" spc="-5" dirty="0"/>
              <a:t>–</a:t>
            </a:r>
            <a:r>
              <a:rPr sz="3400" spc="-25" dirty="0"/>
              <a:t> </a:t>
            </a:r>
            <a:r>
              <a:rPr sz="3400" spc="-5" dirty="0"/>
              <a:t>SpaceX</a:t>
            </a:r>
            <a:r>
              <a:rPr sz="3400" spc="-15" dirty="0"/>
              <a:t> </a:t>
            </a:r>
            <a:r>
              <a:rPr sz="3400" spc="-10" dirty="0"/>
              <a:t>API</a:t>
            </a:r>
            <a:endParaRPr sz="34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1600" y="2417064"/>
            <a:ext cx="4565904" cy="18836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68211" y="2813304"/>
            <a:ext cx="4599432" cy="113842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50594" y="4963943"/>
            <a:ext cx="9142730" cy="110478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SpaceX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7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collect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data:</a:t>
            </a:r>
            <a:endParaRPr sz="1700">
              <a:latin typeface="Calibri"/>
              <a:cs typeface="Calibri"/>
            </a:endParaRPr>
          </a:p>
          <a:p>
            <a:pPr marL="289560" indent="-27749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89560" algn="l"/>
                <a:tab pos="290195" algn="l"/>
              </a:tabLst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Clean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 requested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7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 basic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wrangling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7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>
                <a:solidFill>
                  <a:srgbClr val="FFFFFF"/>
                </a:solidFill>
                <a:latin typeface="Calibri"/>
                <a:cs typeface="Calibri"/>
              </a:rPr>
              <a:t>formatting</a:t>
            </a:r>
            <a:r>
              <a:rPr sz="1700" spc="-10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lang="en-US" sz="1700" spc="-10" dirty="0">
              <a:solidFill>
                <a:srgbClr val="FFFFFF"/>
              </a:solidFill>
              <a:latin typeface="Agency FB" pitchFamily="34" charset="0"/>
              <a:cs typeface="Calibri"/>
            </a:endParaRPr>
          </a:p>
          <a:p>
            <a:pPr marL="289560" indent="-27749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89560" algn="l"/>
                <a:tab pos="290195" algn="l"/>
              </a:tabLst>
            </a:pPr>
            <a:r>
              <a:rPr lang="en-US" sz="1700" spc="-10" dirty="0" smtClean="0">
                <a:solidFill>
                  <a:srgbClr val="FFFFFF"/>
                </a:solidFill>
                <a:latin typeface="Agency FB" pitchFamily="34" charset="0"/>
                <a:cs typeface="Calibri"/>
                <a:hlinkClick r:id="rId6"/>
              </a:rPr>
              <a:t>GIT HUB LINK : Data Collection </a:t>
            </a:r>
            <a:endParaRPr lang="en-US" sz="1700" spc="-10" dirty="0" smtClean="0">
              <a:solidFill>
                <a:srgbClr val="FFFF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75816"/>
            <a:ext cx="12192000" cy="5282565"/>
          </a:xfrm>
          <a:custGeom>
            <a:avLst/>
            <a:gdLst/>
            <a:ahLst/>
            <a:cxnLst/>
            <a:rect l="l" t="t" r="r" b="b"/>
            <a:pathLst>
              <a:path w="12192000" h="5282565">
                <a:moveTo>
                  <a:pt x="0" y="5282183"/>
                </a:moveTo>
                <a:lnTo>
                  <a:pt x="12192000" y="5282183"/>
                </a:lnTo>
                <a:lnTo>
                  <a:pt x="12192000" y="0"/>
                </a:lnTo>
                <a:lnTo>
                  <a:pt x="0" y="0"/>
                </a:lnTo>
                <a:lnTo>
                  <a:pt x="0" y="5282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576070"/>
            <a:chOff x="0" y="0"/>
            <a:chExt cx="12192000" cy="15760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15758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5240" y="0"/>
              <a:ext cx="4303775" cy="157581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0594" y="411606"/>
            <a:ext cx="31076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0" dirty="0"/>
              <a:t>Data</a:t>
            </a:r>
            <a:r>
              <a:rPr sz="2500" spc="-35" dirty="0"/>
              <a:t> </a:t>
            </a:r>
            <a:r>
              <a:rPr sz="2500" spc="-5" dirty="0"/>
              <a:t>Collection </a:t>
            </a:r>
            <a:r>
              <a:rPr sz="2500" spc="-10" dirty="0"/>
              <a:t>Scraping</a:t>
            </a:r>
            <a:endParaRPr sz="25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6152" y="2200655"/>
            <a:ext cx="3063240" cy="10774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99432" y="2200655"/>
            <a:ext cx="3006852" cy="16565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12607" y="2200655"/>
            <a:ext cx="3063240" cy="9113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17219" y="4399026"/>
            <a:ext cx="9893300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scrapping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scrap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Falcon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launch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mtClean="0">
                <a:solidFill>
                  <a:srgbClr val="FFFFFF"/>
                </a:solidFill>
                <a:latin typeface="Calibri"/>
                <a:cs typeface="Calibri"/>
              </a:rPr>
              <a:t>BeautifulSoup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•"/>
            </a:pP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parsed the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converted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pandas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>
                <a:solidFill>
                  <a:srgbClr val="FFFFFF"/>
                </a:solidFill>
                <a:latin typeface="Calibri"/>
                <a:cs typeface="Calibri"/>
              </a:rPr>
              <a:t>frame</a:t>
            </a:r>
            <a:r>
              <a:rPr sz="1400" spc="-5" smtClean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lang="en-US" sz="1400" spc="-5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endParaRPr lang="en-US" sz="1400" spc="-5" dirty="0" smtClean="0">
              <a:solidFill>
                <a:srgbClr val="FFFFFF"/>
              </a:solidFill>
              <a:latin typeface="Calibri"/>
              <a:cs typeface="Calibri"/>
            </a:endParaRPr>
          </a:p>
          <a:p>
            <a:pPr marL="241300" indent="-228600"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400" spc="-10" dirty="0" smtClean="0">
                <a:solidFill>
                  <a:srgbClr val="FFFFFF"/>
                </a:solidFill>
                <a:latin typeface="Agency FB" pitchFamily="34" charset="0"/>
                <a:cs typeface="Calibri"/>
                <a:hlinkClick r:id="rId7"/>
              </a:rPr>
              <a:t>GIT HUB LINK : Data Collection Scraping </a:t>
            </a:r>
            <a:endParaRPr lang="en-US" sz="1400" spc="-10" dirty="0">
              <a:solidFill>
                <a:srgbClr val="FFFFFF"/>
              </a:solidFill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9778" y="290322"/>
            <a:ext cx="5680075" cy="185050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444500" indent="-228600">
              <a:lnSpc>
                <a:spcPts val="173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performed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exploratory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analysis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determined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labels.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ts val="1825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calculated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launches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site,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occurrence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orbit</a:t>
            </a:r>
            <a:endParaRPr sz="1600">
              <a:latin typeface="Calibri"/>
              <a:cs typeface="Calibri"/>
            </a:endParaRPr>
          </a:p>
          <a:p>
            <a:pPr marL="241300" marR="262255" indent="-228600">
              <a:lnSpc>
                <a:spcPts val="1730"/>
              </a:lnSpc>
              <a:spcBef>
                <a:spcPts val="10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 landing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outcome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label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outcome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column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exported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CSV.</a:t>
            </a:r>
            <a:endParaRPr sz="1600">
              <a:latin typeface="Calibri"/>
              <a:cs typeface="Calibri"/>
            </a:endParaRPr>
          </a:p>
          <a:p>
            <a:pPr marL="241300" indent="-228600"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600" spc="-10" dirty="0" smtClean="0">
                <a:solidFill>
                  <a:srgbClr val="FFFFFF"/>
                </a:solidFill>
                <a:latin typeface="Agency FB" pitchFamily="34" charset="0"/>
                <a:cs typeface="Calibri"/>
                <a:hlinkClick r:id="rId2"/>
              </a:rPr>
              <a:t>GIT HUB LINK : Data Wrangling </a:t>
            </a:r>
            <a:endParaRPr lang="en-US" sz="1600" spc="-10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460" y="981455"/>
            <a:ext cx="3848100" cy="30586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38159" y="5469635"/>
            <a:ext cx="2634996" cy="11932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48080" y="4369053"/>
            <a:ext cx="50241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91235" indent="393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CAPE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CANAVERAL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SPACE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COMPLEX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40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KENNEDY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SPACE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CENTER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COMPLEX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39A</a:t>
            </a:r>
            <a:endParaRPr sz="16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</a:pP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VANDENBERG</a:t>
            </a:r>
            <a:r>
              <a:rPr sz="16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AIR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FORCE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SPACE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COMPLEX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4E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6036" y="0"/>
            <a:ext cx="42392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5" dirty="0"/>
              <a:t>Data</a:t>
            </a:r>
            <a:r>
              <a:rPr sz="5400" spc="-60" dirty="0"/>
              <a:t> </a:t>
            </a:r>
            <a:r>
              <a:rPr sz="5400" spc="-35" dirty="0"/>
              <a:t>Wrangling</a:t>
            </a:r>
            <a:endParaRPr sz="5400"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6119" y="3713988"/>
            <a:ext cx="3840479" cy="12664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1637</Words>
  <Application>Microsoft Office PowerPoint</Application>
  <PresentationFormat>Custom</PresentationFormat>
  <Paragraphs>185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SpaceX</vt:lpstr>
      <vt:lpstr>Outline</vt:lpstr>
      <vt:lpstr>Executive Summary</vt:lpstr>
      <vt:lpstr>Introduction</vt:lpstr>
      <vt:lpstr>Slide 5</vt:lpstr>
      <vt:lpstr>The data was collected using various methods</vt:lpstr>
      <vt:lpstr>Data Collection – SpaceX API</vt:lpstr>
      <vt:lpstr>Data Collection Scraping</vt:lpstr>
      <vt:lpstr>Data Wrangling</vt:lpstr>
      <vt:lpstr>EDA with Data Visualization</vt:lpstr>
      <vt:lpstr>EDA with SQL</vt:lpstr>
      <vt:lpstr>Build an Interactive Map with Folium</vt:lpstr>
      <vt:lpstr>Built a Dashboard with Plotly Dash</vt:lpstr>
      <vt:lpstr>Predictive Analysis Classification</vt:lpstr>
      <vt:lpstr>Results</vt:lpstr>
      <vt:lpstr>Insights from Exploratory  data analysis</vt:lpstr>
      <vt:lpstr>Flight Number  vs. Launch Site</vt:lpstr>
      <vt:lpstr>Payload vs  Launch Site</vt:lpstr>
      <vt:lpstr>Success Rate vs  Orbit Type</vt:lpstr>
      <vt:lpstr>Flight Number  vs Orbit Type</vt:lpstr>
      <vt:lpstr>Payload vs Orbit  Type</vt:lpstr>
      <vt:lpstr>Launch Success  Yearly Trend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Launch Sites  with Folium</vt:lpstr>
      <vt:lpstr>Slide 34</vt:lpstr>
      <vt:lpstr>Markers showing launch sites with color labels</vt:lpstr>
      <vt:lpstr>Launch Site Distance to Landmarks</vt:lpstr>
      <vt:lpstr>Build a Dashboard with Plotly Dash</vt:lpstr>
      <vt:lpstr>KSC LC-39A had the most successful of all the sites Total Success Launches  By all sites</vt:lpstr>
      <vt:lpstr>KSC LC-39A was the most successful of all the sites it  achieved a 76.9% success rate while getting a 23.1% failure  rate Launch Site with the  highest launch success  ratio</vt:lpstr>
      <vt:lpstr>Scatter plot Payload vs. Launch Outcome for all sites</vt:lpstr>
      <vt:lpstr>Predictive Analysis  Classification</vt:lpstr>
      <vt:lpstr>Slide 42</vt:lpstr>
      <vt:lpstr>Confusion  Matrix</vt:lpstr>
      <vt:lpstr>Prediction tree classifier performs best</vt:lpstr>
      <vt:lpstr>Slide 45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SpaceX</dc:title>
  <cp:lastModifiedBy>AIML_LAB_15 SCET</cp:lastModifiedBy>
  <cp:revision>5</cp:revision>
  <dcterms:created xsi:type="dcterms:W3CDTF">2024-07-05T05:44:20Z</dcterms:created>
  <dcterms:modified xsi:type="dcterms:W3CDTF">2024-07-05T06:28:17Z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2024-07-05T00:00:00Z</vt:filetime>
  </property>
</Properties>
</file>