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64" r:id="rId13"/>
    <p:sldId id="266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0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13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47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5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73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4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2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4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3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8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5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942578-E886-44AE-B3A3-F523E336C582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8E21-EBAA-4D8B-9880-B55A19F1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89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academic/stud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8385-1BDA-42A3-989E-068AD7DD2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05" y="952130"/>
            <a:ext cx="8829583" cy="2096780"/>
          </a:xfrm>
        </p:spPr>
        <p:txBody>
          <a:bodyPr>
            <a:noAutofit/>
          </a:bodyPr>
          <a:lstStyle/>
          <a:p>
            <a:r>
              <a:rPr lang="en-IN" sz="4800" dirty="0"/>
              <a:t>Data Visualization with Tableau – Hands 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56BAA-3F20-4FAC-828B-25D97F1B3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543" y="425010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/>
              <a:t>Praneeth Vasarla,</a:t>
            </a:r>
          </a:p>
          <a:p>
            <a:pPr algn="r"/>
            <a:r>
              <a:rPr lang="en-IN" dirty="0"/>
              <a:t>Data Scientist,</a:t>
            </a:r>
          </a:p>
          <a:p>
            <a:pPr algn="r"/>
            <a:r>
              <a:rPr lang="en-IN" dirty="0"/>
              <a:t>Trice COMMUNITY TECHNOLOGIES Pvt. Ltd.,</a:t>
            </a:r>
          </a:p>
          <a:p>
            <a:pPr algn="r"/>
            <a:r>
              <a:rPr lang="en-IN" dirty="0"/>
              <a:t>Hyderabad.</a:t>
            </a:r>
          </a:p>
        </p:txBody>
      </p:sp>
    </p:spTree>
    <p:extLst>
      <p:ext uri="{BB962C8B-B14F-4D97-AF65-F5344CB8AC3E}">
        <p14:creationId xmlns:p14="http://schemas.microsoft.com/office/powerpoint/2010/main" val="139751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B3B4-363D-4187-BD3C-B9D3749D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5397-0DCD-41BA-A6B7-D12C91B2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Clustering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the task of dividing the population or data points into a number of groups such that data points in the same groups are more similar to other data points in the same group than those in other groups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Forecasting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the process of making predictions of the future based on past and present data and most commonly by analysis of trends.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74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F57F-CC5E-4A20-84E0-4FA7840E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798" y="698068"/>
            <a:ext cx="6864397" cy="870055"/>
          </a:xfrm>
        </p:spPr>
        <p:txBody>
          <a:bodyPr/>
          <a:lstStyle/>
          <a:p>
            <a:r>
              <a:rPr lang="en-IN" b="1" dirty="0"/>
              <a:t>Analysing the IPL Dataset!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6BBC1-E56A-488C-AB4A-7B11E1CE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078" y="1745188"/>
            <a:ext cx="4791835" cy="267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AF1F8-8EFA-44BA-94D6-414AF9001988}"/>
              </a:ext>
            </a:extLst>
          </p:cNvPr>
          <p:cNvSpPr txBox="1"/>
          <p:nvPr/>
        </p:nvSpPr>
        <p:spPr>
          <a:xfrm>
            <a:off x="1740023" y="5069150"/>
            <a:ext cx="922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will now work with the IPL dataset and try to explore different charts and graphs in tableau through this dataset.</a:t>
            </a:r>
          </a:p>
        </p:txBody>
      </p:sp>
    </p:spTree>
    <p:extLst>
      <p:ext uri="{BB962C8B-B14F-4D97-AF65-F5344CB8AC3E}">
        <p14:creationId xmlns:p14="http://schemas.microsoft.com/office/powerpoint/2010/main" val="33560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6EFA-3FE1-441C-AF1D-50BE53A2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Asking 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9C45-4452-4BFB-801A-56E81BF8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82" y="1542495"/>
            <a:ext cx="9868507" cy="474737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How many matches did each team win?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is the most chosen option after winning the toss?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Which team won the toss most times?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Team wise Toss decision analysis?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How many matches were played in each city?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are favourable venues for each team upon batting/bowling first?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Where did each team win most matches?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How many times did each team win while setting target/ chasing target?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Who won most man of the match awards?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 which cities did the D/L method applied most times?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is the average 1</a:t>
            </a:r>
            <a:r>
              <a:rPr lang="en-IN" baseline="30000" dirty="0"/>
              <a:t>st</a:t>
            </a:r>
            <a:r>
              <a:rPr lang="en-IN" dirty="0"/>
              <a:t> innings score and second innings score in each venue?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Individual team’s performance since the beginning of IPL?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Distribution of 1</a:t>
            </a:r>
            <a:r>
              <a:rPr lang="en-IN" baseline="30000" dirty="0"/>
              <a:t>st</a:t>
            </a:r>
            <a:r>
              <a:rPr lang="en-IN" dirty="0"/>
              <a:t> innings score throughout the IPL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Distribution of winning margin (in terms of runs and wickets) through out the IPL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Batsman wise runs scored in each season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96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6EFA-3FE1-441C-AF1D-50BE53A2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Asking 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9C45-4452-4BFB-801A-56E81BF8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82" y="1542495"/>
            <a:ext cx="9868507" cy="47473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6"/>
            </a:pPr>
            <a:r>
              <a:rPr lang="en-IN" dirty="0"/>
              <a:t>Batsman batting average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IN" dirty="0"/>
              <a:t>Orange cap winners each season</a:t>
            </a:r>
          </a:p>
          <a:p>
            <a:pPr marL="457200" indent="-457200">
              <a:buFont typeface="+mj-lt"/>
              <a:buAutoNum type="arabicPeriod" startAt="16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4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7C05-4A41-4B00-A21F-54F149BA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325906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Sample Superstore dataset to explore groups, clustering and forecasting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47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601D-103B-4BFE-8761-AFB60277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07" y="1873146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7F9D-2E24-48EB-91EC-87B4C722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223" y="4148048"/>
            <a:ext cx="4992687" cy="2110710"/>
          </a:xfrm>
        </p:spPr>
        <p:txBody>
          <a:bodyPr/>
          <a:lstStyle/>
          <a:p>
            <a:pPr marL="0" indent="0" algn="r">
              <a:buNone/>
            </a:pPr>
            <a:r>
              <a:rPr lang="en-IN" dirty="0"/>
              <a:t>You can get in touch with me via:</a:t>
            </a:r>
          </a:p>
          <a:p>
            <a:pPr marL="0" indent="0" algn="r">
              <a:buNone/>
            </a:pPr>
            <a:endParaRPr lang="en-IN" dirty="0"/>
          </a:p>
          <a:p>
            <a:pPr marL="457200" lvl="1" indent="0" algn="r">
              <a:buNone/>
            </a:pPr>
            <a:r>
              <a:rPr lang="en-IN" dirty="0"/>
              <a:t>Email: praneethvaasarla@gmail.com</a:t>
            </a:r>
          </a:p>
          <a:p>
            <a:pPr marL="457200" lvl="1" indent="0" algn="r">
              <a:buNone/>
            </a:pPr>
            <a:r>
              <a:rPr lang="en-IN" dirty="0"/>
              <a:t>WhatsApp : 9490544108</a:t>
            </a:r>
          </a:p>
          <a:p>
            <a:pPr marL="457200" lvl="1" indent="0" algn="r">
              <a:buNone/>
            </a:pPr>
            <a:r>
              <a:rPr lang="en-IN" dirty="0"/>
              <a:t>LinkedIn: Praneeth Vasarla</a:t>
            </a:r>
          </a:p>
        </p:txBody>
      </p:sp>
    </p:spTree>
    <p:extLst>
      <p:ext uri="{BB962C8B-B14F-4D97-AF65-F5344CB8AC3E}">
        <p14:creationId xmlns:p14="http://schemas.microsoft.com/office/powerpoint/2010/main" val="187256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F394-78BD-45FC-A04A-F7AF2A2E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8" y="561683"/>
            <a:ext cx="9404723" cy="140053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What is Data visualization anyways?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AA682-A65A-4836-9455-BD3019B1C994}"/>
              </a:ext>
            </a:extLst>
          </p:cNvPr>
          <p:cNvSpPr txBox="1"/>
          <p:nvPr/>
        </p:nvSpPr>
        <p:spPr>
          <a:xfrm>
            <a:off x="958788" y="2290438"/>
            <a:ext cx="873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It’s the graphical representation of information and data! Simple, right?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9885C-8EF4-4B28-95CE-1E588D72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1" y="3391344"/>
            <a:ext cx="2834886" cy="3000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EC375-90F8-4ED3-8C9C-8DFDB9D1D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57" y="3385380"/>
            <a:ext cx="5441713" cy="30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3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F9BE-E304-48F6-981A-4D9E7D4A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408330"/>
            <a:ext cx="8644370" cy="1384959"/>
          </a:xfrm>
        </p:spPr>
        <p:txBody>
          <a:bodyPr/>
          <a:lstStyle/>
          <a:p>
            <a:r>
              <a:rPr lang="en-IN" sz="4000" dirty="0">
                <a:solidFill>
                  <a:srgbClr val="FF0000"/>
                </a:solidFill>
              </a:rPr>
              <a:t>Why does data visualization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E510-AFBE-46AC-B7CD-8D2ADDA9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233779"/>
            <a:ext cx="7809869" cy="3131641"/>
          </a:xfrm>
        </p:spPr>
        <p:txBody>
          <a:bodyPr/>
          <a:lstStyle/>
          <a:p>
            <a:r>
              <a:rPr lang="en-US" i="0" dirty="0">
                <a:effectLst/>
                <a:latin typeface="Open Sans"/>
              </a:rPr>
              <a:t>Decision Making should be better</a:t>
            </a:r>
          </a:p>
          <a:p>
            <a:r>
              <a:rPr lang="en-IN" i="0" dirty="0">
                <a:effectLst/>
                <a:latin typeface="Open Sans"/>
              </a:rPr>
              <a:t>Storytelling should be meaningful</a:t>
            </a:r>
            <a:endParaRPr lang="en-US" dirty="0">
              <a:latin typeface="Open Sans"/>
            </a:endParaRPr>
          </a:p>
          <a:p>
            <a:r>
              <a:rPr lang="en-US" i="0" dirty="0">
                <a:effectLst/>
                <a:latin typeface="Open Sans"/>
              </a:rPr>
              <a:t>Make data easier to understand and remember</a:t>
            </a:r>
          </a:p>
          <a:p>
            <a:r>
              <a:rPr lang="en-US" i="0" dirty="0">
                <a:effectLst/>
                <a:latin typeface="Open Sans"/>
              </a:rPr>
              <a:t>Discover unknown facts, outliers, and trends</a:t>
            </a:r>
          </a:p>
          <a:p>
            <a:r>
              <a:rPr lang="en-US" i="0" dirty="0">
                <a:effectLst/>
                <a:latin typeface="Open Sans"/>
              </a:rPr>
              <a:t>Visualize relationships and patterns quickly</a:t>
            </a:r>
          </a:p>
          <a:p>
            <a:r>
              <a:rPr lang="en-US" i="0" dirty="0">
                <a:effectLst/>
                <a:latin typeface="Open Sans"/>
              </a:rPr>
              <a:t>Ask better questions and make better decisions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14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A78D-214E-4628-9D97-9EC7CD0E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rgbClr val="FF0000"/>
                </a:solidFill>
              </a:rPr>
              <a:t>What is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7349-CD59-4DE6-A1BF-34177AC2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Tableau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business intelligence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software that allows anyone to connect to data in a few clicks, then visualize and create interactive, sharable dashboards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F99AE-7E60-4908-8A11-64186C31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64" y="3589504"/>
            <a:ext cx="5029636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6F97-2454-4891-8D5A-C18D9454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Other BI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2B673-F6E7-4C1A-9D35-9AED41241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524" y="1853248"/>
            <a:ext cx="1798476" cy="1646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EE985-4AF9-43AF-B880-7B730576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5" y="1876110"/>
            <a:ext cx="2812024" cy="1623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98F74-9D30-42B4-8BB7-890F29E6E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439" y="1876110"/>
            <a:ext cx="1693370" cy="1659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D14F25-8039-42D3-8A90-2A2005141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897" y="4117221"/>
            <a:ext cx="2400508" cy="1592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CED18C-EF19-4CAE-A8B2-D61DE1D58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47703"/>
            <a:ext cx="2879324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7BBE-3898-4DC9-8DD6-D4160DE9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So why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7489-78CC-435A-AEE7-F0FA2AAC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680" y="2049534"/>
            <a:ext cx="7330474" cy="2794290"/>
          </a:xfrm>
        </p:spPr>
        <p:txBody>
          <a:bodyPr/>
          <a:lstStyle/>
          <a:p>
            <a:r>
              <a:rPr lang="en-IN" b="0" i="0" dirty="0">
                <a:effectLst/>
                <a:latin typeface="Open Sans"/>
              </a:rPr>
              <a:t>Quick and Interactive Visualizations</a:t>
            </a:r>
          </a:p>
          <a:p>
            <a:r>
              <a:rPr lang="en-IN" b="0" i="0" dirty="0">
                <a:effectLst/>
                <a:latin typeface="Open Sans"/>
              </a:rPr>
              <a:t>Easy to Use</a:t>
            </a:r>
          </a:p>
          <a:p>
            <a:r>
              <a:rPr lang="en-US" b="0" i="0" dirty="0">
                <a:effectLst/>
                <a:latin typeface="Open Sans"/>
              </a:rPr>
              <a:t>Handles Copious Amounts of Data</a:t>
            </a:r>
          </a:p>
          <a:p>
            <a:r>
              <a:rPr lang="en-IN" b="0" i="0" dirty="0">
                <a:effectLst/>
                <a:latin typeface="Open Sans"/>
              </a:rPr>
              <a:t>Mobile Friendly Dashboard</a:t>
            </a:r>
          </a:p>
          <a:p>
            <a:r>
              <a:rPr lang="en-IN" b="0" i="0" dirty="0">
                <a:effectLst/>
                <a:latin typeface="Open Sans"/>
              </a:rPr>
              <a:t>Integrates with Scripting Languages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32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54F1-B15A-4C3E-A046-A3160591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89E4-510A-4563-91CF-14E0994F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Tableau offers 1 year free professional license to students.</a:t>
            </a:r>
          </a:p>
          <a:p>
            <a:r>
              <a:rPr lang="en-IN" dirty="0"/>
              <a:t>Visit </a:t>
            </a:r>
            <a:r>
              <a:rPr lang="en-IN" dirty="0">
                <a:hlinkClick r:id="rId2"/>
              </a:rPr>
              <a:t>https://www.tableau.com/academic/students</a:t>
            </a:r>
            <a:endParaRPr lang="en-IN" dirty="0"/>
          </a:p>
          <a:p>
            <a:r>
              <a:rPr lang="en-IN" dirty="0"/>
              <a:t>Enter the details.</a:t>
            </a:r>
          </a:p>
          <a:p>
            <a:r>
              <a:rPr lang="en-IN" dirty="0"/>
              <a:t>You need your college ID card image to verify yourself</a:t>
            </a:r>
          </a:p>
        </p:txBody>
      </p:sp>
    </p:spTree>
    <p:extLst>
      <p:ext uri="{BB962C8B-B14F-4D97-AF65-F5344CB8AC3E}">
        <p14:creationId xmlns:p14="http://schemas.microsoft.com/office/powerpoint/2010/main" val="30529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8F71-90DF-4A0B-99EC-DA3BD201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67" y="745681"/>
            <a:ext cx="9376779" cy="949954"/>
          </a:xfrm>
        </p:spPr>
        <p:txBody>
          <a:bodyPr/>
          <a:lstStyle/>
          <a:p>
            <a:r>
              <a:rPr lang="en-IN" dirty="0"/>
              <a:t>Data Types in 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B75DF-6F1B-40A2-BA3E-486F31AC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2132860"/>
            <a:ext cx="8397968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4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C4AD-227A-425B-93E9-D7FC6681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Hierarchies, Groups and sets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9BF3-FB9D-47B1-BA02-51C84EDC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H</a:t>
            </a:r>
            <a:r>
              <a:rPr lang="en-US" b="1" i="0" dirty="0">
                <a:effectLst/>
                <a:latin typeface="arial" panose="020B0604020202020204" pitchFamily="34" charset="0"/>
              </a:rPr>
              <a:t>ierarchies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are a logical arrangement of relevant unique attributes in a data set.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Grouping in </a:t>
            </a:r>
            <a:r>
              <a:rPr lang="en-US" b="1" i="0" dirty="0">
                <a:effectLst/>
                <a:latin typeface="arial" panose="020B0604020202020204" pitchFamily="34" charset="0"/>
              </a:rPr>
              <a:t>Tableau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grouping multiple members in a SINGLE dimension into a higher category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Sets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are custom fields that define a subset of data based on some conditions.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404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1290</TotalTime>
  <Words>531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Century Gothic</vt:lpstr>
      <vt:lpstr>Open Sans</vt:lpstr>
      <vt:lpstr>Wingdings 3</vt:lpstr>
      <vt:lpstr>Ion</vt:lpstr>
      <vt:lpstr>Data Visualization with Tableau – Hands on workshop</vt:lpstr>
      <vt:lpstr>What is Data visualization anyways?</vt:lpstr>
      <vt:lpstr>Why does data visualization matter?</vt:lpstr>
      <vt:lpstr>What is tableau?</vt:lpstr>
      <vt:lpstr>Other BI tools</vt:lpstr>
      <vt:lpstr>So why Tableau?</vt:lpstr>
      <vt:lpstr>Setting up Tableau</vt:lpstr>
      <vt:lpstr>Data Types in Tableau</vt:lpstr>
      <vt:lpstr>Hierarchies, Groups and sets </vt:lpstr>
      <vt:lpstr>Clustering and forecasting</vt:lpstr>
      <vt:lpstr>Analysing the IPL Dataset!</vt:lpstr>
      <vt:lpstr>Asking the questions</vt:lpstr>
      <vt:lpstr>Asking the questions</vt:lpstr>
      <vt:lpstr>Sample Superstore dataset to explore groups, clustering and forecasting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Visualization with Tableau – Hands on workshop</dc:title>
  <dc:creator>V Praneeth</dc:creator>
  <cp:lastModifiedBy>V Praneeth</cp:lastModifiedBy>
  <cp:revision>22</cp:revision>
  <dcterms:created xsi:type="dcterms:W3CDTF">2020-10-19T09:43:06Z</dcterms:created>
  <dcterms:modified xsi:type="dcterms:W3CDTF">2020-10-23T15:19:23Z</dcterms:modified>
</cp:coreProperties>
</file>