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64" r:id="rId3"/>
    <p:sldId id="257" r:id="rId4"/>
    <p:sldId id="263" r:id="rId5"/>
    <p:sldId id="258" r:id="rId6"/>
    <p:sldId id="259" r:id="rId7"/>
    <p:sldId id="260" r:id="rId8"/>
    <p:sldId id="261" r:id="rId9"/>
    <p:sldId id="262" r:id="rId10"/>
    <p:sldId id="265" r:id="rId11"/>
    <p:sldId id="266" r:id="rId12"/>
    <p:sldId id="267" r:id="rId13"/>
  </p:sldIdLst>
  <p:sldSz cx="9144000" cy="5143500" type="screen16x9"/>
  <p:notesSz cx="6858000" cy="9144000"/>
  <p:embeddedFontLst>
    <p:embeddedFont>
      <p:font typeface="Cascadia Code SemiBold" panose="020B0609020000020004" pitchFamily="49" charset="0"/>
      <p:bold r:id="rId15"/>
      <p:boldItalic r:id="rId16"/>
    </p:embeddedFont>
    <p:embeddedFont>
      <p:font typeface="Tw Cen MT" panose="020B0602020104020603"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3af9dc43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3af9dc43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3af9dc43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3af9dc43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3af9dc43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3af9dc43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3af9dc43c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3af9dc43c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3af9dc43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3af9dc43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3af9dc43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3af9dc43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98882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17175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48144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233305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880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22238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76944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8120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12634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95753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3573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312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34001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57708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90217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1931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098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69500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93942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6029668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subTitle" idx="1"/>
          </p:nvPr>
        </p:nvSpPr>
        <p:spPr>
          <a:xfrm>
            <a:off x="4186238" y="3457231"/>
            <a:ext cx="4892111" cy="1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1" cap="none"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DONE BY:</a:t>
            </a:r>
          </a:p>
          <a:p>
            <a:pPr marL="0" lvl="0" indent="0" algn="l" rtl="0">
              <a:spcBef>
                <a:spcPts val="0"/>
              </a:spcBef>
              <a:spcAft>
                <a:spcPts val="0"/>
              </a:spcAft>
              <a:buNone/>
            </a:pPr>
            <a:r>
              <a:rPr lang="en-IN" sz="1600" b="1" cap="none"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1. RA1911030010031 – MURALIDHARAN M</a:t>
            </a:r>
          </a:p>
          <a:p>
            <a:pPr marL="0" lvl="0" indent="0" algn="l" rtl="0">
              <a:spcBef>
                <a:spcPts val="0"/>
              </a:spcBef>
              <a:spcAft>
                <a:spcPts val="0"/>
              </a:spcAft>
              <a:buNone/>
            </a:pPr>
            <a:r>
              <a:rPr lang="en-IN" sz="1600" b="1" cap="none"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2. RA1911030010005 – KESHAV BALAJI BABU</a:t>
            </a:r>
          </a:p>
          <a:p>
            <a:pPr marL="0" lvl="0" indent="0" algn="l" rtl="0">
              <a:spcBef>
                <a:spcPts val="0"/>
              </a:spcBef>
              <a:spcAft>
                <a:spcPts val="0"/>
              </a:spcAft>
              <a:buNone/>
            </a:pPr>
            <a:r>
              <a:rPr lang="en-IN" sz="1600" b="1" cap="none"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3. RA1911030010016 – SIRPHY S</a:t>
            </a:r>
          </a:p>
          <a:p>
            <a:pPr marL="0" lvl="0" indent="0" algn="l" rtl="0">
              <a:spcBef>
                <a:spcPts val="0"/>
              </a:spcBef>
              <a:spcAft>
                <a:spcPts val="0"/>
              </a:spcAft>
              <a:buNone/>
            </a:pPr>
            <a:r>
              <a:rPr lang="en-IN" sz="1600" b="1" cap="none"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4. RA1911030010028 – VRUSHAL NEDUNGADI</a:t>
            </a:r>
          </a:p>
        </p:txBody>
      </p:sp>
      <p:sp>
        <p:nvSpPr>
          <p:cNvPr id="86" name="Google Shape;86;p13"/>
          <p:cNvSpPr txBox="1"/>
          <p:nvPr/>
        </p:nvSpPr>
        <p:spPr>
          <a:xfrm>
            <a:off x="989680" y="1493313"/>
            <a:ext cx="7832463" cy="10464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rPr>
              <a:t>AI PROJECT - </a:t>
            </a:r>
            <a:r>
              <a:rPr lang="en-US" sz="28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rPr>
              <a:t>FAKE CURRENCY DETECTION </a:t>
            </a:r>
          </a:p>
          <a:p>
            <a:pPr marL="0" lvl="0" indent="0" algn="ctr" rtl="0">
              <a:spcBef>
                <a:spcPts val="0"/>
              </a:spcBef>
              <a:spcAft>
                <a:spcPts val="0"/>
              </a:spcAft>
              <a:buNone/>
            </a:pPr>
            <a:r>
              <a:rPr lang="en-US" sz="28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rPr>
              <a:t>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646F-21FC-4831-8022-73F8A250334C}"/>
              </a:ext>
            </a:extLst>
          </p:cNvPr>
          <p:cNvSpPr>
            <a:spLocks noGrp="1"/>
          </p:cNvSpPr>
          <p:nvPr>
            <p:ph type="title"/>
          </p:nvPr>
        </p:nvSpPr>
        <p:spPr/>
        <p:txBody>
          <a:bodyPr>
            <a:noAutofit/>
          </a:bodyPr>
          <a:lstStyle/>
          <a:p>
            <a:pPr algn="ctr"/>
            <a:r>
              <a:rPr lang="en-IN" sz="3200" b="1" u="sng"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Data pre-processing and training the model</a:t>
            </a:r>
          </a:p>
        </p:txBody>
      </p:sp>
      <p:sp>
        <p:nvSpPr>
          <p:cNvPr id="3" name="Text Placeholder 2">
            <a:extLst>
              <a:ext uri="{FF2B5EF4-FFF2-40B4-BE49-F238E27FC236}">
                <a16:creationId xmlns:a16="http://schemas.microsoft.com/office/drawing/2014/main" id="{BFAAAB0D-3B3D-495D-BE36-6EEC7C3AB7E1}"/>
              </a:ext>
            </a:extLst>
          </p:cNvPr>
          <p:cNvSpPr>
            <a:spLocks noGrp="1"/>
          </p:cNvSpPr>
          <p:nvPr>
            <p:ph type="body" idx="1"/>
          </p:nvPr>
        </p:nvSpPr>
        <p:spPr>
          <a:xfrm>
            <a:off x="311700" y="1585913"/>
            <a:ext cx="8520600" cy="2982962"/>
          </a:xfrm>
        </p:spPr>
        <p:txBody>
          <a:bodyPr>
            <a:normAutofit/>
          </a:bodyPr>
          <a:lstStyle/>
          <a:p>
            <a:pPr algn="just"/>
            <a:r>
              <a:rPr lang="en-IN" sz="16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The dataset is pre-processed using random undersampling</a:t>
            </a:r>
            <a:r>
              <a:rPr lang="en-US" sz="16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 This is done by dropping a number of instances of the overrepresented target function</a:t>
            </a:r>
            <a:r>
              <a:rPr lang="en-IN" sz="16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ling.</a:t>
            </a:r>
          </a:p>
          <a:p>
            <a:pPr algn="just"/>
            <a:r>
              <a:rPr lang="en-IN" sz="16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After dividing the dataset into train and test, we standardize the data using </a:t>
            </a:r>
            <a:r>
              <a:rPr lang="en-US" sz="16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the StandardScalar method provided by Scikit-learn.</a:t>
            </a:r>
          </a:p>
          <a:p>
            <a:pPr algn="just"/>
            <a:r>
              <a:rPr lang="en-US" sz="16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After this, we train and test our model for fake currency detection by using the Logistic Regressing Algorithm.</a:t>
            </a:r>
            <a:endParaRPr lang="en-IN" sz="16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71973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32AB-B62B-4B5B-AA69-03904F26A47C}"/>
              </a:ext>
            </a:extLst>
          </p:cNvPr>
          <p:cNvSpPr>
            <a:spLocks noGrp="1"/>
          </p:cNvSpPr>
          <p:nvPr>
            <p:ph type="title"/>
          </p:nvPr>
        </p:nvSpPr>
        <p:spPr/>
        <p:txBody>
          <a:bodyPr>
            <a:normAutofit/>
          </a:bodyPr>
          <a:lstStyle/>
          <a:p>
            <a:r>
              <a:rPr lang="en-IN" sz="2800" b="1" u="sng"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results</a:t>
            </a:r>
            <a:endParaRPr lang="en-IN" dirty="0"/>
          </a:p>
        </p:txBody>
      </p:sp>
      <p:sp>
        <p:nvSpPr>
          <p:cNvPr id="3" name="Text Placeholder 2">
            <a:extLst>
              <a:ext uri="{FF2B5EF4-FFF2-40B4-BE49-F238E27FC236}">
                <a16:creationId xmlns:a16="http://schemas.microsoft.com/office/drawing/2014/main" id="{4E33B791-9A33-4E6F-9150-BBAFC2D0E4D5}"/>
              </a:ext>
            </a:extLst>
          </p:cNvPr>
          <p:cNvSpPr>
            <a:spLocks noGrp="1"/>
          </p:cNvSpPr>
          <p:nvPr>
            <p:ph type="body" idx="1"/>
          </p:nvPr>
        </p:nvSpPr>
        <p:spPr/>
        <p:txBody>
          <a:bodyPr/>
          <a:lstStyle/>
          <a:p>
            <a:pPr algn="just"/>
            <a:r>
              <a:rPr lang="en-US" sz="18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The logistic regression model achieved an accuracy of 98.36%. And not only that, when our fake currency detection model predicted that a banknote was real, it was correct 100% of the time.</a:t>
            </a:r>
          </a:p>
          <a:p>
            <a:pPr algn="just"/>
            <a:endParaRPr lang="en-IN" dirty="0"/>
          </a:p>
        </p:txBody>
      </p:sp>
    </p:spTree>
    <p:extLst>
      <p:ext uri="{BB962C8B-B14F-4D97-AF65-F5344CB8AC3E}">
        <p14:creationId xmlns:p14="http://schemas.microsoft.com/office/powerpoint/2010/main" val="24521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454-3F5A-43B9-89A7-AFD521B0BDBD}"/>
              </a:ext>
            </a:extLst>
          </p:cNvPr>
          <p:cNvSpPr>
            <a:spLocks noGrp="1"/>
          </p:cNvSpPr>
          <p:nvPr>
            <p:ph type="ctrTitle"/>
          </p:nvPr>
        </p:nvSpPr>
        <p:spPr/>
        <p:txBody>
          <a:bodyPr/>
          <a:lstStyle/>
          <a:p>
            <a:r>
              <a:rPr lang="en-IN"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Thank you</a:t>
            </a:r>
          </a:p>
        </p:txBody>
      </p:sp>
    </p:spTree>
    <p:extLst>
      <p:ext uri="{BB962C8B-B14F-4D97-AF65-F5344CB8AC3E}">
        <p14:creationId xmlns:p14="http://schemas.microsoft.com/office/powerpoint/2010/main" val="318473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AEC-A138-4087-89F8-BB88D0A70E2E}"/>
              </a:ext>
            </a:extLst>
          </p:cNvPr>
          <p:cNvSpPr>
            <a:spLocks noGrp="1"/>
          </p:cNvSpPr>
          <p:nvPr>
            <p:ph type="title"/>
          </p:nvPr>
        </p:nvSpPr>
        <p:spPr/>
        <p:txBody>
          <a:bodyPr/>
          <a:lstStyle/>
          <a:p>
            <a:r>
              <a:rPr lang="en" sz="2800" b="1" u="sng"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PROBLEM STATEMENT</a:t>
            </a:r>
            <a:endParaRPr lang="en-IN" dirty="0"/>
          </a:p>
        </p:txBody>
      </p:sp>
      <p:sp>
        <p:nvSpPr>
          <p:cNvPr id="3" name="Content Placeholder 2">
            <a:extLst>
              <a:ext uri="{FF2B5EF4-FFF2-40B4-BE49-F238E27FC236}">
                <a16:creationId xmlns:a16="http://schemas.microsoft.com/office/drawing/2014/main" id="{42404C4A-6D93-4167-A4CA-1DEC554D40BF}"/>
              </a:ext>
            </a:extLst>
          </p:cNvPr>
          <p:cNvSpPr>
            <a:spLocks noGrp="1"/>
          </p:cNvSpPr>
          <p:nvPr>
            <p:ph idx="1"/>
          </p:nvPr>
        </p:nvSpPr>
        <p:spPr/>
        <p:txBody>
          <a:bodyPr/>
          <a:lstStyle/>
          <a:p>
            <a:r>
              <a:rPr lang="en" sz="18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Fake Currency Detection is a task of binary classification in machine learning. If we have enough data on real and fake banknotes, we can use that data to train a model that can classify the new banknotes as real or fake.</a:t>
            </a:r>
          </a:p>
          <a:p>
            <a:endParaRPr lang="en-IN" dirty="0"/>
          </a:p>
        </p:txBody>
      </p:sp>
    </p:spTree>
    <p:extLst>
      <p:ext uri="{BB962C8B-B14F-4D97-AF65-F5344CB8AC3E}">
        <p14:creationId xmlns:p14="http://schemas.microsoft.com/office/powerpoint/2010/main" val="211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85824" y="410000"/>
            <a:ext cx="7946475"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1" u="sng"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PURPOSE OF THE PROBLEM STATEMENT – SOCIETAL BENEFIT</a:t>
            </a:r>
            <a:endParaRPr sz="3200" b="1" u="sng"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92" name="Google Shape;92;p14"/>
          <p:cNvSpPr txBox="1">
            <a:spLocks noGrp="1"/>
          </p:cNvSpPr>
          <p:nvPr>
            <p:ph type="body" idx="1"/>
          </p:nvPr>
        </p:nvSpPr>
        <p:spPr>
          <a:xfrm>
            <a:off x="1297500" y="1594400"/>
            <a:ext cx="7038900" cy="29112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chemeClr val="lt1"/>
              </a:buClr>
              <a:buSzPts val="1400"/>
              <a:buFont typeface="Arial"/>
              <a:buChar char="●"/>
            </a:pPr>
            <a:r>
              <a:rPr lang="en" sz="14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Fake Currency Detection is a real problem for both individuals and businesses. Counterfeiters are constantly finding new methods and techniques to produce counterfeit banknotes, which are essentially indistinguishable from real money. At least for the human eye.</a:t>
            </a:r>
            <a:endParaRPr sz="14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5269CF-4F38-425A-AFF0-3F66D13A3B61}"/>
              </a:ext>
            </a:extLst>
          </p:cNvPr>
          <p:cNvSpPr>
            <a:spLocks noGrp="1"/>
          </p:cNvSpPr>
          <p:nvPr>
            <p:ph type="body" idx="1"/>
          </p:nvPr>
        </p:nvSpPr>
        <p:spPr>
          <a:xfrm>
            <a:off x="635794" y="571500"/>
            <a:ext cx="7836694" cy="4368850"/>
          </a:xfrm>
        </p:spPr>
        <p:txBody>
          <a:bodyPr>
            <a:normAutofit/>
          </a:bodyPr>
          <a:lstStyle/>
          <a:p>
            <a:pPr marL="0" indent="0" algn="just">
              <a:lnSpc>
                <a:spcPct val="150000"/>
              </a:lnSpc>
              <a:buNone/>
            </a:pPr>
            <a:r>
              <a:rPr lang="en-US"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Some of the ill-effects that counterfeit money has on society include:</a:t>
            </a:r>
            <a:endParaRPr lang="en-I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lgn="just">
              <a:lnSpc>
                <a:spcPct val="150000"/>
              </a:lnSpc>
              <a:buFont typeface="Wingdings" panose="05000000000000000000" pitchFamily="2" charset="2"/>
              <a:buChar char="Ø"/>
            </a:pPr>
            <a:r>
              <a:rPr lang="en-US"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Companies are not being reimbursed for counterfeits. This has led to companies losing buying power. As such, there is a reduction in the value of real money.</a:t>
            </a:r>
            <a:endParaRPr lang="en-I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lgn="just">
              <a:lnSpc>
                <a:spcPct val="150000"/>
              </a:lnSpc>
              <a:buFont typeface="Wingdings" panose="05000000000000000000" pitchFamily="2" charset="2"/>
              <a:buChar char="Ø"/>
            </a:pPr>
            <a:r>
              <a:rPr lang="en-US"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Increase in prices (inflation) due to more money getting circulated in the economy—an unauthorized artificial increase in the money supply.</a:t>
            </a:r>
            <a:endParaRPr lang="en-I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lgn="just">
              <a:lnSpc>
                <a:spcPct val="150000"/>
              </a:lnSpc>
              <a:buFont typeface="Wingdings" panose="05000000000000000000" pitchFamily="2" charset="2"/>
              <a:buChar char="Ø"/>
            </a:pPr>
            <a:r>
              <a:rPr lang="en-US"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A decrease in the acceptability (satisfactoriness) of money—payees may demand electronic transfers of real money or payment in another currency (or even payment in precious metals such as gold).</a:t>
            </a:r>
            <a:endParaRPr lang="en-I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316442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1" u="sng"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ABSTRACT</a:t>
            </a:r>
            <a:endParaRPr sz="3200" dirty="0"/>
          </a:p>
        </p:txBody>
      </p:sp>
      <p:sp>
        <p:nvSpPr>
          <p:cNvPr id="98" name="Google Shape;98;p15"/>
          <p:cNvSpPr txBox="1">
            <a:spLocks noGrp="1"/>
          </p:cNvSpPr>
          <p:nvPr>
            <p:ph type="body" idx="1"/>
          </p:nvPr>
        </p:nvSpPr>
        <p:spPr>
          <a:xfrm>
            <a:off x="1297500" y="1594425"/>
            <a:ext cx="7038900" cy="2911200"/>
          </a:xfrm>
          <a:prstGeom prst="rect">
            <a:avLst/>
          </a:prstGeom>
        </p:spPr>
        <p:txBody>
          <a:bodyPr spcFirstLastPara="1" wrap="square" lIns="91425" tIns="91425" rIns="91425" bIns="91425" anchor="t" anchorCtr="0">
            <a:normAutofit lnSpcReduction="10000"/>
          </a:bodyPr>
          <a:lstStyle/>
          <a:p>
            <a:pPr marL="0" lvl="0" indent="0" algn="just" rtl="0">
              <a:lnSpc>
                <a:spcPct val="107916"/>
              </a:lnSpc>
              <a:spcBef>
                <a:spcPts val="0"/>
              </a:spcBef>
              <a:spcAft>
                <a:spcPts val="0"/>
              </a:spcAft>
              <a:buNone/>
            </a:pPr>
            <a:r>
              <a:rPr lang="e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The dataset we will use in this task for fake currency detection contains these four input characteristics:</a:t>
            </a:r>
            <a:endParaRPr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endParaRPr>
          </a:p>
          <a:p>
            <a:pPr marL="457200" lvl="0" indent="-317500" algn="just" rtl="0">
              <a:lnSpc>
                <a:spcPct val="107916"/>
              </a:lnSpc>
              <a:spcBef>
                <a:spcPts val="800"/>
              </a:spcBef>
              <a:spcAft>
                <a:spcPts val="0"/>
              </a:spcAft>
              <a:buSzPts val="1400"/>
              <a:buFont typeface="Noto Sans Symbols"/>
              <a:buChar char="●"/>
            </a:pPr>
            <a:r>
              <a:rPr lang="e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The variance of the image transformed into wavelets</a:t>
            </a:r>
            <a:endParaRPr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endParaRPr>
          </a:p>
          <a:p>
            <a:pPr marL="457200" lvl="0" indent="-317500" algn="just" rtl="0">
              <a:lnSpc>
                <a:spcPct val="107916"/>
              </a:lnSpc>
              <a:spcBef>
                <a:spcPts val="0"/>
              </a:spcBef>
              <a:spcAft>
                <a:spcPts val="0"/>
              </a:spcAft>
              <a:buSzPts val="1400"/>
              <a:buFont typeface="Noto Sans Symbols"/>
              <a:buChar char="●"/>
            </a:pPr>
            <a:r>
              <a:rPr lang="e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The asymmetry of the image transformed into wavelets</a:t>
            </a:r>
            <a:endParaRPr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endParaRPr>
          </a:p>
          <a:p>
            <a:pPr marL="457200" lvl="0" indent="-317500" algn="just" rtl="0">
              <a:lnSpc>
                <a:spcPct val="107916"/>
              </a:lnSpc>
              <a:spcBef>
                <a:spcPts val="0"/>
              </a:spcBef>
              <a:spcAft>
                <a:spcPts val="0"/>
              </a:spcAft>
              <a:buSzPts val="1400"/>
              <a:buFont typeface="Noto Sans Symbols"/>
              <a:buChar char="●"/>
            </a:pPr>
            <a:r>
              <a:rPr lang="e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Kurtosis of the image transformed into wavelets</a:t>
            </a:r>
            <a:endParaRPr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endParaRPr>
          </a:p>
          <a:p>
            <a:pPr marL="457200" lvl="0" indent="-317500" algn="just" rtl="0">
              <a:lnSpc>
                <a:spcPct val="107916"/>
              </a:lnSpc>
              <a:spcBef>
                <a:spcPts val="0"/>
              </a:spcBef>
              <a:spcAft>
                <a:spcPts val="0"/>
              </a:spcAft>
              <a:buSzPts val="1400"/>
              <a:buFont typeface="Noto Sans Symbols"/>
              <a:buChar char="●"/>
            </a:pPr>
            <a:r>
              <a:rPr lang="e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Image entropy</a:t>
            </a:r>
            <a:endParaRPr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endParaRPr>
          </a:p>
          <a:p>
            <a:pPr marL="0" lvl="0" indent="0" algn="just" rtl="0">
              <a:lnSpc>
                <a:spcPct val="107916"/>
              </a:lnSpc>
              <a:spcBef>
                <a:spcPts val="800"/>
              </a:spcBef>
              <a:spcAft>
                <a:spcPts val="0"/>
              </a:spcAft>
              <a:buNone/>
            </a:pPr>
            <a:r>
              <a:rPr lang="e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The target value is simply 0 for real banknotes and 1 for fake banknotes.</a:t>
            </a:r>
          </a:p>
          <a:p>
            <a:pPr marL="0" lvl="0" indent="0" algn="just" rtl="0">
              <a:lnSpc>
                <a:spcPct val="107916"/>
              </a:lnSpc>
              <a:spcBef>
                <a:spcPts val="800"/>
              </a:spcBef>
              <a:spcAft>
                <a:spcPts val="0"/>
              </a:spcAft>
              <a:buNone/>
            </a:pPr>
            <a:r>
              <a:rPr lang="en"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rPr>
              <a:t>This dataset is furrther processed to get a perfectly balanced dataset which can be used for training the model using LOGISTIC REGRESSION.</a:t>
            </a:r>
          </a:p>
          <a:p>
            <a:pPr marL="0" lvl="0" indent="0" algn="just" rtl="0">
              <a:lnSpc>
                <a:spcPct val="107916"/>
              </a:lnSpc>
              <a:spcBef>
                <a:spcPts val="800"/>
              </a:spcBef>
              <a:spcAft>
                <a:spcPts val="0"/>
              </a:spcAft>
              <a:buNone/>
            </a:pPr>
            <a:endParaRPr sz="1400"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Arial"/>
            </a:endParaRPr>
          </a:p>
          <a:p>
            <a:pPr marL="0" lvl="0" indent="0" algn="l" rtl="0">
              <a:spcBef>
                <a:spcPts val="800"/>
              </a:spcBef>
              <a:spcAft>
                <a:spcPts val="1200"/>
              </a:spcAft>
              <a:buNone/>
            </a:pPr>
            <a:endParaRPr b="1"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Cascadia Code SemiBold" panose="020B0609020000020004" pitchFamily="49" charset="0"/>
                <a:ea typeface="Cascadia Code SemiBold" panose="020B0609020000020004" pitchFamily="49" charset="0"/>
                <a:cs typeface="Cascadia Code SemiBold" panose="020B0609020000020004" pitchFamily="49" charset="0"/>
              </a:rPr>
              <a:t>Graphical representation of collected data(pair diagram)</a:t>
            </a:r>
            <a:endParaRPr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152399" y="89532"/>
            <a:ext cx="8839201" cy="3970449"/>
          </a:xfrm>
          <a:prstGeom prst="rect">
            <a:avLst/>
          </a:prstGeom>
          <a:noFill/>
          <a:ln>
            <a:noFill/>
          </a:ln>
        </p:spPr>
      </p:pic>
      <p:sp>
        <p:nvSpPr>
          <p:cNvPr id="109" name="Google Shape;109;p17"/>
          <p:cNvSpPr txBox="1"/>
          <p:nvPr/>
        </p:nvSpPr>
        <p:spPr>
          <a:xfrm>
            <a:off x="600076" y="4121945"/>
            <a:ext cx="7815262"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rPr>
              <a:t>Here it depicts the relationship between all entities</a:t>
            </a:r>
          </a:p>
          <a:p>
            <a:pPr marL="0" lvl="0" indent="0" algn="ctr" rtl="0">
              <a:spcBef>
                <a:spcPts val="0"/>
              </a:spcBef>
              <a:spcAft>
                <a:spcPts val="0"/>
              </a:spcAft>
              <a:buNone/>
            </a:pPr>
            <a:r>
              <a:rPr lang="en" sz="14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rPr>
              <a:t>(</a:t>
            </a:r>
            <a:r>
              <a:rPr lang="en-US" sz="14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rPr>
              <a:t>BLUE FOR GENUINE BANKNOTES AND ORANGE FOR COUNTERFEIT BANKNOTES)</a:t>
            </a:r>
            <a:endParaRPr sz="16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latin typeface="Cascadia Code SemiBold" panose="020B0609020000020004" pitchFamily="49" charset="0"/>
                <a:ea typeface="Cascadia Code SemiBold" panose="020B0609020000020004" pitchFamily="49" charset="0"/>
                <a:cs typeface="Cascadia Code SemiBold" panose="020B0609020000020004" pitchFamily="49" charset="0"/>
              </a:rPr>
              <a:t>Graphical representation of distirbution of the target values</a:t>
            </a:r>
            <a:endParaRPr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703025" y="165851"/>
            <a:ext cx="7176531" cy="3784644"/>
          </a:xfrm>
          <a:prstGeom prst="rect">
            <a:avLst/>
          </a:prstGeom>
          <a:noFill/>
          <a:ln>
            <a:noFill/>
          </a:ln>
        </p:spPr>
      </p:pic>
      <p:sp>
        <p:nvSpPr>
          <p:cNvPr id="120" name="Google Shape;120;p19"/>
          <p:cNvSpPr txBox="1"/>
          <p:nvPr/>
        </p:nvSpPr>
        <p:spPr>
          <a:xfrm>
            <a:off x="281250" y="4146683"/>
            <a:ext cx="85815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400" b="0" i="0" dirty="0">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The dataset is fairly balanced, but for the binary classification task, we need to balance it perfectly. So the data is preprocessed to do that.</a:t>
            </a:r>
            <a:endParaRPr lang="en-US" sz="1400" b="1" dirty="0">
              <a:solidFill>
                <a:schemeClr val="lt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sym typeface="La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15</TotalTime>
  <Words>493</Words>
  <Application>Microsoft Office PowerPoint</Application>
  <PresentationFormat>On-screen Show (16:9)</PresentationFormat>
  <Paragraphs>35</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Wingdings</vt:lpstr>
      <vt:lpstr>Cascadia Code SemiBold</vt:lpstr>
      <vt:lpstr>Noto Sans Symbols</vt:lpstr>
      <vt:lpstr>Tw Cen MT</vt:lpstr>
      <vt:lpstr>Circuit</vt:lpstr>
      <vt:lpstr>PowerPoint Presentation</vt:lpstr>
      <vt:lpstr>PROBLEM STATEMENT</vt:lpstr>
      <vt:lpstr>PURPOSE OF THE PROBLEM STATEMENT – SOCIETAL BENEFIT</vt:lpstr>
      <vt:lpstr>PowerPoint Presentation</vt:lpstr>
      <vt:lpstr>ABSTRACT</vt:lpstr>
      <vt:lpstr>Graphical representation of collected data(pair diagram)</vt:lpstr>
      <vt:lpstr>PowerPoint Presentation</vt:lpstr>
      <vt:lpstr>Graphical representation of distirbution of the target values</vt:lpstr>
      <vt:lpstr>PowerPoint Presentation</vt:lpstr>
      <vt:lpstr>Data pre-processing and training the model</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MURALIDHARAN M</cp:lastModifiedBy>
  <cp:revision>2</cp:revision>
  <cp:lastPrinted>2022-04-11T03:02:27Z</cp:lastPrinted>
  <dcterms:modified xsi:type="dcterms:W3CDTF">2022-04-11T07:58:05Z</dcterms:modified>
</cp:coreProperties>
</file>