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Lato Light"/>
      <p:regular r:id="rId20"/>
      <p:bold r:id="rId21"/>
      <p:italic r:id="rId22"/>
      <p:boldItalic r:id="rId23"/>
    </p:embeddedFon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YD8BE6Ubql4+nrXsuj2d8ahEq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Light-regular.fntdata"/><Relationship Id="rId22" Type="http://schemas.openxmlformats.org/officeDocument/2006/relationships/font" Target="fonts/LatoLight-italic.fntdata"/><Relationship Id="rId21" Type="http://schemas.openxmlformats.org/officeDocument/2006/relationships/font" Target="fonts/LatoLight-bold.fntdata"/><Relationship Id="rId24" Type="http://schemas.openxmlformats.org/officeDocument/2006/relationships/font" Target="fonts/GillSans-regular.fntdata"/><Relationship Id="rId23" Type="http://schemas.openxmlformats.org/officeDocument/2006/relationships/font" Target="fonts/Lato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6"/>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6"/>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6"/>
          <p:cNvSpPr/>
          <p:nvPr>
            <p:ph idx="2" type="pic"/>
          </p:nvPr>
        </p:nvSpPr>
        <p:spPr>
          <a:xfrm>
            <a:off x="6095999" y="0"/>
            <a:ext cx="6102097" cy="6858000"/>
          </a:xfrm>
          <a:prstGeom prst="rect">
            <a:avLst/>
          </a:prstGeom>
          <a:solidFill>
            <a:srgbClr val="BFBFBF"/>
          </a:solidFill>
          <a:ln>
            <a:noFill/>
          </a:ln>
        </p:spPr>
      </p:sp>
      <p:sp>
        <p:nvSpPr>
          <p:cNvPr id="82" name="Google Shape;82;p26"/>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3" name="Google Shape;83;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6"/>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27"/>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7"/>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9" name="Google Shape;89;p2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28"/>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8"/>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0" name="Google Shape;30;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17"/>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40" name="Google Shape;40;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46" name="Google Shape;46;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2" name="Google Shape;52;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3" name="Google Shape;53;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23"/>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8" name="Google Shape;58;p23"/>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9" name="Google Shape;59;p23"/>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0" name="Google Shape;60;p23"/>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1" name="Google Shape;61;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4" name="Google Shape;64;p23"/>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24"/>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5"/>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5"/>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5"/>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4" name="Google Shape;74;p25"/>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5" name="Google Shape;7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8ADC"/>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4" name="Google Shape;14;p1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8ADC"/>
        </a:solidFill>
      </p:bgPr>
    </p:bg>
    <p:spTree>
      <p:nvGrpSpPr>
        <p:cNvPr id="21" name="Shape 21"/>
        <p:cNvGrpSpPr/>
        <p:nvPr/>
      </p:nvGrpSpPr>
      <p:grpSpPr>
        <a:xfrm>
          <a:off x="0" y="0"/>
          <a:ext cx="0" cy="0"/>
          <a:chOff x="0" y="0"/>
          <a:chExt cx="0" cy="0"/>
        </a:xfrm>
      </p:grpSpPr>
      <p:sp>
        <p:nvSpPr>
          <p:cNvPr id="22" name="Google Shape;22;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4" name="Google Shape;24;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5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5" name="Google Shape;25;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5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6" name="Google Shape;26;p1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sz="1100" u="none">
                <a:solidFill>
                  <a:srgbClr val="FFFFFF"/>
                </a:solidFill>
                <a:latin typeface="Gill Sans"/>
                <a:ea typeface="Gill Sans"/>
                <a:cs typeface="Gill Sans"/>
                <a:sym typeface="Gill Sans"/>
              </a:defRPr>
            </a:lvl1pPr>
            <a:lvl2pPr indent="0" lvl="1" marL="0" marR="0" rtl="0" algn="ctr">
              <a:spcBef>
                <a:spcPts val="0"/>
              </a:spcBef>
              <a:buNone/>
              <a:defRPr b="0" sz="1100" u="none">
                <a:solidFill>
                  <a:srgbClr val="FFFFFF"/>
                </a:solidFill>
                <a:latin typeface="Gill Sans"/>
                <a:ea typeface="Gill Sans"/>
                <a:cs typeface="Gill Sans"/>
                <a:sym typeface="Gill Sans"/>
              </a:defRPr>
            </a:lvl2pPr>
            <a:lvl3pPr indent="0" lvl="2" marL="0" marR="0" rtl="0" algn="ctr">
              <a:spcBef>
                <a:spcPts val="0"/>
              </a:spcBef>
              <a:buNone/>
              <a:defRPr b="0" sz="1100" u="none">
                <a:solidFill>
                  <a:srgbClr val="FFFFFF"/>
                </a:solidFill>
                <a:latin typeface="Gill Sans"/>
                <a:ea typeface="Gill Sans"/>
                <a:cs typeface="Gill Sans"/>
                <a:sym typeface="Gill Sans"/>
              </a:defRPr>
            </a:lvl3pPr>
            <a:lvl4pPr indent="0" lvl="3" marL="0" marR="0" rtl="0" algn="ctr">
              <a:spcBef>
                <a:spcPts val="0"/>
              </a:spcBef>
              <a:buNone/>
              <a:defRPr b="0" sz="1100" u="none">
                <a:solidFill>
                  <a:srgbClr val="FFFFFF"/>
                </a:solidFill>
                <a:latin typeface="Gill Sans"/>
                <a:ea typeface="Gill Sans"/>
                <a:cs typeface="Gill Sans"/>
                <a:sym typeface="Gill Sans"/>
              </a:defRPr>
            </a:lvl4pPr>
            <a:lvl5pPr indent="0" lvl="4" marL="0" marR="0" rtl="0" algn="ctr">
              <a:spcBef>
                <a:spcPts val="0"/>
              </a:spcBef>
              <a:buNone/>
              <a:defRPr b="0" sz="1100" u="none">
                <a:solidFill>
                  <a:srgbClr val="FFFFFF"/>
                </a:solidFill>
                <a:latin typeface="Gill Sans"/>
                <a:ea typeface="Gill Sans"/>
                <a:cs typeface="Gill Sans"/>
                <a:sym typeface="Gill Sans"/>
              </a:defRPr>
            </a:lvl5pPr>
            <a:lvl6pPr indent="0" lvl="5" marL="0" marR="0" rtl="0" algn="ctr">
              <a:spcBef>
                <a:spcPts val="0"/>
              </a:spcBef>
              <a:buNone/>
              <a:defRPr b="0" sz="1100" u="none">
                <a:solidFill>
                  <a:srgbClr val="FFFFFF"/>
                </a:solidFill>
                <a:latin typeface="Gill Sans"/>
                <a:ea typeface="Gill Sans"/>
                <a:cs typeface="Gill Sans"/>
                <a:sym typeface="Gill Sans"/>
              </a:defRPr>
            </a:lvl6pPr>
            <a:lvl7pPr indent="0" lvl="6" marL="0" marR="0" rtl="0" algn="ctr">
              <a:spcBef>
                <a:spcPts val="0"/>
              </a:spcBef>
              <a:buNone/>
              <a:defRPr b="0" sz="1100" u="none">
                <a:solidFill>
                  <a:srgbClr val="FFFFFF"/>
                </a:solidFill>
                <a:latin typeface="Gill Sans"/>
                <a:ea typeface="Gill Sans"/>
                <a:cs typeface="Gill Sans"/>
                <a:sym typeface="Gill Sans"/>
              </a:defRPr>
            </a:lvl7pPr>
            <a:lvl8pPr indent="0" lvl="7" marL="0" marR="0" rtl="0" algn="ctr">
              <a:spcBef>
                <a:spcPts val="0"/>
              </a:spcBef>
              <a:buNone/>
              <a:defRPr b="0" sz="1100" u="none">
                <a:solidFill>
                  <a:srgbClr val="FFFFFF"/>
                </a:solidFill>
                <a:latin typeface="Gill Sans"/>
                <a:ea typeface="Gill Sans"/>
                <a:cs typeface="Gill Sans"/>
                <a:sym typeface="Gill Sans"/>
              </a:defRPr>
            </a:lvl8pPr>
            <a:lvl9pPr indent="0" lvl="8" marL="0" marR="0" rtl="0" algn="ctr">
              <a:spcBef>
                <a:spcPts val="0"/>
              </a:spcBef>
              <a:buNone/>
              <a:defRPr b="0" sz="1100" u="non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1.png"/><Relationship Id="rId5"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1.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2.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9.png"/><Relationship Id="rId10" Type="http://schemas.openxmlformats.org/officeDocument/2006/relationships/image" Target="../media/image16.png"/><Relationship Id="rId9"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
          <p:cNvPicPr preferRelativeResize="0"/>
          <p:nvPr/>
        </p:nvPicPr>
        <p:blipFill rotWithShape="1">
          <a:blip r:embed="rId3">
            <a:alphaModFix/>
          </a:blip>
          <a:srcRect b="18230" l="26259" r="25781" t="19728"/>
          <a:stretch/>
        </p:blipFill>
        <p:spPr>
          <a:xfrm>
            <a:off x="3614622" y="1502228"/>
            <a:ext cx="5489452" cy="4254760"/>
          </a:xfrm>
          <a:prstGeom prst="rect">
            <a:avLst/>
          </a:prstGeom>
          <a:solidFill>
            <a:srgbClr val="1F8ADC"/>
          </a:solidFill>
          <a:ln>
            <a:noFill/>
          </a:ln>
        </p:spPr>
      </p:pic>
      <p:sp>
        <p:nvSpPr>
          <p:cNvPr id="104" name="Google Shape;104;p1"/>
          <p:cNvSpPr txBox="1"/>
          <p:nvPr>
            <p:ph type="ctrTitle"/>
          </p:nvPr>
        </p:nvSpPr>
        <p:spPr>
          <a:xfrm>
            <a:off x="3889062" y="271122"/>
            <a:ext cx="4940572" cy="1231106"/>
          </a:xfrm>
          <a:prstGeom prst="rect">
            <a:avLst/>
          </a:prstGeom>
          <a:noFill/>
          <a:ln cap="flat" cmpd="sng" w="9525">
            <a:solidFill>
              <a:schemeClr val="lt1"/>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chemeClr val="lt1"/>
              </a:buClr>
              <a:buSzPts val="3000"/>
              <a:buFont typeface="Gill Sans"/>
              <a:buNone/>
            </a:pPr>
            <a:r>
              <a:rPr lang="en-US" sz="3000">
                <a:solidFill>
                  <a:schemeClr val="lt1"/>
                </a:solidFill>
              </a:rPr>
              <a:t>COST OF HIRING ANALYSIS. </a:t>
            </a:r>
            <a:endParaRPr/>
          </a:p>
        </p:txBody>
      </p:sp>
      <p:sp>
        <p:nvSpPr>
          <p:cNvPr id="105" name="Google Shape;105;p1"/>
          <p:cNvSpPr txBox="1"/>
          <p:nvPr>
            <p:ph idx="1" type="subTitle"/>
          </p:nvPr>
        </p:nvSpPr>
        <p:spPr>
          <a:xfrm>
            <a:off x="5738826" y="4655621"/>
            <a:ext cx="1043055" cy="600576"/>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1800">
                <a:solidFill>
                  <a:schemeClr val="lt1"/>
                </a:solidFill>
              </a:rPr>
              <a:t>Group 3</a:t>
            </a:r>
            <a:endParaRPr/>
          </a:p>
        </p:txBody>
      </p:sp>
      <p:sp>
        <p:nvSpPr>
          <p:cNvPr id="106" name="Google Shape;106;p1"/>
          <p:cNvSpPr txBox="1"/>
          <p:nvPr/>
        </p:nvSpPr>
        <p:spPr>
          <a:xfrm>
            <a:off x="4759148" y="5571589"/>
            <a:ext cx="32004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lt1"/>
                </a:solidFill>
                <a:latin typeface="Gill Sans"/>
                <a:ea typeface="Gill Sans"/>
                <a:cs typeface="Gill Sans"/>
                <a:sym typeface="Gill Sans"/>
              </a:rPr>
              <a:t>Michael Banks    Prathyusha Godavarthy </a:t>
            </a:r>
            <a:endParaRPr/>
          </a:p>
          <a:p>
            <a:pPr indent="0" lvl="0" marL="0" marR="0" rtl="0" algn="ctr">
              <a:spcBef>
                <a:spcPts val="0"/>
              </a:spcBef>
              <a:spcAft>
                <a:spcPts val="0"/>
              </a:spcAft>
              <a:buNone/>
            </a:pPr>
            <a:r>
              <a:rPr b="0" i="0" lang="en-US" sz="1200" u="none" cap="none" strike="noStrike">
                <a:solidFill>
                  <a:schemeClr val="lt1"/>
                </a:solidFill>
                <a:latin typeface="Gill Sans"/>
                <a:ea typeface="Gill Sans"/>
                <a:cs typeface="Gill Sans"/>
                <a:sym typeface="Gill Sans"/>
              </a:rPr>
              <a:t>Darius Stallone   Praneeth Voruganti</a:t>
            </a:r>
            <a:endParaRPr/>
          </a:p>
          <a:p>
            <a:pPr indent="0" lvl="0" marL="0" marR="0" rtl="0" algn="ctr">
              <a:spcBef>
                <a:spcPts val="0"/>
              </a:spcBef>
              <a:spcAft>
                <a:spcPts val="0"/>
              </a:spcAft>
              <a:buNone/>
            </a:pPr>
            <a:r>
              <a:t/>
            </a:r>
            <a:endParaRPr b="0" i="0" sz="1200" u="none" cap="none" strike="noStrike">
              <a:solidFill>
                <a:schemeClr val="lt1"/>
              </a:solidFill>
              <a:latin typeface="Gill Sans"/>
              <a:ea typeface="Gill Sans"/>
              <a:cs typeface="Gill Sans"/>
              <a:sym typeface="Gill Sans"/>
            </a:endParaRPr>
          </a:p>
        </p:txBody>
      </p:sp>
      <p:pic>
        <p:nvPicPr>
          <p:cNvPr id="107" name="Google Shape;107;p1"/>
          <p:cNvPicPr preferRelativeResize="0"/>
          <p:nvPr/>
        </p:nvPicPr>
        <p:blipFill rotWithShape="1">
          <a:blip r:embed="rId4">
            <a:alphaModFix/>
          </a:blip>
          <a:srcRect b="0" l="0" r="0" t="0"/>
          <a:stretch/>
        </p:blipFill>
        <p:spPr>
          <a:xfrm>
            <a:off x="63077" y="3192328"/>
            <a:ext cx="3551545" cy="736945"/>
          </a:xfrm>
          <a:prstGeom prst="rect">
            <a:avLst/>
          </a:prstGeom>
          <a:noFill/>
          <a:ln>
            <a:noFill/>
          </a:ln>
        </p:spPr>
      </p:pic>
      <p:sp>
        <p:nvSpPr>
          <p:cNvPr id="108" name="Google Shape;108;p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UConn Huskies - Wikipedia" id="109" name="Google Shape;109;p1"/>
          <p:cNvPicPr preferRelativeResize="0"/>
          <p:nvPr/>
        </p:nvPicPr>
        <p:blipFill rotWithShape="1">
          <a:blip r:embed="rId5">
            <a:alphaModFix/>
          </a:blip>
          <a:srcRect b="0" l="0" r="0" t="0"/>
          <a:stretch/>
        </p:blipFill>
        <p:spPr>
          <a:xfrm>
            <a:off x="11596731" y="92034"/>
            <a:ext cx="462669" cy="5768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0"/>
          <p:cNvSpPr txBox="1"/>
          <p:nvPr>
            <p:ph type="title"/>
          </p:nvPr>
        </p:nvSpPr>
        <p:spPr>
          <a:xfrm>
            <a:off x="4508106" y="81834"/>
            <a:ext cx="3873894" cy="917233"/>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FFFFFF"/>
              </a:buClr>
              <a:buSzPct val="100000"/>
              <a:buFont typeface="Gill Sans"/>
              <a:buNone/>
            </a:pPr>
            <a:r>
              <a:rPr lang="en-US">
                <a:solidFill>
                  <a:srgbClr val="FFFFFF"/>
                </a:solidFill>
              </a:rPr>
              <a:t>OUR OBSERVATIONS &amp; RESULTS </a:t>
            </a:r>
            <a:endParaRPr/>
          </a:p>
        </p:txBody>
      </p:sp>
      <p:pic>
        <p:nvPicPr>
          <p:cNvPr id="294" name="Google Shape;294;p10"/>
          <p:cNvPicPr preferRelativeResize="0"/>
          <p:nvPr/>
        </p:nvPicPr>
        <p:blipFill rotWithShape="1">
          <a:blip r:embed="rId3">
            <a:alphaModFix/>
          </a:blip>
          <a:srcRect b="0" l="0" r="0" t="0"/>
          <a:stretch/>
        </p:blipFill>
        <p:spPr>
          <a:xfrm>
            <a:off x="11940" y="0"/>
            <a:ext cx="699846" cy="730950"/>
          </a:xfrm>
          <a:prstGeom prst="rect">
            <a:avLst/>
          </a:prstGeom>
          <a:noFill/>
          <a:ln>
            <a:noFill/>
          </a:ln>
        </p:spPr>
      </p:pic>
      <p:pic>
        <p:nvPicPr>
          <p:cNvPr id="295" name="Google Shape;295;p10"/>
          <p:cNvPicPr preferRelativeResize="0"/>
          <p:nvPr/>
        </p:nvPicPr>
        <p:blipFill rotWithShape="1">
          <a:blip r:embed="rId3">
            <a:alphaModFix/>
          </a:blip>
          <a:srcRect b="0" l="0" r="0" t="0"/>
          <a:stretch/>
        </p:blipFill>
        <p:spPr>
          <a:xfrm>
            <a:off x="1603430" y="365475"/>
            <a:ext cx="699846" cy="730950"/>
          </a:xfrm>
          <a:prstGeom prst="rect">
            <a:avLst/>
          </a:prstGeom>
          <a:noFill/>
          <a:ln>
            <a:noFill/>
          </a:ln>
        </p:spPr>
      </p:pic>
      <p:pic>
        <p:nvPicPr>
          <p:cNvPr id="296" name="Google Shape;296;p10"/>
          <p:cNvPicPr preferRelativeResize="0"/>
          <p:nvPr/>
        </p:nvPicPr>
        <p:blipFill rotWithShape="1">
          <a:blip r:embed="rId3">
            <a:alphaModFix/>
          </a:blip>
          <a:srcRect b="0" l="0" r="0" t="0"/>
          <a:stretch/>
        </p:blipFill>
        <p:spPr>
          <a:xfrm>
            <a:off x="975612" y="-29980"/>
            <a:ext cx="699846" cy="730950"/>
          </a:xfrm>
          <a:prstGeom prst="rect">
            <a:avLst/>
          </a:prstGeom>
          <a:noFill/>
          <a:ln>
            <a:noFill/>
          </a:ln>
        </p:spPr>
      </p:pic>
      <p:pic>
        <p:nvPicPr>
          <p:cNvPr id="297" name="Google Shape;297;p10"/>
          <p:cNvPicPr preferRelativeResize="0"/>
          <p:nvPr/>
        </p:nvPicPr>
        <p:blipFill rotWithShape="1">
          <a:blip r:embed="rId3">
            <a:alphaModFix/>
          </a:blip>
          <a:srcRect b="0" l="0" r="0" t="0"/>
          <a:stretch/>
        </p:blipFill>
        <p:spPr>
          <a:xfrm>
            <a:off x="2139117" y="-134290"/>
            <a:ext cx="699846" cy="730950"/>
          </a:xfrm>
          <a:prstGeom prst="rect">
            <a:avLst/>
          </a:prstGeom>
          <a:noFill/>
          <a:ln>
            <a:noFill/>
          </a:ln>
        </p:spPr>
      </p:pic>
      <p:pic>
        <p:nvPicPr>
          <p:cNvPr id="298" name="Google Shape;298;p10"/>
          <p:cNvPicPr preferRelativeResize="0"/>
          <p:nvPr/>
        </p:nvPicPr>
        <p:blipFill rotWithShape="1">
          <a:blip r:embed="rId3">
            <a:alphaModFix/>
          </a:blip>
          <a:srcRect b="0" l="0" r="0" t="0"/>
          <a:stretch/>
        </p:blipFill>
        <p:spPr>
          <a:xfrm>
            <a:off x="2967203" y="335495"/>
            <a:ext cx="699846" cy="730950"/>
          </a:xfrm>
          <a:prstGeom prst="rect">
            <a:avLst/>
          </a:prstGeom>
          <a:noFill/>
          <a:ln>
            <a:noFill/>
          </a:ln>
        </p:spPr>
      </p:pic>
      <p:pic>
        <p:nvPicPr>
          <p:cNvPr id="299" name="Google Shape;299;p10"/>
          <p:cNvPicPr preferRelativeResize="0"/>
          <p:nvPr/>
        </p:nvPicPr>
        <p:blipFill rotWithShape="1">
          <a:blip r:embed="rId3">
            <a:alphaModFix/>
          </a:blip>
          <a:srcRect b="0" l="0" r="0" t="0"/>
          <a:stretch/>
        </p:blipFill>
        <p:spPr>
          <a:xfrm>
            <a:off x="3727227" y="-148052"/>
            <a:ext cx="699846" cy="730950"/>
          </a:xfrm>
          <a:prstGeom prst="rect">
            <a:avLst/>
          </a:prstGeom>
          <a:noFill/>
          <a:ln>
            <a:noFill/>
          </a:ln>
        </p:spPr>
      </p:pic>
      <p:pic>
        <p:nvPicPr>
          <p:cNvPr id="300" name="Google Shape;300;p10"/>
          <p:cNvPicPr preferRelativeResize="0"/>
          <p:nvPr/>
        </p:nvPicPr>
        <p:blipFill rotWithShape="1">
          <a:blip r:embed="rId3">
            <a:alphaModFix/>
          </a:blip>
          <a:srcRect b="0" l="0" r="0" t="0"/>
          <a:stretch/>
        </p:blipFill>
        <p:spPr>
          <a:xfrm>
            <a:off x="11590335" y="427220"/>
            <a:ext cx="699846" cy="730950"/>
          </a:xfrm>
          <a:prstGeom prst="rect">
            <a:avLst/>
          </a:prstGeom>
          <a:noFill/>
          <a:ln>
            <a:noFill/>
          </a:ln>
        </p:spPr>
      </p:pic>
      <p:pic>
        <p:nvPicPr>
          <p:cNvPr id="301" name="Google Shape;301;p10"/>
          <p:cNvPicPr preferRelativeResize="0"/>
          <p:nvPr/>
        </p:nvPicPr>
        <p:blipFill rotWithShape="1">
          <a:blip r:embed="rId3">
            <a:alphaModFix/>
          </a:blip>
          <a:srcRect b="0" l="0" r="0" t="0"/>
          <a:stretch/>
        </p:blipFill>
        <p:spPr>
          <a:xfrm>
            <a:off x="10887571" y="-67187"/>
            <a:ext cx="699846" cy="730950"/>
          </a:xfrm>
          <a:prstGeom prst="rect">
            <a:avLst/>
          </a:prstGeom>
          <a:noFill/>
          <a:ln>
            <a:noFill/>
          </a:ln>
        </p:spPr>
      </p:pic>
      <p:pic>
        <p:nvPicPr>
          <p:cNvPr id="302" name="Google Shape;302;p10"/>
          <p:cNvPicPr preferRelativeResize="0"/>
          <p:nvPr/>
        </p:nvPicPr>
        <p:blipFill rotWithShape="1">
          <a:blip r:embed="rId3">
            <a:alphaModFix/>
          </a:blip>
          <a:srcRect b="0" l="0" r="0" t="0"/>
          <a:stretch/>
        </p:blipFill>
        <p:spPr>
          <a:xfrm>
            <a:off x="10164925" y="276578"/>
            <a:ext cx="699846" cy="730950"/>
          </a:xfrm>
          <a:prstGeom prst="rect">
            <a:avLst/>
          </a:prstGeom>
          <a:noFill/>
          <a:ln>
            <a:noFill/>
          </a:ln>
        </p:spPr>
      </p:pic>
      <p:pic>
        <p:nvPicPr>
          <p:cNvPr id="303" name="Google Shape;303;p10"/>
          <p:cNvPicPr preferRelativeResize="0"/>
          <p:nvPr/>
        </p:nvPicPr>
        <p:blipFill rotWithShape="1">
          <a:blip r:embed="rId3">
            <a:alphaModFix/>
          </a:blip>
          <a:srcRect b="0" l="0" r="0" t="0"/>
          <a:stretch/>
        </p:blipFill>
        <p:spPr>
          <a:xfrm>
            <a:off x="9422602" y="-116224"/>
            <a:ext cx="699846" cy="730950"/>
          </a:xfrm>
          <a:prstGeom prst="rect">
            <a:avLst/>
          </a:prstGeom>
          <a:noFill/>
          <a:ln>
            <a:noFill/>
          </a:ln>
        </p:spPr>
      </p:pic>
      <p:sp>
        <p:nvSpPr>
          <p:cNvPr id="304" name="Google Shape;304;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05" name="Google Shape;305;p10"/>
          <p:cNvPicPr preferRelativeResize="0"/>
          <p:nvPr/>
        </p:nvPicPr>
        <p:blipFill rotWithShape="1">
          <a:blip r:embed="rId4">
            <a:alphaModFix/>
          </a:blip>
          <a:srcRect b="0" l="0" r="0" t="0"/>
          <a:stretch/>
        </p:blipFill>
        <p:spPr>
          <a:xfrm>
            <a:off x="3569450" y="1137558"/>
            <a:ext cx="5751206" cy="5638608"/>
          </a:xfrm>
          <a:prstGeom prst="rect">
            <a:avLst/>
          </a:prstGeom>
          <a:noFill/>
          <a:ln>
            <a:noFill/>
          </a:ln>
        </p:spPr>
      </p:pic>
      <p:pic>
        <p:nvPicPr>
          <p:cNvPr descr="UConn Huskies - Wikipedia" id="306" name="Google Shape;306;p10"/>
          <p:cNvPicPr preferRelativeResize="0"/>
          <p:nvPr/>
        </p:nvPicPr>
        <p:blipFill rotWithShape="1">
          <a:blip r:embed="rId5">
            <a:alphaModFix/>
          </a:blip>
          <a:srcRect b="0" l="0" r="0" t="0"/>
          <a:stretch/>
        </p:blipFill>
        <p:spPr>
          <a:xfrm>
            <a:off x="11596731" y="92034"/>
            <a:ext cx="462669" cy="5768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1"/>
          <p:cNvSpPr txBox="1"/>
          <p:nvPr>
            <p:ph type="title"/>
          </p:nvPr>
        </p:nvSpPr>
        <p:spPr>
          <a:xfrm>
            <a:off x="4508106" y="81834"/>
            <a:ext cx="3873894" cy="917233"/>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FFFFFF"/>
              </a:buClr>
              <a:buSzPct val="100000"/>
              <a:buFont typeface="Gill Sans"/>
              <a:buNone/>
            </a:pPr>
            <a:r>
              <a:rPr lang="en-US">
                <a:solidFill>
                  <a:srgbClr val="FFFFFF"/>
                </a:solidFill>
              </a:rPr>
              <a:t>OUR OBSERVATIONS &amp; RESULTS</a:t>
            </a:r>
            <a:endParaRPr/>
          </a:p>
        </p:txBody>
      </p:sp>
      <p:pic>
        <p:nvPicPr>
          <p:cNvPr id="313" name="Google Shape;313;p11"/>
          <p:cNvPicPr preferRelativeResize="0"/>
          <p:nvPr/>
        </p:nvPicPr>
        <p:blipFill rotWithShape="1">
          <a:blip r:embed="rId3">
            <a:alphaModFix/>
          </a:blip>
          <a:srcRect b="0" l="0" r="0" t="0"/>
          <a:stretch/>
        </p:blipFill>
        <p:spPr>
          <a:xfrm>
            <a:off x="11940" y="0"/>
            <a:ext cx="699846" cy="730950"/>
          </a:xfrm>
          <a:prstGeom prst="rect">
            <a:avLst/>
          </a:prstGeom>
          <a:noFill/>
          <a:ln>
            <a:noFill/>
          </a:ln>
        </p:spPr>
      </p:pic>
      <p:pic>
        <p:nvPicPr>
          <p:cNvPr id="314" name="Google Shape;314;p11"/>
          <p:cNvPicPr preferRelativeResize="0"/>
          <p:nvPr/>
        </p:nvPicPr>
        <p:blipFill rotWithShape="1">
          <a:blip r:embed="rId3">
            <a:alphaModFix/>
          </a:blip>
          <a:srcRect b="0" l="0" r="0" t="0"/>
          <a:stretch/>
        </p:blipFill>
        <p:spPr>
          <a:xfrm>
            <a:off x="1603430" y="365475"/>
            <a:ext cx="699846" cy="730950"/>
          </a:xfrm>
          <a:prstGeom prst="rect">
            <a:avLst/>
          </a:prstGeom>
          <a:noFill/>
          <a:ln>
            <a:noFill/>
          </a:ln>
        </p:spPr>
      </p:pic>
      <p:pic>
        <p:nvPicPr>
          <p:cNvPr id="315" name="Google Shape;315;p11"/>
          <p:cNvPicPr preferRelativeResize="0"/>
          <p:nvPr/>
        </p:nvPicPr>
        <p:blipFill rotWithShape="1">
          <a:blip r:embed="rId3">
            <a:alphaModFix/>
          </a:blip>
          <a:srcRect b="0" l="0" r="0" t="0"/>
          <a:stretch/>
        </p:blipFill>
        <p:spPr>
          <a:xfrm>
            <a:off x="975612" y="-29980"/>
            <a:ext cx="699846" cy="730950"/>
          </a:xfrm>
          <a:prstGeom prst="rect">
            <a:avLst/>
          </a:prstGeom>
          <a:noFill/>
          <a:ln>
            <a:noFill/>
          </a:ln>
        </p:spPr>
      </p:pic>
      <p:pic>
        <p:nvPicPr>
          <p:cNvPr id="316" name="Google Shape;316;p11"/>
          <p:cNvPicPr preferRelativeResize="0"/>
          <p:nvPr/>
        </p:nvPicPr>
        <p:blipFill rotWithShape="1">
          <a:blip r:embed="rId3">
            <a:alphaModFix/>
          </a:blip>
          <a:srcRect b="0" l="0" r="0" t="0"/>
          <a:stretch/>
        </p:blipFill>
        <p:spPr>
          <a:xfrm>
            <a:off x="2139117" y="-134290"/>
            <a:ext cx="699846" cy="730950"/>
          </a:xfrm>
          <a:prstGeom prst="rect">
            <a:avLst/>
          </a:prstGeom>
          <a:noFill/>
          <a:ln>
            <a:noFill/>
          </a:ln>
        </p:spPr>
      </p:pic>
      <p:pic>
        <p:nvPicPr>
          <p:cNvPr id="317" name="Google Shape;317;p11"/>
          <p:cNvPicPr preferRelativeResize="0"/>
          <p:nvPr/>
        </p:nvPicPr>
        <p:blipFill rotWithShape="1">
          <a:blip r:embed="rId3">
            <a:alphaModFix/>
          </a:blip>
          <a:srcRect b="0" l="0" r="0" t="0"/>
          <a:stretch/>
        </p:blipFill>
        <p:spPr>
          <a:xfrm>
            <a:off x="2967203" y="335495"/>
            <a:ext cx="699846" cy="730950"/>
          </a:xfrm>
          <a:prstGeom prst="rect">
            <a:avLst/>
          </a:prstGeom>
          <a:noFill/>
          <a:ln>
            <a:noFill/>
          </a:ln>
        </p:spPr>
      </p:pic>
      <p:pic>
        <p:nvPicPr>
          <p:cNvPr id="318" name="Google Shape;318;p11"/>
          <p:cNvPicPr preferRelativeResize="0"/>
          <p:nvPr/>
        </p:nvPicPr>
        <p:blipFill rotWithShape="1">
          <a:blip r:embed="rId3">
            <a:alphaModFix/>
          </a:blip>
          <a:srcRect b="0" l="0" r="0" t="0"/>
          <a:stretch/>
        </p:blipFill>
        <p:spPr>
          <a:xfrm>
            <a:off x="3727227" y="-148052"/>
            <a:ext cx="699846" cy="730950"/>
          </a:xfrm>
          <a:prstGeom prst="rect">
            <a:avLst/>
          </a:prstGeom>
          <a:noFill/>
          <a:ln>
            <a:noFill/>
          </a:ln>
        </p:spPr>
      </p:pic>
      <p:pic>
        <p:nvPicPr>
          <p:cNvPr id="319" name="Google Shape;319;p11"/>
          <p:cNvPicPr preferRelativeResize="0"/>
          <p:nvPr/>
        </p:nvPicPr>
        <p:blipFill rotWithShape="1">
          <a:blip r:embed="rId3">
            <a:alphaModFix/>
          </a:blip>
          <a:srcRect b="0" l="0" r="0" t="0"/>
          <a:stretch/>
        </p:blipFill>
        <p:spPr>
          <a:xfrm>
            <a:off x="11590335" y="427220"/>
            <a:ext cx="699846" cy="730950"/>
          </a:xfrm>
          <a:prstGeom prst="rect">
            <a:avLst/>
          </a:prstGeom>
          <a:noFill/>
          <a:ln>
            <a:noFill/>
          </a:ln>
        </p:spPr>
      </p:pic>
      <p:pic>
        <p:nvPicPr>
          <p:cNvPr id="320" name="Google Shape;320;p11"/>
          <p:cNvPicPr preferRelativeResize="0"/>
          <p:nvPr/>
        </p:nvPicPr>
        <p:blipFill rotWithShape="1">
          <a:blip r:embed="rId3">
            <a:alphaModFix/>
          </a:blip>
          <a:srcRect b="0" l="0" r="0" t="0"/>
          <a:stretch/>
        </p:blipFill>
        <p:spPr>
          <a:xfrm>
            <a:off x="10887571" y="-67187"/>
            <a:ext cx="699846" cy="730950"/>
          </a:xfrm>
          <a:prstGeom prst="rect">
            <a:avLst/>
          </a:prstGeom>
          <a:noFill/>
          <a:ln>
            <a:noFill/>
          </a:ln>
        </p:spPr>
      </p:pic>
      <p:pic>
        <p:nvPicPr>
          <p:cNvPr id="321" name="Google Shape;321;p11"/>
          <p:cNvPicPr preferRelativeResize="0"/>
          <p:nvPr/>
        </p:nvPicPr>
        <p:blipFill rotWithShape="1">
          <a:blip r:embed="rId3">
            <a:alphaModFix/>
          </a:blip>
          <a:srcRect b="0" l="0" r="0" t="0"/>
          <a:stretch/>
        </p:blipFill>
        <p:spPr>
          <a:xfrm>
            <a:off x="10164925" y="276578"/>
            <a:ext cx="699846" cy="730950"/>
          </a:xfrm>
          <a:prstGeom prst="rect">
            <a:avLst/>
          </a:prstGeom>
          <a:noFill/>
          <a:ln>
            <a:noFill/>
          </a:ln>
        </p:spPr>
      </p:pic>
      <p:pic>
        <p:nvPicPr>
          <p:cNvPr id="322" name="Google Shape;322;p11"/>
          <p:cNvPicPr preferRelativeResize="0"/>
          <p:nvPr/>
        </p:nvPicPr>
        <p:blipFill rotWithShape="1">
          <a:blip r:embed="rId3">
            <a:alphaModFix/>
          </a:blip>
          <a:srcRect b="0" l="0" r="0" t="0"/>
          <a:stretch/>
        </p:blipFill>
        <p:spPr>
          <a:xfrm>
            <a:off x="9422602" y="-116224"/>
            <a:ext cx="699846" cy="730950"/>
          </a:xfrm>
          <a:prstGeom prst="rect">
            <a:avLst/>
          </a:prstGeom>
          <a:noFill/>
          <a:ln>
            <a:noFill/>
          </a:ln>
        </p:spPr>
      </p:pic>
      <p:pic>
        <p:nvPicPr>
          <p:cNvPr id="323" name="Google Shape;323;p11"/>
          <p:cNvPicPr preferRelativeResize="0"/>
          <p:nvPr/>
        </p:nvPicPr>
        <p:blipFill rotWithShape="1">
          <a:blip r:embed="rId3">
            <a:alphaModFix/>
          </a:blip>
          <a:srcRect b="0" l="0" r="0" t="0"/>
          <a:stretch/>
        </p:blipFill>
        <p:spPr>
          <a:xfrm>
            <a:off x="7980433" y="-148052"/>
            <a:ext cx="699846" cy="730950"/>
          </a:xfrm>
          <a:prstGeom prst="rect">
            <a:avLst/>
          </a:prstGeom>
          <a:noFill/>
          <a:ln>
            <a:noFill/>
          </a:ln>
        </p:spPr>
      </p:pic>
      <p:sp>
        <p:nvSpPr>
          <p:cNvPr id="324" name="Google Shape;324;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25" name="Google Shape;325;p11"/>
          <p:cNvPicPr preferRelativeResize="0"/>
          <p:nvPr/>
        </p:nvPicPr>
        <p:blipFill rotWithShape="1">
          <a:blip r:embed="rId4">
            <a:alphaModFix/>
          </a:blip>
          <a:srcRect b="0" l="0" r="0" t="0"/>
          <a:stretch/>
        </p:blipFill>
        <p:spPr>
          <a:xfrm>
            <a:off x="3469976" y="1329267"/>
            <a:ext cx="6302549" cy="3886200"/>
          </a:xfrm>
          <a:prstGeom prst="rect">
            <a:avLst/>
          </a:prstGeom>
          <a:noFill/>
          <a:ln>
            <a:noFill/>
          </a:ln>
        </p:spPr>
      </p:pic>
      <p:pic>
        <p:nvPicPr>
          <p:cNvPr descr="UConn Huskies - Wikipedia" id="326" name="Google Shape;326;p11"/>
          <p:cNvPicPr preferRelativeResize="0"/>
          <p:nvPr/>
        </p:nvPicPr>
        <p:blipFill rotWithShape="1">
          <a:blip r:embed="rId5">
            <a:alphaModFix/>
          </a:blip>
          <a:srcRect b="0" l="0" r="0" t="0"/>
          <a:stretch/>
        </p:blipFill>
        <p:spPr>
          <a:xfrm>
            <a:off x="11596731" y="92034"/>
            <a:ext cx="462669" cy="5768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2"/>
          <p:cNvSpPr txBox="1"/>
          <p:nvPr>
            <p:ph type="title"/>
          </p:nvPr>
        </p:nvSpPr>
        <p:spPr>
          <a:xfrm>
            <a:off x="4508106" y="81834"/>
            <a:ext cx="3873894" cy="917233"/>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FFFFFF"/>
              </a:buClr>
              <a:buSzPct val="100000"/>
              <a:buFont typeface="Gill Sans"/>
              <a:buNone/>
            </a:pPr>
            <a:r>
              <a:rPr lang="en-US">
                <a:solidFill>
                  <a:srgbClr val="FFFFFF"/>
                </a:solidFill>
              </a:rPr>
              <a:t>RECOMMENDATIONS</a:t>
            </a:r>
            <a:endParaRPr/>
          </a:p>
        </p:txBody>
      </p:sp>
      <p:pic>
        <p:nvPicPr>
          <p:cNvPr id="333" name="Google Shape;333;p12"/>
          <p:cNvPicPr preferRelativeResize="0"/>
          <p:nvPr/>
        </p:nvPicPr>
        <p:blipFill rotWithShape="1">
          <a:blip r:embed="rId3">
            <a:alphaModFix/>
          </a:blip>
          <a:srcRect b="0" l="0" r="0" t="0"/>
          <a:stretch/>
        </p:blipFill>
        <p:spPr>
          <a:xfrm>
            <a:off x="11940" y="0"/>
            <a:ext cx="699846" cy="730950"/>
          </a:xfrm>
          <a:prstGeom prst="rect">
            <a:avLst/>
          </a:prstGeom>
          <a:noFill/>
          <a:ln>
            <a:noFill/>
          </a:ln>
        </p:spPr>
      </p:pic>
      <p:pic>
        <p:nvPicPr>
          <p:cNvPr id="334" name="Google Shape;334;p12"/>
          <p:cNvPicPr preferRelativeResize="0"/>
          <p:nvPr/>
        </p:nvPicPr>
        <p:blipFill rotWithShape="1">
          <a:blip r:embed="rId3">
            <a:alphaModFix/>
          </a:blip>
          <a:srcRect b="0" l="0" r="0" t="0"/>
          <a:stretch/>
        </p:blipFill>
        <p:spPr>
          <a:xfrm>
            <a:off x="1603430" y="365475"/>
            <a:ext cx="699846" cy="730950"/>
          </a:xfrm>
          <a:prstGeom prst="rect">
            <a:avLst/>
          </a:prstGeom>
          <a:noFill/>
          <a:ln>
            <a:noFill/>
          </a:ln>
        </p:spPr>
      </p:pic>
      <p:pic>
        <p:nvPicPr>
          <p:cNvPr id="335" name="Google Shape;335;p12"/>
          <p:cNvPicPr preferRelativeResize="0"/>
          <p:nvPr/>
        </p:nvPicPr>
        <p:blipFill rotWithShape="1">
          <a:blip r:embed="rId3">
            <a:alphaModFix/>
          </a:blip>
          <a:srcRect b="0" l="0" r="0" t="0"/>
          <a:stretch/>
        </p:blipFill>
        <p:spPr>
          <a:xfrm>
            <a:off x="975612" y="-29980"/>
            <a:ext cx="699846" cy="730950"/>
          </a:xfrm>
          <a:prstGeom prst="rect">
            <a:avLst/>
          </a:prstGeom>
          <a:noFill/>
          <a:ln>
            <a:noFill/>
          </a:ln>
        </p:spPr>
      </p:pic>
      <p:pic>
        <p:nvPicPr>
          <p:cNvPr id="336" name="Google Shape;336;p12"/>
          <p:cNvPicPr preferRelativeResize="0"/>
          <p:nvPr/>
        </p:nvPicPr>
        <p:blipFill rotWithShape="1">
          <a:blip r:embed="rId3">
            <a:alphaModFix/>
          </a:blip>
          <a:srcRect b="0" l="0" r="0" t="0"/>
          <a:stretch/>
        </p:blipFill>
        <p:spPr>
          <a:xfrm>
            <a:off x="2139117" y="-134290"/>
            <a:ext cx="699846" cy="730950"/>
          </a:xfrm>
          <a:prstGeom prst="rect">
            <a:avLst/>
          </a:prstGeom>
          <a:noFill/>
          <a:ln>
            <a:noFill/>
          </a:ln>
        </p:spPr>
      </p:pic>
      <p:pic>
        <p:nvPicPr>
          <p:cNvPr id="337" name="Google Shape;337;p12"/>
          <p:cNvPicPr preferRelativeResize="0"/>
          <p:nvPr/>
        </p:nvPicPr>
        <p:blipFill rotWithShape="1">
          <a:blip r:embed="rId3">
            <a:alphaModFix/>
          </a:blip>
          <a:srcRect b="0" l="0" r="0" t="0"/>
          <a:stretch/>
        </p:blipFill>
        <p:spPr>
          <a:xfrm>
            <a:off x="2967203" y="335495"/>
            <a:ext cx="699846" cy="730950"/>
          </a:xfrm>
          <a:prstGeom prst="rect">
            <a:avLst/>
          </a:prstGeom>
          <a:noFill/>
          <a:ln>
            <a:noFill/>
          </a:ln>
        </p:spPr>
      </p:pic>
      <p:pic>
        <p:nvPicPr>
          <p:cNvPr id="338" name="Google Shape;338;p12"/>
          <p:cNvPicPr preferRelativeResize="0"/>
          <p:nvPr/>
        </p:nvPicPr>
        <p:blipFill rotWithShape="1">
          <a:blip r:embed="rId3">
            <a:alphaModFix/>
          </a:blip>
          <a:srcRect b="0" l="0" r="0" t="0"/>
          <a:stretch/>
        </p:blipFill>
        <p:spPr>
          <a:xfrm>
            <a:off x="3727227" y="-148052"/>
            <a:ext cx="699846" cy="730950"/>
          </a:xfrm>
          <a:prstGeom prst="rect">
            <a:avLst/>
          </a:prstGeom>
          <a:noFill/>
          <a:ln>
            <a:noFill/>
          </a:ln>
        </p:spPr>
      </p:pic>
      <p:pic>
        <p:nvPicPr>
          <p:cNvPr id="339" name="Google Shape;339;p12"/>
          <p:cNvPicPr preferRelativeResize="0"/>
          <p:nvPr/>
        </p:nvPicPr>
        <p:blipFill rotWithShape="1">
          <a:blip r:embed="rId3">
            <a:alphaModFix/>
          </a:blip>
          <a:srcRect b="0" l="0" r="0" t="0"/>
          <a:stretch/>
        </p:blipFill>
        <p:spPr>
          <a:xfrm>
            <a:off x="11590335" y="427220"/>
            <a:ext cx="699846" cy="730950"/>
          </a:xfrm>
          <a:prstGeom prst="rect">
            <a:avLst/>
          </a:prstGeom>
          <a:noFill/>
          <a:ln>
            <a:noFill/>
          </a:ln>
        </p:spPr>
      </p:pic>
      <p:pic>
        <p:nvPicPr>
          <p:cNvPr id="340" name="Google Shape;340;p12"/>
          <p:cNvPicPr preferRelativeResize="0"/>
          <p:nvPr/>
        </p:nvPicPr>
        <p:blipFill rotWithShape="1">
          <a:blip r:embed="rId3">
            <a:alphaModFix/>
          </a:blip>
          <a:srcRect b="0" l="0" r="0" t="0"/>
          <a:stretch/>
        </p:blipFill>
        <p:spPr>
          <a:xfrm>
            <a:off x="10887571" y="-67187"/>
            <a:ext cx="699846" cy="730950"/>
          </a:xfrm>
          <a:prstGeom prst="rect">
            <a:avLst/>
          </a:prstGeom>
          <a:noFill/>
          <a:ln>
            <a:noFill/>
          </a:ln>
        </p:spPr>
      </p:pic>
      <p:pic>
        <p:nvPicPr>
          <p:cNvPr id="341" name="Google Shape;341;p12"/>
          <p:cNvPicPr preferRelativeResize="0"/>
          <p:nvPr/>
        </p:nvPicPr>
        <p:blipFill rotWithShape="1">
          <a:blip r:embed="rId3">
            <a:alphaModFix/>
          </a:blip>
          <a:srcRect b="0" l="0" r="0" t="0"/>
          <a:stretch/>
        </p:blipFill>
        <p:spPr>
          <a:xfrm>
            <a:off x="10164925" y="276578"/>
            <a:ext cx="699846" cy="730950"/>
          </a:xfrm>
          <a:prstGeom prst="rect">
            <a:avLst/>
          </a:prstGeom>
          <a:noFill/>
          <a:ln>
            <a:noFill/>
          </a:ln>
        </p:spPr>
      </p:pic>
      <p:pic>
        <p:nvPicPr>
          <p:cNvPr id="342" name="Google Shape;342;p12"/>
          <p:cNvPicPr preferRelativeResize="0"/>
          <p:nvPr/>
        </p:nvPicPr>
        <p:blipFill rotWithShape="1">
          <a:blip r:embed="rId3">
            <a:alphaModFix/>
          </a:blip>
          <a:srcRect b="0" l="0" r="0" t="0"/>
          <a:stretch/>
        </p:blipFill>
        <p:spPr>
          <a:xfrm>
            <a:off x="9422602" y="-116224"/>
            <a:ext cx="699846" cy="730950"/>
          </a:xfrm>
          <a:prstGeom prst="rect">
            <a:avLst/>
          </a:prstGeom>
          <a:noFill/>
          <a:ln>
            <a:noFill/>
          </a:ln>
        </p:spPr>
      </p:pic>
      <p:pic>
        <p:nvPicPr>
          <p:cNvPr id="343" name="Google Shape;343;p12"/>
          <p:cNvPicPr preferRelativeResize="0"/>
          <p:nvPr/>
        </p:nvPicPr>
        <p:blipFill rotWithShape="1">
          <a:blip r:embed="rId3">
            <a:alphaModFix/>
          </a:blip>
          <a:srcRect b="0" l="0" r="0" t="0"/>
          <a:stretch/>
        </p:blipFill>
        <p:spPr>
          <a:xfrm>
            <a:off x="7980433" y="-148052"/>
            <a:ext cx="699846" cy="730950"/>
          </a:xfrm>
          <a:prstGeom prst="rect">
            <a:avLst/>
          </a:prstGeom>
          <a:noFill/>
          <a:ln>
            <a:noFill/>
          </a:ln>
        </p:spPr>
      </p:pic>
      <p:sp>
        <p:nvSpPr>
          <p:cNvPr id="344" name="Google Shape;344;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45" name="Google Shape;345;p12"/>
          <p:cNvPicPr preferRelativeResize="0"/>
          <p:nvPr/>
        </p:nvPicPr>
        <p:blipFill rotWithShape="1">
          <a:blip r:embed="rId4">
            <a:alphaModFix/>
          </a:blip>
          <a:srcRect b="0" l="0" r="0" t="0"/>
          <a:stretch/>
        </p:blipFill>
        <p:spPr>
          <a:xfrm>
            <a:off x="1325535" y="1507293"/>
            <a:ext cx="9100430" cy="5044465"/>
          </a:xfrm>
          <a:prstGeom prst="rect">
            <a:avLst/>
          </a:prstGeom>
          <a:noFill/>
          <a:ln>
            <a:noFill/>
          </a:ln>
        </p:spPr>
      </p:pic>
      <p:pic>
        <p:nvPicPr>
          <p:cNvPr descr="UConn Huskies - Wikipedia" id="346" name="Google Shape;346;p12"/>
          <p:cNvPicPr preferRelativeResize="0"/>
          <p:nvPr/>
        </p:nvPicPr>
        <p:blipFill rotWithShape="1">
          <a:blip r:embed="rId5">
            <a:alphaModFix/>
          </a:blip>
          <a:srcRect b="0" l="0" r="0" t="0"/>
          <a:stretch/>
        </p:blipFill>
        <p:spPr>
          <a:xfrm>
            <a:off x="11596731" y="92034"/>
            <a:ext cx="462669" cy="5768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3"/>
          <p:cNvSpPr txBox="1"/>
          <p:nvPr>
            <p:ph type="title"/>
          </p:nvPr>
        </p:nvSpPr>
        <p:spPr>
          <a:xfrm>
            <a:off x="4508106" y="81834"/>
            <a:ext cx="3873894" cy="917233"/>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FFFFFF"/>
              </a:buClr>
              <a:buSzPct val="100000"/>
              <a:buFont typeface="Gill Sans"/>
              <a:buNone/>
            </a:pPr>
            <a:r>
              <a:rPr lang="en-US">
                <a:solidFill>
                  <a:srgbClr val="FFFFFF"/>
                </a:solidFill>
              </a:rPr>
              <a:t>RECOMMENDATIONS</a:t>
            </a:r>
            <a:endParaRPr/>
          </a:p>
        </p:txBody>
      </p:sp>
      <p:pic>
        <p:nvPicPr>
          <p:cNvPr id="353" name="Google Shape;353;p13"/>
          <p:cNvPicPr preferRelativeResize="0"/>
          <p:nvPr/>
        </p:nvPicPr>
        <p:blipFill rotWithShape="1">
          <a:blip r:embed="rId3">
            <a:alphaModFix/>
          </a:blip>
          <a:srcRect b="0" l="0" r="0" t="0"/>
          <a:stretch/>
        </p:blipFill>
        <p:spPr>
          <a:xfrm>
            <a:off x="11940" y="0"/>
            <a:ext cx="699846" cy="730950"/>
          </a:xfrm>
          <a:prstGeom prst="rect">
            <a:avLst/>
          </a:prstGeom>
          <a:noFill/>
          <a:ln>
            <a:noFill/>
          </a:ln>
        </p:spPr>
      </p:pic>
      <p:pic>
        <p:nvPicPr>
          <p:cNvPr id="354" name="Google Shape;354;p13"/>
          <p:cNvPicPr preferRelativeResize="0"/>
          <p:nvPr/>
        </p:nvPicPr>
        <p:blipFill rotWithShape="1">
          <a:blip r:embed="rId3">
            <a:alphaModFix/>
          </a:blip>
          <a:srcRect b="0" l="0" r="0" t="0"/>
          <a:stretch/>
        </p:blipFill>
        <p:spPr>
          <a:xfrm>
            <a:off x="1603430" y="365475"/>
            <a:ext cx="699846" cy="730950"/>
          </a:xfrm>
          <a:prstGeom prst="rect">
            <a:avLst/>
          </a:prstGeom>
          <a:noFill/>
          <a:ln>
            <a:noFill/>
          </a:ln>
        </p:spPr>
      </p:pic>
      <p:pic>
        <p:nvPicPr>
          <p:cNvPr id="355" name="Google Shape;355;p13"/>
          <p:cNvPicPr preferRelativeResize="0"/>
          <p:nvPr/>
        </p:nvPicPr>
        <p:blipFill rotWithShape="1">
          <a:blip r:embed="rId3">
            <a:alphaModFix/>
          </a:blip>
          <a:srcRect b="0" l="0" r="0" t="0"/>
          <a:stretch/>
        </p:blipFill>
        <p:spPr>
          <a:xfrm>
            <a:off x="975612" y="-29980"/>
            <a:ext cx="699846" cy="730950"/>
          </a:xfrm>
          <a:prstGeom prst="rect">
            <a:avLst/>
          </a:prstGeom>
          <a:noFill/>
          <a:ln>
            <a:noFill/>
          </a:ln>
        </p:spPr>
      </p:pic>
      <p:pic>
        <p:nvPicPr>
          <p:cNvPr id="356" name="Google Shape;356;p13"/>
          <p:cNvPicPr preferRelativeResize="0"/>
          <p:nvPr/>
        </p:nvPicPr>
        <p:blipFill rotWithShape="1">
          <a:blip r:embed="rId3">
            <a:alphaModFix/>
          </a:blip>
          <a:srcRect b="0" l="0" r="0" t="0"/>
          <a:stretch/>
        </p:blipFill>
        <p:spPr>
          <a:xfrm>
            <a:off x="2139117" y="-134290"/>
            <a:ext cx="699846" cy="730950"/>
          </a:xfrm>
          <a:prstGeom prst="rect">
            <a:avLst/>
          </a:prstGeom>
          <a:noFill/>
          <a:ln>
            <a:noFill/>
          </a:ln>
        </p:spPr>
      </p:pic>
      <p:pic>
        <p:nvPicPr>
          <p:cNvPr id="357" name="Google Shape;357;p13"/>
          <p:cNvPicPr preferRelativeResize="0"/>
          <p:nvPr/>
        </p:nvPicPr>
        <p:blipFill rotWithShape="1">
          <a:blip r:embed="rId3">
            <a:alphaModFix/>
          </a:blip>
          <a:srcRect b="0" l="0" r="0" t="0"/>
          <a:stretch/>
        </p:blipFill>
        <p:spPr>
          <a:xfrm>
            <a:off x="2967203" y="335495"/>
            <a:ext cx="699846" cy="730950"/>
          </a:xfrm>
          <a:prstGeom prst="rect">
            <a:avLst/>
          </a:prstGeom>
          <a:noFill/>
          <a:ln>
            <a:noFill/>
          </a:ln>
        </p:spPr>
      </p:pic>
      <p:pic>
        <p:nvPicPr>
          <p:cNvPr id="358" name="Google Shape;358;p13"/>
          <p:cNvPicPr preferRelativeResize="0"/>
          <p:nvPr/>
        </p:nvPicPr>
        <p:blipFill rotWithShape="1">
          <a:blip r:embed="rId3">
            <a:alphaModFix/>
          </a:blip>
          <a:srcRect b="0" l="0" r="0" t="0"/>
          <a:stretch/>
        </p:blipFill>
        <p:spPr>
          <a:xfrm>
            <a:off x="3727227" y="-148052"/>
            <a:ext cx="699846" cy="730950"/>
          </a:xfrm>
          <a:prstGeom prst="rect">
            <a:avLst/>
          </a:prstGeom>
          <a:noFill/>
          <a:ln>
            <a:noFill/>
          </a:ln>
        </p:spPr>
      </p:pic>
      <p:pic>
        <p:nvPicPr>
          <p:cNvPr id="359" name="Google Shape;359;p13"/>
          <p:cNvPicPr preferRelativeResize="0"/>
          <p:nvPr/>
        </p:nvPicPr>
        <p:blipFill rotWithShape="1">
          <a:blip r:embed="rId3">
            <a:alphaModFix/>
          </a:blip>
          <a:srcRect b="0" l="0" r="0" t="0"/>
          <a:stretch/>
        </p:blipFill>
        <p:spPr>
          <a:xfrm>
            <a:off x="11590335" y="427220"/>
            <a:ext cx="699846" cy="730950"/>
          </a:xfrm>
          <a:prstGeom prst="rect">
            <a:avLst/>
          </a:prstGeom>
          <a:noFill/>
          <a:ln>
            <a:noFill/>
          </a:ln>
        </p:spPr>
      </p:pic>
      <p:pic>
        <p:nvPicPr>
          <p:cNvPr id="360" name="Google Shape;360;p13"/>
          <p:cNvPicPr preferRelativeResize="0"/>
          <p:nvPr/>
        </p:nvPicPr>
        <p:blipFill rotWithShape="1">
          <a:blip r:embed="rId3">
            <a:alphaModFix/>
          </a:blip>
          <a:srcRect b="0" l="0" r="0" t="0"/>
          <a:stretch/>
        </p:blipFill>
        <p:spPr>
          <a:xfrm>
            <a:off x="10887571" y="-67187"/>
            <a:ext cx="699846" cy="730950"/>
          </a:xfrm>
          <a:prstGeom prst="rect">
            <a:avLst/>
          </a:prstGeom>
          <a:noFill/>
          <a:ln>
            <a:noFill/>
          </a:ln>
        </p:spPr>
      </p:pic>
      <p:pic>
        <p:nvPicPr>
          <p:cNvPr id="361" name="Google Shape;361;p13"/>
          <p:cNvPicPr preferRelativeResize="0"/>
          <p:nvPr/>
        </p:nvPicPr>
        <p:blipFill rotWithShape="1">
          <a:blip r:embed="rId3">
            <a:alphaModFix/>
          </a:blip>
          <a:srcRect b="0" l="0" r="0" t="0"/>
          <a:stretch/>
        </p:blipFill>
        <p:spPr>
          <a:xfrm>
            <a:off x="10164925" y="276578"/>
            <a:ext cx="699846" cy="730950"/>
          </a:xfrm>
          <a:prstGeom prst="rect">
            <a:avLst/>
          </a:prstGeom>
          <a:noFill/>
          <a:ln>
            <a:noFill/>
          </a:ln>
        </p:spPr>
      </p:pic>
      <p:pic>
        <p:nvPicPr>
          <p:cNvPr id="362" name="Google Shape;362;p13"/>
          <p:cNvPicPr preferRelativeResize="0"/>
          <p:nvPr/>
        </p:nvPicPr>
        <p:blipFill rotWithShape="1">
          <a:blip r:embed="rId3">
            <a:alphaModFix/>
          </a:blip>
          <a:srcRect b="0" l="0" r="0" t="0"/>
          <a:stretch/>
        </p:blipFill>
        <p:spPr>
          <a:xfrm>
            <a:off x="9422602" y="-116224"/>
            <a:ext cx="699846" cy="730950"/>
          </a:xfrm>
          <a:prstGeom prst="rect">
            <a:avLst/>
          </a:prstGeom>
          <a:noFill/>
          <a:ln>
            <a:noFill/>
          </a:ln>
        </p:spPr>
      </p:pic>
      <p:pic>
        <p:nvPicPr>
          <p:cNvPr id="363" name="Google Shape;363;p13"/>
          <p:cNvPicPr preferRelativeResize="0"/>
          <p:nvPr/>
        </p:nvPicPr>
        <p:blipFill rotWithShape="1">
          <a:blip r:embed="rId3">
            <a:alphaModFix/>
          </a:blip>
          <a:srcRect b="0" l="0" r="0" t="0"/>
          <a:stretch/>
        </p:blipFill>
        <p:spPr>
          <a:xfrm>
            <a:off x="7980433" y="-148052"/>
            <a:ext cx="699846" cy="730950"/>
          </a:xfrm>
          <a:prstGeom prst="rect">
            <a:avLst/>
          </a:prstGeom>
          <a:noFill/>
          <a:ln>
            <a:noFill/>
          </a:ln>
        </p:spPr>
      </p:pic>
      <p:sp>
        <p:nvSpPr>
          <p:cNvPr id="364" name="Google Shape;364;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65" name="Google Shape;365;p13"/>
          <p:cNvPicPr preferRelativeResize="0"/>
          <p:nvPr/>
        </p:nvPicPr>
        <p:blipFill rotWithShape="1">
          <a:blip r:embed="rId4">
            <a:alphaModFix/>
          </a:blip>
          <a:srcRect b="0" l="0" r="0" t="0"/>
          <a:stretch/>
        </p:blipFill>
        <p:spPr>
          <a:xfrm>
            <a:off x="1524000" y="1058394"/>
            <a:ext cx="9135533" cy="5464112"/>
          </a:xfrm>
          <a:prstGeom prst="rect">
            <a:avLst/>
          </a:prstGeom>
          <a:noFill/>
          <a:ln>
            <a:noFill/>
          </a:ln>
        </p:spPr>
      </p:pic>
      <p:pic>
        <p:nvPicPr>
          <p:cNvPr descr="UConn Huskies - Wikipedia" id="366" name="Google Shape;366;p13"/>
          <p:cNvPicPr preferRelativeResize="0"/>
          <p:nvPr/>
        </p:nvPicPr>
        <p:blipFill rotWithShape="1">
          <a:blip r:embed="rId5">
            <a:alphaModFix/>
          </a:blip>
          <a:srcRect b="0" l="0" r="0" t="0"/>
          <a:stretch/>
        </p:blipFill>
        <p:spPr>
          <a:xfrm>
            <a:off x="11596731" y="92034"/>
            <a:ext cx="462669" cy="5768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4"/>
          <p:cNvSpPr txBox="1"/>
          <p:nvPr>
            <p:ph type="title"/>
          </p:nvPr>
        </p:nvSpPr>
        <p:spPr>
          <a:xfrm>
            <a:off x="6307149" y="2705976"/>
            <a:ext cx="4451773" cy="1174991"/>
          </a:xfrm>
          <a:prstGeom prst="rect">
            <a:avLst/>
          </a:prstGeom>
          <a:noFill/>
          <a:ln cap="sq" cmpd="sng" w="31750">
            <a:solidFill>
              <a:schemeClr val="lt1"/>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lt1"/>
              </a:buClr>
              <a:buSzPts val="2800"/>
              <a:buFont typeface="Gill Sans"/>
              <a:buNone/>
            </a:pPr>
            <a:r>
              <a:rPr lang="en-US">
                <a:solidFill>
                  <a:schemeClr val="lt1"/>
                </a:solidFill>
              </a:rPr>
              <a:t>THANK YOU</a:t>
            </a:r>
            <a:endParaRPr/>
          </a:p>
        </p:txBody>
      </p:sp>
      <p:sp>
        <p:nvSpPr>
          <p:cNvPr id="373" name="Google Shape;373;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UConn Huskies - Wikipedia" id="374" name="Google Shape;374;p14"/>
          <p:cNvPicPr preferRelativeResize="0"/>
          <p:nvPr/>
        </p:nvPicPr>
        <p:blipFill rotWithShape="1">
          <a:blip r:embed="rId3">
            <a:alphaModFix/>
          </a:blip>
          <a:srcRect b="0" l="0" r="0" t="0"/>
          <a:stretch/>
        </p:blipFill>
        <p:spPr>
          <a:xfrm>
            <a:off x="1032410" y="886412"/>
            <a:ext cx="3861324" cy="48141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ctrTitle"/>
          </p:nvPr>
        </p:nvSpPr>
        <p:spPr>
          <a:xfrm>
            <a:off x="3889062" y="271122"/>
            <a:ext cx="4940572" cy="1231106"/>
          </a:xfrm>
          <a:prstGeom prst="rect">
            <a:avLst/>
          </a:prstGeom>
          <a:noFill/>
          <a:ln cap="flat" cmpd="sng" w="9525">
            <a:solidFill>
              <a:schemeClr val="lt1"/>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chemeClr val="lt1"/>
              </a:buClr>
              <a:buSzPts val="3000"/>
              <a:buFont typeface="Gill Sans"/>
              <a:buNone/>
            </a:pPr>
            <a:r>
              <a:rPr lang="en-US" sz="3000">
                <a:solidFill>
                  <a:schemeClr val="lt1"/>
                </a:solidFill>
              </a:rPr>
              <a:t>AGENDA</a:t>
            </a:r>
            <a:endParaRPr/>
          </a:p>
        </p:txBody>
      </p:sp>
      <p:grpSp>
        <p:nvGrpSpPr>
          <p:cNvPr id="116" name="Google Shape;116;p2"/>
          <p:cNvGrpSpPr/>
          <p:nvPr/>
        </p:nvGrpSpPr>
        <p:grpSpPr>
          <a:xfrm>
            <a:off x="3979427" y="1701799"/>
            <a:ext cx="4885079" cy="4885079"/>
            <a:chOff x="1049960" y="0"/>
            <a:chExt cx="4885079" cy="4885079"/>
          </a:xfrm>
        </p:grpSpPr>
        <p:sp>
          <p:nvSpPr>
            <p:cNvPr id="117" name="Google Shape;117;p2"/>
            <p:cNvSpPr/>
            <p:nvPr/>
          </p:nvSpPr>
          <p:spPr>
            <a:xfrm>
              <a:off x="1049960" y="0"/>
              <a:ext cx="4885079" cy="4885079"/>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txBox="1"/>
            <p:nvPr/>
          </p:nvSpPr>
          <p:spPr>
            <a:xfrm>
              <a:off x="2576547" y="244253"/>
              <a:ext cx="1831904" cy="488507"/>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dk1"/>
                </a:buClr>
                <a:buSzPts val="1600"/>
                <a:buFont typeface="Gill Sans"/>
                <a:buNone/>
              </a:pPr>
              <a:r>
                <a:rPr b="0" i="0" lang="en-US" sz="1600" u="none" cap="none" strike="noStrike">
                  <a:solidFill>
                    <a:schemeClr val="dk1"/>
                  </a:solidFill>
                  <a:latin typeface="Gill Sans"/>
                  <a:ea typeface="Gill Sans"/>
                  <a:cs typeface="Gill Sans"/>
                  <a:sym typeface="Gill Sans"/>
                </a:rPr>
                <a:t>Introduction</a:t>
              </a:r>
              <a:endParaRPr b="0" i="0" sz="1600" u="none" cap="none" strike="noStrike">
                <a:solidFill>
                  <a:schemeClr val="dk1"/>
                </a:solidFill>
                <a:latin typeface="Gill Sans"/>
                <a:ea typeface="Gill Sans"/>
                <a:cs typeface="Gill Sans"/>
                <a:sym typeface="Gill Sans"/>
              </a:endParaRPr>
            </a:p>
          </p:txBody>
        </p:sp>
        <p:sp>
          <p:nvSpPr>
            <p:cNvPr id="119" name="Google Shape;119;p2"/>
            <p:cNvSpPr/>
            <p:nvPr/>
          </p:nvSpPr>
          <p:spPr>
            <a:xfrm>
              <a:off x="1416341" y="732761"/>
              <a:ext cx="4152317" cy="4152317"/>
            </a:xfrm>
            <a:prstGeom prst="ellipse">
              <a:avLst/>
            </a:prstGeom>
            <a:solidFill>
              <a:srgbClr val="F7A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nvSpPr>
          <p:spPr>
            <a:xfrm>
              <a:off x="2597156" y="971520"/>
              <a:ext cx="1790686" cy="477516"/>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dk1"/>
                </a:buClr>
                <a:buSzPts val="1600"/>
                <a:buFont typeface="Gill Sans"/>
                <a:buNone/>
              </a:pPr>
              <a:r>
                <a:rPr b="0" i="0" lang="en-US" sz="1600" u="none" cap="none" strike="noStrike">
                  <a:solidFill>
                    <a:schemeClr val="dk1"/>
                  </a:solidFill>
                  <a:latin typeface="Gill Sans"/>
                  <a:ea typeface="Gill Sans"/>
                  <a:cs typeface="Gill Sans"/>
                  <a:sym typeface="Gill Sans"/>
                </a:rPr>
                <a:t>Background</a:t>
              </a:r>
              <a:endParaRPr b="0" i="0" sz="1600" u="none" cap="none" strike="noStrike">
                <a:solidFill>
                  <a:schemeClr val="dk1"/>
                </a:solidFill>
                <a:latin typeface="Gill Sans"/>
                <a:ea typeface="Gill Sans"/>
                <a:cs typeface="Gill Sans"/>
                <a:sym typeface="Gill Sans"/>
              </a:endParaRPr>
            </a:p>
          </p:txBody>
        </p:sp>
        <p:sp>
          <p:nvSpPr>
            <p:cNvPr id="121" name="Google Shape;121;p2"/>
            <p:cNvSpPr/>
            <p:nvPr/>
          </p:nvSpPr>
          <p:spPr>
            <a:xfrm>
              <a:off x="1782722" y="1465523"/>
              <a:ext cx="3419555" cy="3419555"/>
            </a:xfrm>
            <a:prstGeom prst="ellipse">
              <a:avLst/>
            </a:prstGeom>
            <a:solidFill>
              <a:srgbClr val="F18D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txBox="1"/>
            <p:nvPr/>
          </p:nvSpPr>
          <p:spPr>
            <a:xfrm>
              <a:off x="2607690" y="1701473"/>
              <a:ext cx="1769619" cy="471898"/>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dk1"/>
                </a:buClr>
                <a:buSzPts val="1600"/>
                <a:buFont typeface="Gill Sans"/>
                <a:buNone/>
              </a:pPr>
              <a:r>
                <a:rPr b="0" i="0" lang="en-US" sz="1600" u="none" cap="none" strike="noStrike">
                  <a:solidFill>
                    <a:schemeClr val="dk1"/>
                  </a:solidFill>
                  <a:latin typeface="Gill Sans"/>
                  <a:ea typeface="Gill Sans"/>
                  <a:cs typeface="Gill Sans"/>
                  <a:sym typeface="Gill Sans"/>
                </a:rPr>
                <a:t>Objective</a:t>
              </a:r>
              <a:endParaRPr b="0" i="0" sz="1600" u="none" cap="none" strike="noStrike">
                <a:solidFill>
                  <a:schemeClr val="dk1"/>
                </a:solidFill>
                <a:latin typeface="Gill Sans"/>
                <a:ea typeface="Gill Sans"/>
                <a:cs typeface="Gill Sans"/>
                <a:sym typeface="Gill Sans"/>
              </a:endParaRPr>
            </a:p>
          </p:txBody>
        </p:sp>
        <p:sp>
          <p:nvSpPr>
            <p:cNvPr id="123" name="Google Shape;123;p2"/>
            <p:cNvSpPr/>
            <p:nvPr/>
          </p:nvSpPr>
          <p:spPr>
            <a:xfrm>
              <a:off x="2149103" y="2198285"/>
              <a:ext cx="2686793" cy="2686793"/>
            </a:xfrm>
            <a:prstGeom prst="ellipse">
              <a:avLst/>
            </a:prstGeom>
            <a:solidFill>
              <a:srgbClr val="EB76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txBox="1"/>
            <p:nvPr/>
          </p:nvSpPr>
          <p:spPr>
            <a:xfrm>
              <a:off x="2767065" y="2440096"/>
              <a:ext cx="1450868" cy="483622"/>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dk1"/>
                </a:buClr>
                <a:buSzPts val="1600"/>
                <a:buFont typeface="Gill Sans"/>
                <a:buNone/>
              </a:pPr>
              <a:r>
                <a:rPr b="0" i="0" lang="en-US" sz="1600" u="none" cap="none" strike="noStrike">
                  <a:solidFill>
                    <a:schemeClr val="dk1"/>
                  </a:solidFill>
                  <a:latin typeface="Gill Sans"/>
                  <a:ea typeface="Gill Sans"/>
                  <a:cs typeface="Gill Sans"/>
                  <a:sym typeface="Gill Sans"/>
                </a:rPr>
                <a:t>Our Data</a:t>
              </a:r>
              <a:endParaRPr b="0" i="0" sz="1600" u="none" cap="none" strike="noStrike">
                <a:solidFill>
                  <a:schemeClr val="dk1"/>
                </a:solidFill>
                <a:latin typeface="Gill Sans"/>
                <a:ea typeface="Gill Sans"/>
                <a:cs typeface="Gill Sans"/>
                <a:sym typeface="Gill Sans"/>
              </a:endParaRPr>
            </a:p>
          </p:txBody>
        </p:sp>
        <p:sp>
          <p:nvSpPr>
            <p:cNvPr id="125" name="Google Shape;125;p2"/>
            <p:cNvSpPr/>
            <p:nvPr/>
          </p:nvSpPr>
          <p:spPr>
            <a:xfrm>
              <a:off x="2515484" y="2931047"/>
              <a:ext cx="1954031" cy="1954031"/>
            </a:xfrm>
            <a:prstGeom prst="ellipse">
              <a:avLst/>
            </a:prstGeom>
            <a:solidFill>
              <a:srgbClr val="E463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txBox="1"/>
            <p:nvPr/>
          </p:nvSpPr>
          <p:spPr>
            <a:xfrm>
              <a:off x="2857439" y="3175301"/>
              <a:ext cx="1270120" cy="488507"/>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dk1"/>
                </a:buClr>
                <a:buSzPts val="1600"/>
                <a:buFont typeface="Gill Sans"/>
                <a:buNone/>
              </a:pPr>
              <a:r>
                <a:rPr b="0" i="0" lang="en-US" sz="1600" u="none" cap="none" strike="noStrike">
                  <a:solidFill>
                    <a:schemeClr val="dk1"/>
                  </a:solidFill>
                  <a:latin typeface="Gill Sans"/>
                  <a:ea typeface="Gill Sans"/>
                  <a:cs typeface="Gill Sans"/>
                  <a:sym typeface="Gill Sans"/>
                </a:rPr>
                <a:t>Our Analysis</a:t>
              </a:r>
              <a:endParaRPr b="0" i="0" sz="1600" u="none" cap="none" strike="noStrike">
                <a:solidFill>
                  <a:schemeClr val="dk1"/>
                </a:solidFill>
                <a:latin typeface="Gill Sans"/>
                <a:ea typeface="Gill Sans"/>
                <a:cs typeface="Gill Sans"/>
                <a:sym typeface="Gill Sans"/>
              </a:endParaRPr>
            </a:p>
          </p:txBody>
        </p:sp>
        <p:sp>
          <p:nvSpPr>
            <p:cNvPr id="127" name="Google Shape;127;p2"/>
            <p:cNvSpPr/>
            <p:nvPr/>
          </p:nvSpPr>
          <p:spPr>
            <a:xfrm>
              <a:off x="2881865" y="3663809"/>
              <a:ext cx="1221269" cy="1221269"/>
            </a:xfrm>
            <a:prstGeom prst="ellipse">
              <a:avLst/>
            </a:prstGeom>
            <a:solidFill>
              <a:srgbClr val="DE52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txBox="1"/>
            <p:nvPr/>
          </p:nvSpPr>
          <p:spPr>
            <a:xfrm>
              <a:off x="3060715" y="3969126"/>
              <a:ext cx="863568" cy="610634"/>
            </a:xfrm>
            <a:prstGeom prst="rect">
              <a:avLst/>
            </a:prstGeom>
            <a:noFill/>
            <a:ln>
              <a:noFill/>
            </a:ln>
          </p:spPr>
          <p:txBody>
            <a:bodyPr anchorCtr="0" anchor="ctr" bIns="113775" lIns="113775" spcFirstLastPara="1" rIns="113775" wrap="square" tIns="113775">
              <a:noAutofit/>
            </a:bodyPr>
            <a:lstStyle/>
            <a:p>
              <a:pPr indent="0" lvl="0" marL="0" marR="0" rtl="0" algn="ctr">
                <a:lnSpc>
                  <a:spcPct val="90000"/>
                </a:lnSpc>
                <a:spcBef>
                  <a:spcPts val="0"/>
                </a:spcBef>
                <a:spcAft>
                  <a:spcPts val="0"/>
                </a:spcAft>
                <a:buClr>
                  <a:schemeClr val="dk1"/>
                </a:buClr>
                <a:buSzPts val="1600"/>
                <a:buFont typeface="Gill Sans"/>
                <a:buNone/>
              </a:pPr>
              <a:r>
                <a:rPr b="0" i="0" lang="en-US" sz="1600" u="none" cap="none" strike="noStrike">
                  <a:solidFill>
                    <a:schemeClr val="dk1"/>
                  </a:solidFill>
                  <a:latin typeface="Gill Sans"/>
                  <a:ea typeface="Gill Sans"/>
                  <a:cs typeface="Gill Sans"/>
                  <a:sym typeface="Gill Sans"/>
                </a:rPr>
                <a:t>Results</a:t>
              </a:r>
              <a:endParaRPr b="0" i="0" sz="1600" u="none" cap="none" strike="noStrike">
                <a:solidFill>
                  <a:schemeClr val="dk1"/>
                </a:solidFill>
                <a:latin typeface="Gill Sans"/>
                <a:ea typeface="Gill Sans"/>
                <a:cs typeface="Gill Sans"/>
                <a:sym typeface="Gill Sans"/>
              </a:endParaRPr>
            </a:p>
          </p:txBody>
        </p:sp>
      </p:grpSp>
      <p:sp>
        <p:nvSpPr>
          <p:cNvPr id="129" name="Google Shape;129;p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UConn Huskies - Wikipedia" id="130" name="Google Shape;130;p2"/>
          <p:cNvPicPr preferRelativeResize="0"/>
          <p:nvPr/>
        </p:nvPicPr>
        <p:blipFill rotWithShape="1">
          <a:blip r:embed="rId3">
            <a:alphaModFix/>
          </a:blip>
          <a:srcRect b="0" l="0" r="0" t="0"/>
          <a:stretch/>
        </p:blipFill>
        <p:spPr>
          <a:xfrm>
            <a:off x="11596731" y="92034"/>
            <a:ext cx="462669" cy="5768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p:nvPr/>
        </p:nvSpPr>
        <p:spPr>
          <a:xfrm>
            <a:off x="4586125" y="2441259"/>
            <a:ext cx="3290031" cy="3683629"/>
          </a:xfrm>
          <a:custGeom>
            <a:rect b="b" l="l" r="r" t="t"/>
            <a:pathLst>
              <a:path extrusionOk="0" h="2528" w="2258">
                <a:moveTo>
                  <a:pt x="858" y="2497"/>
                </a:moveTo>
                <a:cubicBezTo>
                  <a:pt x="858" y="2497"/>
                  <a:pt x="870" y="2137"/>
                  <a:pt x="617" y="2147"/>
                </a:cubicBezTo>
                <a:cubicBezTo>
                  <a:pt x="363" y="2157"/>
                  <a:pt x="339" y="2232"/>
                  <a:pt x="278" y="2137"/>
                </a:cubicBezTo>
                <a:cubicBezTo>
                  <a:pt x="217" y="2042"/>
                  <a:pt x="279" y="1988"/>
                  <a:pt x="238" y="1948"/>
                </a:cubicBezTo>
                <a:cubicBezTo>
                  <a:pt x="238" y="1948"/>
                  <a:pt x="175" y="1915"/>
                  <a:pt x="174" y="1874"/>
                </a:cubicBezTo>
                <a:cubicBezTo>
                  <a:pt x="173" y="1832"/>
                  <a:pt x="215" y="1823"/>
                  <a:pt x="215" y="1823"/>
                </a:cubicBezTo>
                <a:cubicBezTo>
                  <a:pt x="215" y="1823"/>
                  <a:pt x="147" y="1821"/>
                  <a:pt x="144" y="1776"/>
                </a:cubicBezTo>
                <a:cubicBezTo>
                  <a:pt x="142" y="1731"/>
                  <a:pt x="172" y="1728"/>
                  <a:pt x="101" y="1698"/>
                </a:cubicBezTo>
                <a:cubicBezTo>
                  <a:pt x="30" y="1668"/>
                  <a:pt x="10" y="1641"/>
                  <a:pt x="54" y="1567"/>
                </a:cubicBezTo>
                <a:cubicBezTo>
                  <a:pt x="98" y="1492"/>
                  <a:pt x="245" y="1283"/>
                  <a:pt x="228" y="1193"/>
                </a:cubicBezTo>
                <a:cubicBezTo>
                  <a:pt x="211" y="1103"/>
                  <a:pt x="0" y="589"/>
                  <a:pt x="528" y="295"/>
                </a:cubicBezTo>
                <a:cubicBezTo>
                  <a:pt x="1055" y="0"/>
                  <a:pt x="1933" y="127"/>
                  <a:pt x="2096" y="762"/>
                </a:cubicBezTo>
                <a:cubicBezTo>
                  <a:pt x="2258" y="1396"/>
                  <a:pt x="1746" y="1853"/>
                  <a:pt x="1746" y="1853"/>
                </a:cubicBezTo>
                <a:cubicBezTo>
                  <a:pt x="1746" y="1853"/>
                  <a:pt x="1532" y="2254"/>
                  <a:pt x="1761" y="2528"/>
                </a:cubicBezTo>
                <a:cubicBezTo>
                  <a:pt x="857" y="2528"/>
                  <a:pt x="857" y="2528"/>
                  <a:pt x="857" y="2528"/>
                </a:cubicBezTo>
                <a:lnTo>
                  <a:pt x="858" y="2497"/>
                </a:lnTo>
                <a:close/>
              </a:path>
            </a:pathLst>
          </a:custGeom>
          <a:solidFill>
            <a:schemeClr val="dk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3599">
              <a:solidFill>
                <a:schemeClr val="lt1"/>
              </a:solidFill>
              <a:latin typeface="Lato Light"/>
              <a:ea typeface="Lato Light"/>
              <a:cs typeface="Lato Light"/>
              <a:sym typeface="Lato Light"/>
            </a:endParaRPr>
          </a:p>
        </p:txBody>
      </p:sp>
      <p:sp>
        <p:nvSpPr>
          <p:cNvPr id="137" name="Google Shape;137;p3"/>
          <p:cNvSpPr/>
          <p:nvPr/>
        </p:nvSpPr>
        <p:spPr>
          <a:xfrm>
            <a:off x="4928435" y="2687377"/>
            <a:ext cx="2493314" cy="2231444"/>
          </a:xfrm>
          <a:custGeom>
            <a:rect b="b" l="l" r="r" t="t"/>
            <a:pathLst>
              <a:path extrusionOk="0" h="1531" w="1710">
                <a:moveTo>
                  <a:pt x="1704" y="807"/>
                </a:moveTo>
                <a:cubicBezTo>
                  <a:pt x="1698" y="609"/>
                  <a:pt x="1586" y="534"/>
                  <a:pt x="1586" y="534"/>
                </a:cubicBezTo>
                <a:cubicBezTo>
                  <a:pt x="1586" y="534"/>
                  <a:pt x="1573" y="438"/>
                  <a:pt x="1486" y="336"/>
                </a:cubicBezTo>
                <a:cubicBezTo>
                  <a:pt x="1351" y="189"/>
                  <a:pt x="1180" y="215"/>
                  <a:pt x="1180" y="215"/>
                </a:cubicBezTo>
                <a:cubicBezTo>
                  <a:pt x="959" y="0"/>
                  <a:pt x="731" y="166"/>
                  <a:pt x="731" y="166"/>
                </a:cubicBezTo>
                <a:cubicBezTo>
                  <a:pt x="416" y="62"/>
                  <a:pt x="327" y="309"/>
                  <a:pt x="327" y="309"/>
                </a:cubicBezTo>
                <a:cubicBezTo>
                  <a:pt x="147" y="328"/>
                  <a:pt x="0" y="540"/>
                  <a:pt x="132" y="767"/>
                </a:cubicBezTo>
                <a:cubicBezTo>
                  <a:pt x="233" y="940"/>
                  <a:pt x="381" y="943"/>
                  <a:pt x="445" y="934"/>
                </a:cubicBezTo>
                <a:cubicBezTo>
                  <a:pt x="445" y="934"/>
                  <a:pt x="453" y="1019"/>
                  <a:pt x="474" y="1088"/>
                </a:cubicBezTo>
                <a:cubicBezTo>
                  <a:pt x="478" y="1103"/>
                  <a:pt x="483" y="1116"/>
                  <a:pt x="489" y="1129"/>
                </a:cubicBezTo>
                <a:cubicBezTo>
                  <a:pt x="489" y="1129"/>
                  <a:pt x="489" y="1129"/>
                  <a:pt x="489" y="1130"/>
                </a:cubicBezTo>
                <a:cubicBezTo>
                  <a:pt x="489" y="1130"/>
                  <a:pt x="489" y="1130"/>
                  <a:pt x="490" y="1130"/>
                </a:cubicBezTo>
                <a:cubicBezTo>
                  <a:pt x="490" y="1131"/>
                  <a:pt x="490" y="1131"/>
                  <a:pt x="490" y="1132"/>
                </a:cubicBezTo>
                <a:cubicBezTo>
                  <a:pt x="491" y="1132"/>
                  <a:pt x="491" y="1133"/>
                  <a:pt x="491" y="1133"/>
                </a:cubicBezTo>
                <a:cubicBezTo>
                  <a:pt x="572" y="1287"/>
                  <a:pt x="815" y="1271"/>
                  <a:pt x="815" y="1271"/>
                </a:cubicBezTo>
                <a:cubicBezTo>
                  <a:pt x="815" y="1271"/>
                  <a:pt x="815" y="1271"/>
                  <a:pt x="815" y="1272"/>
                </a:cubicBezTo>
                <a:cubicBezTo>
                  <a:pt x="823" y="1326"/>
                  <a:pt x="845" y="1401"/>
                  <a:pt x="912" y="1437"/>
                </a:cubicBezTo>
                <a:cubicBezTo>
                  <a:pt x="976" y="1492"/>
                  <a:pt x="1063" y="1519"/>
                  <a:pt x="1153" y="1523"/>
                </a:cubicBezTo>
                <a:cubicBezTo>
                  <a:pt x="1309" y="1531"/>
                  <a:pt x="1340" y="1413"/>
                  <a:pt x="1340" y="1413"/>
                </a:cubicBezTo>
                <a:cubicBezTo>
                  <a:pt x="1551" y="1329"/>
                  <a:pt x="1506" y="1117"/>
                  <a:pt x="1506" y="1117"/>
                </a:cubicBezTo>
                <a:cubicBezTo>
                  <a:pt x="1594" y="1104"/>
                  <a:pt x="1710" y="1004"/>
                  <a:pt x="1704" y="807"/>
                </a:cubicBezTo>
                <a:close/>
              </a:path>
            </a:pathLst>
          </a:custGeom>
          <a:solidFill>
            <a:srgbClr val="EB977C"/>
          </a:solidFill>
          <a:ln>
            <a:noFill/>
          </a:ln>
          <a:effectLst>
            <a:outerShdw blurRad="44450" algn="ctr" dir="5400000" dist="27940">
              <a:srgbClr val="000000">
                <a:alpha val="31764"/>
              </a:srgbClr>
            </a:outerShdw>
          </a:effectLst>
        </p:spPr>
        <p:txBody>
          <a:bodyPr anchorCtr="0" anchor="t" bIns="45700" lIns="91400" spcFirstLastPara="1" rIns="91400" wrap="square" tIns="45700">
            <a:noAutofit/>
          </a:bodyPr>
          <a:lstStyle/>
          <a:p>
            <a:pPr indent="0" lvl="0" marL="0" marR="0" rtl="0" algn="l">
              <a:spcBef>
                <a:spcPts val="0"/>
              </a:spcBef>
              <a:spcAft>
                <a:spcPts val="0"/>
              </a:spcAft>
              <a:buNone/>
            </a:pPr>
            <a:r>
              <a:t/>
            </a:r>
            <a:endParaRPr sz="3599">
              <a:solidFill>
                <a:schemeClr val="lt1"/>
              </a:solidFill>
              <a:latin typeface="Lato Light"/>
              <a:ea typeface="Lato Light"/>
              <a:cs typeface="Lato Light"/>
              <a:sym typeface="Lato Light"/>
            </a:endParaRPr>
          </a:p>
        </p:txBody>
      </p:sp>
      <p:sp>
        <p:nvSpPr>
          <p:cNvPr id="138" name="Google Shape;138;p3"/>
          <p:cNvSpPr txBox="1"/>
          <p:nvPr>
            <p:ph type="ctrTitle"/>
          </p:nvPr>
        </p:nvSpPr>
        <p:spPr>
          <a:xfrm>
            <a:off x="3677630" y="222511"/>
            <a:ext cx="4940572" cy="1231106"/>
          </a:xfrm>
          <a:prstGeom prst="rect">
            <a:avLst/>
          </a:prstGeom>
          <a:noFill/>
          <a:ln cap="flat" cmpd="sng" w="9525">
            <a:solidFill>
              <a:schemeClr val="lt1"/>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chemeClr val="lt1"/>
              </a:buClr>
              <a:buSzPts val="3000"/>
              <a:buFont typeface="Gill Sans"/>
              <a:buNone/>
            </a:pPr>
            <a:r>
              <a:rPr lang="en-US" sz="3000">
                <a:solidFill>
                  <a:schemeClr val="lt1"/>
                </a:solidFill>
              </a:rPr>
              <a:t>INTRODUCTION</a:t>
            </a:r>
            <a:endParaRPr/>
          </a:p>
        </p:txBody>
      </p:sp>
      <p:sp>
        <p:nvSpPr>
          <p:cNvPr id="139" name="Google Shape;139;p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40" name="Google Shape;140;p3"/>
          <p:cNvSpPr/>
          <p:nvPr/>
        </p:nvSpPr>
        <p:spPr>
          <a:xfrm>
            <a:off x="9099085" y="3922219"/>
            <a:ext cx="1169990" cy="1186246"/>
          </a:xfrm>
          <a:prstGeom prst="ellipse">
            <a:avLst/>
          </a:prstGeom>
          <a:noFill/>
          <a:ln cap="flat" cmpd="sng" w="9525">
            <a:solidFill>
              <a:schemeClr val="lt1"/>
            </a:solidFill>
            <a:prstDash val="solid"/>
            <a:round/>
            <a:headEnd len="sm" w="sm" type="none"/>
            <a:tailEnd len="sm" w="sm" type="none"/>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3599">
              <a:solidFill>
                <a:schemeClr val="lt1"/>
              </a:solidFill>
              <a:latin typeface="Lato Light"/>
              <a:ea typeface="Lato Light"/>
              <a:cs typeface="Lato Light"/>
              <a:sym typeface="Lato Light"/>
            </a:endParaRPr>
          </a:p>
        </p:txBody>
      </p:sp>
      <p:sp>
        <p:nvSpPr>
          <p:cNvPr id="141" name="Google Shape;141;p3"/>
          <p:cNvSpPr/>
          <p:nvPr/>
        </p:nvSpPr>
        <p:spPr>
          <a:xfrm>
            <a:off x="2412542" y="4878762"/>
            <a:ext cx="1459032" cy="1456409"/>
          </a:xfrm>
          <a:prstGeom prst="ellipse">
            <a:avLst/>
          </a:prstGeom>
          <a:noFill/>
          <a:ln cap="flat" cmpd="sng" w="9525">
            <a:solidFill>
              <a:schemeClr val="lt1"/>
            </a:solidFill>
            <a:prstDash val="solid"/>
            <a:round/>
            <a:headEnd len="sm" w="sm" type="none"/>
            <a:tailEnd len="sm" w="sm" type="none"/>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3599">
              <a:solidFill>
                <a:schemeClr val="accent4"/>
              </a:solidFill>
              <a:latin typeface="Lato Light"/>
              <a:ea typeface="Lato Light"/>
              <a:cs typeface="Lato Light"/>
              <a:sym typeface="Lato Light"/>
            </a:endParaRPr>
          </a:p>
        </p:txBody>
      </p:sp>
      <p:sp>
        <p:nvSpPr>
          <p:cNvPr id="142" name="Google Shape;142;p3"/>
          <p:cNvSpPr/>
          <p:nvPr/>
        </p:nvSpPr>
        <p:spPr>
          <a:xfrm>
            <a:off x="8612889" y="1609601"/>
            <a:ext cx="972392" cy="970643"/>
          </a:xfrm>
          <a:prstGeom prst="ellipse">
            <a:avLst/>
          </a:prstGeom>
          <a:noFill/>
          <a:ln cap="flat" cmpd="sng" w="9525">
            <a:solidFill>
              <a:schemeClr val="lt1"/>
            </a:solidFill>
            <a:prstDash val="solid"/>
            <a:round/>
            <a:headEnd len="sm" w="sm" type="none"/>
            <a:tailEnd len="sm" w="sm" type="none"/>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3599">
              <a:solidFill>
                <a:schemeClr val="accent6"/>
              </a:solidFill>
              <a:latin typeface="Lato Light"/>
              <a:ea typeface="Lato Light"/>
              <a:cs typeface="Lato Light"/>
              <a:sym typeface="Lato Light"/>
            </a:endParaRPr>
          </a:p>
        </p:txBody>
      </p:sp>
      <p:sp>
        <p:nvSpPr>
          <p:cNvPr id="143" name="Google Shape;143;p3"/>
          <p:cNvSpPr/>
          <p:nvPr/>
        </p:nvSpPr>
        <p:spPr>
          <a:xfrm>
            <a:off x="2050073" y="1679807"/>
            <a:ext cx="1301649" cy="1338629"/>
          </a:xfrm>
          <a:prstGeom prst="ellipse">
            <a:avLst/>
          </a:prstGeom>
          <a:noFill/>
          <a:ln cap="flat" cmpd="sng" w="9525">
            <a:solidFill>
              <a:schemeClr val="lt1"/>
            </a:solidFill>
            <a:prstDash val="solid"/>
            <a:round/>
            <a:headEnd len="sm" w="sm" type="none"/>
            <a:tailEnd len="sm" w="sm" type="none"/>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3599">
              <a:solidFill>
                <a:schemeClr val="accent2"/>
              </a:solidFill>
              <a:latin typeface="Lato Light"/>
              <a:ea typeface="Lato Light"/>
              <a:cs typeface="Lato Light"/>
              <a:sym typeface="Lato Light"/>
            </a:endParaRPr>
          </a:p>
        </p:txBody>
      </p:sp>
      <p:cxnSp>
        <p:nvCxnSpPr>
          <p:cNvPr id="144" name="Google Shape;144;p3"/>
          <p:cNvCxnSpPr/>
          <p:nvPr/>
        </p:nvCxnSpPr>
        <p:spPr>
          <a:xfrm>
            <a:off x="7732542" y="4098408"/>
            <a:ext cx="1330086" cy="383450"/>
          </a:xfrm>
          <a:prstGeom prst="straightConnector1">
            <a:avLst/>
          </a:prstGeom>
          <a:noFill/>
          <a:ln cap="flat" cmpd="sng" w="38100">
            <a:solidFill>
              <a:schemeClr val="dk1"/>
            </a:solidFill>
            <a:prstDash val="solid"/>
            <a:round/>
            <a:headEnd len="sm" w="sm" type="none"/>
            <a:tailEnd len="sm" w="sm" type="none"/>
          </a:ln>
        </p:spPr>
      </p:cxnSp>
      <p:cxnSp>
        <p:nvCxnSpPr>
          <p:cNvPr id="145" name="Google Shape;145;p3"/>
          <p:cNvCxnSpPr/>
          <p:nvPr/>
        </p:nvCxnSpPr>
        <p:spPr>
          <a:xfrm flipH="1">
            <a:off x="3779667" y="4098408"/>
            <a:ext cx="918674" cy="1109431"/>
          </a:xfrm>
          <a:prstGeom prst="straightConnector1">
            <a:avLst/>
          </a:prstGeom>
          <a:noFill/>
          <a:ln cap="flat" cmpd="sng" w="38100">
            <a:solidFill>
              <a:schemeClr val="dk1"/>
            </a:solidFill>
            <a:prstDash val="solid"/>
            <a:round/>
            <a:headEnd len="sm" w="sm" type="none"/>
            <a:tailEnd len="sm" w="sm" type="none"/>
          </a:ln>
        </p:spPr>
      </p:cxnSp>
      <p:cxnSp>
        <p:nvCxnSpPr>
          <p:cNvPr id="146" name="Google Shape;146;p3"/>
          <p:cNvCxnSpPr/>
          <p:nvPr/>
        </p:nvCxnSpPr>
        <p:spPr>
          <a:xfrm flipH="1" rot="10800000">
            <a:off x="7421749" y="2138290"/>
            <a:ext cx="1140063" cy="810706"/>
          </a:xfrm>
          <a:prstGeom prst="straightConnector1">
            <a:avLst/>
          </a:prstGeom>
          <a:noFill/>
          <a:ln cap="flat" cmpd="sng" w="38100">
            <a:solidFill>
              <a:schemeClr val="dk1"/>
            </a:solidFill>
            <a:prstDash val="solid"/>
            <a:round/>
            <a:headEnd len="sm" w="sm" type="none"/>
            <a:tailEnd len="sm" w="sm" type="none"/>
          </a:ln>
        </p:spPr>
      </p:cxnSp>
      <p:cxnSp>
        <p:nvCxnSpPr>
          <p:cNvPr id="147" name="Google Shape;147;p3"/>
          <p:cNvCxnSpPr/>
          <p:nvPr/>
        </p:nvCxnSpPr>
        <p:spPr>
          <a:xfrm rot="10800000">
            <a:off x="3440927" y="2495833"/>
            <a:ext cx="1402338" cy="645300"/>
          </a:xfrm>
          <a:prstGeom prst="straightConnector1">
            <a:avLst/>
          </a:prstGeom>
          <a:noFill/>
          <a:ln cap="flat" cmpd="sng" w="38100">
            <a:solidFill>
              <a:schemeClr val="dk1"/>
            </a:solidFill>
            <a:prstDash val="solid"/>
            <a:round/>
            <a:headEnd len="sm" w="sm" type="none"/>
            <a:tailEnd len="sm" w="sm" type="none"/>
          </a:ln>
        </p:spPr>
      </p:cxnSp>
      <p:cxnSp>
        <p:nvCxnSpPr>
          <p:cNvPr id="148" name="Google Shape;148;p3"/>
          <p:cNvCxnSpPr/>
          <p:nvPr/>
        </p:nvCxnSpPr>
        <p:spPr>
          <a:xfrm flipH="1" rot="10800000">
            <a:off x="9600191" y="1514388"/>
            <a:ext cx="1110142" cy="326449"/>
          </a:xfrm>
          <a:prstGeom prst="straightConnector1">
            <a:avLst/>
          </a:prstGeom>
          <a:noFill/>
          <a:ln cap="flat" cmpd="sng" w="38100">
            <a:solidFill>
              <a:schemeClr val="dk1"/>
            </a:solidFill>
            <a:prstDash val="solid"/>
            <a:round/>
            <a:headEnd len="sm" w="sm" type="none"/>
            <a:tailEnd len="sm" w="sm" type="none"/>
          </a:ln>
        </p:spPr>
      </p:cxnSp>
      <p:cxnSp>
        <p:nvCxnSpPr>
          <p:cNvPr id="149" name="Google Shape;149;p3"/>
          <p:cNvCxnSpPr/>
          <p:nvPr/>
        </p:nvCxnSpPr>
        <p:spPr>
          <a:xfrm>
            <a:off x="9474248" y="2489360"/>
            <a:ext cx="582509" cy="514794"/>
          </a:xfrm>
          <a:prstGeom prst="straightConnector1">
            <a:avLst/>
          </a:prstGeom>
          <a:noFill/>
          <a:ln cap="flat" cmpd="sng" w="38100">
            <a:solidFill>
              <a:schemeClr val="dk1"/>
            </a:solidFill>
            <a:prstDash val="solid"/>
            <a:round/>
            <a:headEnd len="sm" w="sm" type="none"/>
            <a:tailEnd len="sm" w="sm" type="none"/>
          </a:ln>
        </p:spPr>
      </p:cxnSp>
      <p:cxnSp>
        <p:nvCxnSpPr>
          <p:cNvPr id="150" name="Google Shape;150;p3"/>
          <p:cNvCxnSpPr>
            <a:endCxn id="151" idx="1"/>
          </p:cNvCxnSpPr>
          <p:nvPr/>
        </p:nvCxnSpPr>
        <p:spPr>
          <a:xfrm>
            <a:off x="10319347" y="4638638"/>
            <a:ext cx="605100" cy="149700"/>
          </a:xfrm>
          <a:prstGeom prst="straightConnector1">
            <a:avLst/>
          </a:prstGeom>
          <a:noFill/>
          <a:ln cap="flat" cmpd="sng" w="38100">
            <a:solidFill>
              <a:schemeClr val="dk1"/>
            </a:solidFill>
            <a:prstDash val="solid"/>
            <a:round/>
            <a:headEnd len="sm" w="sm" type="none"/>
            <a:tailEnd len="sm" w="sm" type="none"/>
          </a:ln>
        </p:spPr>
      </p:cxnSp>
      <p:cxnSp>
        <p:nvCxnSpPr>
          <p:cNvPr id="152" name="Google Shape;152;p3"/>
          <p:cNvCxnSpPr/>
          <p:nvPr/>
        </p:nvCxnSpPr>
        <p:spPr>
          <a:xfrm rot="10800000">
            <a:off x="1628732" y="1514387"/>
            <a:ext cx="439558" cy="469894"/>
          </a:xfrm>
          <a:prstGeom prst="straightConnector1">
            <a:avLst/>
          </a:prstGeom>
          <a:noFill/>
          <a:ln cap="flat" cmpd="sng" w="38100">
            <a:solidFill>
              <a:schemeClr val="dk1"/>
            </a:solidFill>
            <a:prstDash val="solid"/>
            <a:round/>
            <a:headEnd len="sm" w="sm" type="none"/>
            <a:tailEnd len="sm" w="sm" type="none"/>
          </a:ln>
        </p:spPr>
      </p:cxnSp>
      <p:cxnSp>
        <p:nvCxnSpPr>
          <p:cNvPr id="153" name="Google Shape;153;p3"/>
          <p:cNvCxnSpPr/>
          <p:nvPr/>
        </p:nvCxnSpPr>
        <p:spPr>
          <a:xfrm flipH="1">
            <a:off x="1872175" y="3004154"/>
            <a:ext cx="463920" cy="521766"/>
          </a:xfrm>
          <a:prstGeom prst="straightConnector1">
            <a:avLst/>
          </a:prstGeom>
          <a:noFill/>
          <a:ln cap="flat" cmpd="sng" w="38100">
            <a:solidFill>
              <a:schemeClr val="dk1"/>
            </a:solidFill>
            <a:prstDash val="solid"/>
            <a:round/>
            <a:headEnd len="sm" w="sm" type="none"/>
            <a:tailEnd len="sm" w="sm" type="none"/>
          </a:ln>
        </p:spPr>
      </p:cxnSp>
      <p:cxnSp>
        <p:nvCxnSpPr>
          <p:cNvPr id="154" name="Google Shape;154;p3"/>
          <p:cNvCxnSpPr/>
          <p:nvPr/>
        </p:nvCxnSpPr>
        <p:spPr>
          <a:xfrm flipH="1">
            <a:off x="1984204" y="5861897"/>
            <a:ext cx="445758" cy="195379"/>
          </a:xfrm>
          <a:prstGeom prst="straightConnector1">
            <a:avLst/>
          </a:prstGeom>
          <a:noFill/>
          <a:ln cap="flat" cmpd="sng" w="38100">
            <a:solidFill>
              <a:schemeClr val="dk1"/>
            </a:solidFill>
            <a:prstDash val="solid"/>
            <a:round/>
            <a:headEnd len="sm" w="sm" type="none"/>
            <a:tailEnd len="sm" w="sm" type="none"/>
          </a:ln>
        </p:spPr>
      </p:cxnSp>
      <p:sp>
        <p:nvSpPr>
          <p:cNvPr id="155" name="Google Shape;155;p3"/>
          <p:cNvSpPr txBox="1"/>
          <p:nvPr/>
        </p:nvSpPr>
        <p:spPr>
          <a:xfrm>
            <a:off x="5118666" y="3522161"/>
            <a:ext cx="2613876"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Gill Sans"/>
                <a:ea typeface="Gill Sans"/>
                <a:cs typeface="Gill Sans"/>
                <a:sym typeface="Gill Sans"/>
              </a:rPr>
              <a:t>Customer Wants to</a:t>
            </a:r>
            <a:endParaRPr/>
          </a:p>
        </p:txBody>
      </p:sp>
      <p:sp>
        <p:nvSpPr>
          <p:cNvPr id="156" name="Google Shape;156;p3"/>
          <p:cNvSpPr txBox="1"/>
          <p:nvPr/>
        </p:nvSpPr>
        <p:spPr>
          <a:xfrm>
            <a:off x="2187745" y="1864927"/>
            <a:ext cx="1489885" cy="95410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Gill Sans"/>
                <a:ea typeface="Gill Sans"/>
                <a:cs typeface="Gill Sans"/>
                <a:sym typeface="Gill Sans"/>
              </a:rPr>
              <a:t>Post </a:t>
            </a:r>
            <a:endParaRPr/>
          </a:p>
          <a:p>
            <a:pPr indent="0" lvl="0" marL="0" marR="0" rtl="0" algn="l">
              <a:spcBef>
                <a:spcPts val="0"/>
              </a:spcBef>
              <a:spcAft>
                <a:spcPts val="0"/>
              </a:spcAft>
              <a:buNone/>
            </a:pPr>
            <a:r>
              <a:rPr b="1" lang="en-US" sz="2800">
                <a:solidFill>
                  <a:schemeClr val="lt1"/>
                </a:solidFill>
                <a:latin typeface="Gill Sans"/>
                <a:ea typeface="Gill Sans"/>
                <a:cs typeface="Gill Sans"/>
                <a:sym typeface="Gill Sans"/>
              </a:rPr>
              <a:t>a Job</a:t>
            </a:r>
            <a:endParaRPr/>
          </a:p>
        </p:txBody>
      </p:sp>
      <p:sp>
        <p:nvSpPr>
          <p:cNvPr id="157" name="Google Shape;157;p3"/>
          <p:cNvSpPr txBox="1"/>
          <p:nvPr/>
        </p:nvSpPr>
        <p:spPr>
          <a:xfrm>
            <a:off x="2415701" y="5073565"/>
            <a:ext cx="1439142"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Gill Sans"/>
                <a:ea typeface="Gill Sans"/>
                <a:cs typeface="Gill Sans"/>
                <a:sym typeface="Gill Sans"/>
              </a:rPr>
              <a:t>Comply</a:t>
            </a:r>
            <a:endParaRPr/>
          </a:p>
          <a:p>
            <a:pPr indent="0" lvl="0" marL="0" marR="0" rtl="0" algn="ctr">
              <a:spcBef>
                <a:spcPts val="0"/>
              </a:spcBef>
              <a:spcAft>
                <a:spcPts val="0"/>
              </a:spcAft>
              <a:buNone/>
            </a:pPr>
            <a:r>
              <a:rPr b="1" lang="en-US" sz="1800">
                <a:solidFill>
                  <a:schemeClr val="lt1"/>
                </a:solidFill>
                <a:latin typeface="Gill Sans"/>
                <a:ea typeface="Gill Sans"/>
                <a:cs typeface="Gill Sans"/>
                <a:sym typeface="Gill Sans"/>
              </a:rPr>
              <a:t>with</a:t>
            </a:r>
            <a:endParaRPr/>
          </a:p>
          <a:p>
            <a:pPr indent="0" lvl="0" marL="0" marR="0" rtl="0" algn="ctr">
              <a:spcBef>
                <a:spcPts val="0"/>
              </a:spcBef>
              <a:spcAft>
                <a:spcPts val="0"/>
              </a:spcAft>
              <a:buNone/>
            </a:pPr>
            <a:r>
              <a:rPr b="1" lang="en-US" sz="1800">
                <a:solidFill>
                  <a:schemeClr val="lt1"/>
                </a:solidFill>
                <a:latin typeface="Gill Sans"/>
                <a:ea typeface="Gill Sans"/>
                <a:cs typeface="Gill Sans"/>
                <a:sym typeface="Gill Sans"/>
              </a:rPr>
              <a:t>Regulations</a:t>
            </a:r>
            <a:endParaRPr/>
          </a:p>
        </p:txBody>
      </p:sp>
      <p:sp>
        <p:nvSpPr>
          <p:cNvPr id="158" name="Google Shape;158;p3"/>
          <p:cNvSpPr txBox="1"/>
          <p:nvPr/>
        </p:nvSpPr>
        <p:spPr>
          <a:xfrm>
            <a:off x="8605434" y="1757168"/>
            <a:ext cx="987302" cy="738664"/>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Gill Sans"/>
                <a:ea typeface="Gill Sans"/>
                <a:cs typeface="Gill Sans"/>
                <a:sym typeface="Gill Sans"/>
              </a:rPr>
              <a:t>Source </a:t>
            </a:r>
            <a:endParaRPr/>
          </a:p>
          <a:p>
            <a:pPr indent="0" lvl="0" marL="0" marR="0" rtl="0" algn="ctr">
              <a:spcBef>
                <a:spcPts val="0"/>
              </a:spcBef>
              <a:spcAft>
                <a:spcPts val="0"/>
              </a:spcAft>
              <a:buNone/>
            </a:pPr>
            <a:r>
              <a:rPr b="1" lang="en-US" sz="1400">
                <a:solidFill>
                  <a:schemeClr val="lt1"/>
                </a:solidFill>
                <a:latin typeface="Gill Sans"/>
                <a:ea typeface="Gill Sans"/>
                <a:cs typeface="Gill Sans"/>
                <a:sym typeface="Gill Sans"/>
              </a:rPr>
              <a:t>a </a:t>
            </a:r>
            <a:endParaRPr/>
          </a:p>
          <a:p>
            <a:pPr indent="0" lvl="0" marL="0" marR="0" rtl="0" algn="ctr">
              <a:spcBef>
                <a:spcPts val="0"/>
              </a:spcBef>
              <a:spcAft>
                <a:spcPts val="0"/>
              </a:spcAft>
              <a:buNone/>
            </a:pPr>
            <a:r>
              <a:rPr b="1" lang="en-US" sz="1400">
                <a:solidFill>
                  <a:schemeClr val="lt1"/>
                </a:solidFill>
                <a:latin typeface="Gill Sans"/>
                <a:ea typeface="Gill Sans"/>
                <a:cs typeface="Gill Sans"/>
                <a:sym typeface="Gill Sans"/>
              </a:rPr>
              <a:t>Position</a:t>
            </a:r>
            <a:endParaRPr/>
          </a:p>
        </p:txBody>
      </p:sp>
      <p:sp>
        <p:nvSpPr>
          <p:cNvPr id="159" name="Google Shape;159;p3"/>
          <p:cNvSpPr txBox="1"/>
          <p:nvPr/>
        </p:nvSpPr>
        <p:spPr>
          <a:xfrm>
            <a:off x="9099085" y="4269439"/>
            <a:ext cx="1277150"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Gill Sans"/>
                <a:ea typeface="Gill Sans"/>
                <a:cs typeface="Gill Sans"/>
                <a:sym typeface="Gill Sans"/>
              </a:rPr>
              <a:t>Understand Performance</a:t>
            </a:r>
            <a:endParaRPr/>
          </a:p>
        </p:txBody>
      </p:sp>
      <p:pic>
        <p:nvPicPr>
          <p:cNvPr id="151" name="Google Shape;151;p3"/>
          <p:cNvPicPr preferRelativeResize="0"/>
          <p:nvPr/>
        </p:nvPicPr>
        <p:blipFill rotWithShape="1">
          <a:blip r:embed="rId3">
            <a:alphaModFix/>
          </a:blip>
          <a:srcRect b="0" l="0" r="81843" t="0"/>
          <a:stretch/>
        </p:blipFill>
        <p:spPr>
          <a:xfrm>
            <a:off x="10924447" y="4325062"/>
            <a:ext cx="1043055" cy="926551"/>
          </a:xfrm>
          <a:prstGeom prst="rect">
            <a:avLst/>
          </a:prstGeom>
          <a:noFill/>
          <a:ln>
            <a:noFill/>
          </a:ln>
          <a:effectLst>
            <a:outerShdw blurRad="76200" kx="1200000" rotWithShape="0" algn="br" sy="23000">
              <a:srgbClr val="000000">
                <a:alpha val="20000"/>
              </a:srgbClr>
            </a:outerShdw>
          </a:effectLst>
        </p:spPr>
      </p:pic>
      <p:pic>
        <p:nvPicPr>
          <p:cNvPr id="160" name="Google Shape;160;p3"/>
          <p:cNvPicPr preferRelativeResize="0"/>
          <p:nvPr/>
        </p:nvPicPr>
        <p:blipFill rotWithShape="1">
          <a:blip r:embed="rId4">
            <a:alphaModFix/>
          </a:blip>
          <a:srcRect b="0" l="0" r="68183" t="0"/>
          <a:stretch/>
        </p:blipFill>
        <p:spPr>
          <a:xfrm>
            <a:off x="10821385" y="827496"/>
            <a:ext cx="902673" cy="851138"/>
          </a:xfrm>
          <a:prstGeom prst="rect">
            <a:avLst/>
          </a:prstGeom>
          <a:noFill/>
          <a:ln>
            <a:noFill/>
          </a:ln>
          <a:effectLst>
            <a:outerShdw blurRad="76200" kx="1200000" rotWithShape="0" algn="br" sy="23000">
              <a:srgbClr val="000000">
                <a:alpha val="20000"/>
              </a:srgbClr>
            </a:outerShdw>
          </a:effectLst>
        </p:spPr>
      </p:pic>
      <p:pic>
        <p:nvPicPr>
          <p:cNvPr id="161" name="Google Shape;161;p3"/>
          <p:cNvPicPr preferRelativeResize="0"/>
          <p:nvPr/>
        </p:nvPicPr>
        <p:blipFill rotWithShape="1">
          <a:blip r:embed="rId5">
            <a:alphaModFix/>
          </a:blip>
          <a:srcRect b="0" l="0" r="69104" t="0"/>
          <a:stretch/>
        </p:blipFill>
        <p:spPr>
          <a:xfrm>
            <a:off x="10141927" y="2638639"/>
            <a:ext cx="1054375" cy="883522"/>
          </a:xfrm>
          <a:prstGeom prst="rect">
            <a:avLst/>
          </a:prstGeom>
          <a:noFill/>
          <a:ln>
            <a:noFill/>
          </a:ln>
          <a:effectLst>
            <a:outerShdw blurRad="76200" kx="1200000" rotWithShape="0" algn="br" sy="23000">
              <a:srgbClr val="000000">
                <a:alpha val="20000"/>
              </a:srgbClr>
            </a:outerShdw>
          </a:effectLst>
        </p:spPr>
      </p:pic>
      <p:sp>
        <p:nvSpPr>
          <p:cNvPr id="162" name="Google Shape;162;p3"/>
          <p:cNvSpPr txBox="1"/>
          <p:nvPr/>
        </p:nvSpPr>
        <p:spPr>
          <a:xfrm>
            <a:off x="393422" y="614808"/>
            <a:ext cx="13590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ill Sans"/>
                <a:ea typeface="Gill Sans"/>
                <a:cs typeface="Gill Sans"/>
                <a:sym typeface="Gill Sans"/>
              </a:rPr>
              <a:t>Marketplace</a:t>
            </a:r>
            <a:endParaRPr/>
          </a:p>
        </p:txBody>
      </p:sp>
      <p:sp>
        <p:nvSpPr>
          <p:cNvPr id="163" name="Google Shape;163;p3"/>
          <p:cNvSpPr txBox="1"/>
          <p:nvPr/>
        </p:nvSpPr>
        <p:spPr>
          <a:xfrm>
            <a:off x="322248" y="2374363"/>
            <a:ext cx="1501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ill Sans"/>
                <a:ea typeface="Gill Sans"/>
                <a:cs typeface="Gill Sans"/>
                <a:sym typeface="Gill Sans"/>
              </a:rPr>
              <a:t>Programmatic</a:t>
            </a:r>
            <a:endParaRPr/>
          </a:p>
        </p:txBody>
      </p:sp>
      <p:sp>
        <p:nvSpPr>
          <p:cNvPr id="164" name="Google Shape;164;p3"/>
          <p:cNvSpPr txBox="1"/>
          <p:nvPr/>
        </p:nvSpPr>
        <p:spPr>
          <a:xfrm>
            <a:off x="657316" y="4800140"/>
            <a:ext cx="9284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ill Sans"/>
                <a:ea typeface="Gill Sans"/>
                <a:cs typeface="Gill Sans"/>
                <a:sym typeface="Gill Sans"/>
              </a:rPr>
              <a:t>OFCCP</a:t>
            </a:r>
            <a:endParaRPr/>
          </a:p>
        </p:txBody>
      </p:sp>
      <p:sp>
        <p:nvSpPr>
          <p:cNvPr id="165" name="Google Shape;165;p3"/>
          <p:cNvSpPr txBox="1"/>
          <p:nvPr/>
        </p:nvSpPr>
        <p:spPr>
          <a:xfrm>
            <a:off x="10710333" y="310624"/>
            <a:ext cx="1320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ill Sans"/>
                <a:ea typeface="Gill Sans"/>
                <a:cs typeface="Gill Sans"/>
                <a:sym typeface="Gill Sans"/>
              </a:rPr>
              <a:t>Sourcer</a:t>
            </a:r>
            <a:endParaRPr sz="2400">
              <a:solidFill>
                <a:schemeClr val="lt1"/>
              </a:solidFill>
              <a:latin typeface="Gill Sans"/>
              <a:ea typeface="Gill Sans"/>
              <a:cs typeface="Gill Sans"/>
              <a:sym typeface="Gill Sans"/>
            </a:endParaRPr>
          </a:p>
        </p:txBody>
      </p:sp>
      <p:sp>
        <p:nvSpPr>
          <p:cNvPr id="166" name="Google Shape;166;p3"/>
          <p:cNvSpPr txBox="1"/>
          <p:nvPr/>
        </p:nvSpPr>
        <p:spPr>
          <a:xfrm>
            <a:off x="9771753" y="2275749"/>
            <a:ext cx="24138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ill Sans"/>
                <a:ea typeface="Gill Sans"/>
                <a:cs typeface="Gill Sans"/>
                <a:sym typeface="Gill Sans"/>
              </a:rPr>
              <a:t>Pay Per Hire &amp; Split Fee</a:t>
            </a:r>
            <a:endParaRPr/>
          </a:p>
        </p:txBody>
      </p:sp>
      <p:sp>
        <p:nvSpPr>
          <p:cNvPr id="167" name="Google Shape;167;p3"/>
          <p:cNvSpPr txBox="1"/>
          <p:nvPr/>
        </p:nvSpPr>
        <p:spPr>
          <a:xfrm>
            <a:off x="10821385" y="3913742"/>
            <a:ext cx="11055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ill Sans"/>
                <a:ea typeface="Gill Sans"/>
                <a:cs typeface="Gill Sans"/>
                <a:sym typeface="Gill Sans"/>
              </a:rPr>
              <a:t>Reporting</a:t>
            </a:r>
            <a:endParaRPr/>
          </a:p>
        </p:txBody>
      </p:sp>
      <p:pic>
        <p:nvPicPr>
          <p:cNvPr id="168" name="Google Shape;168;p3"/>
          <p:cNvPicPr preferRelativeResize="0"/>
          <p:nvPr/>
        </p:nvPicPr>
        <p:blipFill rotWithShape="1">
          <a:blip r:embed="rId6">
            <a:alphaModFix/>
          </a:blip>
          <a:srcRect b="0" l="0" r="84688" t="0"/>
          <a:stretch/>
        </p:blipFill>
        <p:spPr>
          <a:xfrm>
            <a:off x="11179071" y="2633614"/>
            <a:ext cx="857094" cy="801094"/>
          </a:xfrm>
          <a:prstGeom prst="rect">
            <a:avLst/>
          </a:prstGeom>
          <a:noFill/>
          <a:ln>
            <a:noFill/>
          </a:ln>
          <a:effectLst>
            <a:outerShdw blurRad="76200" kx="1200000" rotWithShape="0" algn="br" sy="23000">
              <a:srgbClr val="000000">
                <a:alpha val="20000"/>
              </a:srgbClr>
            </a:outerShdw>
          </a:effectLst>
        </p:spPr>
      </p:pic>
      <p:pic>
        <p:nvPicPr>
          <p:cNvPr id="169" name="Google Shape;169;p3"/>
          <p:cNvPicPr preferRelativeResize="0"/>
          <p:nvPr/>
        </p:nvPicPr>
        <p:blipFill rotWithShape="1">
          <a:blip r:embed="rId7">
            <a:alphaModFix/>
          </a:blip>
          <a:srcRect b="0" l="0" r="0" t="0"/>
          <a:stretch/>
        </p:blipFill>
        <p:spPr>
          <a:xfrm>
            <a:off x="455564" y="5291771"/>
            <a:ext cx="1456409" cy="1456409"/>
          </a:xfrm>
          <a:prstGeom prst="rect">
            <a:avLst/>
          </a:prstGeom>
          <a:noFill/>
          <a:ln>
            <a:noFill/>
          </a:ln>
          <a:effectLst>
            <a:outerShdw blurRad="76200" kx="1200000" rotWithShape="0" algn="br" sy="23000">
              <a:srgbClr val="000000">
                <a:alpha val="20000"/>
              </a:srgbClr>
            </a:outerShdw>
          </a:effectLst>
        </p:spPr>
      </p:pic>
      <p:pic>
        <p:nvPicPr>
          <p:cNvPr id="170" name="Google Shape;170;p3"/>
          <p:cNvPicPr preferRelativeResize="0"/>
          <p:nvPr/>
        </p:nvPicPr>
        <p:blipFill rotWithShape="1">
          <a:blip r:embed="rId8">
            <a:alphaModFix/>
          </a:blip>
          <a:srcRect b="0" l="0" r="0" t="0"/>
          <a:stretch/>
        </p:blipFill>
        <p:spPr>
          <a:xfrm>
            <a:off x="449075" y="2903326"/>
            <a:ext cx="1399436" cy="1399436"/>
          </a:xfrm>
          <a:prstGeom prst="rect">
            <a:avLst/>
          </a:prstGeom>
          <a:noFill/>
          <a:ln>
            <a:noFill/>
          </a:ln>
          <a:effectLst>
            <a:outerShdw blurRad="76200" kx="1200000" rotWithShape="0" algn="br" sy="23000">
              <a:srgbClr val="000000">
                <a:alpha val="20000"/>
              </a:srgbClr>
            </a:outerShdw>
          </a:effectLst>
        </p:spPr>
      </p:pic>
      <p:pic>
        <p:nvPicPr>
          <p:cNvPr id="171" name="Google Shape;171;p3"/>
          <p:cNvPicPr preferRelativeResize="0"/>
          <p:nvPr/>
        </p:nvPicPr>
        <p:blipFill rotWithShape="1">
          <a:blip r:embed="rId9">
            <a:alphaModFix/>
          </a:blip>
          <a:srcRect b="0" l="0" r="0" t="0"/>
          <a:stretch/>
        </p:blipFill>
        <p:spPr>
          <a:xfrm>
            <a:off x="501536" y="1035902"/>
            <a:ext cx="1102388" cy="1102388"/>
          </a:xfrm>
          <a:prstGeom prst="rect">
            <a:avLst/>
          </a:prstGeom>
          <a:noFill/>
          <a:ln>
            <a:noFill/>
          </a:ln>
          <a:effectLst>
            <a:outerShdw blurRad="76200" kx="1200000" rotWithShape="0" algn="br" sy="23000">
              <a:srgbClr val="000000">
                <a:alpha val="20000"/>
              </a:srgbClr>
            </a:outerShdw>
          </a:effectLst>
        </p:spPr>
      </p:pic>
      <p:pic>
        <p:nvPicPr>
          <p:cNvPr descr="UConn Huskies - Wikipedia" id="172" name="Google Shape;172;p3"/>
          <p:cNvPicPr preferRelativeResize="0"/>
          <p:nvPr/>
        </p:nvPicPr>
        <p:blipFill rotWithShape="1">
          <a:blip r:embed="rId10">
            <a:alphaModFix/>
          </a:blip>
          <a:srcRect b="0" l="0" r="0" t="0"/>
          <a:stretch/>
        </p:blipFill>
        <p:spPr>
          <a:xfrm>
            <a:off x="11763165" y="92034"/>
            <a:ext cx="296235" cy="3693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txBox="1"/>
          <p:nvPr>
            <p:ph type="title"/>
          </p:nvPr>
        </p:nvSpPr>
        <p:spPr>
          <a:xfrm>
            <a:off x="3670300" y="149569"/>
            <a:ext cx="4851400" cy="1052697"/>
          </a:xfrm>
          <a:prstGeom prst="rect">
            <a:avLst/>
          </a:prstGeom>
          <a:noFill/>
          <a:ln cap="flat" cmpd="sng" w="9525">
            <a:solidFill>
              <a:schemeClr val="lt1"/>
            </a:solidFill>
            <a:prstDash val="solid"/>
            <a:round/>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lt1"/>
              </a:buClr>
              <a:buSzPts val="2800"/>
              <a:buFont typeface="Gill Sans"/>
              <a:buNone/>
            </a:pPr>
            <a:r>
              <a:rPr lang="en-US">
                <a:solidFill>
                  <a:schemeClr val="lt1"/>
                </a:solidFill>
              </a:rPr>
              <a:t>BACKGROUND </a:t>
            </a:r>
            <a:endParaRPr/>
          </a:p>
        </p:txBody>
      </p:sp>
      <p:grpSp>
        <p:nvGrpSpPr>
          <p:cNvPr id="179" name="Google Shape;179;p4"/>
          <p:cNvGrpSpPr/>
          <p:nvPr/>
        </p:nvGrpSpPr>
        <p:grpSpPr>
          <a:xfrm>
            <a:off x="0" y="1278467"/>
            <a:ext cx="11904133" cy="5366916"/>
            <a:chOff x="0" y="0"/>
            <a:chExt cx="11904133" cy="5366916"/>
          </a:xfrm>
        </p:grpSpPr>
        <p:sp>
          <p:nvSpPr>
            <p:cNvPr id="180" name="Google Shape;180;p4"/>
            <p:cNvSpPr/>
            <p:nvPr/>
          </p:nvSpPr>
          <p:spPr>
            <a:xfrm>
              <a:off x="0" y="4040676"/>
              <a:ext cx="11904133" cy="132624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txBox="1"/>
            <p:nvPr/>
          </p:nvSpPr>
          <p:spPr>
            <a:xfrm>
              <a:off x="0" y="4040676"/>
              <a:ext cx="11904133" cy="716169"/>
            </a:xfrm>
            <a:prstGeom prst="rect">
              <a:avLst/>
            </a:prstGeom>
            <a:noFill/>
            <a:ln>
              <a:noFill/>
            </a:ln>
          </p:spPr>
          <p:txBody>
            <a:bodyPr anchorCtr="0" anchor="ctr" bIns="184900" lIns="184900" spcFirstLastPara="1" rIns="184900" wrap="square" tIns="184900">
              <a:noAutofit/>
            </a:bodyPr>
            <a:lstStyle/>
            <a:p>
              <a:pPr indent="0" lvl="0" marL="0" marR="0" rtl="0" algn="ctr">
                <a:lnSpc>
                  <a:spcPct val="90000"/>
                </a:lnSpc>
                <a:spcBef>
                  <a:spcPts val="0"/>
                </a:spcBef>
                <a:spcAft>
                  <a:spcPts val="0"/>
                </a:spcAft>
                <a:buClr>
                  <a:schemeClr val="dk1"/>
                </a:buClr>
                <a:buSzPts val="2600"/>
                <a:buFont typeface="Gill Sans"/>
                <a:buNone/>
              </a:pPr>
              <a:r>
                <a:rPr lang="en-US" sz="2600">
                  <a:solidFill>
                    <a:schemeClr val="dk1"/>
                  </a:solidFill>
                  <a:latin typeface="Gill Sans"/>
                  <a:ea typeface="Gill Sans"/>
                  <a:cs typeface="Gill Sans"/>
                  <a:sym typeface="Gill Sans"/>
                </a:rPr>
                <a:t>Where are we based ?</a:t>
              </a:r>
              <a:endParaRPr sz="2600">
                <a:solidFill>
                  <a:schemeClr val="dk1"/>
                </a:solidFill>
                <a:latin typeface="Gill Sans"/>
                <a:ea typeface="Gill Sans"/>
                <a:cs typeface="Gill Sans"/>
                <a:sym typeface="Gill Sans"/>
              </a:endParaRPr>
            </a:p>
          </p:txBody>
        </p:sp>
        <p:sp>
          <p:nvSpPr>
            <p:cNvPr id="182" name="Google Shape;182;p4"/>
            <p:cNvSpPr/>
            <p:nvPr/>
          </p:nvSpPr>
          <p:spPr>
            <a:xfrm>
              <a:off x="0" y="4730321"/>
              <a:ext cx="11904133" cy="610070"/>
            </a:xfrm>
            <a:prstGeom prst="rect">
              <a:avLst/>
            </a:prstGeom>
            <a:solidFill>
              <a:srgbClr val="FBDBCA">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txBox="1"/>
            <p:nvPr/>
          </p:nvSpPr>
          <p:spPr>
            <a:xfrm>
              <a:off x="0" y="4730321"/>
              <a:ext cx="11904133" cy="610070"/>
            </a:xfrm>
            <a:prstGeom prst="rect">
              <a:avLst/>
            </a:prstGeom>
            <a:noFill/>
            <a:ln>
              <a:noFill/>
            </a:ln>
          </p:spPr>
          <p:txBody>
            <a:bodyPr anchorCtr="0" anchor="ctr" bIns="25400" lIns="142225" spcFirstLastPara="1" rIns="142225" wrap="square" tIns="25400">
              <a:noAutofit/>
            </a:bodyPr>
            <a:lstStyle/>
            <a:p>
              <a:pPr indent="0" lvl="0" marL="0" marR="0" rtl="0" algn="ctr">
                <a:lnSpc>
                  <a:spcPct val="90000"/>
                </a:lnSpc>
                <a:spcBef>
                  <a:spcPts val="0"/>
                </a:spcBef>
                <a:spcAft>
                  <a:spcPts val="0"/>
                </a:spcAft>
                <a:buClr>
                  <a:schemeClr val="dk1"/>
                </a:buClr>
                <a:buSzPts val="2000"/>
                <a:buFont typeface="Gill Sans"/>
                <a:buNone/>
              </a:pPr>
              <a:r>
                <a:rPr lang="en-US" sz="2000">
                  <a:solidFill>
                    <a:schemeClr val="dk1"/>
                  </a:solidFill>
                  <a:latin typeface="Gill Sans"/>
                  <a:ea typeface="Gill Sans"/>
                  <a:cs typeface="Gill Sans"/>
                  <a:sym typeface="Gill Sans"/>
                </a:rPr>
                <a:t>The company is based in Stamford Connecticut and has employees in the United States as well as the Philippines. </a:t>
              </a:r>
              <a:endParaRPr sz="2000">
                <a:solidFill>
                  <a:schemeClr val="dk1"/>
                </a:solidFill>
                <a:latin typeface="Gill Sans"/>
                <a:ea typeface="Gill Sans"/>
                <a:cs typeface="Gill Sans"/>
                <a:sym typeface="Gill Sans"/>
              </a:endParaRPr>
            </a:p>
          </p:txBody>
        </p:sp>
        <p:sp>
          <p:nvSpPr>
            <p:cNvPr id="184" name="Google Shape;184;p4"/>
            <p:cNvSpPr/>
            <p:nvPr/>
          </p:nvSpPr>
          <p:spPr>
            <a:xfrm rot="10800000">
              <a:off x="0" y="2020812"/>
              <a:ext cx="11904133" cy="2039757"/>
            </a:xfrm>
            <a:prstGeom prst="upArrowCallout">
              <a:avLst>
                <a:gd fmla="val 25000" name="adj1"/>
                <a:gd fmla="val 25000" name="adj2"/>
                <a:gd fmla="val 25000" name="adj3"/>
                <a:gd fmla="val 64977" name="adj4"/>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txBox="1"/>
            <p:nvPr/>
          </p:nvSpPr>
          <p:spPr>
            <a:xfrm>
              <a:off x="0" y="2020812"/>
              <a:ext cx="11904133" cy="715954"/>
            </a:xfrm>
            <a:prstGeom prst="rect">
              <a:avLst/>
            </a:prstGeom>
            <a:noFill/>
            <a:ln>
              <a:noFill/>
            </a:ln>
          </p:spPr>
          <p:txBody>
            <a:bodyPr anchorCtr="0" anchor="ctr" bIns="184900" lIns="184900" spcFirstLastPara="1" rIns="184900" wrap="square" tIns="184900">
              <a:noAutofit/>
            </a:bodyPr>
            <a:lstStyle/>
            <a:p>
              <a:pPr indent="0" lvl="0" marL="0" marR="0" rtl="0" algn="ctr">
                <a:lnSpc>
                  <a:spcPct val="90000"/>
                </a:lnSpc>
                <a:spcBef>
                  <a:spcPts val="0"/>
                </a:spcBef>
                <a:spcAft>
                  <a:spcPts val="0"/>
                </a:spcAft>
                <a:buClr>
                  <a:schemeClr val="dk1"/>
                </a:buClr>
                <a:buSzPts val="2600"/>
                <a:buFont typeface="Gill Sans"/>
                <a:buNone/>
              </a:pPr>
              <a:r>
                <a:rPr lang="en-US" sz="2600">
                  <a:solidFill>
                    <a:schemeClr val="dk1"/>
                  </a:solidFill>
                  <a:latin typeface="Gill Sans"/>
                  <a:ea typeface="Gill Sans"/>
                  <a:cs typeface="Gill Sans"/>
                  <a:sym typeface="Gill Sans"/>
                </a:rPr>
                <a:t>What do we specialize in?</a:t>
              </a:r>
              <a:endParaRPr sz="2600">
                <a:solidFill>
                  <a:schemeClr val="dk1"/>
                </a:solidFill>
                <a:latin typeface="Gill Sans"/>
                <a:ea typeface="Gill Sans"/>
                <a:cs typeface="Gill Sans"/>
                <a:sym typeface="Gill Sans"/>
              </a:endParaRPr>
            </a:p>
          </p:txBody>
        </p:sp>
        <p:sp>
          <p:nvSpPr>
            <p:cNvPr id="186" name="Google Shape;186;p4"/>
            <p:cNvSpPr/>
            <p:nvPr/>
          </p:nvSpPr>
          <p:spPr>
            <a:xfrm>
              <a:off x="0" y="2736767"/>
              <a:ext cx="11904133" cy="609887"/>
            </a:xfrm>
            <a:prstGeom prst="rect">
              <a:avLst/>
            </a:prstGeom>
            <a:solidFill>
              <a:srgbClr val="FBDBCA">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txBox="1"/>
            <p:nvPr/>
          </p:nvSpPr>
          <p:spPr>
            <a:xfrm>
              <a:off x="0" y="2736767"/>
              <a:ext cx="11904133" cy="609887"/>
            </a:xfrm>
            <a:prstGeom prst="rect">
              <a:avLst/>
            </a:prstGeom>
            <a:noFill/>
            <a:ln>
              <a:noFill/>
            </a:ln>
          </p:spPr>
          <p:txBody>
            <a:bodyPr anchorCtr="0" anchor="ctr" bIns="25400" lIns="142225" spcFirstLastPara="1" rIns="142225" wrap="square" tIns="25400">
              <a:noAutofit/>
            </a:bodyPr>
            <a:lstStyle/>
            <a:p>
              <a:pPr indent="0" lvl="0" marL="0" marR="0" rtl="0" algn="ctr">
                <a:lnSpc>
                  <a:spcPct val="90000"/>
                </a:lnSpc>
                <a:spcBef>
                  <a:spcPts val="0"/>
                </a:spcBef>
                <a:spcAft>
                  <a:spcPts val="0"/>
                </a:spcAft>
                <a:buClr>
                  <a:schemeClr val="dk1"/>
                </a:buClr>
                <a:buSzPts val="2000"/>
                <a:buFont typeface="Gill Sans"/>
                <a:buNone/>
              </a:pPr>
              <a:r>
                <a:rPr lang="en-US" sz="2000">
                  <a:solidFill>
                    <a:schemeClr val="dk1"/>
                  </a:solidFill>
                  <a:latin typeface="Gill Sans"/>
                  <a:ea typeface="Gill Sans"/>
                  <a:cs typeface="Gill Sans"/>
                  <a:sym typeface="Gill Sans"/>
                </a:rPr>
                <a:t>Specializes in vertical integration of job advertising technologies to enable customers to seamlessly connect and post job advertisements.</a:t>
              </a:r>
              <a:endParaRPr sz="2000">
                <a:solidFill>
                  <a:schemeClr val="dk1"/>
                </a:solidFill>
                <a:latin typeface="Gill Sans"/>
                <a:ea typeface="Gill Sans"/>
                <a:cs typeface="Gill Sans"/>
                <a:sym typeface="Gill Sans"/>
              </a:endParaRPr>
            </a:p>
          </p:txBody>
        </p:sp>
        <p:sp>
          <p:nvSpPr>
            <p:cNvPr id="188" name="Google Shape;188;p4"/>
            <p:cNvSpPr/>
            <p:nvPr/>
          </p:nvSpPr>
          <p:spPr>
            <a:xfrm rot="10800000">
              <a:off x="0" y="0"/>
              <a:ext cx="11904133" cy="2039757"/>
            </a:xfrm>
            <a:prstGeom prst="upArrowCallout">
              <a:avLst>
                <a:gd fmla="val 25000" name="adj1"/>
                <a:gd fmla="val 25000" name="adj2"/>
                <a:gd fmla="val 25000" name="adj3"/>
                <a:gd fmla="val 64977" name="adj4"/>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txBox="1"/>
            <p:nvPr/>
          </p:nvSpPr>
          <p:spPr>
            <a:xfrm>
              <a:off x="0" y="0"/>
              <a:ext cx="11904133" cy="715954"/>
            </a:xfrm>
            <a:prstGeom prst="rect">
              <a:avLst/>
            </a:prstGeom>
            <a:noFill/>
            <a:ln>
              <a:noFill/>
            </a:ln>
          </p:spPr>
          <p:txBody>
            <a:bodyPr anchorCtr="0" anchor="ctr" bIns="184900" lIns="184900" spcFirstLastPara="1" rIns="184900" wrap="square" tIns="184900">
              <a:noAutofit/>
            </a:bodyPr>
            <a:lstStyle/>
            <a:p>
              <a:pPr indent="0" lvl="0" marL="0" marR="0" rtl="0" algn="ctr">
                <a:lnSpc>
                  <a:spcPct val="90000"/>
                </a:lnSpc>
                <a:spcBef>
                  <a:spcPts val="0"/>
                </a:spcBef>
                <a:spcAft>
                  <a:spcPts val="0"/>
                </a:spcAft>
                <a:buClr>
                  <a:schemeClr val="dk1"/>
                </a:buClr>
                <a:buSzPts val="2600"/>
                <a:buFont typeface="Gill Sans"/>
                <a:buNone/>
              </a:pPr>
              <a:r>
                <a:rPr lang="en-US" sz="2600">
                  <a:solidFill>
                    <a:schemeClr val="dk1"/>
                  </a:solidFill>
                  <a:latin typeface="Gill Sans"/>
                  <a:ea typeface="Gill Sans"/>
                  <a:cs typeface="Gill Sans"/>
                  <a:sym typeface="Gill Sans"/>
                </a:rPr>
                <a:t>Who are we?</a:t>
              </a:r>
              <a:endParaRPr sz="2600">
                <a:solidFill>
                  <a:schemeClr val="dk1"/>
                </a:solidFill>
                <a:latin typeface="Gill Sans"/>
                <a:ea typeface="Gill Sans"/>
                <a:cs typeface="Gill Sans"/>
                <a:sym typeface="Gill Sans"/>
              </a:endParaRPr>
            </a:p>
          </p:txBody>
        </p:sp>
        <p:sp>
          <p:nvSpPr>
            <p:cNvPr id="190" name="Google Shape;190;p4"/>
            <p:cNvSpPr/>
            <p:nvPr/>
          </p:nvSpPr>
          <p:spPr>
            <a:xfrm>
              <a:off x="0" y="716903"/>
              <a:ext cx="11904133" cy="609887"/>
            </a:xfrm>
            <a:prstGeom prst="rect">
              <a:avLst/>
            </a:prstGeom>
            <a:solidFill>
              <a:srgbClr val="FBDBCA">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txBox="1"/>
            <p:nvPr/>
          </p:nvSpPr>
          <p:spPr>
            <a:xfrm>
              <a:off x="0" y="716903"/>
              <a:ext cx="11904133" cy="609887"/>
            </a:xfrm>
            <a:prstGeom prst="rect">
              <a:avLst/>
            </a:prstGeom>
            <a:noFill/>
            <a:ln>
              <a:noFill/>
            </a:ln>
          </p:spPr>
          <p:txBody>
            <a:bodyPr anchorCtr="0" anchor="ctr" bIns="25400" lIns="142225" spcFirstLastPara="1" rIns="142225" wrap="square" tIns="25400">
              <a:noAutofit/>
            </a:bodyPr>
            <a:lstStyle/>
            <a:p>
              <a:pPr indent="0" lvl="0" marL="0" marR="0" rtl="0" algn="ctr">
                <a:lnSpc>
                  <a:spcPct val="90000"/>
                </a:lnSpc>
                <a:spcBef>
                  <a:spcPts val="0"/>
                </a:spcBef>
                <a:spcAft>
                  <a:spcPts val="0"/>
                </a:spcAft>
                <a:buClr>
                  <a:schemeClr val="dk1"/>
                </a:buClr>
                <a:buSzPts val="2000"/>
                <a:buFont typeface="Gill Sans"/>
                <a:buNone/>
              </a:pPr>
              <a:r>
                <a:rPr lang="en-US" sz="2000">
                  <a:solidFill>
                    <a:schemeClr val="dk1"/>
                  </a:solidFill>
                  <a:latin typeface="Gill Sans"/>
                  <a:ea typeface="Gill Sans"/>
                  <a:cs typeface="Gill Sans"/>
                  <a:sym typeface="Gill Sans"/>
                </a:rPr>
                <a:t>Jobtarget.com is a small to medium sized HR technology company.</a:t>
              </a:r>
              <a:endParaRPr sz="2000">
                <a:solidFill>
                  <a:schemeClr val="dk1"/>
                </a:solidFill>
                <a:latin typeface="Gill Sans"/>
                <a:ea typeface="Gill Sans"/>
                <a:cs typeface="Gill Sans"/>
                <a:sym typeface="Gill Sans"/>
              </a:endParaRPr>
            </a:p>
          </p:txBody>
        </p:sp>
      </p:grpSp>
      <p:sp>
        <p:nvSpPr>
          <p:cNvPr id="192" name="Google Shape;192;p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UConn Huskies - Wikipedia" id="193" name="Google Shape;193;p4"/>
          <p:cNvPicPr preferRelativeResize="0"/>
          <p:nvPr/>
        </p:nvPicPr>
        <p:blipFill rotWithShape="1">
          <a:blip r:embed="rId3">
            <a:alphaModFix/>
          </a:blip>
          <a:srcRect b="0" l="0" r="0" t="0"/>
          <a:stretch/>
        </p:blipFill>
        <p:spPr>
          <a:xfrm>
            <a:off x="11596731" y="92034"/>
            <a:ext cx="462669" cy="5768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5"/>
          <p:cNvGrpSpPr/>
          <p:nvPr/>
        </p:nvGrpSpPr>
        <p:grpSpPr>
          <a:xfrm>
            <a:off x="3183666" y="2152950"/>
            <a:ext cx="4732464" cy="5046132"/>
            <a:chOff x="1380269" y="0"/>
            <a:chExt cx="4732464" cy="5046132"/>
          </a:xfrm>
        </p:grpSpPr>
        <p:sp>
          <p:nvSpPr>
            <p:cNvPr id="200" name="Google Shape;200;p5"/>
            <p:cNvSpPr/>
            <p:nvPr/>
          </p:nvSpPr>
          <p:spPr>
            <a:xfrm>
              <a:off x="2339033" y="2523066"/>
              <a:ext cx="628949" cy="599228"/>
            </a:xfrm>
            <a:custGeom>
              <a:rect b="b" l="l" r="r" t="t"/>
              <a:pathLst>
                <a:path extrusionOk="0" h="120000" w="120000">
                  <a:moveTo>
                    <a:pt x="0" y="0"/>
                  </a:moveTo>
                  <a:lnTo>
                    <a:pt x="60000" y="0"/>
                  </a:lnTo>
                  <a:lnTo>
                    <a:pt x="60000" y="120000"/>
                  </a:lnTo>
                  <a:lnTo>
                    <a:pt x="120000" y="120000"/>
                  </a:lnTo>
                </a:path>
              </a:pathLst>
            </a:custGeom>
            <a:noFill/>
            <a:ln cap="flat" cmpd="sng" w="12700">
              <a:solidFill>
                <a:srgbClr val="C37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txBox="1"/>
            <p:nvPr/>
          </p:nvSpPr>
          <p:spPr>
            <a:xfrm>
              <a:off x="2631790" y="2800962"/>
              <a:ext cx="43435" cy="4343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Gill Sans"/>
                <a:buNone/>
              </a:pPr>
              <a:r>
                <a:t/>
              </a:r>
              <a:endParaRPr sz="500">
                <a:solidFill>
                  <a:schemeClr val="dk1"/>
                </a:solidFill>
                <a:latin typeface="Gill Sans"/>
                <a:ea typeface="Gill Sans"/>
                <a:cs typeface="Gill Sans"/>
                <a:sym typeface="Gill Sans"/>
              </a:endParaRPr>
            </a:p>
          </p:txBody>
        </p:sp>
        <p:sp>
          <p:nvSpPr>
            <p:cNvPr id="202" name="Google Shape;202;p5"/>
            <p:cNvSpPr/>
            <p:nvPr/>
          </p:nvSpPr>
          <p:spPr>
            <a:xfrm>
              <a:off x="2339033" y="1923837"/>
              <a:ext cx="628949" cy="599228"/>
            </a:xfrm>
            <a:custGeom>
              <a:rect b="b" l="l" r="r" t="t"/>
              <a:pathLst>
                <a:path extrusionOk="0" h="120000" w="120000">
                  <a:moveTo>
                    <a:pt x="0" y="120000"/>
                  </a:moveTo>
                  <a:lnTo>
                    <a:pt x="60000" y="120000"/>
                  </a:lnTo>
                  <a:lnTo>
                    <a:pt x="60000" y="0"/>
                  </a:lnTo>
                  <a:lnTo>
                    <a:pt x="120000" y="0"/>
                  </a:lnTo>
                </a:path>
              </a:pathLst>
            </a:custGeom>
            <a:noFill/>
            <a:ln cap="flat" cmpd="sng" w="12700">
              <a:solidFill>
                <a:srgbClr val="C37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txBox="1"/>
            <p:nvPr/>
          </p:nvSpPr>
          <p:spPr>
            <a:xfrm>
              <a:off x="2631790" y="2201734"/>
              <a:ext cx="43435" cy="4343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Gill Sans"/>
                <a:buNone/>
              </a:pPr>
              <a:r>
                <a:t/>
              </a:r>
              <a:endParaRPr sz="500">
                <a:solidFill>
                  <a:schemeClr val="dk1"/>
                </a:solidFill>
                <a:latin typeface="Gill Sans"/>
                <a:ea typeface="Gill Sans"/>
                <a:cs typeface="Gill Sans"/>
                <a:sym typeface="Gill Sans"/>
              </a:endParaRPr>
            </a:p>
          </p:txBody>
        </p:sp>
        <p:sp>
          <p:nvSpPr>
            <p:cNvPr id="204" name="Google Shape;204;p5"/>
            <p:cNvSpPr/>
            <p:nvPr/>
          </p:nvSpPr>
          <p:spPr>
            <a:xfrm rot="-5400000">
              <a:off x="-663415" y="2043683"/>
              <a:ext cx="5046132" cy="958765"/>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txBox="1"/>
            <p:nvPr/>
          </p:nvSpPr>
          <p:spPr>
            <a:xfrm rot="-5400000">
              <a:off x="-663415" y="2043683"/>
              <a:ext cx="5046132" cy="958765"/>
            </a:xfrm>
            <a:prstGeom prst="rect">
              <a:avLst/>
            </a:prstGeom>
            <a:noFill/>
            <a:ln>
              <a:noFill/>
            </a:ln>
          </p:spPr>
          <p:txBody>
            <a:bodyPr anchorCtr="0" anchor="ctr" bIns="41275" lIns="41275" spcFirstLastPara="1" rIns="41275" wrap="square" tIns="41275">
              <a:noAutofit/>
            </a:bodyPr>
            <a:lstStyle/>
            <a:p>
              <a:pPr indent="0" lvl="0" marL="0" marR="0" rtl="0" algn="ctr">
                <a:lnSpc>
                  <a:spcPct val="90000"/>
                </a:lnSpc>
                <a:spcBef>
                  <a:spcPts val="0"/>
                </a:spcBef>
                <a:spcAft>
                  <a:spcPts val="0"/>
                </a:spcAft>
                <a:buClr>
                  <a:schemeClr val="lt1"/>
                </a:buClr>
                <a:buSzPts val="6500"/>
                <a:buFont typeface="Gill Sans"/>
                <a:buNone/>
              </a:pPr>
              <a:r>
                <a:rPr lang="en-US" sz="6500">
                  <a:solidFill>
                    <a:schemeClr val="lt1"/>
                  </a:solidFill>
                  <a:latin typeface="Gill Sans"/>
                  <a:ea typeface="Gill Sans"/>
                  <a:cs typeface="Gill Sans"/>
                  <a:sym typeface="Gill Sans"/>
                </a:rPr>
                <a:t>Type of ad</a:t>
              </a:r>
              <a:endParaRPr sz="6500">
                <a:solidFill>
                  <a:schemeClr val="lt1"/>
                </a:solidFill>
                <a:latin typeface="Gill Sans"/>
                <a:ea typeface="Gill Sans"/>
                <a:cs typeface="Gill Sans"/>
                <a:sym typeface="Gill Sans"/>
              </a:endParaRPr>
            </a:p>
          </p:txBody>
        </p:sp>
        <p:sp>
          <p:nvSpPr>
            <p:cNvPr id="206" name="Google Shape;206;p5"/>
            <p:cNvSpPr/>
            <p:nvPr/>
          </p:nvSpPr>
          <p:spPr>
            <a:xfrm>
              <a:off x="2967983" y="1444455"/>
              <a:ext cx="3144749" cy="958765"/>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txBox="1"/>
            <p:nvPr/>
          </p:nvSpPr>
          <p:spPr>
            <a:xfrm>
              <a:off x="2967983" y="1444455"/>
              <a:ext cx="3144749" cy="958765"/>
            </a:xfrm>
            <a:prstGeom prst="rect">
              <a:avLst/>
            </a:prstGeom>
            <a:noFill/>
            <a:ln>
              <a:noFill/>
            </a:ln>
          </p:spPr>
          <p:txBody>
            <a:bodyPr anchorCtr="0" anchor="ctr" bIns="27300" lIns="27300" spcFirstLastPara="1" rIns="27300" wrap="square" tIns="27300">
              <a:noAutofit/>
            </a:bodyPr>
            <a:lstStyle/>
            <a:p>
              <a:pPr indent="0" lvl="0" marL="0" marR="0" rtl="0" algn="ctr">
                <a:lnSpc>
                  <a:spcPct val="90000"/>
                </a:lnSpc>
                <a:spcBef>
                  <a:spcPts val="0"/>
                </a:spcBef>
                <a:spcAft>
                  <a:spcPts val="0"/>
                </a:spcAft>
                <a:buClr>
                  <a:schemeClr val="lt1"/>
                </a:buClr>
                <a:buSzPts val="4300"/>
                <a:buFont typeface="Gill Sans"/>
                <a:buNone/>
              </a:pPr>
              <a:r>
                <a:rPr lang="en-US" sz="4300">
                  <a:solidFill>
                    <a:schemeClr val="lt1"/>
                  </a:solidFill>
                  <a:latin typeface="Gill Sans"/>
                  <a:ea typeface="Gill Sans"/>
                  <a:cs typeface="Gill Sans"/>
                  <a:sym typeface="Gill Sans"/>
                </a:rPr>
                <a:t>Market Place</a:t>
              </a:r>
              <a:endParaRPr sz="4300">
                <a:solidFill>
                  <a:schemeClr val="lt1"/>
                </a:solidFill>
                <a:latin typeface="Gill Sans"/>
                <a:ea typeface="Gill Sans"/>
                <a:cs typeface="Gill Sans"/>
                <a:sym typeface="Gill Sans"/>
              </a:endParaRPr>
            </a:p>
          </p:txBody>
        </p:sp>
        <p:sp>
          <p:nvSpPr>
            <p:cNvPr id="208" name="Google Shape;208;p5"/>
            <p:cNvSpPr/>
            <p:nvPr/>
          </p:nvSpPr>
          <p:spPr>
            <a:xfrm>
              <a:off x="2967983" y="2642911"/>
              <a:ext cx="3144749" cy="958765"/>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txBox="1"/>
            <p:nvPr/>
          </p:nvSpPr>
          <p:spPr>
            <a:xfrm>
              <a:off x="2967983" y="2642911"/>
              <a:ext cx="3144749" cy="958765"/>
            </a:xfrm>
            <a:prstGeom prst="rect">
              <a:avLst/>
            </a:prstGeom>
            <a:noFill/>
            <a:ln>
              <a:noFill/>
            </a:ln>
          </p:spPr>
          <p:txBody>
            <a:bodyPr anchorCtr="0" anchor="ctr" bIns="27300" lIns="27300" spcFirstLastPara="1" rIns="27300" wrap="square" tIns="27300">
              <a:noAutofit/>
            </a:bodyPr>
            <a:lstStyle/>
            <a:p>
              <a:pPr indent="0" lvl="0" marL="0" marR="0" rtl="0" algn="ctr">
                <a:lnSpc>
                  <a:spcPct val="90000"/>
                </a:lnSpc>
                <a:spcBef>
                  <a:spcPts val="0"/>
                </a:spcBef>
                <a:spcAft>
                  <a:spcPts val="0"/>
                </a:spcAft>
                <a:buClr>
                  <a:schemeClr val="lt1"/>
                </a:buClr>
                <a:buSzPts val="4300"/>
                <a:buFont typeface="Gill Sans"/>
                <a:buNone/>
              </a:pPr>
              <a:r>
                <a:rPr lang="en-US" sz="4300">
                  <a:solidFill>
                    <a:schemeClr val="lt1"/>
                  </a:solidFill>
                  <a:latin typeface="Gill Sans"/>
                  <a:ea typeface="Gill Sans"/>
                  <a:cs typeface="Gill Sans"/>
                  <a:sym typeface="Gill Sans"/>
                </a:rPr>
                <a:t>Programmatic</a:t>
              </a:r>
              <a:endParaRPr sz="4300">
                <a:solidFill>
                  <a:schemeClr val="lt1"/>
                </a:solidFill>
                <a:latin typeface="Gill Sans"/>
                <a:ea typeface="Gill Sans"/>
                <a:cs typeface="Gill Sans"/>
                <a:sym typeface="Gill Sans"/>
              </a:endParaRPr>
            </a:p>
          </p:txBody>
        </p:sp>
      </p:grpSp>
      <p:sp>
        <p:nvSpPr>
          <p:cNvPr id="210" name="Google Shape;210;p5"/>
          <p:cNvSpPr/>
          <p:nvPr/>
        </p:nvSpPr>
        <p:spPr>
          <a:xfrm>
            <a:off x="-340" y="1517951"/>
            <a:ext cx="12192000" cy="1439334"/>
          </a:xfrm>
          <a:prstGeom prst="rect">
            <a:avLst/>
          </a:prstGeom>
          <a:solidFill>
            <a:schemeClr val="lt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1" name="Google Shape;211;p5"/>
          <p:cNvSpPr txBox="1"/>
          <p:nvPr>
            <p:ph idx="1" type="body"/>
          </p:nvPr>
        </p:nvSpPr>
        <p:spPr>
          <a:xfrm>
            <a:off x="0" y="1517951"/>
            <a:ext cx="7729728" cy="163762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US">
                <a:solidFill>
                  <a:schemeClr val="accent2"/>
                </a:solidFill>
              </a:rPr>
              <a:t>Using the real-time data from Jobtarget.com, we are performing analysis on Medical and Nursing industries, focusing on one key metric </a:t>
            </a:r>
            <a:r>
              <a:rPr b="1" lang="en-US">
                <a:solidFill>
                  <a:schemeClr val="accent2"/>
                </a:solidFill>
              </a:rPr>
              <a:t>count of hire</a:t>
            </a:r>
            <a:r>
              <a:rPr lang="en-US">
                <a:solidFill>
                  <a:schemeClr val="accent2"/>
                </a:solidFill>
              </a:rPr>
              <a:t>.</a:t>
            </a:r>
            <a:endParaRPr/>
          </a:p>
          <a:p>
            <a:pPr indent="0" lvl="0" marL="0" rtl="0" algn="l">
              <a:lnSpc>
                <a:spcPct val="100000"/>
              </a:lnSpc>
              <a:spcBef>
                <a:spcPts val="1000"/>
              </a:spcBef>
              <a:spcAft>
                <a:spcPts val="0"/>
              </a:spcAft>
              <a:buSzPts val="1800"/>
              <a:buNone/>
            </a:pPr>
            <a:r>
              <a:rPr lang="en-US">
                <a:solidFill>
                  <a:schemeClr val="accent2"/>
                </a:solidFill>
              </a:rPr>
              <a:t>We are trying to identify the job and performance of the clients related to the job advertisement and hiring effectiveness. </a:t>
            </a:r>
            <a:endParaRPr>
              <a:solidFill>
                <a:schemeClr val="accent2"/>
              </a:solidFill>
            </a:endParaRPr>
          </a:p>
        </p:txBody>
      </p:sp>
      <p:pic>
        <p:nvPicPr>
          <p:cNvPr id="212" name="Google Shape;212;p5"/>
          <p:cNvPicPr preferRelativeResize="0"/>
          <p:nvPr/>
        </p:nvPicPr>
        <p:blipFill rotWithShape="1">
          <a:blip r:embed="rId3">
            <a:alphaModFix/>
          </a:blip>
          <a:srcRect b="0" l="0" r="0" t="0"/>
          <a:stretch/>
        </p:blipFill>
        <p:spPr>
          <a:xfrm>
            <a:off x="9673164" y="93133"/>
            <a:ext cx="1411604" cy="1411604"/>
          </a:xfrm>
          <a:prstGeom prst="round2DiagRect">
            <a:avLst>
              <a:gd fmla="val 16667" name="adj1"/>
              <a:gd fmla="val 0" name="adj2"/>
            </a:avLst>
          </a:prstGeom>
          <a:noFill/>
          <a:ln>
            <a:noFill/>
          </a:ln>
          <a:effectLst>
            <a:outerShdw blurRad="254000" rotWithShape="0" algn="tl">
              <a:srgbClr val="000000">
                <a:alpha val="42745"/>
              </a:srgbClr>
            </a:outerShdw>
          </a:effectLst>
        </p:spPr>
      </p:pic>
      <p:sp>
        <p:nvSpPr>
          <p:cNvPr id="213" name="Google Shape;213;p5"/>
          <p:cNvSpPr txBox="1"/>
          <p:nvPr/>
        </p:nvSpPr>
        <p:spPr>
          <a:xfrm>
            <a:off x="9122829" y="1738086"/>
            <a:ext cx="2700867" cy="707886"/>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2"/>
                </a:solidFill>
                <a:latin typeface="Gill Sans"/>
                <a:ea typeface="Gill Sans"/>
                <a:cs typeface="Gill Sans"/>
                <a:sym typeface="Gill Sans"/>
              </a:rPr>
              <a:t>OBJECTIVE</a:t>
            </a:r>
            <a:endParaRPr sz="4000">
              <a:solidFill>
                <a:schemeClr val="accent2"/>
              </a:solidFill>
              <a:latin typeface="Gill Sans"/>
              <a:ea typeface="Gill Sans"/>
              <a:cs typeface="Gill Sans"/>
              <a:sym typeface="Gill Sans"/>
            </a:endParaRPr>
          </a:p>
        </p:txBody>
      </p:sp>
      <p:sp>
        <p:nvSpPr>
          <p:cNvPr id="214" name="Google Shape;214;p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UConn Huskies - Wikipedia" id="215" name="Google Shape;215;p5"/>
          <p:cNvPicPr preferRelativeResize="0"/>
          <p:nvPr/>
        </p:nvPicPr>
        <p:blipFill rotWithShape="1">
          <a:blip r:embed="rId4">
            <a:alphaModFix/>
          </a:blip>
          <a:srcRect b="0" l="0" r="0" t="0"/>
          <a:stretch/>
        </p:blipFill>
        <p:spPr>
          <a:xfrm>
            <a:off x="11596731" y="92034"/>
            <a:ext cx="462669" cy="5768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6"/>
          <p:cNvSpPr txBox="1"/>
          <p:nvPr>
            <p:ph type="title"/>
          </p:nvPr>
        </p:nvSpPr>
        <p:spPr>
          <a:xfrm>
            <a:off x="4508106" y="81834"/>
            <a:ext cx="3391294" cy="917233"/>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FFFFFF"/>
              </a:buClr>
              <a:buSzPct val="100000"/>
              <a:buFont typeface="Gill Sans"/>
              <a:buNone/>
            </a:pPr>
            <a:r>
              <a:rPr lang="en-US">
                <a:solidFill>
                  <a:srgbClr val="FFFFFF"/>
                </a:solidFill>
              </a:rPr>
              <a:t>SUMMARY OF OUR DATA</a:t>
            </a:r>
            <a:endParaRPr/>
          </a:p>
        </p:txBody>
      </p:sp>
      <p:pic>
        <p:nvPicPr>
          <p:cNvPr id="222" name="Google Shape;222;p6"/>
          <p:cNvPicPr preferRelativeResize="0"/>
          <p:nvPr/>
        </p:nvPicPr>
        <p:blipFill rotWithShape="1">
          <a:blip r:embed="rId3">
            <a:alphaModFix/>
          </a:blip>
          <a:srcRect b="0" l="0" r="0" t="0"/>
          <a:stretch/>
        </p:blipFill>
        <p:spPr>
          <a:xfrm>
            <a:off x="1498768" y="1075981"/>
            <a:ext cx="9304699" cy="3500037"/>
          </a:xfrm>
          <a:prstGeom prst="rect">
            <a:avLst/>
          </a:prstGeom>
          <a:noFill/>
          <a:ln>
            <a:noFill/>
          </a:ln>
        </p:spPr>
      </p:pic>
      <p:pic>
        <p:nvPicPr>
          <p:cNvPr id="223" name="Google Shape;223;p6"/>
          <p:cNvPicPr preferRelativeResize="0"/>
          <p:nvPr/>
        </p:nvPicPr>
        <p:blipFill rotWithShape="1">
          <a:blip r:embed="rId4">
            <a:alphaModFix/>
          </a:blip>
          <a:srcRect b="0" l="0" r="0" t="0"/>
          <a:stretch/>
        </p:blipFill>
        <p:spPr>
          <a:xfrm>
            <a:off x="11940" y="0"/>
            <a:ext cx="699846" cy="730950"/>
          </a:xfrm>
          <a:prstGeom prst="rect">
            <a:avLst/>
          </a:prstGeom>
          <a:noFill/>
          <a:ln>
            <a:noFill/>
          </a:ln>
        </p:spPr>
      </p:pic>
      <p:pic>
        <p:nvPicPr>
          <p:cNvPr id="224" name="Google Shape;224;p6"/>
          <p:cNvPicPr preferRelativeResize="0"/>
          <p:nvPr/>
        </p:nvPicPr>
        <p:blipFill rotWithShape="1">
          <a:blip r:embed="rId4">
            <a:alphaModFix/>
          </a:blip>
          <a:srcRect b="0" l="0" r="0" t="0"/>
          <a:stretch/>
        </p:blipFill>
        <p:spPr>
          <a:xfrm>
            <a:off x="1603430" y="365475"/>
            <a:ext cx="699846" cy="730950"/>
          </a:xfrm>
          <a:prstGeom prst="rect">
            <a:avLst/>
          </a:prstGeom>
          <a:noFill/>
          <a:ln>
            <a:noFill/>
          </a:ln>
        </p:spPr>
      </p:pic>
      <p:pic>
        <p:nvPicPr>
          <p:cNvPr id="225" name="Google Shape;225;p6"/>
          <p:cNvPicPr preferRelativeResize="0"/>
          <p:nvPr/>
        </p:nvPicPr>
        <p:blipFill rotWithShape="1">
          <a:blip r:embed="rId4">
            <a:alphaModFix/>
          </a:blip>
          <a:srcRect b="0" l="0" r="0" t="0"/>
          <a:stretch/>
        </p:blipFill>
        <p:spPr>
          <a:xfrm>
            <a:off x="975612" y="-29980"/>
            <a:ext cx="699846" cy="730950"/>
          </a:xfrm>
          <a:prstGeom prst="rect">
            <a:avLst/>
          </a:prstGeom>
          <a:noFill/>
          <a:ln>
            <a:noFill/>
          </a:ln>
        </p:spPr>
      </p:pic>
      <p:pic>
        <p:nvPicPr>
          <p:cNvPr id="226" name="Google Shape;226;p6"/>
          <p:cNvPicPr preferRelativeResize="0"/>
          <p:nvPr/>
        </p:nvPicPr>
        <p:blipFill rotWithShape="1">
          <a:blip r:embed="rId4">
            <a:alphaModFix/>
          </a:blip>
          <a:srcRect b="0" l="0" r="0" t="0"/>
          <a:stretch/>
        </p:blipFill>
        <p:spPr>
          <a:xfrm>
            <a:off x="2139117" y="-134290"/>
            <a:ext cx="699846" cy="730950"/>
          </a:xfrm>
          <a:prstGeom prst="rect">
            <a:avLst/>
          </a:prstGeom>
          <a:noFill/>
          <a:ln>
            <a:noFill/>
          </a:ln>
        </p:spPr>
      </p:pic>
      <p:pic>
        <p:nvPicPr>
          <p:cNvPr id="227" name="Google Shape;227;p6"/>
          <p:cNvPicPr preferRelativeResize="0"/>
          <p:nvPr/>
        </p:nvPicPr>
        <p:blipFill rotWithShape="1">
          <a:blip r:embed="rId4">
            <a:alphaModFix/>
          </a:blip>
          <a:srcRect b="0" l="0" r="0" t="0"/>
          <a:stretch/>
        </p:blipFill>
        <p:spPr>
          <a:xfrm>
            <a:off x="2967203" y="335495"/>
            <a:ext cx="699846" cy="730950"/>
          </a:xfrm>
          <a:prstGeom prst="rect">
            <a:avLst/>
          </a:prstGeom>
          <a:noFill/>
          <a:ln>
            <a:noFill/>
          </a:ln>
        </p:spPr>
      </p:pic>
      <p:pic>
        <p:nvPicPr>
          <p:cNvPr id="228" name="Google Shape;228;p6"/>
          <p:cNvPicPr preferRelativeResize="0"/>
          <p:nvPr/>
        </p:nvPicPr>
        <p:blipFill rotWithShape="1">
          <a:blip r:embed="rId4">
            <a:alphaModFix/>
          </a:blip>
          <a:srcRect b="0" l="0" r="0" t="0"/>
          <a:stretch/>
        </p:blipFill>
        <p:spPr>
          <a:xfrm>
            <a:off x="3727227" y="-148052"/>
            <a:ext cx="699846" cy="730950"/>
          </a:xfrm>
          <a:prstGeom prst="rect">
            <a:avLst/>
          </a:prstGeom>
          <a:noFill/>
          <a:ln>
            <a:noFill/>
          </a:ln>
        </p:spPr>
      </p:pic>
      <p:pic>
        <p:nvPicPr>
          <p:cNvPr id="229" name="Google Shape;229;p6"/>
          <p:cNvPicPr preferRelativeResize="0"/>
          <p:nvPr/>
        </p:nvPicPr>
        <p:blipFill rotWithShape="1">
          <a:blip r:embed="rId4">
            <a:alphaModFix/>
          </a:blip>
          <a:srcRect b="0" l="0" r="0" t="0"/>
          <a:stretch/>
        </p:blipFill>
        <p:spPr>
          <a:xfrm>
            <a:off x="11590335" y="427220"/>
            <a:ext cx="699846" cy="730950"/>
          </a:xfrm>
          <a:prstGeom prst="rect">
            <a:avLst/>
          </a:prstGeom>
          <a:noFill/>
          <a:ln>
            <a:noFill/>
          </a:ln>
        </p:spPr>
      </p:pic>
      <p:pic>
        <p:nvPicPr>
          <p:cNvPr id="230" name="Google Shape;230;p6"/>
          <p:cNvPicPr preferRelativeResize="0"/>
          <p:nvPr/>
        </p:nvPicPr>
        <p:blipFill rotWithShape="1">
          <a:blip r:embed="rId4">
            <a:alphaModFix/>
          </a:blip>
          <a:srcRect b="0" l="0" r="0" t="0"/>
          <a:stretch/>
        </p:blipFill>
        <p:spPr>
          <a:xfrm>
            <a:off x="10887571" y="-67187"/>
            <a:ext cx="699846" cy="730950"/>
          </a:xfrm>
          <a:prstGeom prst="rect">
            <a:avLst/>
          </a:prstGeom>
          <a:noFill/>
          <a:ln>
            <a:noFill/>
          </a:ln>
        </p:spPr>
      </p:pic>
      <p:pic>
        <p:nvPicPr>
          <p:cNvPr id="231" name="Google Shape;231;p6"/>
          <p:cNvPicPr preferRelativeResize="0"/>
          <p:nvPr/>
        </p:nvPicPr>
        <p:blipFill rotWithShape="1">
          <a:blip r:embed="rId4">
            <a:alphaModFix/>
          </a:blip>
          <a:srcRect b="0" l="0" r="0" t="0"/>
          <a:stretch/>
        </p:blipFill>
        <p:spPr>
          <a:xfrm>
            <a:off x="10164925" y="276578"/>
            <a:ext cx="699846" cy="730950"/>
          </a:xfrm>
          <a:prstGeom prst="rect">
            <a:avLst/>
          </a:prstGeom>
          <a:noFill/>
          <a:ln>
            <a:noFill/>
          </a:ln>
        </p:spPr>
      </p:pic>
      <p:pic>
        <p:nvPicPr>
          <p:cNvPr id="232" name="Google Shape;232;p6"/>
          <p:cNvPicPr preferRelativeResize="0"/>
          <p:nvPr/>
        </p:nvPicPr>
        <p:blipFill rotWithShape="1">
          <a:blip r:embed="rId4">
            <a:alphaModFix/>
          </a:blip>
          <a:srcRect b="0" l="0" r="0" t="0"/>
          <a:stretch/>
        </p:blipFill>
        <p:spPr>
          <a:xfrm>
            <a:off x="9422602" y="-116224"/>
            <a:ext cx="699846" cy="730950"/>
          </a:xfrm>
          <a:prstGeom prst="rect">
            <a:avLst/>
          </a:prstGeom>
          <a:noFill/>
          <a:ln>
            <a:noFill/>
          </a:ln>
        </p:spPr>
      </p:pic>
      <p:pic>
        <p:nvPicPr>
          <p:cNvPr id="233" name="Google Shape;233;p6"/>
          <p:cNvPicPr preferRelativeResize="0"/>
          <p:nvPr/>
        </p:nvPicPr>
        <p:blipFill rotWithShape="1">
          <a:blip r:embed="rId4">
            <a:alphaModFix/>
          </a:blip>
          <a:srcRect b="0" l="0" r="0" t="0"/>
          <a:stretch/>
        </p:blipFill>
        <p:spPr>
          <a:xfrm>
            <a:off x="8742433" y="274820"/>
            <a:ext cx="699846" cy="730950"/>
          </a:xfrm>
          <a:prstGeom prst="rect">
            <a:avLst/>
          </a:prstGeom>
          <a:noFill/>
          <a:ln>
            <a:noFill/>
          </a:ln>
        </p:spPr>
      </p:pic>
      <p:pic>
        <p:nvPicPr>
          <p:cNvPr id="234" name="Google Shape;234;p6"/>
          <p:cNvPicPr preferRelativeResize="0"/>
          <p:nvPr/>
        </p:nvPicPr>
        <p:blipFill rotWithShape="1">
          <a:blip r:embed="rId4">
            <a:alphaModFix/>
          </a:blip>
          <a:srcRect b="0" l="0" r="0" t="0"/>
          <a:stretch/>
        </p:blipFill>
        <p:spPr>
          <a:xfrm>
            <a:off x="7980433" y="-148052"/>
            <a:ext cx="699846" cy="730950"/>
          </a:xfrm>
          <a:prstGeom prst="rect">
            <a:avLst/>
          </a:prstGeom>
          <a:noFill/>
          <a:ln>
            <a:noFill/>
          </a:ln>
        </p:spPr>
      </p:pic>
      <p:sp>
        <p:nvSpPr>
          <p:cNvPr id="235" name="Google Shape;235;p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36" name="Google Shape;236;p6"/>
          <p:cNvSpPr txBox="1"/>
          <p:nvPr/>
        </p:nvSpPr>
        <p:spPr>
          <a:xfrm>
            <a:off x="1498768" y="4876800"/>
            <a:ext cx="9194632" cy="184665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Gill Sans"/>
                <a:ea typeface="Gill Sans"/>
                <a:cs typeface="Gill Sans"/>
                <a:sym typeface="Gill Sans"/>
              </a:rPr>
              <a:t>A job advertisement through Programmatic will post a job to all major Job Sites until the budget for that job is exhausted or at the end of 30 days, which every comes first.  The budget per job is set by the customer with guidance from JobTarget.com.  </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Gill Sans"/>
                <a:ea typeface="Gill Sans"/>
                <a:cs typeface="Gill Sans"/>
                <a:sym typeface="Gill Sans"/>
              </a:rPr>
              <a:t>Programmatic job postings are fully automated, requiring less customer oversight, and delivers higher long term customer retention rates when compared to customers who purchase Marketplace job advertisements.  </a:t>
            </a:r>
            <a:endParaRPr sz="1600">
              <a:solidFill>
                <a:schemeClr val="lt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descr="UConn Huskies - Wikipedia" id="237" name="Google Shape;237;p6"/>
          <p:cNvPicPr preferRelativeResize="0"/>
          <p:nvPr/>
        </p:nvPicPr>
        <p:blipFill rotWithShape="1">
          <a:blip r:embed="rId5">
            <a:alphaModFix/>
          </a:blip>
          <a:srcRect b="0" l="0" r="0" t="0"/>
          <a:stretch/>
        </p:blipFill>
        <p:spPr>
          <a:xfrm>
            <a:off x="11596731" y="92034"/>
            <a:ext cx="462669" cy="5768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43" name="Google Shape;243;p7"/>
          <p:cNvSpPr txBox="1"/>
          <p:nvPr/>
        </p:nvSpPr>
        <p:spPr>
          <a:xfrm>
            <a:off x="101600" y="381001"/>
            <a:ext cx="11739033" cy="2446695"/>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1600">
                <a:solidFill>
                  <a:schemeClr val="lt1"/>
                </a:solidFill>
                <a:latin typeface="Gill Sans"/>
                <a:ea typeface="Gill Sans"/>
                <a:cs typeface="Gill Sans"/>
                <a:sym typeface="Gill Sans"/>
              </a:rPr>
              <a:t>Data Dictionary </a:t>
            </a:r>
            <a:endParaRPr sz="1400">
              <a:solidFill>
                <a:schemeClr val="lt1"/>
              </a:solidFill>
              <a:latin typeface="Gill Sans"/>
              <a:ea typeface="Gill Sans"/>
              <a:cs typeface="Gill Sans"/>
              <a:sym typeface="Gill Sans"/>
            </a:endParaRPr>
          </a:p>
          <a:p>
            <a:pPr indent="0" lvl="0" marL="457200" marR="0" rtl="0" algn="l">
              <a:lnSpc>
                <a:spcPct val="107000"/>
              </a:lnSpc>
              <a:spcBef>
                <a:spcPts val="0"/>
              </a:spcBef>
              <a:spcAft>
                <a:spcPts val="0"/>
              </a:spcAft>
              <a:buNone/>
            </a:pPr>
            <a:r>
              <a:rPr lang="en-US" sz="1600">
                <a:solidFill>
                  <a:schemeClr val="lt1"/>
                </a:solidFill>
                <a:latin typeface="Gill Sans"/>
                <a:ea typeface="Gill Sans"/>
                <a:cs typeface="Gill Sans"/>
                <a:sym typeface="Gill Sans"/>
              </a:rPr>
              <a:t>Total_hires= count of jobseekers hired per posting</a:t>
            </a:r>
            <a:endParaRPr sz="1400">
              <a:solidFill>
                <a:schemeClr val="lt1"/>
              </a:solidFill>
              <a:latin typeface="Gill Sans"/>
              <a:ea typeface="Gill Sans"/>
              <a:cs typeface="Gill Sans"/>
              <a:sym typeface="Gill Sans"/>
            </a:endParaRPr>
          </a:p>
          <a:p>
            <a:pPr indent="0" lvl="0" marL="457200" marR="0" rtl="0" algn="l">
              <a:lnSpc>
                <a:spcPct val="107000"/>
              </a:lnSpc>
              <a:spcBef>
                <a:spcPts val="0"/>
              </a:spcBef>
              <a:spcAft>
                <a:spcPts val="0"/>
              </a:spcAft>
              <a:buNone/>
            </a:pPr>
            <a:r>
              <a:rPr lang="en-US" sz="1600">
                <a:solidFill>
                  <a:schemeClr val="lt1"/>
                </a:solidFill>
                <a:latin typeface="Gill Sans"/>
                <a:ea typeface="Gill Sans"/>
                <a:cs typeface="Gill Sans"/>
                <a:sym typeface="Gill Sans"/>
              </a:rPr>
              <a:t>Spend = The amount of money spent on a Job Advertisement</a:t>
            </a:r>
            <a:endParaRPr sz="1400">
              <a:solidFill>
                <a:schemeClr val="lt1"/>
              </a:solidFill>
              <a:latin typeface="Gill Sans"/>
              <a:ea typeface="Gill Sans"/>
              <a:cs typeface="Gill Sans"/>
              <a:sym typeface="Gill Sans"/>
            </a:endParaRPr>
          </a:p>
          <a:p>
            <a:pPr indent="0" lvl="0" marL="457200" marR="0" rtl="0" algn="l">
              <a:lnSpc>
                <a:spcPct val="107000"/>
              </a:lnSpc>
              <a:spcBef>
                <a:spcPts val="0"/>
              </a:spcBef>
              <a:spcAft>
                <a:spcPts val="0"/>
              </a:spcAft>
              <a:buNone/>
            </a:pPr>
            <a:r>
              <a:rPr lang="en-US" sz="1600">
                <a:solidFill>
                  <a:schemeClr val="lt1"/>
                </a:solidFill>
                <a:latin typeface="Gill Sans"/>
                <a:ea typeface="Gill Sans"/>
                <a:cs typeface="Gill Sans"/>
                <a:sym typeface="Gill Sans"/>
              </a:rPr>
              <a:t>Product_id = 1 for Marketplace (CPM duration based advertisement product), 0 for Programmatic (PPC advertisement product)</a:t>
            </a:r>
            <a:endParaRPr sz="1400">
              <a:solidFill>
                <a:schemeClr val="lt1"/>
              </a:solidFill>
              <a:latin typeface="Gill Sans"/>
              <a:ea typeface="Gill Sans"/>
              <a:cs typeface="Gill Sans"/>
              <a:sym typeface="Gill Sans"/>
            </a:endParaRPr>
          </a:p>
          <a:p>
            <a:pPr indent="0" lvl="0" marL="457200" marR="0" rtl="0" algn="l">
              <a:lnSpc>
                <a:spcPct val="107000"/>
              </a:lnSpc>
              <a:spcBef>
                <a:spcPts val="0"/>
              </a:spcBef>
              <a:spcAft>
                <a:spcPts val="0"/>
              </a:spcAft>
              <a:buNone/>
            </a:pPr>
            <a:r>
              <a:rPr lang="en-US" sz="1600">
                <a:solidFill>
                  <a:schemeClr val="lt1"/>
                </a:solidFill>
                <a:latin typeface="Gill Sans"/>
                <a:ea typeface="Gill Sans"/>
                <a:cs typeface="Gill Sans"/>
                <a:sym typeface="Gill Sans"/>
              </a:rPr>
              <a:t>JobSite Publisher: Site_group_id:</a:t>
            </a:r>
            <a:endParaRPr sz="1400">
              <a:solidFill>
                <a:schemeClr val="lt1"/>
              </a:solidFill>
              <a:latin typeface="Gill Sans"/>
              <a:ea typeface="Gill Sans"/>
              <a:cs typeface="Gill Sans"/>
              <a:sym typeface="Gill Sans"/>
            </a:endParaRPr>
          </a:p>
          <a:p>
            <a:pPr indent="0" lvl="0" marL="914400" marR="0" rtl="0" algn="l">
              <a:lnSpc>
                <a:spcPct val="107000"/>
              </a:lnSpc>
              <a:spcBef>
                <a:spcPts val="0"/>
              </a:spcBef>
              <a:spcAft>
                <a:spcPts val="0"/>
              </a:spcAft>
              <a:buNone/>
            </a:pPr>
            <a:r>
              <a:rPr lang="en-US" sz="1600">
                <a:solidFill>
                  <a:schemeClr val="lt1"/>
                </a:solidFill>
                <a:latin typeface="Gill Sans"/>
                <a:ea typeface="Gill Sans"/>
                <a:cs typeface="Gill Sans"/>
                <a:sym typeface="Gill Sans"/>
              </a:rPr>
              <a:t>Site_group_id: 1 for Indeed, 0 for ZipRecuriter,Linkedin, and Other</a:t>
            </a:r>
            <a:endParaRPr sz="1400">
              <a:solidFill>
                <a:schemeClr val="lt1"/>
              </a:solidFill>
              <a:latin typeface="Gill Sans"/>
              <a:ea typeface="Gill Sans"/>
              <a:cs typeface="Gill Sans"/>
              <a:sym typeface="Gill Sans"/>
            </a:endParaRPr>
          </a:p>
          <a:p>
            <a:pPr indent="0" lvl="0" marL="914400" marR="0" rtl="0" algn="l">
              <a:lnSpc>
                <a:spcPct val="107000"/>
              </a:lnSpc>
              <a:spcBef>
                <a:spcPts val="0"/>
              </a:spcBef>
              <a:spcAft>
                <a:spcPts val="0"/>
              </a:spcAft>
              <a:buNone/>
            </a:pPr>
            <a:r>
              <a:rPr lang="en-US" sz="1600">
                <a:solidFill>
                  <a:schemeClr val="lt1"/>
                </a:solidFill>
                <a:latin typeface="Gill Sans"/>
                <a:ea typeface="Gill Sans"/>
                <a:cs typeface="Gill Sans"/>
                <a:sym typeface="Gill Sans"/>
              </a:rPr>
              <a:t>Site_group_id: 2 for ZipRecruiter, 0 for Indeed,Linkedin, and Other</a:t>
            </a:r>
            <a:endParaRPr sz="1400">
              <a:solidFill>
                <a:schemeClr val="lt1"/>
              </a:solidFill>
              <a:latin typeface="Gill Sans"/>
              <a:ea typeface="Gill Sans"/>
              <a:cs typeface="Gill Sans"/>
              <a:sym typeface="Gill Sans"/>
            </a:endParaRPr>
          </a:p>
          <a:p>
            <a:pPr indent="0" lvl="0" marL="914400" marR="0" rtl="0" algn="l">
              <a:lnSpc>
                <a:spcPct val="107000"/>
              </a:lnSpc>
              <a:spcBef>
                <a:spcPts val="0"/>
              </a:spcBef>
              <a:spcAft>
                <a:spcPts val="0"/>
              </a:spcAft>
              <a:buNone/>
            </a:pPr>
            <a:r>
              <a:rPr lang="en-US" sz="1600">
                <a:solidFill>
                  <a:schemeClr val="lt1"/>
                </a:solidFill>
                <a:latin typeface="Gill Sans"/>
                <a:ea typeface="Gill Sans"/>
                <a:cs typeface="Gill Sans"/>
                <a:sym typeface="Gill Sans"/>
              </a:rPr>
              <a:t>Site_group_id: 3 for LinkedIn, 0 for ZipRecuriter,Indeed, and Other</a:t>
            </a:r>
            <a:endParaRPr sz="1400">
              <a:solidFill>
                <a:schemeClr val="lt1"/>
              </a:solidFill>
              <a:latin typeface="Gill Sans"/>
              <a:ea typeface="Gill Sans"/>
              <a:cs typeface="Gill Sans"/>
              <a:sym typeface="Gill Sans"/>
            </a:endParaRPr>
          </a:p>
          <a:p>
            <a:pPr indent="0" lvl="0" marL="914400" marR="0" rtl="0" algn="l">
              <a:lnSpc>
                <a:spcPct val="107000"/>
              </a:lnSpc>
              <a:spcBef>
                <a:spcPts val="0"/>
              </a:spcBef>
              <a:spcAft>
                <a:spcPts val="0"/>
              </a:spcAft>
              <a:buNone/>
            </a:pPr>
            <a:r>
              <a:rPr lang="en-US" sz="1600">
                <a:solidFill>
                  <a:schemeClr val="lt1"/>
                </a:solidFill>
                <a:latin typeface="Gill Sans"/>
                <a:ea typeface="Gill Sans"/>
                <a:cs typeface="Gill Sans"/>
                <a:sym typeface="Gill Sans"/>
              </a:rPr>
              <a:t>Site_group_id: 4 for Other, 0 for ZipRecuriter,Linkedin, and Indeed</a:t>
            </a:r>
            <a:endParaRPr sz="1400">
              <a:solidFill>
                <a:schemeClr val="lt1"/>
              </a:solidFill>
              <a:latin typeface="Gill Sans"/>
              <a:ea typeface="Gill Sans"/>
              <a:cs typeface="Gill Sans"/>
              <a:sym typeface="Gill Sans"/>
            </a:endParaRPr>
          </a:p>
        </p:txBody>
      </p:sp>
      <p:pic>
        <p:nvPicPr>
          <p:cNvPr descr="Data Dictionary to Help You Import Data from Excel to EZOfficeInventory" id="244" name="Google Shape;244;p7"/>
          <p:cNvPicPr preferRelativeResize="0"/>
          <p:nvPr/>
        </p:nvPicPr>
        <p:blipFill rotWithShape="1">
          <a:blip r:embed="rId3">
            <a:alphaModFix/>
          </a:blip>
          <a:srcRect b="6949" l="5868" r="51893" t="5018"/>
          <a:stretch/>
        </p:blipFill>
        <p:spPr>
          <a:xfrm>
            <a:off x="6646333" y="1964267"/>
            <a:ext cx="4631267" cy="4826000"/>
          </a:xfrm>
          <a:prstGeom prst="rect">
            <a:avLst/>
          </a:prstGeom>
          <a:noFill/>
          <a:ln>
            <a:noFill/>
          </a:ln>
        </p:spPr>
      </p:pic>
      <p:pic>
        <p:nvPicPr>
          <p:cNvPr descr="UConn Huskies - Wikipedia" id="245" name="Google Shape;245;p7"/>
          <p:cNvPicPr preferRelativeResize="0"/>
          <p:nvPr/>
        </p:nvPicPr>
        <p:blipFill rotWithShape="1">
          <a:blip r:embed="rId4">
            <a:alphaModFix/>
          </a:blip>
          <a:srcRect b="0" l="0" r="0" t="0"/>
          <a:stretch/>
        </p:blipFill>
        <p:spPr>
          <a:xfrm>
            <a:off x="11596731" y="92034"/>
            <a:ext cx="462669" cy="5768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8"/>
          <p:cNvSpPr txBox="1"/>
          <p:nvPr>
            <p:ph type="title"/>
          </p:nvPr>
        </p:nvSpPr>
        <p:spPr>
          <a:xfrm>
            <a:off x="4508106" y="81834"/>
            <a:ext cx="3391294" cy="917233"/>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FFFFFF"/>
              </a:buClr>
              <a:buSzPct val="100000"/>
              <a:buFont typeface="Gill Sans"/>
              <a:buNone/>
            </a:pPr>
            <a:r>
              <a:rPr lang="en-US">
                <a:solidFill>
                  <a:srgbClr val="FFFFFF"/>
                </a:solidFill>
              </a:rPr>
              <a:t>OUR MODEL EQUATION</a:t>
            </a:r>
            <a:endParaRPr/>
          </a:p>
        </p:txBody>
      </p:sp>
      <p:pic>
        <p:nvPicPr>
          <p:cNvPr id="252" name="Google Shape;252;p8"/>
          <p:cNvPicPr preferRelativeResize="0"/>
          <p:nvPr/>
        </p:nvPicPr>
        <p:blipFill rotWithShape="1">
          <a:blip r:embed="rId3">
            <a:alphaModFix/>
          </a:blip>
          <a:srcRect b="0" l="0" r="0" t="0"/>
          <a:stretch/>
        </p:blipFill>
        <p:spPr>
          <a:xfrm>
            <a:off x="11940" y="0"/>
            <a:ext cx="699846" cy="730950"/>
          </a:xfrm>
          <a:prstGeom prst="rect">
            <a:avLst/>
          </a:prstGeom>
          <a:noFill/>
          <a:ln>
            <a:noFill/>
          </a:ln>
        </p:spPr>
      </p:pic>
      <p:pic>
        <p:nvPicPr>
          <p:cNvPr id="253" name="Google Shape;253;p8"/>
          <p:cNvPicPr preferRelativeResize="0"/>
          <p:nvPr/>
        </p:nvPicPr>
        <p:blipFill rotWithShape="1">
          <a:blip r:embed="rId3">
            <a:alphaModFix/>
          </a:blip>
          <a:srcRect b="0" l="0" r="0" t="0"/>
          <a:stretch/>
        </p:blipFill>
        <p:spPr>
          <a:xfrm>
            <a:off x="1603430" y="365475"/>
            <a:ext cx="699846" cy="730950"/>
          </a:xfrm>
          <a:prstGeom prst="rect">
            <a:avLst/>
          </a:prstGeom>
          <a:noFill/>
          <a:ln>
            <a:noFill/>
          </a:ln>
        </p:spPr>
      </p:pic>
      <p:pic>
        <p:nvPicPr>
          <p:cNvPr id="254" name="Google Shape;254;p8"/>
          <p:cNvPicPr preferRelativeResize="0"/>
          <p:nvPr/>
        </p:nvPicPr>
        <p:blipFill rotWithShape="1">
          <a:blip r:embed="rId3">
            <a:alphaModFix/>
          </a:blip>
          <a:srcRect b="0" l="0" r="0" t="0"/>
          <a:stretch/>
        </p:blipFill>
        <p:spPr>
          <a:xfrm>
            <a:off x="975612" y="-29980"/>
            <a:ext cx="699846" cy="730950"/>
          </a:xfrm>
          <a:prstGeom prst="rect">
            <a:avLst/>
          </a:prstGeom>
          <a:noFill/>
          <a:ln>
            <a:noFill/>
          </a:ln>
        </p:spPr>
      </p:pic>
      <p:pic>
        <p:nvPicPr>
          <p:cNvPr id="255" name="Google Shape;255;p8"/>
          <p:cNvPicPr preferRelativeResize="0"/>
          <p:nvPr/>
        </p:nvPicPr>
        <p:blipFill rotWithShape="1">
          <a:blip r:embed="rId3">
            <a:alphaModFix/>
          </a:blip>
          <a:srcRect b="0" l="0" r="0" t="0"/>
          <a:stretch/>
        </p:blipFill>
        <p:spPr>
          <a:xfrm>
            <a:off x="2139117" y="-134290"/>
            <a:ext cx="699846" cy="730950"/>
          </a:xfrm>
          <a:prstGeom prst="rect">
            <a:avLst/>
          </a:prstGeom>
          <a:noFill/>
          <a:ln>
            <a:noFill/>
          </a:ln>
        </p:spPr>
      </p:pic>
      <p:pic>
        <p:nvPicPr>
          <p:cNvPr id="256" name="Google Shape;256;p8"/>
          <p:cNvPicPr preferRelativeResize="0"/>
          <p:nvPr/>
        </p:nvPicPr>
        <p:blipFill rotWithShape="1">
          <a:blip r:embed="rId3">
            <a:alphaModFix/>
          </a:blip>
          <a:srcRect b="0" l="0" r="0" t="0"/>
          <a:stretch/>
        </p:blipFill>
        <p:spPr>
          <a:xfrm>
            <a:off x="2967203" y="335495"/>
            <a:ext cx="699846" cy="730950"/>
          </a:xfrm>
          <a:prstGeom prst="rect">
            <a:avLst/>
          </a:prstGeom>
          <a:noFill/>
          <a:ln>
            <a:noFill/>
          </a:ln>
        </p:spPr>
      </p:pic>
      <p:pic>
        <p:nvPicPr>
          <p:cNvPr id="257" name="Google Shape;257;p8"/>
          <p:cNvPicPr preferRelativeResize="0"/>
          <p:nvPr/>
        </p:nvPicPr>
        <p:blipFill rotWithShape="1">
          <a:blip r:embed="rId3">
            <a:alphaModFix/>
          </a:blip>
          <a:srcRect b="0" l="0" r="0" t="0"/>
          <a:stretch/>
        </p:blipFill>
        <p:spPr>
          <a:xfrm>
            <a:off x="3727227" y="-148052"/>
            <a:ext cx="699846" cy="730950"/>
          </a:xfrm>
          <a:prstGeom prst="rect">
            <a:avLst/>
          </a:prstGeom>
          <a:noFill/>
          <a:ln>
            <a:noFill/>
          </a:ln>
        </p:spPr>
      </p:pic>
      <p:pic>
        <p:nvPicPr>
          <p:cNvPr id="258" name="Google Shape;258;p8"/>
          <p:cNvPicPr preferRelativeResize="0"/>
          <p:nvPr/>
        </p:nvPicPr>
        <p:blipFill rotWithShape="1">
          <a:blip r:embed="rId3">
            <a:alphaModFix/>
          </a:blip>
          <a:srcRect b="0" l="0" r="0" t="0"/>
          <a:stretch/>
        </p:blipFill>
        <p:spPr>
          <a:xfrm>
            <a:off x="11590335" y="427220"/>
            <a:ext cx="699846" cy="730950"/>
          </a:xfrm>
          <a:prstGeom prst="rect">
            <a:avLst/>
          </a:prstGeom>
          <a:noFill/>
          <a:ln>
            <a:noFill/>
          </a:ln>
        </p:spPr>
      </p:pic>
      <p:pic>
        <p:nvPicPr>
          <p:cNvPr id="259" name="Google Shape;259;p8"/>
          <p:cNvPicPr preferRelativeResize="0"/>
          <p:nvPr/>
        </p:nvPicPr>
        <p:blipFill rotWithShape="1">
          <a:blip r:embed="rId3">
            <a:alphaModFix/>
          </a:blip>
          <a:srcRect b="0" l="0" r="0" t="0"/>
          <a:stretch/>
        </p:blipFill>
        <p:spPr>
          <a:xfrm>
            <a:off x="10887571" y="-67187"/>
            <a:ext cx="699846" cy="730950"/>
          </a:xfrm>
          <a:prstGeom prst="rect">
            <a:avLst/>
          </a:prstGeom>
          <a:noFill/>
          <a:ln>
            <a:noFill/>
          </a:ln>
        </p:spPr>
      </p:pic>
      <p:pic>
        <p:nvPicPr>
          <p:cNvPr id="260" name="Google Shape;260;p8"/>
          <p:cNvPicPr preferRelativeResize="0"/>
          <p:nvPr/>
        </p:nvPicPr>
        <p:blipFill rotWithShape="1">
          <a:blip r:embed="rId3">
            <a:alphaModFix/>
          </a:blip>
          <a:srcRect b="0" l="0" r="0" t="0"/>
          <a:stretch/>
        </p:blipFill>
        <p:spPr>
          <a:xfrm>
            <a:off x="10164925" y="276578"/>
            <a:ext cx="699846" cy="730950"/>
          </a:xfrm>
          <a:prstGeom prst="rect">
            <a:avLst/>
          </a:prstGeom>
          <a:noFill/>
          <a:ln>
            <a:noFill/>
          </a:ln>
        </p:spPr>
      </p:pic>
      <p:pic>
        <p:nvPicPr>
          <p:cNvPr id="261" name="Google Shape;261;p8"/>
          <p:cNvPicPr preferRelativeResize="0"/>
          <p:nvPr/>
        </p:nvPicPr>
        <p:blipFill rotWithShape="1">
          <a:blip r:embed="rId3">
            <a:alphaModFix/>
          </a:blip>
          <a:srcRect b="0" l="0" r="0" t="0"/>
          <a:stretch/>
        </p:blipFill>
        <p:spPr>
          <a:xfrm>
            <a:off x="9422602" y="-116224"/>
            <a:ext cx="699846" cy="730950"/>
          </a:xfrm>
          <a:prstGeom prst="rect">
            <a:avLst/>
          </a:prstGeom>
          <a:noFill/>
          <a:ln>
            <a:noFill/>
          </a:ln>
        </p:spPr>
      </p:pic>
      <p:pic>
        <p:nvPicPr>
          <p:cNvPr id="262" name="Google Shape;262;p8"/>
          <p:cNvPicPr preferRelativeResize="0"/>
          <p:nvPr/>
        </p:nvPicPr>
        <p:blipFill rotWithShape="1">
          <a:blip r:embed="rId3">
            <a:alphaModFix/>
          </a:blip>
          <a:srcRect b="0" l="0" r="0" t="0"/>
          <a:stretch/>
        </p:blipFill>
        <p:spPr>
          <a:xfrm>
            <a:off x="8742433" y="274820"/>
            <a:ext cx="699846" cy="730950"/>
          </a:xfrm>
          <a:prstGeom prst="rect">
            <a:avLst/>
          </a:prstGeom>
          <a:noFill/>
          <a:ln>
            <a:noFill/>
          </a:ln>
        </p:spPr>
      </p:pic>
      <p:pic>
        <p:nvPicPr>
          <p:cNvPr id="263" name="Google Shape;263;p8"/>
          <p:cNvPicPr preferRelativeResize="0"/>
          <p:nvPr/>
        </p:nvPicPr>
        <p:blipFill rotWithShape="1">
          <a:blip r:embed="rId3">
            <a:alphaModFix/>
          </a:blip>
          <a:srcRect b="0" l="0" r="0" t="0"/>
          <a:stretch/>
        </p:blipFill>
        <p:spPr>
          <a:xfrm>
            <a:off x="7980433" y="-148052"/>
            <a:ext cx="699846" cy="730950"/>
          </a:xfrm>
          <a:prstGeom prst="rect">
            <a:avLst/>
          </a:prstGeom>
          <a:noFill/>
          <a:ln>
            <a:noFill/>
          </a:ln>
        </p:spPr>
      </p:pic>
      <p:sp>
        <p:nvSpPr>
          <p:cNvPr id="264" name="Google Shape;264;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65" name="Google Shape;265;p8"/>
          <p:cNvSpPr txBox="1"/>
          <p:nvPr/>
        </p:nvSpPr>
        <p:spPr>
          <a:xfrm>
            <a:off x="11940" y="1313876"/>
            <a:ext cx="12112926" cy="41042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1800">
                <a:solidFill>
                  <a:schemeClr val="lt1"/>
                </a:solidFill>
                <a:latin typeface="Calibri"/>
                <a:ea typeface="Calibri"/>
                <a:cs typeface="Calibri"/>
                <a:sym typeface="Calibri"/>
              </a:rPr>
              <a:t>Full Model: </a:t>
            </a:r>
            <a:endParaRPr sz="16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lt1"/>
                </a:solidFill>
                <a:latin typeface="Calibri"/>
                <a:ea typeface="Calibri"/>
                <a:cs typeface="Calibri"/>
                <a:sym typeface="Calibri"/>
              </a:rPr>
              <a:t>Ln(Total_hires) = β0 + β1 (Spend) + β2 (Product_id:1) + β3 (ZipRecruiter:2) + β4 (LinkedIn:3) + β5(Other:4) + β6 (Spend x Product_id:1) + β7 (Spend x ZipRecruter:2) + β8 (Spend x LinedIn:3) + β9 (Spend x Other:4) + β10 (Product_id:1 x ZipRecruiter:2) + β11 (Product:1 x LinkedIn:2) + β12 (Product_id:1 x Other:4) + Error</a:t>
            </a:r>
            <a:endParaRPr sz="1600">
              <a:solidFill>
                <a:schemeClr val="lt1"/>
              </a:solidFill>
              <a:latin typeface="Calibri"/>
              <a:ea typeface="Calibri"/>
              <a:cs typeface="Calibri"/>
              <a:sym typeface="Calibri"/>
            </a:endParaRPr>
          </a:p>
          <a:p>
            <a:pPr indent="-285750" lvl="0" marL="285750" marR="0" rtl="0" algn="l">
              <a:lnSpc>
                <a:spcPct val="107000"/>
              </a:lnSpc>
              <a:spcBef>
                <a:spcPts val="80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We decided to reduce the number of interaction terms because we wanted to focus on the main objective, the highest probability of hires and which advertisement product is better at obtaining hires while accounting for spend. </a:t>
            </a:r>
            <a:endParaRPr/>
          </a:p>
          <a:p>
            <a:pPr indent="-285750" lvl="0" marL="285750" marR="0" rtl="0" algn="l">
              <a:lnSpc>
                <a:spcPct val="107000"/>
              </a:lnSpc>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 Since Site Selection is controlled in different ways depending on the product selected we chose to ignore interactions between sites and product.</a:t>
            </a:r>
            <a:endParaRPr/>
          </a:p>
          <a:p>
            <a:pPr indent="-171450" lvl="0" marL="285750" marR="0" rtl="0" algn="l">
              <a:lnSpc>
                <a:spcPct val="107000"/>
              </a:lnSpc>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184150" lvl="0" marL="285750" marR="0" rtl="0" algn="l">
              <a:lnSpc>
                <a:spcPct val="107000"/>
              </a:lnSpc>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indent="0" lvl="0" marL="0" marR="0" rtl="0" algn="l">
              <a:lnSpc>
                <a:spcPct val="107000"/>
              </a:lnSpc>
              <a:spcBef>
                <a:spcPts val="0"/>
              </a:spcBef>
              <a:spcAft>
                <a:spcPts val="0"/>
              </a:spcAft>
              <a:buNone/>
            </a:pPr>
            <a:r>
              <a:rPr b="1" lang="en-US" sz="1800">
                <a:solidFill>
                  <a:schemeClr val="lt1"/>
                </a:solidFill>
                <a:latin typeface="Calibri"/>
                <a:ea typeface="Calibri"/>
                <a:cs typeface="Calibri"/>
                <a:sym typeface="Calibri"/>
              </a:rPr>
              <a:t>Revised model:</a:t>
            </a:r>
            <a:r>
              <a:rPr lang="en-US" sz="1800">
                <a:solidFill>
                  <a:schemeClr val="lt1"/>
                </a:solidFill>
                <a:latin typeface="Calibri"/>
                <a:ea typeface="Calibri"/>
                <a:cs typeface="Calibri"/>
                <a:sym typeface="Calibri"/>
              </a:rPr>
              <a:t> Ln(Total_hires) = β0 + β1 (Spend) + β2 (Product_id:1) + β3 (ZipRecruiter:2) + β4 (LinkedIn:3) + β5(Other:4) + β6 (Spend x Product_id:1) + β7 (Spend x ZipRecruter:2) + β8 (Spend x LinedIn:3) + β9 (Spend x Other:4) + Error</a:t>
            </a:r>
            <a:endParaRPr sz="1600">
              <a:solidFill>
                <a:schemeClr val="lt1"/>
              </a:solidFill>
              <a:latin typeface="Calibri"/>
              <a:ea typeface="Calibri"/>
              <a:cs typeface="Calibri"/>
              <a:sym typeface="Calibri"/>
            </a:endParaRPr>
          </a:p>
        </p:txBody>
      </p:sp>
      <p:pic>
        <p:nvPicPr>
          <p:cNvPr descr="UConn Huskies - Wikipedia" id="266" name="Google Shape;266;p8"/>
          <p:cNvPicPr preferRelativeResize="0"/>
          <p:nvPr/>
        </p:nvPicPr>
        <p:blipFill rotWithShape="1">
          <a:blip r:embed="rId4">
            <a:alphaModFix/>
          </a:blip>
          <a:srcRect b="0" l="0" r="0" t="0"/>
          <a:stretch/>
        </p:blipFill>
        <p:spPr>
          <a:xfrm>
            <a:off x="11596731" y="92034"/>
            <a:ext cx="462669" cy="5768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9"/>
          <p:cNvSpPr txBox="1"/>
          <p:nvPr>
            <p:ph type="title"/>
          </p:nvPr>
        </p:nvSpPr>
        <p:spPr>
          <a:xfrm>
            <a:off x="4508106" y="81834"/>
            <a:ext cx="3391294" cy="917233"/>
          </a:xfrm>
          <a:prstGeom prst="rect">
            <a:avLst/>
          </a:prstGeom>
          <a:noFill/>
          <a:ln cap="sq" cmpd="sng" w="31750">
            <a:solidFill>
              <a:srgbClr val="FFFFF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FFFFFF"/>
              </a:buClr>
              <a:buSzPts val="2800"/>
              <a:buFont typeface="Gill Sans"/>
              <a:buNone/>
            </a:pPr>
            <a:r>
              <a:rPr lang="en-US">
                <a:solidFill>
                  <a:srgbClr val="FFFFFF"/>
                </a:solidFill>
              </a:rPr>
              <a:t>OUR ANALYSIS</a:t>
            </a:r>
            <a:endParaRPr/>
          </a:p>
        </p:txBody>
      </p:sp>
      <p:pic>
        <p:nvPicPr>
          <p:cNvPr id="273" name="Google Shape;273;p9"/>
          <p:cNvPicPr preferRelativeResize="0"/>
          <p:nvPr/>
        </p:nvPicPr>
        <p:blipFill rotWithShape="1">
          <a:blip r:embed="rId3">
            <a:alphaModFix/>
          </a:blip>
          <a:srcRect b="0" l="0" r="0" t="0"/>
          <a:stretch/>
        </p:blipFill>
        <p:spPr>
          <a:xfrm>
            <a:off x="11940" y="0"/>
            <a:ext cx="699846" cy="730950"/>
          </a:xfrm>
          <a:prstGeom prst="rect">
            <a:avLst/>
          </a:prstGeom>
          <a:noFill/>
          <a:ln>
            <a:noFill/>
          </a:ln>
        </p:spPr>
      </p:pic>
      <p:pic>
        <p:nvPicPr>
          <p:cNvPr id="274" name="Google Shape;274;p9"/>
          <p:cNvPicPr preferRelativeResize="0"/>
          <p:nvPr/>
        </p:nvPicPr>
        <p:blipFill rotWithShape="1">
          <a:blip r:embed="rId3">
            <a:alphaModFix/>
          </a:blip>
          <a:srcRect b="0" l="0" r="0" t="0"/>
          <a:stretch/>
        </p:blipFill>
        <p:spPr>
          <a:xfrm>
            <a:off x="1603430" y="365475"/>
            <a:ext cx="699846" cy="730950"/>
          </a:xfrm>
          <a:prstGeom prst="rect">
            <a:avLst/>
          </a:prstGeom>
          <a:noFill/>
          <a:ln>
            <a:noFill/>
          </a:ln>
        </p:spPr>
      </p:pic>
      <p:pic>
        <p:nvPicPr>
          <p:cNvPr id="275" name="Google Shape;275;p9"/>
          <p:cNvPicPr preferRelativeResize="0"/>
          <p:nvPr/>
        </p:nvPicPr>
        <p:blipFill rotWithShape="1">
          <a:blip r:embed="rId3">
            <a:alphaModFix/>
          </a:blip>
          <a:srcRect b="0" l="0" r="0" t="0"/>
          <a:stretch/>
        </p:blipFill>
        <p:spPr>
          <a:xfrm>
            <a:off x="975612" y="-29980"/>
            <a:ext cx="699846" cy="730950"/>
          </a:xfrm>
          <a:prstGeom prst="rect">
            <a:avLst/>
          </a:prstGeom>
          <a:noFill/>
          <a:ln>
            <a:noFill/>
          </a:ln>
        </p:spPr>
      </p:pic>
      <p:pic>
        <p:nvPicPr>
          <p:cNvPr id="276" name="Google Shape;276;p9"/>
          <p:cNvPicPr preferRelativeResize="0"/>
          <p:nvPr/>
        </p:nvPicPr>
        <p:blipFill rotWithShape="1">
          <a:blip r:embed="rId3">
            <a:alphaModFix/>
          </a:blip>
          <a:srcRect b="0" l="0" r="0" t="0"/>
          <a:stretch/>
        </p:blipFill>
        <p:spPr>
          <a:xfrm>
            <a:off x="2139117" y="-134290"/>
            <a:ext cx="699846" cy="730950"/>
          </a:xfrm>
          <a:prstGeom prst="rect">
            <a:avLst/>
          </a:prstGeom>
          <a:noFill/>
          <a:ln>
            <a:noFill/>
          </a:ln>
        </p:spPr>
      </p:pic>
      <p:pic>
        <p:nvPicPr>
          <p:cNvPr id="277" name="Google Shape;277;p9"/>
          <p:cNvPicPr preferRelativeResize="0"/>
          <p:nvPr/>
        </p:nvPicPr>
        <p:blipFill rotWithShape="1">
          <a:blip r:embed="rId3">
            <a:alphaModFix/>
          </a:blip>
          <a:srcRect b="0" l="0" r="0" t="0"/>
          <a:stretch/>
        </p:blipFill>
        <p:spPr>
          <a:xfrm>
            <a:off x="2967203" y="335495"/>
            <a:ext cx="699846" cy="730950"/>
          </a:xfrm>
          <a:prstGeom prst="rect">
            <a:avLst/>
          </a:prstGeom>
          <a:noFill/>
          <a:ln>
            <a:noFill/>
          </a:ln>
        </p:spPr>
      </p:pic>
      <p:pic>
        <p:nvPicPr>
          <p:cNvPr id="278" name="Google Shape;278;p9"/>
          <p:cNvPicPr preferRelativeResize="0"/>
          <p:nvPr/>
        </p:nvPicPr>
        <p:blipFill rotWithShape="1">
          <a:blip r:embed="rId3">
            <a:alphaModFix/>
          </a:blip>
          <a:srcRect b="0" l="0" r="0" t="0"/>
          <a:stretch/>
        </p:blipFill>
        <p:spPr>
          <a:xfrm>
            <a:off x="3727227" y="-148052"/>
            <a:ext cx="699846" cy="730950"/>
          </a:xfrm>
          <a:prstGeom prst="rect">
            <a:avLst/>
          </a:prstGeom>
          <a:noFill/>
          <a:ln>
            <a:noFill/>
          </a:ln>
        </p:spPr>
      </p:pic>
      <p:pic>
        <p:nvPicPr>
          <p:cNvPr id="279" name="Google Shape;279;p9"/>
          <p:cNvPicPr preferRelativeResize="0"/>
          <p:nvPr/>
        </p:nvPicPr>
        <p:blipFill rotWithShape="1">
          <a:blip r:embed="rId3">
            <a:alphaModFix/>
          </a:blip>
          <a:srcRect b="0" l="0" r="0" t="0"/>
          <a:stretch/>
        </p:blipFill>
        <p:spPr>
          <a:xfrm>
            <a:off x="11590335" y="427220"/>
            <a:ext cx="699846" cy="730950"/>
          </a:xfrm>
          <a:prstGeom prst="rect">
            <a:avLst/>
          </a:prstGeom>
          <a:noFill/>
          <a:ln>
            <a:noFill/>
          </a:ln>
        </p:spPr>
      </p:pic>
      <p:pic>
        <p:nvPicPr>
          <p:cNvPr id="280" name="Google Shape;280;p9"/>
          <p:cNvPicPr preferRelativeResize="0"/>
          <p:nvPr/>
        </p:nvPicPr>
        <p:blipFill rotWithShape="1">
          <a:blip r:embed="rId3">
            <a:alphaModFix/>
          </a:blip>
          <a:srcRect b="0" l="0" r="0" t="0"/>
          <a:stretch/>
        </p:blipFill>
        <p:spPr>
          <a:xfrm>
            <a:off x="10887571" y="-67187"/>
            <a:ext cx="699846" cy="730950"/>
          </a:xfrm>
          <a:prstGeom prst="rect">
            <a:avLst/>
          </a:prstGeom>
          <a:noFill/>
          <a:ln>
            <a:noFill/>
          </a:ln>
        </p:spPr>
      </p:pic>
      <p:pic>
        <p:nvPicPr>
          <p:cNvPr id="281" name="Google Shape;281;p9"/>
          <p:cNvPicPr preferRelativeResize="0"/>
          <p:nvPr/>
        </p:nvPicPr>
        <p:blipFill rotWithShape="1">
          <a:blip r:embed="rId3">
            <a:alphaModFix/>
          </a:blip>
          <a:srcRect b="0" l="0" r="0" t="0"/>
          <a:stretch/>
        </p:blipFill>
        <p:spPr>
          <a:xfrm>
            <a:off x="10164925" y="276578"/>
            <a:ext cx="699846" cy="730950"/>
          </a:xfrm>
          <a:prstGeom prst="rect">
            <a:avLst/>
          </a:prstGeom>
          <a:noFill/>
          <a:ln>
            <a:noFill/>
          </a:ln>
        </p:spPr>
      </p:pic>
      <p:pic>
        <p:nvPicPr>
          <p:cNvPr id="282" name="Google Shape;282;p9"/>
          <p:cNvPicPr preferRelativeResize="0"/>
          <p:nvPr/>
        </p:nvPicPr>
        <p:blipFill rotWithShape="1">
          <a:blip r:embed="rId3">
            <a:alphaModFix/>
          </a:blip>
          <a:srcRect b="0" l="0" r="0" t="0"/>
          <a:stretch/>
        </p:blipFill>
        <p:spPr>
          <a:xfrm>
            <a:off x="9422602" y="-116224"/>
            <a:ext cx="699846" cy="730950"/>
          </a:xfrm>
          <a:prstGeom prst="rect">
            <a:avLst/>
          </a:prstGeom>
          <a:noFill/>
          <a:ln>
            <a:noFill/>
          </a:ln>
        </p:spPr>
      </p:pic>
      <p:pic>
        <p:nvPicPr>
          <p:cNvPr id="283" name="Google Shape;283;p9"/>
          <p:cNvPicPr preferRelativeResize="0"/>
          <p:nvPr/>
        </p:nvPicPr>
        <p:blipFill rotWithShape="1">
          <a:blip r:embed="rId3">
            <a:alphaModFix/>
          </a:blip>
          <a:srcRect b="0" l="0" r="0" t="0"/>
          <a:stretch/>
        </p:blipFill>
        <p:spPr>
          <a:xfrm>
            <a:off x="7980433" y="-148052"/>
            <a:ext cx="699846" cy="730950"/>
          </a:xfrm>
          <a:prstGeom prst="rect">
            <a:avLst/>
          </a:prstGeom>
          <a:noFill/>
          <a:ln>
            <a:noFill/>
          </a:ln>
        </p:spPr>
      </p:pic>
      <p:sp>
        <p:nvSpPr>
          <p:cNvPr id="284" name="Google Shape;284;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Text&#10;&#10;Description automatically generated" id="285" name="Google Shape;285;p9"/>
          <p:cNvPicPr preferRelativeResize="0"/>
          <p:nvPr/>
        </p:nvPicPr>
        <p:blipFill rotWithShape="1">
          <a:blip r:embed="rId4">
            <a:alphaModFix/>
          </a:blip>
          <a:srcRect b="0" l="0" r="0" t="0"/>
          <a:stretch/>
        </p:blipFill>
        <p:spPr>
          <a:xfrm>
            <a:off x="164342" y="1387464"/>
            <a:ext cx="5203526" cy="3483653"/>
          </a:xfrm>
          <a:prstGeom prst="rect">
            <a:avLst/>
          </a:prstGeom>
          <a:noFill/>
          <a:ln>
            <a:noFill/>
          </a:ln>
        </p:spPr>
      </p:pic>
      <p:sp>
        <p:nvSpPr>
          <p:cNvPr id="286" name="Google Shape;286;p9"/>
          <p:cNvSpPr txBox="1"/>
          <p:nvPr/>
        </p:nvSpPr>
        <p:spPr>
          <a:xfrm>
            <a:off x="5496108" y="954965"/>
            <a:ext cx="6570132" cy="600023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1800">
                <a:solidFill>
                  <a:schemeClr val="lt1"/>
                </a:solidFill>
                <a:latin typeface="Calibri"/>
                <a:ea typeface="Calibri"/>
                <a:cs typeface="Calibri"/>
                <a:sym typeface="Calibri"/>
              </a:rPr>
              <a:t>Observation:</a:t>
            </a:r>
            <a:endParaRPr sz="1600">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800"/>
              <a:buFont typeface="Gill Sans"/>
              <a:buAutoNum type="arabicParenR"/>
            </a:pPr>
            <a:r>
              <a:rPr lang="en-US" sz="1800">
                <a:solidFill>
                  <a:schemeClr val="lt1"/>
                </a:solidFill>
                <a:latin typeface="Calibri"/>
                <a:ea typeface="Calibri"/>
                <a:cs typeface="Calibri"/>
                <a:sym typeface="Calibri"/>
              </a:rPr>
              <a:t>β0 measures hires for Programmatic</a:t>
            </a:r>
            <a:endParaRPr sz="1600">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800"/>
              <a:buFont typeface="Gill Sans"/>
              <a:buAutoNum type="arabicParenR"/>
            </a:pPr>
            <a:r>
              <a:rPr lang="en-US" sz="1800">
                <a:solidFill>
                  <a:schemeClr val="lt1"/>
                </a:solidFill>
                <a:latin typeface="Calibri"/>
                <a:ea typeface="Calibri"/>
                <a:cs typeface="Calibri"/>
                <a:sym typeface="Calibri"/>
              </a:rPr>
              <a:t>β0+ β2 measures hires for Marketplace</a:t>
            </a:r>
            <a:endParaRPr sz="1600">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800"/>
              <a:buFont typeface="Gill Sans"/>
              <a:buAutoNum type="arabicParenR"/>
            </a:pPr>
            <a:r>
              <a:rPr lang="en-US" sz="1800">
                <a:solidFill>
                  <a:schemeClr val="lt1"/>
                </a:solidFill>
                <a:latin typeface="Calibri"/>
                <a:ea typeface="Calibri"/>
                <a:cs typeface="Calibri"/>
                <a:sym typeface="Calibri"/>
              </a:rPr>
              <a:t>β2 measures the difference in hires between Programmatic and Marketplace</a:t>
            </a:r>
            <a:endParaRPr sz="1600">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800"/>
              <a:buFont typeface="Gill Sans"/>
              <a:buAutoNum type="arabicParenR"/>
            </a:pPr>
            <a:r>
              <a:rPr lang="en-US" sz="1800">
                <a:solidFill>
                  <a:schemeClr val="lt1"/>
                </a:solidFill>
                <a:latin typeface="Calibri"/>
                <a:ea typeface="Calibri"/>
                <a:cs typeface="Calibri"/>
                <a:sym typeface="Calibri"/>
              </a:rPr>
              <a:t>β1 measures the spend effect for programmatic </a:t>
            </a:r>
            <a:endParaRPr sz="1600">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800"/>
              <a:buFont typeface="Gill Sans"/>
              <a:buAutoNum type="arabicParenR"/>
            </a:pPr>
            <a:r>
              <a:rPr lang="en-US" sz="1800">
                <a:solidFill>
                  <a:schemeClr val="lt1"/>
                </a:solidFill>
                <a:latin typeface="Calibri"/>
                <a:ea typeface="Calibri"/>
                <a:cs typeface="Calibri"/>
                <a:sym typeface="Calibri"/>
              </a:rPr>
              <a:t>β1+ β6 measures the spend effect for Marketplace</a:t>
            </a:r>
            <a:endParaRPr sz="1600">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800"/>
              <a:buFont typeface="Gill Sans"/>
              <a:buAutoNum type="arabicParenR"/>
            </a:pPr>
            <a:r>
              <a:rPr lang="en-US" sz="1800">
                <a:solidFill>
                  <a:schemeClr val="lt1"/>
                </a:solidFill>
                <a:latin typeface="Calibri"/>
                <a:ea typeface="Calibri"/>
                <a:cs typeface="Calibri"/>
                <a:sym typeface="Calibri"/>
              </a:rPr>
              <a:t>β6 measures the difference in spend effect between Programmatic and Marketplace</a:t>
            </a:r>
            <a:endParaRPr sz="1600">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800"/>
              <a:buFont typeface="Gill Sans"/>
              <a:buAutoNum type="arabicParenR"/>
            </a:pPr>
            <a:r>
              <a:rPr lang="en-US" sz="1800">
                <a:solidFill>
                  <a:schemeClr val="lt1"/>
                </a:solidFill>
                <a:latin typeface="Calibri"/>
                <a:ea typeface="Calibri"/>
                <a:cs typeface="Calibri"/>
                <a:sym typeface="Calibri"/>
              </a:rPr>
              <a:t>β3 measures the difference in hires between ZipRecruiter and Indeed</a:t>
            </a:r>
            <a:endParaRPr sz="1600">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800"/>
              <a:buFont typeface="Gill Sans"/>
              <a:buAutoNum type="arabicParenR"/>
            </a:pPr>
            <a:r>
              <a:rPr lang="en-US" sz="1800">
                <a:solidFill>
                  <a:schemeClr val="lt1"/>
                </a:solidFill>
                <a:latin typeface="Calibri"/>
                <a:ea typeface="Calibri"/>
                <a:cs typeface="Calibri"/>
                <a:sym typeface="Calibri"/>
              </a:rPr>
              <a:t>β4 measures the difference in hires between LinkedIn and Indeed</a:t>
            </a:r>
            <a:endParaRPr sz="1600">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800"/>
              <a:buFont typeface="Gill Sans"/>
              <a:buAutoNum type="arabicParenR"/>
            </a:pPr>
            <a:r>
              <a:rPr lang="en-US" sz="1800">
                <a:solidFill>
                  <a:schemeClr val="lt1"/>
                </a:solidFill>
                <a:latin typeface="Calibri"/>
                <a:ea typeface="Calibri"/>
                <a:cs typeface="Calibri"/>
                <a:sym typeface="Calibri"/>
              </a:rPr>
              <a:t>β5 measures the difference in hires between Other and Indeed</a:t>
            </a:r>
            <a:endParaRPr sz="1600">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800"/>
              <a:buFont typeface="Gill Sans"/>
              <a:buAutoNum type="arabicParenR"/>
            </a:pPr>
            <a:r>
              <a:rPr lang="en-US" sz="1800">
                <a:solidFill>
                  <a:schemeClr val="lt1"/>
                </a:solidFill>
                <a:latin typeface="Calibri"/>
                <a:ea typeface="Calibri"/>
                <a:cs typeface="Calibri"/>
                <a:sym typeface="Calibri"/>
              </a:rPr>
              <a:t>β7 measures the difference in spend effect between ZipRecruiter and Indeed</a:t>
            </a:r>
            <a:endParaRPr sz="1600">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800"/>
              <a:buFont typeface="Gill Sans"/>
              <a:buAutoNum type="arabicParenR"/>
            </a:pPr>
            <a:r>
              <a:rPr lang="en-US" sz="1800">
                <a:solidFill>
                  <a:schemeClr val="lt1"/>
                </a:solidFill>
                <a:latin typeface="Calibri"/>
                <a:ea typeface="Calibri"/>
                <a:cs typeface="Calibri"/>
                <a:sym typeface="Calibri"/>
              </a:rPr>
              <a:t>β8 measures the difference in spend effect between LinkedIn and Indeed</a:t>
            </a:r>
            <a:endParaRPr sz="1600">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800"/>
              <a:buFont typeface="Gill Sans"/>
              <a:buAutoNum type="arabicParenR"/>
            </a:pPr>
            <a:r>
              <a:rPr lang="en-US" sz="1800">
                <a:solidFill>
                  <a:schemeClr val="lt1"/>
                </a:solidFill>
                <a:latin typeface="Calibri"/>
                <a:ea typeface="Calibri"/>
                <a:cs typeface="Calibri"/>
                <a:sym typeface="Calibri"/>
              </a:rPr>
              <a:t>β9 measures the difference in spend effect between Other and Indeed</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Gill Sans"/>
              <a:ea typeface="Gill Sans"/>
              <a:cs typeface="Gill Sans"/>
              <a:sym typeface="Gill Sans"/>
            </a:endParaRPr>
          </a:p>
        </p:txBody>
      </p:sp>
      <p:pic>
        <p:nvPicPr>
          <p:cNvPr descr="UConn Huskies - Wikipedia" id="287" name="Google Shape;287;p9"/>
          <p:cNvPicPr preferRelativeResize="0"/>
          <p:nvPr/>
        </p:nvPicPr>
        <p:blipFill rotWithShape="1">
          <a:blip r:embed="rId5">
            <a:alphaModFix/>
          </a:blip>
          <a:srcRect b="0" l="0" r="0" t="0"/>
          <a:stretch/>
        </p:blipFill>
        <p:spPr>
          <a:xfrm>
            <a:off x="11596731" y="92034"/>
            <a:ext cx="462669" cy="5768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2022-11-06T23:28:01Z</dcterms:created>
  <dc:creator>Praneeth Voruganti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