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FB4C1B-4AF0-4F5F-911F-2B9F5E053C60}" type="datetimeFigureOut">
              <a:rPr lang="en-IN" smtClean="0"/>
              <a:t>14-06-2019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03DD-2A73-405B-83C7-A067C5088681}"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FB4C1B-4AF0-4F5F-911F-2B9F5E053C60}" type="datetimeFigureOut">
              <a:rPr lang="en-IN" smtClean="0"/>
              <a:t>14-06-2019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03DD-2A73-405B-83C7-A067C508868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FB4C1B-4AF0-4F5F-911F-2B9F5E053C60}" type="datetimeFigureOut">
              <a:rPr lang="en-IN" smtClean="0"/>
              <a:t>14-06-2019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03DD-2A73-405B-83C7-A067C508868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FB4C1B-4AF0-4F5F-911F-2B9F5E053C60}" type="datetimeFigureOut">
              <a:rPr lang="en-IN" smtClean="0"/>
              <a:t>14-06-2019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03DD-2A73-405B-83C7-A067C508868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FB4C1B-4AF0-4F5F-911F-2B9F5E053C60}" type="datetimeFigureOut">
              <a:rPr lang="en-IN" smtClean="0"/>
              <a:t>14-06-2019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03DD-2A73-405B-83C7-A067C5088681}"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FB4C1B-4AF0-4F5F-911F-2B9F5E053C60}" type="datetimeFigureOut">
              <a:rPr lang="en-IN" smtClean="0"/>
              <a:t>14-06-2019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2303DD-2A73-405B-83C7-A067C508868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FB4C1B-4AF0-4F5F-911F-2B9F5E053C60}" type="datetimeFigureOut">
              <a:rPr lang="en-IN" smtClean="0"/>
              <a:t>14-06-2019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2303DD-2A73-405B-83C7-A067C5088681}"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FB4C1B-4AF0-4F5F-911F-2B9F5E053C60}" type="datetimeFigureOut">
              <a:rPr lang="en-IN" smtClean="0"/>
              <a:t>14-06-2019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2303DD-2A73-405B-83C7-A067C508868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B4C1B-4AF0-4F5F-911F-2B9F5E053C60}" type="datetimeFigureOut">
              <a:rPr lang="en-IN" smtClean="0"/>
              <a:t>14-06-2019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2303DD-2A73-405B-83C7-A067C508868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FB4C1B-4AF0-4F5F-911F-2B9F5E053C60}" type="datetimeFigureOut">
              <a:rPr lang="en-IN" smtClean="0"/>
              <a:t>14-06-2019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2303DD-2A73-405B-83C7-A067C5088681}"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FB4C1B-4AF0-4F5F-911F-2B9F5E053C60}" type="datetimeFigureOut">
              <a:rPr lang="en-IN" smtClean="0"/>
              <a:t>14-06-2019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2303DD-2A73-405B-83C7-A067C508868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BFB4C1B-4AF0-4F5F-911F-2B9F5E053C60}" type="datetimeFigureOut">
              <a:rPr lang="en-IN" smtClean="0"/>
              <a:t>14-06-2019</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402303DD-2A73-405B-83C7-A067C5088681}"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
          <p:cNvPicPr>
            <a:picLocks noChangeAspect="1"/>
          </p:cNvPicPr>
          <p:nvPr/>
        </p:nvPicPr>
        <p:blipFill>
          <a:blip r:embed="rId2"/>
          <a:stretch>
            <a:fillRect/>
          </a:stretch>
        </p:blipFill>
        <p:spPr>
          <a:xfrm>
            <a:off x="2267744" y="3068960"/>
            <a:ext cx="4603307" cy="3096344"/>
          </a:xfrm>
          <a:prstGeom prst="rect">
            <a:avLst/>
          </a:prstGeom>
        </p:spPr>
      </p:pic>
      <p:sp>
        <p:nvSpPr>
          <p:cNvPr id="5" name="TextBox 4"/>
          <p:cNvSpPr txBox="1"/>
          <p:nvPr/>
        </p:nvSpPr>
        <p:spPr>
          <a:xfrm>
            <a:off x="803147" y="1022113"/>
            <a:ext cx="7488832" cy="707886"/>
          </a:xfrm>
          <a:prstGeom prst="rect">
            <a:avLst/>
          </a:prstGeom>
          <a:noFill/>
        </p:spPr>
        <p:txBody>
          <a:bodyPr wrap="square" rtlCol="0">
            <a:spAutoFit/>
          </a:bodyPr>
          <a:lstStyle/>
          <a:p>
            <a:r>
              <a:rPr lang="en-US" sz="4000" b="1" dirty="0" err="1" smtClean="0">
                <a:effectLst>
                  <a:outerShdw blurRad="38100" dist="38100" dir="2700000" algn="tl">
                    <a:srgbClr val="000000">
                      <a:alpha val="43137"/>
                    </a:srgbClr>
                  </a:outerShdw>
                </a:effectLst>
              </a:rPr>
              <a:t>IoT</a:t>
            </a:r>
            <a:r>
              <a:rPr lang="en-US" sz="4000" b="1" dirty="0" smtClean="0">
                <a:effectLst>
                  <a:outerShdw blurRad="38100" dist="38100" dir="2700000" algn="tl">
                    <a:srgbClr val="000000">
                      <a:alpha val="43137"/>
                    </a:srgbClr>
                  </a:outerShdw>
                </a:effectLst>
              </a:rPr>
              <a:t> Enabled Smart Poultry Farm</a:t>
            </a:r>
            <a:endParaRPr lang="en-IN"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01246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evin\Downloads\Node-r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458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398255"/>
            <a:ext cx="8280920" cy="2246769"/>
          </a:xfrm>
          <a:prstGeom prst="rect">
            <a:avLst/>
          </a:prstGeom>
          <a:noFill/>
          <a:ln>
            <a:solidFill>
              <a:srgbClr val="00B050"/>
            </a:solidFill>
          </a:ln>
        </p:spPr>
        <p:txBody>
          <a:bodyPr wrap="square" rtlCol="0">
            <a:spAutoFit/>
          </a:bodyPr>
          <a:lstStyle/>
          <a:p>
            <a:pPr marL="342900" indent="-342900">
              <a:buFont typeface="Arial" pitchFamily="34" charset="0"/>
              <a:buChar char="•"/>
            </a:pPr>
            <a:r>
              <a:rPr lang="en-US" sz="2000" dirty="0">
                <a:cs typeface="Comic Sans MS" panose="030F0702030302020204" charset="0"/>
              </a:rPr>
              <a:t>The smart monitoring of different parameters like </a:t>
            </a:r>
            <a:r>
              <a:rPr lang="en-US" sz="2000" dirty="0" err="1">
                <a:cs typeface="Comic Sans MS" panose="030F0702030302020204" charset="0"/>
              </a:rPr>
              <a:t>temperature,gas,light,water</a:t>
            </a:r>
            <a:r>
              <a:rPr lang="en-US" sz="2000" dirty="0">
                <a:cs typeface="Comic Sans MS" panose="030F0702030302020204" charset="0"/>
              </a:rPr>
              <a:t> by using sensor network.</a:t>
            </a:r>
          </a:p>
          <a:p>
            <a:pPr marL="342900" indent="-342900">
              <a:buFont typeface="Arial" pitchFamily="34" charset="0"/>
              <a:buChar char="•"/>
            </a:pPr>
            <a:endParaRPr lang="en-US" sz="2000" dirty="0">
              <a:cs typeface="Comic Sans MS" panose="030F0702030302020204" charset="0"/>
            </a:endParaRPr>
          </a:p>
          <a:p>
            <a:pPr marL="342900" indent="-342900">
              <a:buFont typeface="Arial" pitchFamily="34" charset="0"/>
              <a:buChar char="•"/>
            </a:pPr>
            <a:r>
              <a:rPr lang="en-US" sz="2000" dirty="0" smtClean="0">
                <a:cs typeface="Comic Sans MS" panose="030F0702030302020204" charset="0"/>
              </a:rPr>
              <a:t>It </a:t>
            </a:r>
            <a:r>
              <a:rPr lang="en-US" sz="2000" dirty="0">
                <a:cs typeface="Comic Sans MS" panose="030F0702030302020204" charset="0"/>
              </a:rPr>
              <a:t>provides quicker and accurate information about different parameters to farmers.</a:t>
            </a:r>
          </a:p>
          <a:p>
            <a:pPr marL="342900" indent="-342900">
              <a:buFont typeface="Arial" pitchFamily="34" charset="0"/>
              <a:buChar char="•"/>
            </a:pPr>
            <a:endParaRPr lang="en-US" sz="2000" dirty="0">
              <a:cs typeface="Comic Sans MS" panose="030F0702030302020204" charset="0"/>
            </a:endParaRPr>
          </a:p>
          <a:p>
            <a:pPr marL="342900" indent="-342900">
              <a:buFont typeface="Arial" pitchFamily="34" charset="0"/>
              <a:buChar char="•"/>
            </a:pPr>
            <a:r>
              <a:rPr lang="en-US" sz="2000" dirty="0" smtClean="0">
                <a:cs typeface="Comic Sans MS" panose="030F0702030302020204" charset="0"/>
              </a:rPr>
              <a:t>This </a:t>
            </a:r>
            <a:r>
              <a:rPr lang="en-US" sz="2000" dirty="0">
                <a:cs typeface="Comic Sans MS" panose="030F0702030302020204" charset="0"/>
              </a:rPr>
              <a:t>System replaces traditional farm into an intelligent farm</a:t>
            </a:r>
            <a:r>
              <a:rPr lang="en-US" sz="2000" dirty="0" smtClean="0">
                <a:cs typeface="Comic Sans MS" panose="030F0702030302020204" charset="0"/>
              </a:rPr>
              <a:t>.</a:t>
            </a:r>
            <a:endParaRPr lang="en-US" sz="2000" dirty="0">
              <a:cs typeface="Comic Sans MS" panose="030F0702030302020204" charset="0"/>
            </a:endParaRPr>
          </a:p>
        </p:txBody>
      </p:sp>
      <p:sp>
        <p:nvSpPr>
          <p:cNvPr id="3" name="TextBox 2"/>
          <p:cNvSpPr txBox="1"/>
          <p:nvPr/>
        </p:nvSpPr>
        <p:spPr>
          <a:xfrm>
            <a:off x="683568" y="476672"/>
            <a:ext cx="5904656" cy="584775"/>
          </a:xfrm>
          <a:prstGeom prst="rect">
            <a:avLst/>
          </a:prstGeom>
          <a:noFill/>
        </p:spPr>
        <p:txBody>
          <a:bodyPr wrap="square" rtlCol="0">
            <a:spAutoFit/>
          </a:bodyPr>
          <a:lstStyle/>
          <a:p>
            <a:r>
              <a:rPr lang="en-IN" sz="3200" u="sng" dirty="0" smtClean="0"/>
              <a:t>Advantages and Disadvantages</a:t>
            </a:r>
            <a:endParaRPr lang="en-IN" sz="3200" u="sng" dirty="0"/>
          </a:p>
        </p:txBody>
      </p:sp>
      <p:sp>
        <p:nvSpPr>
          <p:cNvPr id="4" name="TextBox 3"/>
          <p:cNvSpPr txBox="1"/>
          <p:nvPr/>
        </p:nvSpPr>
        <p:spPr>
          <a:xfrm>
            <a:off x="431540" y="4293096"/>
            <a:ext cx="8208912" cy="1015663"/>
          </a:xfrm>
          <a:prstGeom prst="rect">
            <a:avLst/>
          </a:prstGeom>
          <a:noFill/>
          <a:ln>
            <a:solidFill>
              <a:schemeClr val="accent6">
                <a:lumMod val="60000"/>
                <a:lumOff val="40000"/>
              </a:schemeClr>
            </a:solidFill>
          </a:ln>
        </p:spPr>
        <p:txBody>
          <a:bodyPr wrap="square" rtlCol="0">
            <a:spAutoFit/>
          </a:bodyPr>
          <a:lstStyle/>
          <a:p>
            <a:pPr marL="342900" indent="-342900">
              <a:buFont typeface="Arial" pitchFamily="34" charset="0"/>
              <a:buChar char="•"/>
            </a:pPr>
            <a:r>
              <a:rPr lang="en-IN" sz="2000" dirty="0" smtClean="0"/>
              <a:t>We need to manually Switch On the Exhaust Fan</a:t>
            </a:r>
          </a:p>
          <a:p>
            <a:pPr marL="342900" indent="-342900">
              <a:buFont typeface="Arial" pitchFamily="34" charset="0"/>
              <a:buChar char="•"/>
            </a:pPr>
            <a:endParaRPr lang="en-IN" sz="2000" dirty="0"/>
          </a:p>
          <a:p>
            <a:pPr marL="342900" indent="-342900">
              <a:buFont typeface="Arial" pitchFamily="34" charset="0"/>
              <a:buChar char="•"/>
            </a:pPr>
            <a:r>
              <a:rPr lang="en-IN" sz="2000" dirty="0" smtClean="0"/>
              <a:t>The Amount of Food Consumed is not Measured </a:t>
            </a:r>
            <a:endParaRPr lang="en-IN" sz="2000" dirty="0"/>
          </a:p>
        </p:txBody>
      </p:sp>
    </p:spTree>
    <p:extLst>
      <p:ext uri="{BB962C8B-B14F-4D97-AF65-F5344CB8AC3E}">
        <p14:creationId xmlns:p14="http://schemas.microsoft.com/office/powerpoint/2010/main" val="2969931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412776"/>
            <a:ext cx="7992888" cy="4370427"/>
          </a:xfrm>
          <a:prstGeom prst="rect">
            <a:avLst/>
          </a:prstGeom>
          <a:noFill/>
        </p:spPr>
        <p:txBody>
          <a:bodyPr wrap="square" rtlCol="0">
            <a:spAutoFit/>
          </a:bodyPr>
          <a:lstStyle/>
          <a:p>
            <a:pPr marL="342900" indent="-342900">
              <a:buFont typeface="Arial" pitchFamily="34" charset="0"/>
              <a:buChar char="•"/>
            </a:pPr>
            <a:r>
              <a:rPr lang="en-US" sz="2000" dirty="0" smtClean="0">
                <a:cs typeface="Comic Sans MS" panose="030F0702030302020204" charset="0"/>
                <a:sym typeface="+mn-ea"/>
              </a:rPr>
              <a:t>Monitoring environmental parameters in a real time industry are crucial , but this can be done using </a:t>
            </a:r>
            <a:r>
              <a:rPr lang="en-US" sz="2000" dirty="0" err="1" smtClean="0">
                <a:cs typeface="Comic Sans MS" panose="030F0702030302020204" charset="0"/>
                <a:sym typeface="+mn-ea"/>
              </a:rPr>
              <a:t>IoT</a:t>
            </a:r>
            <a:r>
              <a:rPr lang="en-US" sz="2000" dirty="0" smtClean="0">
                <a:cs typeface="Comic Sans MS" panose="030F0702030302020204" charset="0"/>
                <a:sym typeface="+mn-ea"/>
              </a:rPr>
              <a:t>.</a:t>
            </a:r>
          </a:p>
          <a:p>
            <a:pPr marL="342900" indent="-342900">
              <a:buFont typeface="Arial" pitchFamily="34" charset="0"/>
              <a:buChar char="•"/>
            </a:pPr>
            <a:endParaRPr lang="en-US" sz="2000" dirty="0" smtClean="0">
              <a:cs typeface="Comic Sans MS" panose="030F0702030302020204" charset="0"/>
            </a:endParaRPr>
          </a:p>
          <a:p>
            <a:pPr marL="342900" indent="-342900">
              <a:buFont typeface="Arial" pitchFamily="34" charset="0"/>
              <a:buChar char="•"/>
            </a:pPr>
            <a:r>
              <a:rPr lang="en-US" sz="2000" dirty="0" smtClean="0">
                <a:cs typeface="Comic Sans MS" panose="030F0702030302020204" charset="0"/>
                <a:sym typeface="+mn-ea"/>
              </a:rPr>
              <a:t>It helps the farmers real time controlled and monitoring environmental aware context parameters.</a:t>
            </a:r>
          </a:p>
          <a:p>
            <a:pPr marL="342900" indent="-342900">
              <a:buFont typeface="Arial" pitchFamily="34" charset="0"/>
              <a:buChar char="•"/>
            </a:pPr>
            <a:endParaRPr lang="en-US" sz="2000" dirty="0" smtClean="0">
              <a:cs typeface="Comic Sans MS" panose="030F0702030302020204" charset="0"/>
            </a:endParaRPr>
          </a:p>
          <a:p>
            <a:pPr marL="342900" indent="-342900">
              <a:buFont typeface="Arial" pitchFamily="34" charset="0"/>
              <a:buChar char="•"/>
            </a:pPr>
            <a:r>
              <a:rPr lang="en-US" sz="2000" dirty="0" smtClean="0">
                <a:cs typeface="Comic Sans MS" panose="030F0702030302020204" charset="0"/>
                <a:sym typeface="+mn-ea"/>
              </a:rPr>
              <a:t>This smart system can effectively control the farm from any location and reduces the cost time and man power.</a:t>
            </a:r>
          </a:p>
          <a:p>
            <a:pPr marL="342900" indent="-342900">
              <a:buFont typeface="Arial" pitchFamily="34" charset="0"/>
              <a:buChar char="•"/>
            </a:pPr>
            <a:endParaRPr lang="en-US" sz="2000" dirty="0" smtClean="0">
              <a:cs typeface="Comic Sans MS" panose="030F0702030302020204" charset="0"/>
            </a:endParaRPr>
          </a:p>
          <a:p>
            <a:pPr marL="342900" indent="-342900">
              <a:buFont typeface="Arial" pitchFamily="34" charset="0"/>
              <a:buChar char="•"/>
            </a:pPr>
            <a:r>
              <a:rPr lang="en-US" sz="2000" dirty="0" smtClean="0">
                <a:cs typeface="Comic Sans MS" panose="030F0702030302020204" charset="0"/>
                <a:sym typeface="+mn-ea"/>
              </a:rPr>
              <a:t>This will improve productivity and quality of chickens in poultry farming. In the future advanced IOT based technologies should be use for monitoring and controlling health related parameters of chicken to improve quality and productivity of chickens.</a:t>
            </a:r>
            <a:endParaRPr lang="en-US" sz="2000" dirty="0" smtClean="0">
              <a:cs typeface="Comic Sans MS" panose="030F0702030302020204" charset="0"/>
            </a:endParaRPr>
          </a:p>
          <a:p>
            <a:endParaRPr lang="en-IN" dirty="0"/>
          </a:p>
        </p:txBody>
      </p:sp>
      <p:sp>
        <p:nvSpPr>
          <p:cNvPr id="3" name="TextBox 2"/>
          <p:cNvSpPr txBox="1"/>
          <p:nvPr/>
        </p:nvSpPr>
        <p:spPr>
          <a:xfrm>
            <a:off x="539552" y="539969"/>
            <a:ext cx="6624736" cy="584775"/>
          </a:xfrm>
          <a:prstGeom prst="rect">
            <a:avLst/>
          </a:prstGeom>
          <a:noFill/>
        </p:spPr>
        <p:txBody>
          <a:bodyPr wrap="square" rtlCol="0">
            <a:spAutoFit/>
          </a:bodyPr>
          <a:lstStyle/>
          <a:p>
            <a:r>
              <a:rPr lang="en-IN" sz="3200" u="sng" dirty="0" smtClean="0"/>
              <a:t>Conclusion</a:t>
            </a:r>
            <a:endParaRPr lang="en-IN" sz="3200" u="sng" dirty="0"/>
          </a:p>
        </p:txBody>
      </p:sp>
    </p:spTree>
    <p:extLst>
      <p:ext uri="{BB962C8B-B14F-4D97-AF65-F5344CB8AC3E}">
        <p14:creationId xmlns:p14="http://schemas.microsoft.com/office/powerpoint/2010/main" val="33589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508586"/>
            <a:ext cx="7632848" cy="5016758"/>
          </a:xfrm>
          <a:prstGeom prst="rect">
            <a:avLst/>
          </a:prstGeom>
          <a:noFill/>
        </p:spPr>
        <p:txBody>
          <a:bodyPr wrap="square" rtlCol="0">
            <a:spAutoFit/>
          </a:bodyPr>
          <a:lstStyle/>
          <a:p>
            <a:pPr marL="285750" indent="-285750">
              <a:buFont typeface="Arial" pitchFamily="34" charset="0"/>
              <a:buChar char="•"/>
            </a:pPr>
            <a:r>
              <a:rPr lang="en-US" sz="3200" dirty="0" smtClean="0">
                <a:cs typeface="Segoe Script" panose="030B0504020000000003" charset="0"/>
              </a:rPr>
              <a:t>Introduction</a:t>
            </a:r>
          </a:p>
          <a:p>
            <a:pPr marL="285750" indent="-285750">
              <a:buFont typeface="Arial" pitchFamily="34" charset="0"/>
              <a:buChar char="•"/>
            </a:pPr>
            <a:endParaRPr lang="en-US" sz="3200" dirty="0" smtClean="0">
              <a:cs typeface="Segoe Script" panose="030B0504020000000003" charset="0"/>
            </a:endParaRPr>
          </a:p>
          <a:p>
            <a:pPr marL="285750" indent="-285750">
              <a:buFont typeface="Arial" pitchFamily="34" charset="0"/>
              <a:buChar char="•"/>
            </a:pPr>
            <a:r>
              <a:rPr lang="en-US" sz="3200" dirty="0" smtClean="0">
                <a:cs typeface="Segoe Script" panose="030B0504020000000003" charset="0"/>
              </a:rPr>
              <a:t>Use of </a:t>
            </a:r>
            <a:r>
              <a:rPr lang="en-US" sz="3200" dirty="0" err="1" smtClean="0">
                <a:cs typeface="Segoe Script" panose="030B0504020000000003" charset="0"/>
              </a:rPr>
              <a:t>IoT</a:t>
            </a:r>
            <a:r>
              <a:rPr lang="en-US" sz="3200" dirty="0" smtClean="0">
                <a:cs typeface="Segoe Script" panose="030B0504020000000003" charset="0"/>
              </a:rPr>
              <a:t> in Poultry Farm</a:t>
            </a:r>
          </a:p>
          <a:p>
            <a:pPr marL="285750" indent="-285750">
              <a:buFont typeface="Arial" pitchFamily="34" charset="0"/>
              <a:buChar char="•"/>
            </a:pPr>
            <a:endParaRPr lang="en-US" sz="3200" dirty="0" smtClean="0">
              <a:cs typeface="Segoe Script" panose="030B0504020000000003" charset="0"/>
            </a:endParaRPr>
          </a:p>
          <a:p>
            <a:pPr marL="285750" indent="-285750">
              <a:buFont typeface="Arial" pitchFamily="34" charset="0"/>
              <a:buChar char="•"/>
            </a:pPr>
            <a:r>
              <a:rPr lang="en-US" sz="3200" dirty="0" smtClean="0">
                <a:cs typeface="Segoe Script" panose="030B0504020000000003" charset="0"/>
              </a:rPr>
              <a:t>Components Used</a:t>
            </a:r>
          </a:p>
          <a:p>
            <a:pPr marL="285750" indent="-285750">
              <a:buFont typeface="Arial" pitchFamily="34" charset="0"/>
              <a:buChar char="•"/>
            </a:pPr>
            <a:endParaRPr lang="en-US" sz="3200" dirty="0" smtClean="0">
              <a:cs typeface="Segoe Script" panose="030B0504020000000003" charset="0"/>
            </a:endParaRPr>
          </a:p>
          <a:p>
            <a:pPr marL="285750" indent="-285750">
              <a:buFont typeface="Arial" pitchFamily="34" charset="0"/>
              <a:buChar char="•"/>
            </a:pPr>
            <a:r>
              <a:rPr lang="en-US" sz="3200" dirty="0" smtClean="0">
                <a:cs typeface="Segoe Script" panose="030B0504020000000003" charset="0"/>
              </a:rPr>
              <a:t>Working Process</a:t>
            </a:r>
          </a:p>
          <a:p>
            <a:pPr marL="285750" indent="-285750">
              <a:buFont typeface="Arial" pitchFamily="34" charset="0"/>
              <a:buChar char="•"/>
            </a:pPr>
            <a:endParaRPr lang="en-US" sz="3200" dirty="0" smtClean="0">
              <a:cs typeface="Segoe Script" panose="030B0504020000000003" charset="0"/>
            </a:endParaRPr>
          </a:p>
          <a:p>
            <a:pPr marL="285750" indent="-285750">
              <a:buFont typeface="Arial" pitchFamily="34" charset="0"/>
              <a:buChar char="•"/>
            </a:pPr>
            <a:r>
              <a:rPr lang="en-US" sz="3200" dirty="0" smtClean="0">
                <a:cs typeface="Segoe Script" panose="030B0504020000000003" charset="0"/>
              </a:rPr>
              <a:t>Conclusion</a:t>
            </a:r>
          </a:p>
          <a:p>
            <a:endParaRPr lang="en-IN" sz="3200" dirty="0"/>
          </a:p>
        </p:txBody>
      </p:sp>
      <p:sp>
        <p:nvSpPr>
          <p:cNvPr id="3" name="TextBox 2"/>
          <p:cNvSpPr txBox="1"/>
          <p:nvPr/>
        </p:nvSpPr>
        <p:spPr>
          <a:xfrm>
            <a:off x="827584" y="692696"/>
            <a:ext cx="5544616" cy="646331"/>
          </a:xfrm>
          <a:prstGeom prst="rect">
            <a:avLst/>
          </a:prstGeom>
          <a:noFill/>
        </p:spPr>
        <p:txBody>
          <a:bodyPr wrap="square" rtlCol="0">
            <a:spAutoFit/>
          </a:bodyPr>
          <a:lstStyle/>
          <a:p>
            <a:r>
              <a:rPr lang="en-US" sz="3600" u="sng" dirty="0" smtClean="0"/>
              <a:t>Contents</a:t>
            </a:r>
            <a:endParaRPr lang="en-IN" sz="3600" u="sng" dirty="0"/>
          </a:p>
        </p:txBody>
      </p:sp>
    </p:spTree>
    <p:extLst>
      <p:ext uri="{BB962C8B-B14F-4D97-AF65-F5344CB8AC3E}">
        <p14:creationId xmlns:p14="http://schemas.microsoft.com/office/powerpoint/2010/main" val="3111598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332656"/>
            <a:ext cx="4752528" cy="646331"/>
          </a:xfrm>
          <a:prstGeom prst="rect">
            <a:avLst/>
          </a:prstGeom>
          <a:noFill/>
        </p:spPr>
        <p:txBody>
          <a:bodyPr wrap="square" rtlCol="0">
            <a:spAutoFit/>
          </a:bodyPr>
          <a:lstStyle/>
          <a:p>
            <a:r>
              <a:rPr lang="en-US" sz="3600" u="sng" dirty="0" smtClean="0"/>
              <a:t>Introduction</a:t>
            </a:r>
            <a:endParaRPr lang="en-IN" sz="3600" u="sng" dirty="0"/>
          </a:p>
        </p:txBody>
      </p:sp>
      <p:sp>
        <p:nvSpPr>
          <p:cNvPr id="3" name="TextBox 2"/>
          <p:cNvSpPr txBox="1"/>
          <p:nvPr/>
        </p:nvSpPr>
        <p:spPr>
          <a:xfrm>
            <a:off x="742839" y="1001120"/>
            <a:ext cx="7776864" cy="3600986"/>
          </a:xfrm>
          <a:prstGeom prst="rect">
            <a:avLst/>
          </a:prstGeom>
          <a:noFill/>
        </p:spPr>
        <p:txBody>
          <a:bodyPr wrap="square" rtlCol="0">
            <a:spAutoFit/>
          </a:bodyPr>
          <a:lstStyle/>
          <a:p>
            <a:pPr marL="457200" indent="-457200">
              <a:buFont typeface="Arial" pitchFamily="34" charset="0"/>
              <a:buChar char="•"/>
            </a:pPr>
            <a:r>
              <a:rPr lang="en-US" sz="2000" dirty="0" smtClean="0">
                <a:cs typeface="Comic Sans MS" panose="030F0702030302020204" charset="0"/>
              </a:rPr>
              <a:t>Indian Poultry Industry is one of the fastest growing segment in agricultural sector today.</a:t>
            </a:r>
          </a:p>
          <a:p>
            <a:pPr marL="342900" indent="-342900">
              <a:buFont typeface="Arial" pitchFamily="34" charset="0"/>
              <a:buChar char="•"/>
            </a:pPr>
            <a:endParaRPr lang="en-US" sz="2000" dirty="0" smtClean="0">
              <a:cs typeface="Comic Sans MS" panose="030F0702030302020204" charset="0"/>
            </a:endParaRPr>
          </a:p>
          <a:p>
            <a:pPr marL="457200" indent="-457200">
              <a:buFont typeface="Arial" pitchFamily="34" charset="0"/>
              <a:buChar char="•"/>
            </a:pPr>
            <a:r>
              <a:rPr lang="en-US" sz="2000" dirty="0" smtClean="0">
                <a:cs typeface="Comic Sans MS" panose="030F0702030302020204" charset="0"/>
              </a:rPr>
              <a:t>The </a:t>
            </a:r>
            <a:r>
              <a:rPr lang="en-US" sz="2000" dirty="0" smtClean="0">
                <a:solidFill>
                  <a:schemeClr val="tx1"/>
                </a:solidFill>
                <a:uFillTx/>
                <a:cs typeface="Comic Sans MS" panose="030F0702030302020204" charset="0"/>
              </a:rPr>
              <a:t>production </a:t>
            </a:r>
            <a:r>
              <a:rPr lang="en-US" sz="2000" dirty="0" smtClean="0">
                <a:cs typeface="Comic Sans MS" panose="030F0702030302020204" charset="0"/>
              </a:rPr>
              <a:t>of eggs and broilers has been raising at a rate of 8 to 10% per annum </a:t>
            </a:r>
          </a:p>
          <a:p>
            <a:endParaRPr lang="en-US" sz="2000" dirty="0" smtClean="0">
              <a:cs typeface="Comic Sans MS" panose="030F0702030302020204" charset="0"/>
            </a:endParaRPr>
          </a:p>
          <a:p>
            <a:pPr marL="342900" indent="-342900">
              <a:buFont typeface="Arial" pitchFamily="34" charset="0"/>
              <a:buChar char="•"/>
            </a:pPr>
            <a:r>
              <a:rPr lang="en-US" sz="2000" dirty="0" smtClean="0">
                <a:solidFill>
                  <a:schemeClr val="tx1"/>
                </a:solidFill>
                <a:uFillTx/>
                <a:cs typeface="Segoe Script" panose="030B0504020000000003" charset="0"/>
              </a:rPr>
              <a:t>Weather condition is the major problem in poultry farming</a:t>
            </a:r>
          </a:p>
          <a:p>
            <a:pPr marL="342900" indent="-342900">
              <a:buFont typeface="Arial" pitchFamily="34" charset="0"/>
              <a:buChar char="•"/>
            </a:pPr>
            <a:endParaRPr lang="en-US" sz="2000" dirty="0" smtClean="0">
              <a:solidFill>
                <a:schemeClr val="tx1"/>
              </a:solidFill>
              <a:uFillTx/>
              <a:cs typeface="Segoe Script" panose="030B0504020000000003" charset="0"/>
            </a:endParaRPr>
          </a:p>
          <a:p>
            <a:pPr marL="342900" indent="-342900">
              <a:buFont typeface="Arial" pitchFamily="34" charset="0"/>
              <a:buChar char="•"/>
            </a:pPr>
            <a:r>
              <a:rPr lang="en-US" sz="2000" dirty="0" err="1" smtClean="0">
                <a:solidFill>
                  <a:schemeClr val="tx1"/>
                </a:solidFill>
                <a:uFillTx/>
                <a:cs typeface="Segoe Script" panose="030B0504020000000003" charset="0"/>
              </a:rPr>
              <a:t>Humidity,Temperature,Lighting,Ventilation</a:t>
            </a:r>
            <a:r>
              <a:rPr lang="en-US" sz="2000" dirty="0" smtClean="0">
                <a:solidFill>
                  <a:schemeClr val="tx1"/>
                </a:solidFill>
                <a:uFillTx/>
                <a:cs typeface="Segoe Script" panose="030B0504020000000003" charset="0"/>
              </a:rPr>
              <a:t> are the most important variables for the best performance of a poultry farm</a:t>
            </a:r>
          </a:p>
          <a:p>
            <a:pPr marL="457200" indent="-457200">
              <a:buFont typeface="Arial" pitchFamily="34" charset="0"/>
              <a:buChar char="•"/>
            </a:pPr>
            <a:endParaRPr lang="en-US" sz="2800" dirty="0">
              <a:cs typeface="Comic Sans MS" panose="030F0702030302020204" charset="0"/>
            </a:endParaRPr>
          </a:p>
        </p:txBody>
      </p:sp>
      <p:pic>
        <p:nvPicPr>
          <p:cNvPr id="4" name="Content Placeholder 3" descr="3"/>
          <p:cNvPicPr>
            <a:picLocks noChangeAspect="1"/>
          </p:cNvPicPr>
          <p:nvPr/>
        </p:nvPicPr>
        <p:blipFill>
          <a:blip r:embed="rId2"/>
          <a:stretch>
            <a:fillRect/>
          </a:stretch>
        </p:blipFill>
        <p:spPr>
          <a:xfrm>
            <a:off x="3023860" y="4162495"/>
            <a:ext cx="3214822" cy="1980806"/>
          </a:xfrm>
          <a:prstGeom prst="rect">
            <a:avLst/>
          </a:prstGeom>
        </p:spPr>
      </p:pic>
    </p:spTree>
    <p:extLst>
      <p:ext uri="{BB962C8B-B14F-4D97-AF65-F5344CB8AC3E}">
        <p14:creationId xmlns:p14="http://schemas.microsoft.com/office/powerpoint/2010/main" val="1734884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414361"/>
            <a:ext cx="5760640" cy="523220"/>
          </a:xfrm>
          <a:prstGeom prst="rect">
            <a:avLst/>
          </a:prstGeom>
          <a:noFill/>
        </p:spPr>
        <p:txBody>
          <a:bodyPr wrap="square" rtlCol="0">
            <a:spAutoFit/>
          </a:bodyPr>
          <a:lstStyle/>
          <a:p>
            <a:r>
              <a:rPr lang="en-US" sz="2800" u="sng" dirty="0" smtClean="0">
                <a:cs typeface="Segoe Script" panose="030B0504020000000003" charset="0"/>
              </a:rPr>
              <a:t>Use of </a:t>
            </a:r>
            <a:r>
              <a:rPr lang="en-US" sz="2800" u="sng" dirty="0" err="1" smtClean="0">
                <a:cs typeface="Segoe Script" panose="030B0504020000000003" charset="0"/>
              </a:rPr>
              <a:t>IoT</a:t>
            </a:r>
            <a:r>
              <a:rPr lang="en-US" sz="2800" u="sng" dirty="0" smtClean="0">
                <a:cs typeface="Segoe Script" panose="030B0504020000000003" charset="0"/>
              </a:rPr>
              <a:t> in Poultry Farm</a:t>
            </a:r>
            <a:endParaRPr lang="en-IN" sz="2800" u="sng" dirty="0"/>
          </a:p>
        </p:txBody>
      </p:sp>
      <p:sp>
        <p:nvSpPr>
          <p:cNvPr id="5" name="TextBox 4"/>
          <p:cNvSpPr txBox="1"/>
          <p:nvPr/>
        </p:nvSpPr>
        <p:spPr>
          <a:xfrm>
            <a:off x="755576" y="1124744"/>
            <a:ext cx="7920880" cy="5447645"/>
          </a:xfrm>
          <a:prstGeom prst="rect">
            <a:avLst/>
          </a:prstGeom>
          <a:noFill/>
        </p:spPr>
        <p:txBody>
          <a:bodyPr wrap="square" rtlCol="0">
            <a:spAutoFit/>
          </a:bodyPr>
          <a:lstStyle/>
          <a:p>
            <a:pPr marL="285750" indent="-285750">
              <a:buFont typeface="Arial" pitchFamily="34" charset="0"/>
              <a:buChar char="•"/>
            </a:pPr>
            <a:r>
              <a:rPr lang="en-US" sz="2400" dirty="0" err="1" smtClean="0">
                <a:sym typeface="+mn-ea"/>
              </a:rPr>
              <a:t>IoT</a:t>
            </a:r>
            <a:r>
              <a:rPr lang="en-US" sz="2400" dirty="0" smtClean="0">
                <a:sym typeface="+mn-ea"/>
              </a:rPr>
              <a:t> proposes the new model by using advanced modern technology to make traditional chicken farming smarter. Smart farm gives the environmental parameter statistics like temperature, humidity, smoke, weather condition etc.</a:t>
            </a:r>
          </a:p>
          <a:p>
            <a:endParaRPr lang="en-US" sz="2400" dirty="0" smtClean="0">
              <a:sym typeface="+mn-ea"/>
            </a:endParaRPr>
          </a:p>
          <a:p>
            <a:endParaRPr lang="en-US" sz="2400" dirty="0" smtClean="0"/>
          </a:p>
          <a:p>
            <a:pPr marL="285750" indent="-285750">
              <a:buFont typeface="Arial" pitchFamily="34" charset="0"/>
              <a:buChar char="•"/>
            </a:pPr>
            <a:r>
              <a:rPr lang="en-US" sz="2400" dirty="0" smtClean="0">
                <a:sym typeface="+mn-ea"/>
              </a:rPr>
              <a:t>Poultry farm using </a:t>
            </a:r>
            <a:r>
              <a:rPr lang="en-US" sz="2400" dirty="0" err="1" smtClean="0">
                <a:sym typeface="+mn-ea"/>
              </a:rPr>
              <a:t>IoT</a:t>
            </a:r>
            <a:r>
              <a:rPr lang="en-US" sz="2400" dirty="0" smtClean="0">
                <a:sym typeface="+mn-ea"/>
              </a:rPr>
              <a:t> are design in such way that, environmental conditions can be altered by providing facilities like ventilation, cooling and lightening on rough, wall and floor.</a:t>
            </a:r>
          </a:p>
          <a:p>
            <a:endParaRPr lang="en-US" sz="2400" dirty="0" smtClean="0"/>
          </a:p>
          <a:p>
            <a:pPr marL="285750" indent="-285750">
              <a:buFont typeface="Arial" pitchFamily="34" charset="0"/>
              <a:buChar char="•"/>
            </a:pPr>
            <a:r>
              <a:rPr lang="en-US" sz="2400" dirty="0" smtClean="0">
                <a:sym typeface="+mn-ea"/>
              </a:rPr>
              <a:t>We can remotely monitor environmental parameters in the poultry farm and even water level in the tank.</a:t>
            </a:r>
            <a:endParaRPr lang="en-US" sz="2400" dirty="0" smtClean="0"/>
          </a:p>
          <a:p>
            <a:endParaRPr lang="en-US" dirty="0" smtClean="0"/>
          </a:p>
          <a:p>
            <a:endParaRPr lang="en-IN" dirty="0"/>
          </a:p>
        </p:txBody>
      </p:sp>
    </p:spTree>
    <p:extLst>
      <p:ext uri="{BB962C8B-B14F-4D97-AF65-F5344CB8AC3E}">
        <p14:creationId xmlns:p14="http://schemas.microsoft.com/office/powerpoint/2010/main" val="3120150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260648"/>
            <a:ext cx="5184576" cy="584775"/>
          </a:xfrm>
          <a:prstGeom prst="rect">
            <a:avLst/>
          </a:prstGeom>
          <a:noFill/>
        </p:spPr>
        <p:txBody>
          <a:bodyPr wrap="square" rtlCol="0">
            <a:spAutoFit/>
          </a:bodyPr>
          <a:lstStyle/>
          <a:p>
            <a:r>
              <a:rPr lang="en-US" sz="3200" u="sng" dirty="0" smtClean="0">
                <a:cs typeface="Segoe Script" panose="030B0504020000000003" charset="0"/>
              </a:rPr>
              <a:t>Hardware Components</a:t>
            </a:r>
            <a:endParaRPr lang="en-IN" sz="3200" u="sng" dirty="0"/>
          </a:p>
        </p:txBody>
      </p:sp>
      <p:sp>
        <p:nvSpPr>
          <p:cNvPr id="4" name="TextBox 3"/>
          <p:cNvSpPr txBox="1"/>
          <p:nvPr/>
        </p:nvSpPr>
        <p:spPr>
          <a:xfrm>
            <a:off x="410095" y="917431"/>
            <a:ext cx="8352928" cy="5293757"/>
          </a:xfrm>
          <a:prstGeom prst="rect">
            <a:avLst/>
          </a:prstGeom>
          <a:noFill/>
        </p:spPr>
        <p:txBody>
          <a:bodyPr wrap="square" rtlCol="0">
            <a:spAutoFit/>
          </a:bodyPr>
          <a:lstStyle/>
          <a:p>
            <a:pPr marL="342900" indent="-342900">
              <a:buFont typeface="Arial" pitchFamily="34" charset="0"/>
              <a:buChar char="•"/>
            </a:pPr>
            <a:r>
              <a:rPr lang="en-US" sz="2000" dirty="0" err="1" smtClean="0">
                <a:cs typeface="Comic Sans MS" panose="030F0702030302020204" charset="0"/>
              </a:rPr>
              <a:t>NodeMCU</a:t>
            </a:r>
            <a:r>
              <a:rPr lang="en-US" sz="2000" dirty="0" smtClean="0">
                <a:cs typeface="Comic Sans MS" panose="030F0702030302020204" charset="0"/>
              </a:rPr>
              <a:t> is an open source </a:t>
            </a:r>
            <a:r>
              <a:rPr lang="en-US" sz="2000" dirty="0" err="1" smtClean="0">
                <a:cs typeface="Comic Sans MS" panose="030F0702030302020204" charset="0"/>
              </a:rPr>
              <a:t>IoT</a:t>
            </a:r>
            <a:r>
              <a:rPr lang="en-US" sz="2000" dirty="0" smtClean="0">
                <a:cs typeface="Comic Sans MS" panose="030F0702030302020204" charset="0"/>
              </a:rPr>
              <a:t> platform which runs on the ESP8266Wi-Fi </a:t>
            </a:r>
            <a:r>
              <a:rPr lang="en-US" sz="2000" dirty="0" err="1" smtClean="0">
                <a:cs typeface="Comic Sans MS" panose="030F0702030302020204" charset="0"/>
              </a:rPr>
              <a:t>Soc</a:t>
            </a:r>
            <a:r>
              <a:rPr lang="en-US" sz="2000" dirty="0" smtClean="0">
                <a:cs typeface="Comic Sans MS" panose="030F0702030302020204" charset="0"/>
              </a:rPr>
              <a:t> from </a:t>
            </a:r>
            <a:r>
              <a:rPr lang="en-US" sz="2000" dirty="0" err="1" smtClean="0">
                <a:cs typeface="Comic Sans MS" panose="030F0702030302020204" charset="0"/>
              </a:rPr>
              <a:t>Expressif</a:t>
            </a:r>
            <a:r>
              <a:rPr lang="en-US" sz="2000" dirty="0" smtClean="0">
                <a:cs typeface="Comic Sans MS" panose="030F0702030302020204" charset="0"/>
              </a:rPr>
              <a:t> systems and hardware which is based on the ESP-12 module</a:t>
            </a:r>
          </a:p>
          <a:p>
            <a:pPr marL="342900" indent="-342900">
              <a:buFont typeface="Arial" pitchFamily="34" charset="0"/>
              <a:buChar char="•"/>
            </a:pPr>
            <a:endParaRPr lang="en-US" sz="2000" dirty="0" smtClean="0"/>
          </a:p>
          <a:p>
            <a:pPr marL="285750" indent="-285750">
              <a:buFont typeface="Arial" pitchFamily="34" charset="0"/>
              <a:buChar char="•"/>
            </a:pPr>
            <a:r>
              <a:rPr lang="en-US" sz="2000" dirty="0" smtClean="0">
                <a:cs typeface="Comic Sans MS" panose="030F0702030302020204" charset="0"/>
              </a:rPr>
              <a:t>This DHT-11 temperature and humidity sensor features a calibrated digital signal output with the temperature and humidity sensor capability.</a:t>
            </a:r>
          </a:p>
          <a:p>
            <a:pPr marL="285750" indent="-285750">
              <a:buFont typeface="Arial" pitchFamily="34" charset="0"/>
              <a:buChar char="•"/>
            </a:pPr>
            <a:endParaRPr lang="en-US" sz="2000" dirty="0" smtClean="0">
              <a:cs typeface="Comic Sans MS" panose="030F0702030302020204" charset="0"/>
            </a:endParaRPr>
          </a:p>
          <a:p>
            <a:pPr marL="285750" indent="-285750">
              <a:buFont typeface="Arial" pitchFamily="34" charset="0"/>
              <a:buChar char="•"/>
            </a:pPr>
            <a:r>
              <a:rPr lang="en-US" sz="2000" dirty="0" smtClean="0">
                <a:cs typeface="Comic Sans MS" panose="030F0702030302020204" charset="0"/>
              </a:rPr>
              <a:t>It is integrated with a high performance 8-bit </a:t>
            </a:r>
            <a:r>
              <a:rPr lang="en-US" sz="2000" dirty="0" err="1" smtClean="0">
                <a:cs typeface="Comic Sans MS" panose="030F0702030302020204" charset="0"/>
              </a:rPr>
              <a:t>microcontroller.Its</a:t>
            </a:r>
            <a:r>
              <a:rPr lang="en-US" sz="2000" dirty="0" smtClean="0">
                <a:cs typeface="Comic Sans MS" panose="030F0702030302020204" charset="0"/>
              </a:rPr>
              <a:t> technology ensures the highly reliability and excellent long term stability</a:t>
            </a:r>
          </a:p>
          <a:p>
            <a:endParaRPr lang="en-US" sz="2000" dirty="0" smtClean="0">
              <a:cs typeface="Comic Sans MS" panose="030F0702030302020204" charset="0"/>
            </a:endParaRPr>
          </a:p>
          <a:p>
            <a:pPr marL="285750" indent="-285750">
              <a:buFont typeface="Arial" pitchFamily="34" charset="0"/>
              <a:buChar char="•"/>
            </a:pPr>
            <a:r>
              <a:rPr lang="en-US" sz="2000" dirty="0" smtClean="0">
                <a:cs typeface="Comic Sans MS" panose="030F0702030302020204" charset="0"/>
              </a:rPr>
              <a:t>Ultrasonic transducers or ultrasonic sensor are a type of acoustic sensor divided into 3 broad </a:t>
            </a:r>
            <a:r>
              <a:rPr lang="en-US" sz="2000" dirty="0" err="1" smtClean="0">
                <a:cs typeface="Comic Sans MS" panose="030F0702030302020204" charset="0"/>
              </a:rPr>
              <a:t>categories:transmitters,receivers,transceivers</a:t>
            </a:r>
            <a:r>
              <a:rPr lang="en-US" sz="2000" dirty="0" smtClean="0">
                <a:cs typeface="Comic Sans MS" panose="030F0702030302020204" charset="0"/>
              </a:rPr>
              <a:t>.</a:t>
            </a:r>
          </a:p>
          <a:p>
            <a:pPr marL="285750" indent="-285750">
              <a:buFont typeface="Arial" pitchFamily="34" charset="0"/>
              <a:buChar char="•"/>
            </a:pPr>
            <a:endParaRPr lang="en-US" sz="2000" dirty="0" smtClean="0">
              <a:cs typeface="Comic Sans MS" panose="030F0702030302020204" charset="0"/>
            </a:endParaRPr>
          </a:p>
          <a:p>
            <a:pPr marL="285750" indent="-285750">
              <a:buFont typeface="Arial" pitchFamily="34" charset="0"/>
              <a:buChar char="•"/>
            </a:pPr>
            <a:r>
              <a:rPr lang="en-US" sz="2000" dirty="0" smtClean="0">
                <a:cs typeface="Comic Sans MS" panose="030F0702030302020204" charset="0"/>
              </a:rPr>
              <a:t>Transmitters convert electrical signals into </a:t>
            </a:r>
            <a:r>
              <a:rPr lang="en-US" sz="2000" dirty="0" err="1" smtClean="0">
                <a:cs typeface="Comic Sans MS" panose="030F0702030302020204" charset="0"/>
              </a:rPr>
              <a:t>ultrasound,receivers</a:t>
            </a:r>
            <a:r>
              <a:rPr lang="en-US" sz="2000" dirty="0" smtClean="0">
                <a:cs typeface="Comic Sans MS" panose="030F0702030302020204" charset="0"/>
              </a:rPr>
              <a:t> convert ultrasound into electrical signals Transceivers can both transmit and receive ultrasonic sound.</a:t>
            </a:r>
          </a:p>
          <a:p>
            <a:endParaRPr lang="en-IN" dirty="0"/>
          </a:p>
        </p:txBody>
      </p:sp>
    </p:spTree>
    <p:extLst>
      <p:ext uri="{BB962C8B-B14F-4D97-AF65-F5344CB8AC3E}">
        <p14:creationId xmlns:p14="http://schemas.microsoft.com/office/powerpoint/2010/main" val="512786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836712"/>
            <a:ext cx="8784976" cy="5529719"/>
          </a:xfrm>
          <a:prstGeom prst="rect">
            <a:avLst/>
          </a:prstGeom>
          <a:noFill/>
        </p:spPr>
        <p:txBody>
          <a:bodyPr wrap="square" rtlCol="0">
            <a:spAutoFit/>
          </a:bodyPr>
          <a:lstStyle/>
          <a:p>
            <a:pPr marL="342900" indent="-342900">
              <a:buFont typeface="Arial" pitchFamily="34" charset="0"/>
              <a:buChar char="•"/>
            </a:pPr>
            <a:r>
              <a:rPr lang="en-US" sz="2000" dirty="0" smtClean="0">
                <a:cs typeface="Comic Sans MS" panose="030F0702030302020204" charset="0"/>
                <a:sym typeface="+mn-ea"/>
              </a:rPr>
              <a:t>The Grove - Gas Sensor(MQ2) module is useful for Gas leakage detection (home and industry). </a:t>
            </a:r>
          </a:p>
          <a:p>
            <a:pPr marL="342900" indent="-342900">
              <a:buFont typeface="Arial" pitchFamily="34" charset="0"/>
              <a:buChar char="•"/>
            </a:pPr>
            <a:endParaRPr lang="en-US" sz="2000" dirty="0" smtClean="0">
              <a:cs typeface="Comic Sans MS" panose="030F0702030302020204" charset="0"/>
            </a:endParaRPr>
          </a:p>
          <a:p>
            <a:pPr marL="342900" indent="-342900">
              <a:buFont typeface="Arial" pitchFamily="34" charset="0"/>
              <a:buChar char="•"/>
            </a:pPr>
            <a:r>
              <a:rPr lang="en-US" sz="2000" dirty="0" smtClean="0">
                <a:cs typeface="Comic Sans MS" panose="030F0702030302020204" charset="0"/>
                <a:sym typeface="+mn-ea"/>
              </a:rPr>
              <a:t>It is suitable for detecting H2, LPG, CH4, CO, </a:t>
            </a:r>
            <a:r>
              <a:rPr lang="en-US" sz="2000" dirty="0" err="1" smtClean="0">
                <a:cs typeface="Comic Sans MS" panose="030F0702030302020204" charset="0"/>
                <a:sym typeface="+mn-ea"/>
              </a:rPr>
              <a:t>Alcohol,Smoke</a:t>
            </a:r>
            <a:r>
              <a:rPr lang="en-US" sz="2000" dirty="0" smtClean="0">
                <a:cs typeface="Comic Sans MS" panose="030F0702030302020204" charset="0"/>
                <a:sym typeface="+mn-ea"/>
              </a:rPr>
              <a:t> or Propane.</a:t>
            </a:r>
          </a:p>
          <a:p>
            <a:pPr marL="342900" indent="-342900">
              <a:buFont typeface="Arial" pitchFamily="34" charset="0"/>
              <a:buChar char="•"/>
            </a:pPr>
            <a:endParaRPr lang="en-US" sz="2000" dirty="0" smtClean="0">
              <a:cs typeface="Comic Sans MS" panose="030F0702030302020204" charset="0"/>
              <a:sym typeface="+mn-ea"/>
            </a:endParaRPr>
          </a:p>
          <a:p>
            <a:pPr marL="342900" indent="-342900">
              <a:buFont typeface="Arial" pitchFamily="34" charset="0"/>
              <a:buChar char="•"/>
            </a:pPr>
            <a:r>
              <a:rPr lang="en-US" sz="2000" dirty="0" smtClean="0">
                <a:cs typeface="Comic Sans MS" panose="030F0702030302020204" charset="0"/>
                <a:sym typeface="+mn-ea"/>
              </a:rPr>
              <a:t>Due to its high sensitivity and</a:t>
            </a:r>
            <a:r>
              <a:rPr lang="en-US" sz="2000" dirty="0">
                <a:cs typeface="Comic Sans MS" panose="030F0702030302020204" charset="0"/>
                <a:sym typeface="+mn-ea"/>
              </a:rPr>
              <a:t> </a:t>
            </a:r>
            <a:r>
              <a:rPr lang="en-US" sz="2000" dirty="0" smtClean="0">
                <a:cs typeface="Comic Sans MS" panose="030F0702030302020204" charset="0"/>
                <a:sym typeface="+mn-ea"/>
              </a:rPr>
              <a:t>Fast response time, measurement can be taken as soon as possible. </a:t>
            </a:r>
          </a:p>
          <a:p>
            <a:pPr marL="342900" indent="-342900">
              <a:buFont typeface="Arial" pitchFamily="34" charset="0"/>
              <a:buChar char="•"/>
            </a:pPr>
            <a:endParaRPr lang="en-US" sz="2000" dirty="0">
              <a:sym typeface="+mn-ea"/>
            </a:endParaRPr>
          </a:p>
          <a:p>
            <a:pPr marL="342900" indent="-342900">
              <a:buFont typeface="Arial" pitchFamily="34" charset="0"/>
              <a:buChar char="•"/>
            </a:pPr>
            <a:r>
              <a:rPr lang="en-US" sz="2000" dirty="0" smtClean="0">
                <a:cs typeface="Comic Sans MS" panose="030F0702030302020204" charset="0"/>
                <a:sym typeface="+mn-ea"/>
              </a:rPr>
              <a:t>A servomotor is a rotary actuator or linear actuator that</a:t>
            </a:r>
            <a:r>
              <a:rPr lang="en-US" sz="2000" dirty="0">
                <a:cs typeface="Comic Sans MS" panose="030F0702030302020204" charset="0"/>
                <a:sym typeface="+mn-ea"/>
              </a:rPr>
              <a:t> </a:t>
            </a:r>
            <a:r>
              <a:rPr lang="en-US" sz="2000" dirty="0" smtClean="0">
                <a:cs typeface="Comic Sans MS" panose="030F0702030302020204" charset="0"/>
                <a:sym typeface="+mn-ea"/>
              </a:rPr>
              <a:t>allows for precise control of angular or linear </a:t>
            </a:r>
            <a:r>
              <a:rPr lang="en-US" sz="2000" dirty="0" err="1" smtClean="0">
                <a:cs typeface="Comic Sans MS" panose="030F0702030302020204" charset="0"/>
                <a:sym typeface="+mn-ea"/>
              </a:rPr>
              <a:t>position,velocity</a:t>
            </a:r>
            <a:r>
              <a:rPr lang="en-US" sz="2000" dirty="0" smtClean="0">
                <a:cs typeface="Comic Sans MS" panose="030F0702030302020204" charset="0"/>
                <a:sym typeface="+mn-ea"/>
              </a:rPr>
              <a:t> and acceleration.</a:t>
            </a:r>
          </a:p>
          <a:p>
            <a:pPr marL="342900" indent="-342900">
              <a:buFont typeface="Arial" pitchFamily="34" charset="0"/>
              <a:buChar char="•"/>
            </a:pPr>
            <a:endParaRPr lang="en-US" sz="2000" baseline="30000" dirty="0" smtClean="0">
              <a:cs typeface="Comic Sans MS" panose="030F0702030302020204" charset="0"/>
            </a:endParaRPr>
          </a:p>
          <a:p>
            <a:pPr marL="342900" indent="-342900">
              <a:buFont typeface="Arial" pitchFamily="34" charset="0"/>
              <a:buChar char="•"/>
            </a:pPr>
            <a:r>
              <a:rPr lang="en-US" sz="2000" baseline="30000" dirty="0" smtClean="0">
                <a:cs typeface="Comic Sans MS" panose="030F0702030302020204" charset="0"/>
                <a:sym typeface="+mn-ea"/>
              </a:rPr>
              <a:t> </a:t>
            </a:r>
            <a:r>
              <a:rPr lang="en-US" sz="2000" dirty="0" smtClean="0">
                <a:cs typeface="Comic Sans MS" panose="030F0702030302020204" charset="0"/>
                <a:sym typeface="+mn-ea"/>
              </a:rPr>
              <a:t>It consists of a suitable motor coupled to a sensor for</a:t>
            </a:r>
            <a:r>
              <a:rPr lang="en-US" sz="2000" dirty="0">
                <a:cs typeface="Comic Sans MS" panose="030F0702030302020204" charset="0"/>
                <a:sym typeface="+mn-ea"/>
              </a:rPr>
              <a:t> </a:t>
            </a:r>
            <a:r>
              <a:rPr lang="en-US" sz="2000" dirty="0" smtClean="0">
                <a:cs typeface="Comic Sans MS" panose="030F0702030302020204" charset="0"/>
                <a:sym typeface="+mn-ea"/>
              </a:rPr>
              <a:t>position feedback.</a:t>
            </a:r>
          </a:p>
          <a:p>
            <a:pPr marL="342900" indent="-342900">
              <a:buFont typeface="Arial" pitchFamily="34" charset="0"/>
              <a:buChar char="•"/>
            </a:pPr>
            <a:endParaRPr lang="en-US" sz="2000" dirty="0" smtClean="0">
              <a:cs typeface="Comic Sans MS" panose="030F0702030302020204" charset="0"/>
            </a:endParaRPr>
          </a:p>
          <a:p>
            <a:pPr marL="342900" indent="-342900">
              <a:buFont typeface="Arial" pitchFamily="34" charset="0"/>
              <a:buChar char="•"/>
            </a:pPr>
            <a:r>
              <a:rPr lang="en-US" sz="2000" dirty="0" smtClean="0">
                <a:cs typeface="Comic Sans MS" panose="030F0702030302020204" charset="0"/>
                <a:sym typeface="+mn-ea"/>
              </a:rPr>
              <a:t>It also requires a relatively sophisticated controller, </a:t>
            </a:r>
          </a:p>
          <a:p>
            <a:pPr marL="342900" indent="-342900">
              <a:buFont typeface="Arial" pitchFamily="34" charset="0"/>
              <a:buChar char="•"/>
            </a:pPr>
            <a:endParaRPr lang="en-US" sz="2000" dirty="0" smtClean="0">
              <a:cs typeface="Comic Sans MS" panose="030F0702030302020204" charset="0"/>
            </a:endParaRPr>
          </a:p>
          <a:p>
            <a:pPr marL="342900" indent="-342900">
              <a:buFont typeface="Arial" pitchFamily="34" charset="0"/>
              <a:buChar char="•"/>
            </a:pPr>
            <a:r>
              <a:rPr lang="en-US" sz="2000" dirty="0" smtClean="0">
                <a:cs typeface="Comic Sans MS" panose="030F0702030302020204" charset="0"/>
                <a:sym typeface="+mn-ea"/>
              </a:rPr>
              <a:t> often a dedicated module designed specifically for use with servomotors.</a:t>
            </a:r>
            <a:endParaRPr lang="en-US" sz="2000" dirty="0" smtClean="0"/>
          </a:p>
          <a:p>
            <a:pPr marL="342900" indent="-342900">
              <a:buFont typeface="Arial" pitchFamily="34" charset="0"/>
              <a:buChar char="•"/>
            </a:pPr>
            <a:endParaRPr lang="en-US" sz="2000" dirty="0" smtClean="0"/>
          </a:p>
          <a:p>
            <a:pPr marL="342900" indent="-342900">
              <a:buFont typeface="Arial" pitchFamily="34" charset="0"/>
              <a:buChar char="•"/>
            </a:pPr>
            <a:endParaRPr lang="en-IN" sz="2000" dirty="0"/>
          </a:p>
        </p:txBody>
      </p:sp>
    </p:spTree>
    <p:extLst>
      <p:ext uri="{BB962C8B-B14F-4D97-AF65-F5344CB8AC3E}">
        <p14:creationId xmlns:p14="http://schemas.microsoft.com/office/powerpoint/2010/main" val="1350620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692696"/>
            <a:ext cx="8496944" cy="3447098"/>
          </a:xfrm>
          <a:prstGeom prst="rect">
            <a:avLst/>
          </a:prstGeom>
          <a:noFill/>
        </p:spPr>
        <p:txBody>
          <a:bodyPr wrap="square" rtlCol="0">
            <a:spAutoFit/>
          </a:bodyPr>
          <a:lstStyle/>
          <a:p>
            <a:pPr marL="342900" indent="-342900">
              <a:buFont typeface="Arial" pitchFamily="34" charset="0"/>
              <a:buChar char="•"/>
            </a:pPr>
            <a:r>
              <a:rPr lang="en-US" sz="2000" dirty="0">
                <a:cs typeface="Comic Sans MS" panose="030F0702030302020204" charset="0"/>
                <a:sym typeface="+mn-ea"/>
              </a:rPr>
              <a:t>An </a:t>
            </a:r>
            <a:r>
              <a:rPr lang="en-US" sz="2000" b="1" dirty="0">
                <a:cs typeface="Comic Sans MS" panose="030F0702030302020204" charset="0"/>
                <a:sym typeface="+mn-ea"/>
              </a:rPr>
              <a:t>organic light-emitting diode</a:t>
            </a:r>
            <a:r>
              <a:rPr lang="en-US" sz="2000" dirty="0">
                <a:cs typeface="Comic Sans MS" panose="030F0702030302020204" charset="0"/>
                <a:sym typeface="+mn-ea"/>
              </a:rPr>
              <a:t> (</a:t>
            </a:r>
            <a:r>
              <a:rPr lang="en-US" sz="2000" b="1" dirty="0">
                <a:cs typeface="Comic Sans MS" panose="030F0702030302020204" charset="0"/>
                <a:sym typeface="+mn-ea"/>
              </a:rPr>
              <a:t>OLED</a:t>
            </a:r>
            <a:r>
              <a:rPr lang="en-US" sz="2000" dirty="0">
                <a:cs typeface="Comic Sans MS" panose="030F0702030302020204" charset="0"/>
                <a:sym typeface="+mn-ea"/>
              </a:rPr>
              <a:t>) is a light-emitting diode (LED) in which the emissive electroluminescent  layer is a film of organic compound that emits light in response to an electric current</a:t>
            </a:r>
            <a:r>
              <a:rPr lang="en-US" sz="2000" dirty="0" smtClean="0">
                <a:cs typeface="Comic Sans MS" panose="030F0702030302020204" charset="0"/>
                <a:sym typeface="+mn-ea"/>
              </a:rPr>
              <a:t>.</a:t>
            </a:r>
          </a:p>
          <a:p>
            <a:pPr marL="342900" indent="-342900">
              <a:buFont typeface="Arial" pitchFamily="34" charset="0"/>
              <a:buChar char="•"/>
            </a:pPr>
            <a:endParaRPr lang="en-US" sz="2000" dirty="0" smtClean="0">
              <a:cs typeface="Comic Sans MS" panose="030F0702030302020204" charset="0"/>
            </a:endParaRPr>
          </a:p>
          <a:p>
            <a:pPr marL="342900" indent="-342900">
              <a:buFont typeface="Arial" pitchFamily="34" charset="0"/>
              <a:buChar char="•"/>
            </a:pPr>
            <a:r>
              <a:rPr lang="en-US" sz="2000" dirty="0" smtClean="0">
                <a:cs typeface="Comic Sans MS" panose="030F0702030302020204" charset="0"/>
                <a:sym typeface="+mn-ea"/>
              </a:rPr>
              <a:t> </a:t>
            </a:r>
            <a:r>
              <a:rPr lang="en-US" sz="2000" dirty="0">
                <a:cs typeface="Comic Sans MS" panose="030F0702030302020204" charset="0"/>
                <a:sym typeface="+mn-ea"/>
              </a:rPr>
              <a:t>This organic layer is situated between two electrodes; typically, at least one of these electrodes is transparent. </a:t>
            </a:r>
            <a:endParaRPr lang="en-US" sz="2000" dirty="0" smtClean="0">
              <a:cs typeface="Comic Sans MS" panose="030F0702030302020204" charset="0"/>
              <a:sym typeface="+mn-ea"/>
            </a:endParaRPr>
          </a:p>
          <a:p>
            <a:pPr marL="342900" indent="-342900">
              <a:buFont typeface="Arial" pitchFamily="34" charset="0"/>
              <a:buChar char="•"/>
            </a:pPr>
            <a:endParaRPr lang="en-US" sz="2000" dirty="0">
              <a:cs typeface="Comic Sans MS" panose="030F0702030302020204" charset="0"/>
            </a:endParaRPr>
          </a:p>
          <a:p>
            <a:pPr marL="342900" indent="-342900">
              <a:buFont typeface="Arial" pitchFamily="34" charset="0"/>
              <a:buChar char="•"/>
            </a:pPr>
            <a:r>
              <a:rPr lang="en-US" sz="2000" dirty="0">
                <a:cs typeface="Comic Sans MS" panose="030F0702030302020204" charset="0"/>
                <a:sym typeface="+mn-ea"/>
              </a:rPr>
              <a:t> OLEDs are used to create digital displays in devices such as television screens, computer monitors, portable systems such as smart phones , handheld game consoles and PDAs. </a:t>
            </a:r>
            <a:endParaRPr lang="en-US" sz="2000" dirty="0">
              <a:cs typeface="Comic Sans MS" panose="030F0702030302020204" charset="0"/>
            </a:endParaRPr>
          </a:p>
          <a:p>
            <a:endParaRPr lang="en-IN" dirty="0"/>
          </a:p>
        </p:txBody>
      </p:sp>
      <p:sp>
        <p:nvSpPr>
          <p:cNvPr id="3" name="TextBox 2"/>
          <p:cNvSpPr txBox="1"/>
          <p:nvPr/>
        </p:nvSpPr>
        <p:spPr>
          <a:xfrm>
            <a:off x="323528" y="3645024"/>
            <a:ext cx="7920880" cy="3385542"/>
          </a:xfrm>
          <a:prstGeom prst="rect">
            <a:avLst/>
          </a:prstGeom>
          <a:noFill/>
        </p:spPr>
        <p:txBody>
          <a:bodyPr wrap="square" rtlCol="0">
            <a:spAutoFit/>
          </a:bodyPr>
          <a:lstStyle/>
          <a:p>
            <a:pPr marL="342900" indent="-342900">
              <a:buFont typeface="Arial" pitchFamily="34" charset="0"/>
              <a:buChar char="•"/>
            </a:pPr>
            <a:endParaRPr lang="en-US" sz="2000" dirty="0" smtClean="0"/>
          </a:p>
          <a:p>
            <a:pPr marL="342900" indent="-342900">
              <a:buFont typeface="Arial" pitchFamily="34" charset="0"/>
              <a:buChar char="•"/>
            </a:pPr>
            <a:r>
              <a:rPr lang="en-US" sz="2000" dirty="0" smtClean="0">
                <a:cs typeface="Comic Sans MS" panose="030F0702030302020204" charset="0"/>
                <a:sym typeface="+mn-ea"/>
              </a:rPr>
              <a:t> The </a:t>
            </a:r>
            <a:r>
              <a:rPr lang="en-US" sz="2000" dirty="0" err="1" smtClean="0">
                <a:cs typeface="Comic Sans MS" panose="030F0702030302020204" charset="0"/>
                <a:sym typeface="+mn-ea"/>
              </a:rPr>
              <a:t>Arduino</a:t>
            </a:r>
            <a:r>
              <a:rPr lang="en-US" sz="2000" dirty="0" smtClean="0">
                <a:cs typeface="Comic Sans MS" panose="030F0702030302020204" charset="0"/>
                <a:sym typeface="+mn-ea"/>
              </a:rPr>
              <a:t> integrated development environment (IDE) is a cross-platform application (for Windows, </a:t>
            </a:r>
            <a:r>
              <a:rPr lang="en-US" sz="2000" dirty="0" err="1" smtClean="0">
                <a:cs typeface="Comic Sans MS" panose="030F0702030302020204" charset="0"/>
                <a:sym typeface="+mn-ea"/>
              </a:rPr>
              <a:t>macOS</a:t>
            </a:r>
            <a:r>
              <a:rPr lang="en-US" sz="2000" dirty="0" smtClean="0">
                <a:cs typeface="Comic Sans MS" panose="030F0702030302020204" charset="0"/>
                <a:sym typeface="+mn-ea"/>
              </a:rPr>
              <a:t>,  Linux) that is written in the programming language Java.</a:t>
            </a:r>
          </a:p>
          <a:p>
            <a:pPr marL="342900" indent="-342900">
              <a:buFont typeface="Arial" pitchFamily="34" charset="0"/>
              <a:buChar char="•"/>
            </a:pPr>
            <a:endParaRPr lang="en-US" sz="2000" dirty="0" smtClean="0">
              <a:cs typeface="Comic Sans MS" panose="030F0702030302020204" charset="0"/>
            </a:endParaRPr>
          </a:p>
          <a:p>
            <a:pPr marL="342900" indent="-342900">
              <a:buFont typeface="Arial" pitchFamily="34" charset="0"/>
              <a:buChar char="•"/>
            </a:pPr>
            <a:r>
              <a:rPr lang="en-US" sz="2000" dirty="0">
                <a:cs typeface="Comic Sans MS" panose="030F0702030302020204" charset="0"/>
                <a:sym typeface="+mn-ea"/>
              </a:rPr>
              <a:t> </a:t>
            </a:r>
            <a:r>
              <a:rPr lang="en-US" sz="2000" dirty="0" smtClean="0">
                <a:cs typeface="Comic Sans MS" panose="030F0702030302020204" charset="0"/>
                <a:sym typeface="+mn-ea"/>
              </a:rPr>
              <a:t>It is used to write and upload programs to </a:t>
            </a:r>
            <a:r>
              <a:rPr lang="en-US" sz="2000" dirty="0" err="1" smtClean="0">
                <a:cs typeface="Comic Sans MS" panose="030F0702030302020204" charset="0"/>
                <a:sym typeface="+mn-ea"/>
              </a:rPr>
              <a:t>Arduino</a:t>
            </a:r>
            <a:r>
              <a:rPr lang="en-US" sz="2000" dirty="0" smtClean="0">
                <a:cs typeface="Comic Sans MS" panose="030F0702030302020204" charset="0"/>
                <a:sym typeface="+mn-ea"/>
              </a:rPr>
              <a:t> compatible boards, but also, with the help of 3rd party cores, other vendor development boards.</a:t>
            </a:r>
            <a:endParaRPr lang="en-US" sz="2000" dirty="0" smtClean="0">
              <a:cs typeface="Comic Sans MS" panose="030F0702030302020204" charset="0"/>
            </a:endParaRPr>
          </a:p>
          <a:p>
            <a:pPr>
              <a:buNone/>
            </a:pPr>
            <a:endParaRPr lang="en-US" b="1" dirty="0" smtClean="0">
              <a:latin typeface="Comic Sans MS" panose="030F0702030302020204" charset="0"/>
              <a:cs typeface="Comic Sans MS" panose="030F0702030302020204" charset="0"/>
            </a:endParaRPr>
          </a:p>
          <a:p>
            <a:endParaRPr lang="en-US" dirty="0" smtClean="0">
              <a:latin typeface="Comic Sans MS" panose="030F0702030302020204" charset="0"/>
              <a:cs typeface="Comic Sans MS" panose="030F0702030302020204" charset="0"/>
            </a:endParaRPr>
          </a:p>
          <a:p>
            <a:endParaRPr lang="en-IN" dirty="0"/>
          </a:p>
        </p:txBody>
      </p:sp>
    </p:spTree>
    <p:extLst>
      <p:ext uri="{BB962C8B-B14F-4D97-AF65-F5344CB8AC3E}">
        <p14:creationId xmlns:p14="http://schemas.microsoft.com/office/powerpoint/2010/main" val="1104182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08720"/>
            <a:ext cx="8496944" cy="2831544"/>
          </a:xfrm>
          <a:prstGeom prst="rect">
            <a:avLst/>
          </a:prstGeom>
          <a:noFill/>
        </p:spPr>
        <p:txBody>
          <a:bodyPr wrap="square" rtlCol="0">
            <a:spAutoFit/>
          </a:bodyPr>
          <a:lstStyle/>
          <a:p>
            <a:pPr marL="342900" indent="-342900">
              <a:buFont typeface="Arial" pitchFamily="34" charset="0"/>
              <a:buChar char="•"/>
            </a:pPr>
            <a:r>
              <a:rPr lang="en-US" sz="2000" dirty="0" err="1" smtClean="0">
                <a:cs typeface="Comic Sans MS" panose="030F0702030302020204" charset="0"/>
              </a:rPr>
              <a:t>Blynk</a:t>
            </a:r>
            <a:r>
              <a:rPr lang="en-US" sz="2000" dirty="0" smtClean="0">
                <a:cs typeface="Comic Sans MS" panose="030F0702030302020204" charset="0"/>
              </a:rPr>
              <a:t> - The most popular </a:t>
            </a:r>
            <a:r>
              <a:rPr lang="en-US" sz="2000" dirty="0" err="1" smtClean="0">
                <a:cs typeface="Comic Sans MS" panose="030F0702030302020204" charset="0"/>
              </a:rPr>
              <a:t>IoT</a:t>
            </a:r>
            <a:r>
              <a:rPr lang="en-US" sz="2000" dirty="0" smtClean="0">
                <a:cs typeface="Comic Sans MS" panose="030F0702030302020204" charset="0"/>
              </a:rPr>
              <a:t> platform to connect your devices to the cloud, design apps to control them, and manage your deployed products at scale.</a:t>
            </a:r>
          </a:p>
          <a:p>
            <a:pPr marL="342900" indent="-342900">
              <a:buFont typeface="Arial" pitchFamily="34" charset="0"/>
              <a:buChar char="•"/>
            </a:pPr>
            <a:endParaRPr lang="en-US" sz="2000" dirty="0">
              <a:cs typeface="Comic Sans MS" panose="030F0702030302020204" charset="0"/>
            </a:endParaRPr>
          </a:p>
          <a:p>
            <a:pPr marL="342900" indent="-342900">
              <a:buFont typeface="Arial" pitchFamily="34" charset="0"/>
              <a:buChar char="•"/>
            </a:pPr>
            <a:r>
              <a:rPr lang="en-US" sz="2000" dirty="0" smtClean="0">
                <a:cs typeface="Comic Sans MS" panose="030F0702030302020204" charset="0"/>
              </a:rPr>
              <a:t>Node-RED is a flow-based development tool for visual programming developed originally by IBM for wiring together hardware devices, APIs and online services as part of the Internet of Things. Node-RED provides a web browser-based flow editor, which can be used to create JavaScript functions</a:t>
            </a:r>
          </a:p>
          <a:p>
            <a:pPr marL="342900" indent="-342900">
              <a:buFont typeface="Arial" pitchFamily="34" charset="0"/>
              <a:buChar char="•"/>
            </a:pPr>
            <a:endParaRPr lang="en-US" sz="2000" dirty="0" smtClean="0">
              <a:cs typeface="Comic Sans MS" panose="030F0702030302020204" charset="0"/>
            </a:endParaRPr>
          </a:p>
          <a:p>
            <a:endParaRPr lang="en-IN" dirty="0"/>
          </a:p>
        </p:txBody>
      </p:sp>
    </p:spTree>
    <p:extLst>
      <p:ext uri="{BB962C8B-B14F-4D97-AF65-F5344CB8AC3E}">
        <p14:creationId xmlns:p14="http://schemas.microsoft.com/office/powerpoint/2010/main" val="2543257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9532" y="1196752"/>
            <a:ext cx="8640960" cy="4524315"/>
          </a:xfrm>
          <a:prstGeom prst="rect">
            <a:avLst/>
          </a:prstGeom>
          <a:noFill/>
        </p:spPr>
        <p:txBody>
          <a:bodyPr wrap="square" rtlCol="0">
            <a:spAutoFit/>
          </a:bodyPr>
          <a:lstStyle/>
          <a:p>
            <a:pPr marL="342900" indent="-342900">
              <a:buFont typeface="Arial" pitchFamily="34" charset="0"/>
              <a:buChar char="•"/>
            </a:pPr>
            <a:r>
              <a:rPr lang="en-US" sz="2400" dirty="0">
                <a:cs typeface="Comic Sans MS" panose="030F0702030302020204" charset="0"/>
                <a:sym typeface="+mn-ea"/>
              </a:rPr>
              <a:t>Firstly we will use gas sensor (MQ2 sensor) for detecting  the presence of harming gases and sends out the notification </a:t>
            </a:r>
            <a:r>
              <a:rPr lang="en-US" sz="2400" dirty="0" smtClean="0">
                <a:cs typeface="Comic Sans MS" panose="030F0702030302020204" charset="0"/>
                <a:sym typeface="+mn-ea"/>
              </a:rPr>
              <a:t>.</a:t>
            </a:r>
          </a:p>
          <a:p>
            <a:pPr marL="342900" indent="-342900">
              <a:buFont typeface="Arial" pitchFamily="34" charset="0"/>
              <a:buChar char="•"/>
            </a:pPr>
            <a:endParaRPr lang="en-US" sz="2400" dirty="0">
              <a:cs typeface="Comic Sans MS" panose="030F0702030302020204" charset="0"/>
            </a:endParaRPr>
          </a:p>
          <a:p>
            <a:pPr marL="342900" indent="-342900">
              <a:buFont typeface="Arial" pitchFamily="34" charset="0"/>
              <a:buChar char="•"/>
            </a:pPr>
            <a:r>
              <a:rPr lang="en-US" sz="2400" dirty="0">
                <a:cs typeface="Comic Sans MS" panose="030F0702030302020204" charset="0"/>
                <a:sym typeface="+mn-ea"/>
              </a:rPr>
              <a:t>DHT sensor is used to check the temperature in the poultry and sends the message whether the temperature is high or low</a:t>
            </a:r>
            <a:r>
              <a:rPr lang="en-US" sz="2400" dirty="0" smtClean="0">
                <a:cs typeface="Comic Sans MS" panose="030F0702030302020204" charset="0"/>
                <a:sym typeface="+mn-ea"/>
              </a:rPr>
              <a:t>.</a:t>
            </a:r>
          </a:p>
          <a:p>
            <a:pPr marL="342900" indent="-342900">
              <a:buFont typeface="Arial" pitchFamily="34" charset="0"/>
              <a:buChar char="•"/>
            </a:pPr>
            <a:endParaRPr lang="en-US" sz="2400" dirty="0">
              <a:cs typeface="Comic Sans MS" panose="030F0702030302020204" charset="0"/>
            </a:endParaRPr>
          </a:p>
          <a:p>
            <a:pPr marL="342900" indent="-342900">
              <a:buFont typeface="Arial" pitchFamily="34" charset="0"/>
              <a:buChar char="•"/>
            </a:pPr>
            <a:r>
              <a:rPr lang="en-US" sz="2400" dirty="0">
                <a:cs typeface="Comic Sans MS" panose="030F0702030302020204" charset="0"/>
                <a:sym typeface="+mn-ea"/>
              </a:rPr>
              <a:t>Ultrasonic sensor is used to find out the water level in the tank and send the notification whether the water is full and off the motor or the water is empty turn on the motor</a:t>
            </a:r>
            <a:r>
              <a:rPr lang="en-US" sz="2400" dirty="0" smtClean="0">
                <a:cs typeface="Comic Sans MS" panose="030F0702030302020204" charset="0"/>
                <a:sym typeface="+mn-ea"/>
              </a:rPr>
              <a:t>.</a:t>
            </a:r>
          </a:p>
          <a:p>
            <a:pPr marL="342900" indent="-342900">
              <a:buFont typeface="Arial" pitchFamily="34" charset="0"/>
              <a:buChar char="•"/>
            </a:pPr>
            <a:endParaRPr lang="en-US" sz="2400" dirty="0">
              <a:cs typeface="Comic Sans MS" panose="030F0702030302020204" charset="0"/>
            </a:endParaRPr>
          </a:p>
          <a:p>
            <a:pPr marL="342900" indent="-342900">
              <a:buFont typeface="Arial" pitchFamily="34" charset="0"/>
              <a:buChar char="•"/>
            </a:pPr>
            <a:r>
              <a:rPr lang="en-US" sz="2400" dirty="0">
                <a:cs typeface="Comic Sans MS" panose="030F0702030302020204" charset="0"/>
                <a:sym typeface="+mn-ea"/>
              </a:rPr>
              <a:t>Servomotor is also used for the same water purpose itself and fills the tank periodically.</a:t>
            </a:r>
            <a:endParaRPr lang="en-US" sz="2400" dirty="0">
              <a:cs typeface="Comic Sans MS" panose="030F0702030302020204" charset="0"/>
            </a:endParaRPr>
          </a:p>
        </p:txBody>
      </p:sp>
      <p:sp>
        <p:nvSpPr>
          <p:cNvPr id="3" name="TextBox 2"/>
          <p:cNvSpPr txBox="1"/>
          <p:nvPr/>
        </p:nvSpPr>
        <p:spPr>
          <a:xfrm>
            <a:off x="467544" y="467961"/>
            <a:ext cx="7848872" cy="584775"/>
          </a:xfrm>
          <a:prstGeom prst="rect">
            <a:avLst/>
          </a:prstGeom>
          <a:noFill/>
        </p:spPr>
        <p:txBody>
          <a:bodyPr wrap="square" rtlCol="0">
            <a:spAutoFit/>
          </a:bodyPr>
          <a:lstStyle/>
          <a:p>
            <a:r>
              <a:rPr lang="en-IN" sz="3200" u="sng" dirty="0" smtClean="0"/>
              <a:t>Working Process</a:t>
            </a:r>
            <a:endParaRPr lang="en-IN" sz="3200" u="sng" dirty="0"/>
          </a:p>
        </p:txBody>
      </p:sp>
    </p:spTree>
    <p:extLst>
      <p:ext uri="{BB962C8B-B14F-4D97-AF65-F5344CB8AC3E}">
        <p14:creationId xmlns:p14="http://schemas.microsoft.com/office/powerpoint/2010/main" val="18676053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50</TotalTime>
  <Words>652</Words>
  <Application>Microsoft Office PowerPoint</Application>
  <PresentationFormat>On-screen Show (4:3)</PresentationFormat>
  <Paragraphs>87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NewsPrint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Joe Ronin</dc:creator>
  <cp:lastModifiedBy>Kevin Joe Ronin</cp:lastModifiedBy>
  <cp:revision>6</cp:revision>
  <dcterms:created xsi:type="dcterms:W3CDTF">2019-06-14T09:05:35Z</dcterms:created>
  <dcterms:modified xsi:type="dcterms:W3CDTF">2019-06-14T10:27:32Z</dcterms:modified>
</cp:coreProperties>
</file>