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3E27B6-27C2-46D6-BA65-5694573BDF8B}" v="5" dt="2025-04-15T20:11:55.2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eetha Athuluri" userId="cb43a94954cf1883" providerId="LiveId" clId="{6D3E27B6-27C2-46D6-BA65-5694573BDF8B}"/>
    <pc:docChg chg="custSel modSld">
      <pc:chgData name="Praneetha Athuluri" userId="cb43a94954cf1883" providerId="LiveId" clId="{6D3E27B6-27C2-46D6-BA65-5694573BDF8B}" dt="2025-04-15T20:11:55.268" v="53" actId="1076"/>
      <pc:docMkLst>
        <pc:docMk/>
      </pc:docMkLst>
      <pc:sldChg chg="modSp mod">
        <pc:chgData name="Praneetha Athuluri" userId="cb43a94954cf1883" providerId="LiveId" clId="{6D3E27B6-27C2-46D6-BA65-5694573BDF8B}" dt="2025-04-15T17:19:48.737" v="23" actId="20577"/>
        <pc:sldMkLst>
          <pc:docMk/>
          <pc:sldMk cId="4093067115" sldId="256"/>
        </pc:sldMkLst>
        <pc:spChg chg="mod">
          <ac:chgData name="Praneetha Athuluri" userId="cb43a94954cf1883" providerId="LiveId" clId="{6D3E27B6-27C2-46D6-BA65-5694573BDF8B}" dt="2025-04-15T17:19:48.737" v="23" actId="20577"/>
          <ac:spMkLst>
            <pc:docMk/>
            <pc:sldMk cId="4093067115" sldId="256"/>
            <ac:spMk id="4" creationId="{3E0A92E0-E109-A3C6-96B9-B485DAFF9D80}"/>
          </ac:spMkLst>
        </pc:spChg>
      </pc:sldChg>
      <pc:sldChg chg="modSp mod">
        <pc:chgData name="Praneetha Athuluri" userId="cb43a94954cf1883" providerId="LiveId" clId="{6D3E27B6-27C2-46D6-BA65-5694573BDF8B}" dt="2025-04-15T18:04:37.252" v="47" actId="20577"/>
        <pc:sldMkLst>
          <pc:docMk/>
          <pc:sldMk cId="4066738839" sldId="261"/>
        </pc:sldMkLst>
        <pc:spChg chg="mod">
          <ac:chgData name="Praneetha Athuluri" userId="cb43a94954cf1883" providerId="LiveId" clId="{6D3E27B6-27C2-46D6-BA65-5694573BDF8B}" dt="2025-04-15T18:04:37.252" v="47" actId="20577"/>
          <ac:spMkLst>
            <pc:docMk/>
            <pc:sldMk cId="4066738839" sldId="261"/>
            <ac:spMk id="2" creationId="{5D70A285-E81D-51E3-CCDF-39E19126B49E}"/>
          </ac:spMkLst>
        </pc:spChg>
      </pc:sldChg>
      <pc:sldChg chg="modSp mod">
        <pc:chgData name="Praneetha Athuluri" userId="cb43a94954cf1883" providerId="LiveId" clId="{6D3E27B6-27C2-46D6-BA65-5694573BDF8B}" dt="2025-04-15T17:18:17.548" v="18" actId="14734"/>
        <pc:sldMkLst>
          <pc:docMk/>
          <pc:sldMk cId="2604697439" sldId="263"/>
        </pc:sldMkLst>
        <pc:graphicFrameChg chg="mod modGraphic">
          <ac:chgData name="Praneetha Athuluri" userId="cb43a94954cf1883" providerId="LiveId" clId="{6D3E27B6-27C2-46D6-BA65-5694573BDF8B}" dt="2025-04-15T17:18:17.548" v="18" actId="14734"/>
          <ac:graphicFrameMkLst>
            <pc:docMk/>
            <pc:sldMk cId="2604697439" sldId="263"/>
            <ac:graphicFrameMk id="5" creationId="{FBF4EBAF-5D44-FED5-6CEE-12DA6B6F9E24}"/>
          </ac:graphicFrameMkLst>
        </pc:graphicFrameChg>
      </pc:sldChg>
      <pc:sldChg chg="addSp delSp modSp mod">
        <pc:chgData name="Praneetha Athuluri" userId="cb43a94954cf1883" providerId="LiveId" clId="{6D3E27B6-27C2-46D6-BA65-5694573BDF8B}" dt="2025-04-15T20:11:55.268" v="53" actId="1076"/>
        <pc:sldMkLst>
          <pc:docMk/>
          <pc:sldMk cId="2429906131" sldId="264"/>
        </pc:sldMkLst>
        <pc:picChg chg="del">
          <ac:chgData name="Praneetha Athuluri" userId="cb43a94954cf1883" providerId="LiveId" clId="{6D3E27B6-27C2-46D6-BA65-5694573BDF8B}" dt="2025-04-15T20:10:06.878" v="48" actId="478"/>
          <ac:picMkLst>
            <pc:docMk/>
            <pc:sldMk cId="2429906131" sldId="264"/>
            <ac:picMk id="3" creationId="{0B8760F5-476C-BF69-339B-F367C1EBA67D}"/>
          </ac:picMkLst>
        </pc:picChg>
        <pc:picChg chg="add mod">
          <ac:chgData name="Praneetha Athuluri" userId="cb43a94954cf1883" providerId="LiveId" clId="{6D3E27B6-27C2-46D6-BA65-5694573BDF8B}" dt="2025-04-15T20:11:55.268" v="53" actId="1076"/>
          <ac:picMkLst>
            <pc:docMk/>
            <pc:sldMk cId="2429906131" sldId="264"/>
            <ac:picMk id="1026" creationId="{4AE8B136-272C-DB51-435F-8F6204C8140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708-D785-45BE-98DB-DE3CC4EE0F4D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CE8FE8A-1438-4765-AFA0-C01305014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0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708-D785-45BE-98DB-DE3CC4EE0F4D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E8FE8A-1438-4765-AFA0-C01305014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98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708-D785-45BE-98DB-DE3CC4EE0F4D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E8FE8A-1438-4765-AFA0-C01305014AF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672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708-D785-45BE-98DB-DE3CC4EE0F4D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E8FE8A-1438-4765-AFA0-C01305014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199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708-D785-45BE-98DB-DE3CC4EE0F4D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E8FE8A-1438-4765-AFA0-C01305014AFE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5878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708-D785-45BE-98DB-DE3CC4EE0F4D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E8FE8A-1438-4765-AFA0-C01305014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366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708-D785-45BE-98DB-DE3CC4EE0F4D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FE8A-1438-4765-AFA0-C01305014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812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708-D785-45BE-98DB-DE3CC4EE0F4D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FE8A-1438-4765-AFA0-C01305014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424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708-D785-45BE-98DB-DE3CC4EE0F4D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FE8A-1438-4765-AFA0-C01305014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096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708-D785-45BE-98DB-DE3CC4EE0F4D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CE8FE8A-1438-4765-AFA0-C01305014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46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708-D785-45BE-98DB-DE3CC4EE0F4D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E8FE8A-1438-4765-AFA0-C01305014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76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708-D785-45BE-98DB-DE3CC4EE0F4D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CE8FE8A-1438-4765-AFA0-C01305014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3028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708-D785-45BE-98DB-DE3CC4EE0F4D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FE8A-1438-4765-AFA0-C01305014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51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708-D785-45BE-98DB-DE3CC4EE0F4D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FE8A-1438-4765-AFA0-C01305014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702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708-D785-45BE-98DB-DE3CC4EE0F4D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E8FE8A-1438-4765-AFA0-C01305014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072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7708-D785-45BE-98DB-DE3CC4EE0F4D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CE8FE8A-1438-4765-AFA0-C01305014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581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67708-D785-45BE-98DB-DE3CC4EE0F4D}" type="datetimeFigureOut">
              <a:rPr lang="en-IN" smtClean="0"/>
              <a:t>15-04-2025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CE8FE8A-1438-4765-AFA0-C01305014A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81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49F8A-52DC-608B-626B-F48A791106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7400" y="1002935"/>
            <a:ext cx="9447212" cy="242606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Spectral-Spatial-Dependent Global Learning Framework for Insufficient and Imbalanced Hyperspectral Image Classification</a:t>
            </a:r>
            <a:b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</a:t>
            </a:r>
            <a:br>
              <a:rPr lang="en-US" sz="3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3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1EF9EC-C097-1318-3B8D-26039C113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6144" y="4777379"/>
            <a:ext cx="4561114" cy="11262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Name : Sita Santoshi Praneetha Athuluri</a:t>
            </a:r>
          </a:p>
          <a:p>
            <a:r>
              <a:rPr lang="en-US" dirty="0">
                <a:solidFill>
                  <a:schemeClr val="tx1"/>
                </a:solidFill>
              </a:rPr>
              <a:t>ID : 700772490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A92E0-E109-A3C6-96B9-B485DAFF9D80}"/>
              </a:ext>
            </a:extLst>
          </p:cNvPr>
          <p:cNvSpPr txBox="1"/>
          <p:nvPr/>
        </p:nvSpPr>
        <p:spPr>
          <a:xfrm>
            <a:off x="6226629" y="2505670"/>
            <a:ext cx="65749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tx1"/>
                </a:solidFill>
              </a:rPr>
              <a:t>Author:Qiqi Zhu,</a:t>
            </a:r>
            <a:r>
              <a:rPr lang="en-IN" dirty="0">
                <a:solidFill>
                  <a:schemeClr val="tx1"/>
                </a:solidFill>
              </a:rPr>
              <a:t> Yanfei Zhong</a:t>
            </a:r>
          </a:p>
          <a:p>
            <a:r>
              <a:rPr lang="en-IN" dirty="0">
                <a:solidFill>
                  <a:schemeClr val="tx1"/>
                </a:solidFill>
              </a:rPr>
              <a:t>Published : 25 May 2021</a:t>
            </a:r>
          </a:p>
          <a:p>
            <a:r>
              <a:rPr lang="en-IN" dirty="0">
                <a:solidFill>
                  <a:schemeClr val="tx1"/>
                </a:solidFill>
              </a:rPr>
              <a:t>Link : https://github.com/Praneetha65/mini-project</a:t>
            </a:r>
          </a:p>
        </p:txBody>
      </p:sp>
    </p:spTree>
    <p:extLst>
      <p:ext uri="{BB962C8B-B14F-4D97-AF65-F5344CB8AC3E}">
        <p14:creationId xmlns:p14="http://schemas.microsoft.com/office/powerpoint/2010/main" val="4093067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BDEBB-5716-C17B-2E50-7EB1CE8FB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612" y="613224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537E-6829-75D8-A25B-2187CDC6C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612" y="1632857"/>
            <a:ext cx="8915400" cy="4876800"/>
          </a:xfrm>
        </p:spPr>
        <p:txBody>
          <a:bodyPr/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Hyperspectral Image (HSI) classification is a key task in remote sensing, where each pixel is categorized into land cover types based on spectral and spatial information. However, real-world HSIs suffer from two big problems: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Insufficient labeled data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because labeling is expensive and time-consuming.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Imbalanced sample distribution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common in datasets like Indian Pines, where some classes have many samples while others have very few.</a:t>
            </a:r>
          </a:p>
          <a:p>
            <a:pPr>
              <a:buNone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deep learning methods (e.g., CNNs, RNNs) struggle with these issues because they: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 large labeled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patch-based (computationally heavy and redundant).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Often fail to exploit global spatial information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912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0781-2891-2EBD-469D-992072ECF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809" y="674913"/>
            <a:ext cx="8911687" cy="102325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3ACD7-4E07-0504-8583-0B683D476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6096" y="1790561"/>
            <a:ext cx="8915400" cy="4153039"/>
          </a:xfrm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paper focuses on improving how we classify hyperspectral images, especially when we don’t have enough labeled data or when the data is uneven across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authors introduce a new method called SSDGL, which looks at the whole image instead of breaking it into small patches like older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includes two smart tools: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GCL helps understand relationships between different wavelengths in the image.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GJAM helps the model focus on the most important parts of the image.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also use a special sampling trick and a weighted loss to make sure small or rare classes are not ignored.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Overall, the method works better and faster than many older techniques, even when very little training data is available.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6372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3C75E7-A2A5-ABF7-2CCE-ED0A006842E9}"/>
              </a:ext>
            </a:extLst>
          </p:cNvPr>
          <p:cNvSpPr txBox="1"/>
          <p:nvPr/>
        </p:nvSpPr>
        <p:spPr>
          <a:xfrm>
            <a:off x="1589313" y="756744"/>
            <a:ext cx="10319657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Set :</a:t>
            </a:r>
          </a:p>
          <a:p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Indian Pines (IP)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Includes various agricultural land-cover types.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dataset is known for imbalanced and insufficient samples, making it ideal to test SSDGL’s robustness.</a:t>
            </a: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Pavia University (PU)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Urban scene captured over the University of Pavia, Italy.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Challenges include high spatial resolution and fine texture details.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Houston University (HU)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Complex urban scene with buildings, roads, grass, and more.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Ideal for testing performance on extremely limited training data.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E26FC52-09F9-A9AF-2381-BD37B2F04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93161"/>
              </p:ext>
            </p:extLst>
          </p:nvPr>
        </p:nvGraphicFramePr>
        <p:xfrm>
          <a:off x="1589313" y="4311888"/>
          <a:ext cx="7921172" cy="1789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9287">
                  <a:extLst>
                    <a:ext uri="{9D8B030D-6E8A-4147-A177-3AD203B41FA5}">
                      <a16:colId xmlns:a16="http://schemas.microsoft.com/office/drawing/2014/main" val="638883457"/>
                    </a:ext>
                  </a:extLst>
                </a:gridCol>
                <a:gridCol w="1719942">
                  <a:extLst>
                    <a:ext uri="{9D8B030D-6E8A-4147-A177-3AD203B41FA5}">
                      <a16:colId xmlns:a16="http://schemas.microsoft.com/office/drawing/2014/main" val="17185813"/>
                    </a:ext>
                  </a:extLst>
                </a:gridCol>
                <a:gridCol w="1771650">
                  <a:extLst>
                    <a:ext uri="{9D8B030D-6E8A-4147-A177-3AD203B41FA5}">
                      <a16:colId xmlns:a16="http://schemas.microsoft.com/office/drawing/2014/main" val="1169534110"/>
                    </a:ext>
                  </a:extLst>
                </a:gridCol>
                <a:gridCol w="1980293">
                  <a:extLst>
                    <a:ext uri="{9D8B030D-6E8A-4147-A177-3AD203B41FA5}">
                      <a16:colId xmlns:a16="http://schemas.microsoft.com/office/drawing/2014/main" val="3442284867"/>
                    </a:ext>
                  </a:extLst>
                </a:gridCol>
              </a:tblGrid>
              <a:tr h="447342">
                <a:tc>
                  <a:txBody>
                    <a:bodyPr/>
                    <a:lstStyle/>
                    <a:p>
                      <a:r>
                        <a:rPr lang="en-IN" dirty="0"/>
                        <a:t>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IP’s Data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 data set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HU data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497857"/>
                  </a:ext>
                </a:extLst>
              </a:tr>
              <a:tr h="447342">
                <a:tc>
                  <a:txBody>
                    <a:bodyPr/>
                    <a:lstStyle/>
                    <a:p>
                      <a:r>
                        <a:rPr lang="en-IN" dirty="0"/>
                        <a:t>Train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841554"/>
                  </a:ext>
                </a:extLst>
              </a:tr>
              <a:tr h="447342">
                <a:tc>
                  <a:txBody>
                    <a:bodyPr/>
                    <a:lstStyle/>
                    <a:p>
                      <a:r>
                        <a:rPr lang="en-IN" dirty="0"/>
                        <a:t>Test samples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14861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877080"/>
                  </a:ext>
                </a:extLst>
              </a:tr>
              <a:tr h="447342">
                <a:tc>
                  <a:txBody>
                    <a:bodyPr/>
                    <a:lstStyle/>
                    <a:p>
                      <a:r>
                        <a:rPr lang="en-IN" dirty="0"/>
                        <a:t>Number of classes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729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5980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ECF64-B14E-4CA2-1672-5F859478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382" y="547910"/>
            <a:ext cx="8911687" cy="128089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C1EA-9F15-663D-8151-A70531CB9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382" y="1404257"/>
            <a:ext cx="8915400" cy="37776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RBF-SVM – Radial Basis Function - Support Vector Machine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SS-CNN – Spectral-Spatial Convolutional Neural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SSRN – Spectral-Spatial Residual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DBMA – Dual-Branch Multi-Attention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MCNN – Multi-scale Convolutional Neural Network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ConvLSTM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Convolutional Long Short-Term Memory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U-Net – U-shaped Convolutional Network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387738-806A-B39F-D2C3-C1A6C91E3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8230" y="2950028"/>
            <a:ext cx="4299856" cy="2993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4E24C-A7D0-D271-C9B2-10641A9B864B}"/>
              </a:ext>
            </a:extLst>
          </p:cNvPr>
          <p:cNvSpPr txBox="1"/>
          <p:nvPr/>
        </p:nvSpPr>
        <p:spPr>
          <a:xfrm>
            <a:off x="7783286" y="5884337"/>
            <a:ext cx="39297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2-D t-SNE visualization of features</a:t>
            </a:r>
            <a:endParaRPr lang="en-I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759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A285-E81D-51E3-CCDF-39E19126B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812" y="547910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Performance with SSDGL </a:t>
            </a:r>
            <a:b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i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B0316-8380-498E-C335-C74EAA943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486" y="1271137"/>
            <a:ext cx="8915400" cy="203562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tackle issues like insufficient and imbalanced samples in hyperspectral image (HSI) classification, the SSDGL framework was introduced. It moves beyond traditional patch-based methods by using the whole image as input. SSDGL integrates advanced components like global convolutional LSTM (GCL) and a global joint attention mechanism (GJAM) to capture meaningful spectral-spatial features and emphasize important regions. A custom sampling method and weighted loss function help balance learning across all classes.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67A88-AC2C-50A1-76C0-52D75AF5B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86" y="3341914"/>
            <a:ext cx="3951514" cy="30806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0F78FA-5411-A4D0-E12A-0BB02151F0D2}"/>
              </a:ext>
            </a:extLst>
          </p:cNvPr>
          <p:cNvSpPr txBox="1"/>
          <p:nvPr/>
        </p:nvSpPr>
        <p:spPr>
          <a:xfrm>
            <a:off x="6096000" y="3638320"/>
            <a:ext cx="60089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During training, a hierarchically balanced (H-B) sampling strategy was used to ensure fair representation of each class. A weighted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loss helped the model focus more on underrepresented and difficult-to-classify categories. These techniques improved generalization and performance across different datasets.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673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02CB2-041B-E416-26E5-66F3B5B11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552" y="934953"/>
            <a:ext cx="8911687" cy="128089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Plotting Accuracy, Loss, and Model Evaluation (SSDGL Framework)</a:t>
            </a:r>
            <a:endParaRPr lang="en-IN" sz="24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6F9EEB-99DF-CE3D-5302-2BFA7686D4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87552" y="2127892"/>
            <a:ext cx="1050444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SSDGL model achieved over 99% overall accuracy on the Indian Pines dataset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only 5% labeled samples.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Validation results showed excellent generalization across datasets with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varying spatial resolution and class imbalance.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Training and validation loss decreased smoothly, showing stable convergence.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confusion matrix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showed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high true positive rates across all classes, even for minority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classes with very few samples.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to the hierarchically balanced sampling and weighted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softmax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loss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model maintained high performance even on imbalanced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Overall, SSDGL outperformed previous methods like SSRN, U-Net, and FPGA by 2–10% in accuracy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depending on the dataset.</a:t>
            </a:r>
          </a:p>
        </p:txBody>
      </p:sp>
    </p:spTree>
    <p:extLst>
      <p:ext uri="{BB962C8B-B14F-4D97-AF65-F5344CB8AC3E}">
        <p14:creationId xmlns:p14="http://schemas.microsoft.com/office/powerpoint/2010/main" val="3660839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5433D2-E8AC-DA58-FDE9-2A4B23D70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021504"/>
              </p:ext>
            </p:extLst>
          </p:nvPr>
        </p:nvGraphicFramePr>
        <p:xfrm>
          <a:off x="2862943" y="1330234"/>
          <a:ext cx="9329057" cy="484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236">
                  <a:extLst>
                    <a:ext uri="{9D8B030D-6E8A-4147-A177-3AD203B41FA5}">
                      <a16:colId xmlns:a16="http://schemas.microsoft.com/office/drawing/2014/main" val="1310421538"/>
                    </a:ext>
                  </a:extLst>
                </a:gridCol>
                <a:gridCol w="2951821">
                  <a:extLst>
                    <a:ext uri="{9D8B030D-6E8A-4147-A177-3AD203B41FA5}">
                      <a16:colId xmlns:a16="http://schemas.microsoft.com/office/drawing/2014/main" val="1675045127"/>
                    </a:ext>
                  </a:extLst>
                </a:gridCol>
              </a:tblGrid>
              <a:tr h="484777">
                <a:tc>
                  <a:txBody>
                    <a:bodyPr/>
                    <a:lstStyle/>
                    <a:p>
                      <a:r>
                        <a:rPr lang="en-IN" dirty="0"/>
                        <a:t>CNN-BASED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FCN-based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50518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94F0AB7-62DF-F316-5493-E354B4D71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080728"/>
              </p:ext>
            </p:extLst>
          </p:nvPr>
        </p:nvGraphicFramePr>
        <p:xfrm>
          <a:off x="194129" y="1842024"/>
          <a:ext cx="10279743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3651">
                  <a:extLst>
                    <a:ext uri="{9D8B030D-6E8A-4147-A177-3AD203B41FA5}">
                      <a16:colId xmlns:a16="http://schemas.microsoft.com/office/drawing/2014/main" val="3995771029"/>
                    </a:ext>
                  </a:extLst>
                </a:gridCol>
                <a:gridCol w="1436015">
                  <a:extLst>
                    <a:ext uri="{9D8B030D-6E8A-4147-A177-3AD203B41FA5}">
                      <a16:colId xmlns:a16="http://schemas.microsoft.com/office/drawing/2014/main" val="500726863"/>
                    </a:ext>
                  </a:extLst>
                </a:gridCol>
                <a:gridCol w="1260794">
                  <a:extLst>
                    <a:ext uri="{9D8B030D-6E8A-4147-A177-3AD203B41FA5}">
                      <a16:colId xmlns:a16="http://schemas.microsoft.com/office/drawing/2014/main" val="4022457968"/>
                    </a:ext>
                  </a:extLst>
                </a:gridCol>
                <a:gridCol w="1149219">
                  <a:extLst>
                    <a:ext uri="{9D8B030D-6E8A-4147-A177-3AD203B41FA5}">
                      <a16:colId xmlns:a16="http://schemas.microsoft.com/office/drawing/2014/main" val="370437462"/>
                    </a:ext>
                  </a:extLst>
                </a:gridCol>
                <a:gridCol w="1216163">
                  <a:extLst>
                    <a:ext uri="{9D8B030D-6E8A-4147-A177-3AD203B41FA5}">
                      <a16:colId xmlns:a16="http://schemas.microsoft.com/office/drawing/2014/main" val="2811310267"/>
                    </a:ext>
                  </a:extLst>
                </a:gridCol>
                <a:gridCol w="1327738">
                  <a:extLst>
                    <a:ext uri="{9D8B030D-6E8A-4147-A177-3AD203B41FA5}">
                      <a16:colId xmlns:a16="http://schemas.microsoft.com/office/drawing/2014/main" val="3115920310"/>
                    </a:ext>
                  </a:extLst>
                </a:gridCol>
                <a:gridCol w="1216163">
                  <a:extLst>
                    <a:ext uri="{9D8B030D-6E8A-4147-A177-3AD203B41FA5}">
                      <a16:colId xmlns:a16="http://schemas.microsoft.com/office/drawing/2014/main" val="2411940243"/>
                    </a:ext>
                  </a:extLst>
                </a:gridCol>
              </a:tblGrid>
              <a:tr h="265014">
                <a:tc>
                  <a:txBody>
                    <a:bodyPr/>
                    <a:lstStyle/>
                    <a:p>
                      <a:r>
                        <a:rPr lang="en-IN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Rbf-svm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SS-</a:t>
                      </a:r>
                      <a:r>
                        <a:rPr lang="en-IN" dirty="0" err="1"/>
                        <a:t>cnn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SSRN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MCNN-</a:t>
                      </a:r>
                      <a:r>
                        <a:rPr lang="en-IN" dirty="0" err="1"/>
                        <a:t>conlstm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U-net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845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OA(overall accuracy)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75.31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89.82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92.21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94.78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93.20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0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AA(average accuracy)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83.73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93.03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93.81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93.37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92.11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044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Kappa(</a:t>
                      </a:r>
                      <a:r>
                        <a:rPr lang="en-IN" dirty="0" err="1"/>
                        <a:t>cohen’s</a:t>
                      </a:r>
                      <a:r>
                        <a:rPr lang="en-IN" dirty="0"/>
                        <a:t> kappa coefficient)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0.7173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0.8783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0.9115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76827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F4EBAF-5D44-FED5-6CEE-12DA6B6F9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717144"/>
              </p:ext>
            </p:extLst>
          </p:nvPr>
        </p:nvGraphicFramePr>
        <p:xfrm>
          <a:off x="10473872" y="1842024"/>
          <a:ext cx="1718128" cy="22945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128">
                  <a:extLst>
                    <a:ext uri="{9D8B030D-6E8A-4147-A177-3AD203B41FA5}">
                      <a16:colId xmlns:a16="http://schemas.microsoft.com/office/drawing/2014/main" val="4081920834"/>
                    </a:ext>
                  </a:extLst>
                </a:gridCol>
              </a:tblGrid>
              <a:tr h="585490">
                <a:tc>
                  <a:txBody>
                    <a:bodyPr/>
                    <a:lstStyle/>
                    <a:p>
                      <a:r>
                        <a:rPr lang="en-IN" dirty="0"/>
                        <a:t>Proposed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847557"/>
                  </a:ext>
                </a:extLst>
              </a:tr>
              <a:tr h="359067">
                <a:tc>
                  <a:txBody>
                    <a:bodyPr/>
                    <a:lstStyle/>
                    <a:p>
                      <a:r>
                        <a:rPr lang="en-IN" dirty="0"/>
                        <a:t>99.63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95034"/>
                  </a:ext>
                </a:extLst>
              </a:tr>
              <a:tr h="548969">
                <a:tc>
                  <a:txBody>
                    <a:bodyPr/>
                    <a:lstStyle/>
                    <a:p>
                      <a:r>
                        <a:rPr lang="en-IN" dirty="0"/>
                        <a:t>99.79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381660"/>
                  </a:ext>
                </a:extLst>
              </a:tr>
              <a:tr h="648627">
                <a:tc>
                  <a:txBody>
                    <a:bodyPr/>
                    <a:lstStyle/>
                    <a:p>
                      <a:r>
                        <a:rPr lang="en-IN" dirty="0"/>
                        <a:t>0.9958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75759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CB740F8-1FC4-B3AA-D4DA-D51CD1C8DE0A}"/>
              </a:ext>
            </a:extLst>
          </p:cNvPr>
          <p:cNvSpPr txBox="1"/>
          <p:nvPr/>
        </p:nvSpPr>
        <p:spPr>
          <a:xfrm>
            <a:off x="5105401" y="4354286"/>
            <a:ext cx="5878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classification report </a:t>
            </a:r>
          </a:p>
        </p:txBody>
      </p:sp>
    </p:spTree>
    <p:extLst>
      <p:ext uri="{BB962C8B-B14F-4D97-AF65-F5344CB8AC3E}">
        <p14:creationId xmlns:p14="http://schemas.microsoft.com/office/powerpoint/2010/main" val="260469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9F7555-8FCF-66B6-8AF3-1AAAC914640F}"/>
              </a:ext>
            </a:extLst>
          </p:cNvPr>
          <p:cNvSpPr txBox="1"/>
          <p:nvPr/>
        </p:nvSpPr>
        <p:spPr>
          <a:xfrm>
            <a:off x="3886200" y="5878286"/>
            <a:ext cx="431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confusion matrix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AE8B136-272C-DB51-435F-8F6204C81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57" y="664811"/>
            <a:ext cx="5388399" cy="485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990613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155</TotalTime>
  <Words>774</Words>
  <Application>Microsoft Office PowerPoint</Application>
  <PresentationFormat>Widescreen</PresentationFormat>
  <Paragraphs>110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Wingdings 3</vt:lpstr>
      <vt:lpstr>Wisp</vt:lpstr>
      <vt:lpstr>A Spectral-Spatial-Dependent Global Learning Framework for Insufficient and Imbalanced Hyperspectral Image Classification                                                               </vt:lpstr>
      <vt:lpstr>Introduction</vt:lpstr>
      <vt:lpstr>overview</vt:lpstr>
      <vt:lpstr>PowerPoint Presentation</vt:lpstr>
      <vt:lpstr>Models</vt:lpstr>
      <vt:lpstr> Model Performance with SSDGL   </vt:lpstr>
      <vt:lpstr>Plotting Accuracy, Loss, and Model Evaluation (SSDGL Framework)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Praneetha Athuluri</dc:creator>
  <cp:lastModifiedBy>Praneetha Athuluri</cp:lastModifiedBy>
  <cp:revision>1</cp:revision>
  <dcterms:created xsi:type="dcterms:W3CDTF">2025-04-15T14:48:36Z</dcterms:created>
  <dcterms:modified xsi:type="dcterms:W3CDTF">2025-04-15T20:12:00Z</dcterms:modified>
</cp:coreProperties>
</file>