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Noto Sans Bold" charset="1" panose="020B0802040504020204"/>
      <p:regular r:id="rId20"/>
    </p:embeddedFont>
    <p:embeddedFont>
      <p:font typeface="Noto Sans" charset="1" panose="020B0502040504020204"/>
      <p:regular r:id="rId21"/>
    </p:embeddedFont>
    <p:embeddedFont>
      <p:font typeface="Noto Sans Italics" charset="1" panose="020B050204050409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jpeg" Type="http://schemas.openxmlformats.org/officeDocument/2006/relationships/image"/><Relationship Id="rId3" Target="../media/image34.jpeg" Type="http://schemas.openxmlformats.org/officeDocument/2006/relationships/image"/><Relationship Id="rId4" Target="../media/image35.jpeg" Type="http://schemas.openxmlformats.org/officeDocument/2006/relationships/image"/><Relationship Id="rId5" Target="../media/image36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jpeg" Type="http://schemas.openxmlformats.org/officeDocument/2006/relationships/image"/><Relationship Id="rId3" Target="../media/image38.jpeg" Type="http://schemas.openxmlformats.org/officeDocument/2006/relationships/image"/><Relationship Id="rId4" Target="../media/image39.jpeg" Type="http://schemas.openxmlformats.org/officeDocument/2006/relationships/image"/><Relationship Id="rId5" Target="../media/image40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jpeg" Type="http://schemas.openxmlformats.org/officeDocument/2006/relationships/image"/><Relationship Id="rId3" Target="../media/image42.jpeg" Type="http://schemas.openxmlformats.org/officeDocument/2006/relationships/image"/><Relationship Id="rId4" Target="../media/image43.jpeg" Type="http://schemas.openxmlformats.org/officeDocument/2006/relationships/image"/><Relationship Id="rId5" Target="../media/image44.jpeg" Type="http://schemas.openxmlformats.org/officeDocument/2006/relationships/image"/><Relationship Id="rId6" Target="../media/image45.jpeg" Type="http://schemas.openxmlformats.org/officeDocument/2006/relationships/image"/><Relationship Id="rId7" Target="../media/image46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7.png" Type="http://schemas.openxmlformats.org/officeDocument/2006/relationships/image"/><Relationship Id="rId3" Target="../media/image48.png" Type="http://schemas.openxmlformats.org/officeDocument/2006/relationships/image"/><Relationship Id="rId4" Target="../media/image49.png" Type="http://schemas.openxmlformats.org/officeDocument/2006/relationships/image"/><Relationship Id="rId5" Target="../media/image5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8.png" Type="http://schemas.openxmlformats.org/officeDocument/2006/relationships/image"/><Relationship Id="rId11" Target="../media/image19.png" Type="http://schemas.openxmlformats.org/officeDocument/2006/relationships/image"/><Relationship Id="rId12" Target="../media/image20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15" Target="../media/image23.png" Type="http://schemas.openxmlformats.org/officeDocument/2006/relationships/image"/><Relationship Id="rId16" Target="../media/image24.png" Type="http://schemas.openxmlformats.org/officeDocument/2006/relationships/image"/><Relationship Id="rId17" Target="../media/image25.png" Type="http://schemas.openxmlformats.org/officeDocument/2006/relationships/image"/><Relationship Id="rId2" Target="../media/image10.jpe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jpeg" Type="http://schemas.openxmlformats.org/officeDocument/2006/relationships/image"/><Relationship Id="rId3" Target="../media/image30.jpeg" Type="http://schemas.openxmlformats.org/officeDocument/2006/relationships/image"/><Relationship Id="rId4" Target="../media/image31.jpeg" Type="http://schemas.openxmlformats.org/officeDocument/2006/relationships/image"/><Relationship Id="rId5" Target="../media/image3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304095" y="723605"/>
            <a:ext cx="1679819" cy="1679819"/>
          </a:xfrm>
          <a:custGeom>
            <a:avLst/>
            <a:gdLst/>
            <a:ahLst/>
            <a:cxnLst/>
            <a:rect r="r" b="b" t="t" l="l"/>
            <a:pathLst>
              <a:path h="1679819" w="1679819">
                <a:moveTo>
                  <a:pt x="0" y="0"/>
                </a:moveTo>
                <a:lnTo>
                  <a:pt x="1679819" y="0"/>
                </a:lnTo>
                <a:lnTo>
                  <a:pt x="1679819" y="1679819"/>
                </a:lnTo>
                <a:lnTo>
                  <a:pt x="0" y="16798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00203" y="8895940"/>
            <a:ext cx="59988" cy="31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2"/>
              </a:lnSpc>
            </a:pPr>
            <a:r>
              <a:rPr lang="en-US" b="true" sz="17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8462" y="8127359"/>
            <a:ext cx="6832835" cy="852189"/>
            <a:chOff x="0" y="0"/>
            <a:chExt cx="9110447" cy="113625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38100"/>
              <a:ext cx="8480971" cy="41826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59"/>
                </a:lnSpc>
              </a:pPr>
              <a:r>
                <a:rPr lang="en-US" b="true" sz="1899">
                  <a:solidFill>
                    <a:srgbClr val="0A6E5C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DEPARTMENT OF COMPUTER SCIENCE ENGINEERING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79997"/>
              <a:ext cx="9110447" cy="377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b="true" sz="17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Rajiv Gandhi University of KnowledgeTechnologies - Nuzvid,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758478"/>
              <a:ext cx="4707052" cy="3777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95"/>
                </a:lnSpc>
              </a:pPr>
              <a:r>
                <a:rPr lang="en-US" sz="17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Eluru, Andhra Pradesh – 521202.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4119629" y="2728217"/>
            <a:ext cx="10497807" cy="339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45"/>
              </a:lnSpc>
            </a:pPr>
            <a:r>
              <a:rPr lang="en-US" b="true" sz="4175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SUMMER INTERNSHIP PROJECT REPORT</a:t>
            </a:r>
          </a:p>
          <a:p>
            <a:pPr algn="ctr">
              <a:lnSpc>
                <a:spcPts val="2324"/>
              </a:lnSpc>
            </a:pPr>
            <a:r>
              <a:rPr lang="en-US" sz="2475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On</a:t>
            </a:r>
          </a:p>
          <a:p>
            <a:pPr algn="ctr">
              <a:lnSpc>
                <a:spcPts val="9507"/>
              </a:lnSpc>
            </a:pPr>
            <a:r>
              <a:rPr lang="en-US" b="true" sz="10125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FINLOGIX</a:t>
            </a:r>
          </a:p>
          <a:p>
            <a:pPr algn="ctr">
              <a:lnSpc>
                <a:spcPts val="6750"/>
              </a:lnSpc>
            </a:pPr>
            <a:r>
              <a:rPr lang="en-US" sz="2700" i="true">
                <a:solidFill>
                  <a:srgbClr val="F7941D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(AI-Powered Personal Finance Management System)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2203281" y="8127359"/>
            <a:ext cx="5532831" cy="1335535"/>
            <a:chOff x="0" y="0"/>
            <a:chExt cx="7377108" cy="1780713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-38100"/>
              <a:ext cx="2924550" cy="4625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28"/>
                </a:lnSpc>
              </a:pPr>
              <a:r>
                <a:rPr lang="en-US" b="true" sz="2091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Submitted by: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472783"/>
              <a:ext cx="7377108" cy="13079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2"/>
                </a:lnSpc>
              </a:pPr>
              <a:r>
                <a:rPr lang="en-US" sz="1880" spc="7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1.N.Harshitha [N200776] </a:t>
              </a:r>
            </a:p>
            <a:p>
              <a:pPr algn="l">
                <a:lnSpc>
                  <a:spcPts val="2632"/>
                </a:lnSpc>
              </a:pPr>
              <a:r>
                <a:rPr lang="en-US" sz="1880" spc="7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2.S.Praneetha Sai [N200529] </a:t>
              </a:r>
            </a:p>
            <a:p>
              <a:pPr algn="l">
                <a:lnSpc>
                  <a:spcPts val="2632"/>
                </a:lnSpc>
              </a:pPr>
              <a:r>
                <a:rPr lang="en-US" sz="1880" spc="7">
                  <a:solidFill>
                    <a:srgbClr val="000000"/>
                  </a:solidFill>
                  <a:latin typeface="Noto Sans"/>
                  <a:ea typeface="Noto Sans"/>
                  <a:cs typeface="Noto Sans"/>
                  <a:sym typeface="Noto Sans"/>
                </a:rPr>
                <a:t>3.Vamsitha venkata anu Kusam [N200683]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7183" y="731349"/>
            <a:ext cx="8002067" cy="3454127"/>
          </a:xfrm>
          <a:custGeom>
            <a:avLst/>
            <a:gdLst/>
            <a:ahLst/>
            <a:cxnLst/>
            <a:rect r="r" b="b" t="t" l="l"/>
            <a:pathLst>
              <a:path h="3454127" w="8002067">
                <a:moveTo>
                  <a:pt x="0" y="0"/>
                </a:moveTo>
                <a:lnTo>
                  <a:pt x="8002067" y="0"/>
                </a:lnTo>
                <a:lnTo>
                  <a:pt x="8002067" y="3454127"/>
                </a:lnTo>
                <a:lnTo>
                  <a:pt x="0" y="3454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77183" y="4900098"/>
            <a:ext cx="8005382" cy="3536947"/>
          </a:xfrm>
          <a:custGeom>
            <a:avLst/>
            <a:gdLst/>
            <a:ahLst/>
            <a:cxnLst/>
            <a:rect r="r" b="b" t="t" l="l"/>
            <a:pathLst>
              <a:path h="3536947" w="8005382">
                <a:moveTo>
                  <a:pt x="0" y="0"/>
                </a:moveTo>
                <a:lnTo>
                  <a:pt x="8005381" y="0"/>
                </a:lnTo>
                <a:lnTo>
                  <a:pt x="8005381" y="3536947"/>
                </a:lnTo>
                <a:lnTo>
                  <a:pt x="0" y="3536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0" r="-54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534582" y="731349"/>
            <a:ext cx="8200463" cy="3568417"/>
          </a:xfrm>
          <a:custGeom>
            <a:avLst/>
            <a:gdLst/>
            <a:ahLst/>
            <a:cxnLst/>
            <a:rect r="r" b="b" t="t" l="l"/>
            <a:pathLst>
              <a:path h="3568417" w="8200463">
                <a:moveTo>
                  <a:pt x="0" y="0"/>
                </a:moveTo>
                <a:lnTo>
                  <a:pt x="8200463" y="0"/>
                </a:lnTo>
                <a:lnTo>
                  <a:pt x="8200463" y="3568417"/>
                </a:lnTo>
                <a:lnTo>
                  <a:pt x="0" y="356841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6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534582" y="4900098"/>
            <a:ext cx="7996904" cy="3493503"/>
          </a:xfrm>
          <a:custGeom>
            <a:avLst/>
            <a:gdLst/>
            <a:ahLst/>
            <a:cxnLst/>
            <a:rect r="r" b="b" t="t" l="l"/>
            <a:pathLst>
              <a:path h="3493503" w="7996904">
                <a:moveTo>
                  <a:pt x="0" y="0"/>
                </a:moveTo>
                <a:lnTo>
                  <a:pt x="7996904" y="0"/>
                </a:lnTo>
                <a:lnTo>
                  <a:pt x="7996904" y="3493503"/>
                </a:lnTo>
                <a:lnTo>
                  <a:pt x="0" y="34935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1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3065" y="872052"/>
            <a:ext cx="8293189" cy="3680555"/>
          </a:xfrm>
          <a:custGeom>
            <a:avLst/>
            <a:gdLst/>
            <a:ahLst/>
            <a:cxnLst/>
            <a:rect r="r" b="b" t="t" l="l"/>
            <a:pathLst>
              <a:path h="3680555" w="8293189">
                <a:moveTo>
                  <a:pt x="0" y="0"/>
                </a:moveTo>
                <a:lnTo>
                  <a:pt x="8293189" y="0"/>
                </a:lnTo>
                <a:lnTo>
                  <a:pt x="8293189" y="3680555"/>
                </a:lnTo>
                <a:lnTo>
                  <a:pt x="0" y="3680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82" t="0" r="-96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4696" y="1028700"/>
            <a:ext cx="8338185" cy="3489674"/>
          </a:xfrm>
          <a:custGeom>
            <a:avLst/>
            <a:gdLst/>
            <a:ahLst/>
            <a:cxnLst/>
            <a:rect r="r" b="b" t="t" l="l"/>
            <a:pathLst>
              <a:path h="3489674" w="8338185">
                <a:moveTo>
                  <a:pt x="0" y="0"/>
                </a:moveTo>
                <a:lnTo>
                  <a:pt x="8338185" y="0"/>
                </a:lnTo>
                <a:lnTo>
                  <a:pt x="8338185" y="3489674"/>
                </a:lnTo>
                <a:lnTo>
                  <a:pt x="0" y="348967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604" r="-11" b="-2573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8177" y="5513013"/>
            <a:ext cx="8564728" cy="3743687"/>
          </a:xfrm>
          <a:custGeom>
            <a:avLst/>
            <a:gdLst/>
            <a:ahLst/>
            <a:cxnLst/>
            <a:rect r="r" b="b" t="t" l="l"/>
            <a:pathLst>
              <a:path h="3743687" w="8564728">
                <a:moveTo>
                  <a:pt x="0" y="0"/>
                </a:moveTo>
                <a:lnTo>
                  <a:pt x="8564728" y="0"/>
                </a:lnTo>
                <a:lnTo>
                  <a:pt x="8564728" y="3743687"/>
                </a:lnTo>
                <a:lnTo>
                  <a:pt x="0" y="374368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4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604696" y="5619064"/>
            <a:ext cx="8066332" cy="3530994"/>
          </a:xfrm>
          <a:custGeom>
            <a:avLst/>
            <a:gdLst/>
            <a:ahLst/>
            <a:cxnLst/>
            <a:rect r="r" b="b" t="t" l="l"/>
            <a:pathLst>
              <a:path h="3530994" w="8066332">
                <a:moveTo>
                  <a:pt x="0" y="0"/>
                </a:moveTo>
                <a:lnTo>
                  <a:pt x="8066332" y="0"/>
                </a:lnTo>
                <a:lnTo>
                  <a:pt x="8066332" y="3530994"/>
                </a:lnTo>
                <a:lnTo>
                  <a:pt x="0" y="353099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2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2253" y="703697"/>
            <a:ext cx="6368701" cy="2820810"/>
          </a:xfrm>
          <a:custGeom>
            <a:avLst/>
            <a:gdLst/>
            <a:ahLst/>
            <a:cxnLst/>
            <a:rect r="r" b="b" t="t" l="l"/>
            <a:pathLst>
              <a:path h="2820810" w="6368701">
                <a:moveTo>
                  <a:pt x="0" y="0"/>
                </a:moveTo>
                <a:lnTo>
                  <a:pt x="6368701" y="0"/>
                </a:lnTo>
                <a:lnTo>
                  <a:pt x="6368701" y="2820810"/>
                </a:lnTo>
                <a:lnTo>
                  <a:pt x="0" y="28208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66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370268" y="3705482"/>
            <a:ext cx="6537674" cy="2872950"/>
          </a:xfrm>
          <a:custGeom>
            <a:avLst/>
            <a:gdLst/>
            <a:ahLst/>
            <a:cxnLst/>
            <a:rect r="r" b="b" t="t" l="l"/>
            <a:pathLst>
              <a:path h="2872950" w="6537674">
                <a:moveTo>
                  <a:pt x="0" y="0"/>
                </a:moveTo>
                <a:lnTo>
                  <a:pt x="6537674" y="0"/>
                </a:lnTo>
                <a:lnTo>
                  <a:pt x="6537674" y="2872950"/>
                </a:lnTo>
                <a:lnTo>
                  <a:pt x="0" y="2872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3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22253" y="3775786"/>
            <a:ext cx="6588538" cy="2890838"/>
          </a:xfrm>
          <a:custGeom>
            <a:avLst/>
            <a:gdLst/>
            <a:ahLst/>
            <a:cxnLst/>
            <a:rect r="r" b="b" t="t" l="l"/>
            <a:pathLst>
              <a:path h="2890838" w="6588538">
                <a:moveTo>
                  <a:pt x="0" y="0"/>
                </a:moveTo>
                <a:lnTo>
                  <a:pt x="6588538" y="0"/>
                </a:lnTo>
                <a:lnTo>
                  <a:pt x="6588538" y="2890838"/>
                </a:lnTo>
                <a:lnTo>
                  <a:pt x="0" y="28908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778" r="-22" b="-866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70268" y="703697"/>
            <a:ext cx="6474904" cy="2820810"/>
          </a:xfrm>
          <a:custGeom>
            <a:avLst/>
            <a:gdLst/>
            <a:ahLst/>
            <a:cxnLst/>
            <a:rect r="r" b="b" t="t" l="l"/>
            <a:pathLst>
              <a:path h="2820810" w="6474904">
                <a:moveTo>
                  <a:pt x="0" y="0"/>
                </a:moveTo>
                <a:lnTo>
                  <a:pt x="6474904" y="0"/>
                </a:lnTo>
                <a:lnTo>
                  <a:pt x="6474904" y="2820810"/>
                </a:lnTo>
                <a:lnTo>
                  <a:pt x="0" y="28208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8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948624" y="6914302"/>
            <a:ext cx="6588538" cy="2844022"/>
          </a:xfrm>
          <a:custGeom>
            <a:avLst/>
            <a:gdLst/>
            <a:ahLst/>
            <a:cxnLst/>
            <a:rect r="r" b="b" t="t" l="l"/>
            <a:pathLst>
              <a:path h="2844022" w="6588538">
                <a:moveTo>
                  <a:pt x="0" y="0"/>
                </a:moveTo>
                <a:lnTo>
                  <a:pt x="6588538" y="0"/>
                </a:lnTo>
                <a:lnTo>
                  <a:pt x="6588538" y="2844022"/>
                </a:lnTo>
                <a:lnTo>
                  <a:pt x="0" y="284402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6" t="0" r="-21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84168" y="6912197"/>
            <a:ext cx="6845332" cy="2988450"/>
          </a:xfrm>
          <a:custGeom>
            <a:avLst/>
            <a:gdLst/>
            <a:ahLst/>
            <a:cxnLst/>
            <a:rect r="r" b="b" t="t" l="l"/>
            <a:pathLst>
              <a:path h="2988450" w="6845332">
                <a:moveTo>
                  <a:pt x="0" y="0"/>
                </a:moveTo>
                <a:lnTo>
                  <a:pt x="6845332" y="0"/>
                </a:lnTo>
                <a:lnTo>
                  <a:pt x="6845332" y="2988450"/>
                </a:lnTo>
                <a:lnTo>
                  <a:pt x="0" y="298845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4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5609" y="700649"/>
            <a:ext cx="2869111" cy="476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83437" y="1171204"/>
            <a:ext cx="63351" cy="53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519112" y="1409329"/>
            <a:ext cx="16544401" cy="868061"/>
            <a:chOff x="0" y="0"/>
            <a:chExt cx="22059202" cy="1157414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22059087" cy="395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</a:pP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The development of FinLogix provided a comprehensive learning experience in full-stack web development, real-time systems, and AI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81000"/>
              <a:ext cx="22059202" cy="7764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249"/>
                </a:lnSpc>
              </a:pPr>
              <a:r>
                <a:rPr lang="en-US" sz="1882" spc="39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integration. The project successfully met its objectives by enabling users to manage their finances with ease through an intuitive interface, categorized transactions, and personalized budget advice. 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19112" y="8833590"/>
            <a:ext cx="17487871" cy="553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82" spc="15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This project demonstrates how modern web technologies and AI can be combined to create intelligent, user-centric financial applications that address real-world needs. 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455609" y="5786933"/>
            <a:ext cx="17269330" cy="2384603"/>
            <a:chOff x="0" y="0"/>
            <a:chExt cx="23025773" cy="3179470"/>
          </a:xfrm>
        </p:grpSpPr>
        <p:grpSp>
          <p:nvGrpSpPr>
            <p:cNvPr name="Group 9" id="9"/>
            <p:cNvGrpSpPr>
              <a:grpSpLocks noChangeAspect="true"/>
            </p:cNvGrpSpPr>
            <p:nvPr/>
          </p:nvGrpSpPr>
          <p:grpSpPr>
            <a:xfrm rot="0">
              <a:off x="0" y="0"/>
              <a:ext cx="23025773" cy="3179470"/>
              <a:chOff x="0" y="0"/>
              <a:chExt cx="17269320" cy="2384603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63500" y="63500"/>
                <a:ext cx="17142333" cy="2257425"/>
              </a:xfrm>
              <a:custGeom>
                <a:avLst/>
                <a:gdLst/>
                <a:ahLst/>
                <a:cxnLst/>
                <a:rect r="r" b="b" t="t" l="l"/>
                <a:pathLst>
                  <a:path h="2257425" w="17142333">
                    <a:moveTo>
                      <a:pt x="0" y="0"/>
                    </a:moveTo>
                    <a:lnTo>
                      <a:pt x="0" y="2257425"/>
                    </a:lnTo>
                    <a:lnTo>
                      <a:pt x="17142333" y="2257425"/>
                    </a:lnTo>
                    <a:lnTo>
                      <a:pt x="17142333" y="0"/>
                    </a:ln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Freeform 11" id="11"/>
              <p:cNvSpPr/>
              <p:nvPr/>
            </p:nvSpPr>
            <p:spPr>
              <a:xfrm flipH="false" flipV="false" rot="0">
                <a:off x="63500" y="63500"/>
                <a:ext cx="97663" cy="2257425"/>
              </a:xfrm>
              <a:custGeom>
                <a:avLst/>
                <a:gdLst/>
                <a:ahLst/>
                <a:cxnLst/>
                <a:rect r="r" b="b" t="t" l="l"/>
                <a:pathLst>
                  <a:path h="2257425" w="97663">
                    <a:moveTo>
                      <a:pt x="0" y="0"/>
                    </a:moveTo>
                    <a:lnTo>
                      <a:pt x="0" y="2257425"/>
                    </a:lnTo>
                    <a:lnTo>
                      <a:pt x="97663" y="2257425"/>
                    </a:lnTo>
                    <a:lnTo>
                      <a:pt x="97663" y="0"/>
                    </a:lnTo>
                    <a:close/>
                  </a:path>
                </a:pathLst>
              </a:custGeom>
              <a:solidFill>
                <a:srgbClr val="0A6E5C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573138" y="252908"/>
              <a:ext cx="3669414" cy="5295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54"/>
                </a:lnSpc>
              </a:pPr>
              <a:r>
                <a:rPr lang="en-US" b="true" sz="1880">
                  <a:solidFill>
                    <a:srgbClr val="0A6E5C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Key Takeaways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963905" y="980669"/>
              <a:ext cx="11364882" cy="1752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Improved understanding of system design and backend logic.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Enhanced skills in state management and API integration.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Gained experience in deployment and security practices.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Learned how to combine modern web technologies with AI capabilities.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55609" y="2900858"/>
            <a:ext cx="17274092" cy="2727322"/>
            <a:chOff x="0" y="0"/>
            <a:chExt cx="23032123" cy="3636429"/>
          </a:xfrm>
        </p:grpSpPr>
        <p:grpSp>
          <p:nvGrpSpPr>
            <p:cNvPr name="Group 15" id="15"/>
            <p:cNvGrpSpPr>
              <a:grpSpLocks noChangeAspect="true"/>
            </p:cNvGrpSpPr>
            <p:nvPr/>
          </p:nvGrpSpPr>
          <p:grpSpPr>
            <a:xfrm rot="0">
              <a:off x="0" y="0"/>
              <a:ext cx="23032123" cy="3636429"/>
              <a:chOff x="0" y="0"/>
              <a:chExt cx="17274096" cy="2727325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63500" y="63500"/>
                <a:ext cx="17145000" cy="2600325"/>
              </a:xfrm>
              <a:custGeom>
                <a:avLst/>
                <a:gdLst/>
                <a:ahLst/>
                <a:cxnLst/>
                <a:rect r="r" b="b" t="t" l="l"/>
                <a:pathLst>
                  <a:path h="2600325" w="17145000">
                    <a:moveTo>
                      <a:pt x="0" y="0"/>
                    </a:moveTo>
                    <a:lnTo>
                      <a:pt x="0" y="2600325"/>
                    </a:lnTo>
                    <a:lnTo>
                      <a:pt x="17145000" y="2600325"/>
                    </a:lnTo>
                    <a:lnTo>
                      <a:pt x="17145000" y="0"/>
                    </a:lnTo>
                    <a:close/>
                  </a:path>
                </a:pathLst>
              </a:custGeom>
              <a:solidFill>
                <a:srgbClr val="F9F9F9"/>
              </a:solidFill>
            </p:spPr>
          </p:sp>
          <p:sp>
            <p:nvSpPr>
              <p:cNvPr name="Freeform 17" id="17"/>
              <p:cNvSpPr/>
              <p:nvPr/>
            </p:nvSpPr>
            <p:spPr>
              <a:xfrm flipH="false" flipV="false" rot="0">
                <a:off x="63500" y="63500"/>
                <a:ext cx="97663" cy="2600325"/>
              </a:xfrm>
              <a:custGeom>
                <a:avLst/>
                <a:gdLst/>
                <a:ahLst/>
                <a:cxnLst/>
                <a:rect r="r" b="b" t="t" l="l"/>
                <a:pathLst>
                  <a:path h="2600325" w="97663">
                    <a:moveTo>
                      <a:pt x="0" y="0"/>
                    </a:moveTo>
                    <a:lnTo>
                      <a:pt x="97663" y="0"/>
                    </a:lnTo>
                    <a:lnTo>
                      <a:pt x="97663" y="2600325"/>
                    </a:lnTo>
                    <a:lnTo>
                      <a:pt x="0" y="2600325"/>
                    </a:lnTo>
                    <a:close/>
                  </a:path>
                </a:pathLst>
              </a:custGeom>
              <a:solidFill>
                <a:srgbClr val="0A6E5C"/>
              </a:solidFill>
            </p:spPr>
          </p:sp>
        </p:grpSp>
        <p:sp>
          <p:nvSpPr>
            <p:cNvPr name="TextBox 18" id="18"/>
            <p:cNvSpPr txBox="true"/>
            <p:nvPr/>
          </p:nvSpPr>
          <p:spPr>
            <a:xfrm rot="0">
              <a:off x="616547" y="214808"/>
              <a:ext cx="4625161" cy="5706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1"/>
                </a:lnSpc>
              </a:pPr>
              <a:r>
                <a:rPr lang="en-US" b="true" sz="1880">
                  <a:solidFill>
                    <a:srgbClr val="0A6E5C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Key Achievements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1007326" y="996544"/>
              <a:ext cx="14034425" cy="1752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Successfully implemented a responsive and scalable application with real-time updates.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Integrated AI-powered insights using Google's Gemini API.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Created an intuitive user interface with rich visualizations.</a:t>
              </a:r>
            </a:p>
            <a:p>
              <a:pPr algn="l">
                <a:lnSpc>
                  <a:spcPts val="2632"/>
                </a:lnSpc>
              </a:pP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Developed secure authentication and role-based access control.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4774" y="2892657"/>
            <a:ext cx="334042" cy="444979"/>
          </a:xfrm>
          <a:custGeom>
            <a:avLst/>
            <a:gdLst/>
            <a:ahLst/>
            <a:cxnLst/>
            <a:rect r="r" b="b" t="t" l="l"/>
            <a:pathLst>
              <a:path h="444979" w="334042">
                <a:moveTo>
                  <a:pt x="0" y="0"/>
                </a:moveTo>
                <a:lnTo>
                  <a:pt x="334042" y="0"/>
                </a:lnTo>
                <a:lnTo>
                  <a:pt x="334042" y="444979"/>
                </a:lnTo>
                <a:lnTo>
                  <a:pt x="0" y="4449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75" t="0" r="-60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4774" y="4581496"/>
            <a:ext cx="334042" cy="444979"/>
          </a:xfrm>
          <a:custGeom>
            <a:avLst/>
            <a:gdLst/>
            <a:ahLst/>
            <a:cxnLst/>
            <a:rect r="r" b="b" t="t" l="l"/>
            <a:pathLst>
              <a:path h="444979" w="334042">
                <a:moveTo>
                  <a:pt x="0" y="0"/>
                </a:moveTo>
                <a:lnTo>
                  <a:pt x="334042" y="0"/>
                </a:lnTo>
                <a:lnTo>
                  <a:pt x="334042" y="444980"/>
                </a:lnTo>
                <a:lnTo>
                  <a:pt x="0" y="4449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75" t="0" r="-601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84774" y="6270346"/>
            <a:ext cx="445389" cy="445389"/>
          </a:xfrm>
          <a:custGeom>
            <a:avLst/>
            <a:gdLst/>
            <a:ahLst/>
            <a:cxnLst/>
            <a:rect r="r" b="b" t="t" l="l"/>
            <a:pathLst>
              <a:path h="445389" w="445389">
                <a:moveTo>
                  <a:pt x="0" y="0"/>
                </a:moveTo>
                <a:lnTo>
                  <a:pt x="445389" y="0"/>
                </a:lnTo>
                <a:lnTo>
                  <a:pt x="445389" y="445389"/>
                </a:lnTo>
                <a:lnTo>
                  <a:pt x="0" y="44538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4" b="-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4774" y="7959185"/>
            <a:ext cx="445389" cy="445389"/>
          </a:xfrm>
          <a:custGeom>
            <a:avLst/>
            <a:gdLst/>
            <a:ahLst/>
            <a:cxnLst/>
            <a:rect r="r" b="b" t="t" l="l"/>
            <a:pathLst>
              <a:path h="445389" w="445389">
                <a:moveTo>
                  <a:pt x="0" y="0"/>
                </a:moveTo>
                <a:lnTo>
                  <a:pt x="445389" y="0"/>
                </a:lnTo>
                <a:lnTo>
                  <a:pt x="445389" y="445389"/>
                </a:lnTo>
                <a:lnTo>
                  <a:pt x="0" y="4453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" b="-4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784774" y="1062123"/>
            <a:ext cx="17214694" cy="1552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Future Scope</a:t>
            </a:r>
          </a:p>
          <a:p>
            <a:pPr algn="l">
              <a:lnSpc>
                <a:spcPts val="2635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While FinLogix successfully achieves its core objectives, there are several potential enhancements that could further improve the system's capabilities: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8560" y="2824391"/>
            <a:ext cx="1957054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b="true" sz="1673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Voice-Based Input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08560" y="4513231"/>
            <a:ext cx="2090766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b="true" sz="1673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Mobile App Version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8560" y="6202080"/>
            <a:ext cx="2275884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b="true" sz="1673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Predictive Budgeting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8560" y="7890920"/>
            <a:ext cx="2634501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b="true" sz="1673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Banking API Integration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08560" y="8625383"/>
            <a:ext cx="11844852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Connect with UPI platforms and banking APIs to enable automatic transaction import and real-time balance syncing.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508560" y="5247694"/>
            <a:ext cx="11977373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Develop native Android and iOS applications with push notifications, biometric authentication, and offline capabilities.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08560" y="3558854"/>
            <a:ext cx="12194048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Integrate speech recognition to allow users to dictate transactions hands-free, enhancing accessibility and convenience.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08560" y="6973662"/>
            <a:ext cx="13082330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Apply machine learning models to analyze spending patterns and predict future expenses, enabling proactive financial planning.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28258" y="658978"/>
            <a:ext cx="2235089" cy="687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Abstract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34227" y="1699784"/>
            <a:ext cx="11672440" cy="4686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9"/>
              </a:lnSpc>
            </a:pPr>
            <a:r>
              <a:rPr lang="en-US" b="true" sz="19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FinLogix is a comprehensive, full-stack </a:t>
            </a:r>
            <a:r>
              <a:rPr lang="en-US" b="true" sz="1982">
                <a:solidFill>
                  <a:srgbClr val="F7941D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AI-powered personal finance management system.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28258" y="2204142"/>
            <a:ext cx="15152684" cy="12993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9"/>
              </a:lnSpc>
            </a:pPr>
            <a:r>
              <a:rPr lang="en-US" sz="198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It is designed to provide individuals with advanced tools for tracking income,expenses and budgeting behaviour.</a:t>
            </a:r>
          </a:p>
          <a:p>
            <a:pPr algn="l">
              <a:lnSpc>
                <a:spcPts val="4513"/>
              </a:lnSpc>
            </a:pPr>
            <a:r>
              <a:rPr lang="en-US" sz="198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With increasing complexity in personal financial planning, many users seek intelligent systems that not only record</a:t>
            </a:r>
          </a:p>
          <a:p>
            <a:pPr algn="l">
              <a:lnSpc>
                <a:spcPts val="991"/>
              </a:lnSpc>
            </a:pPr>
            <a:r>
              <a:rPr lang="en-US" sz="1982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transactions but also analyze trends and provide actionable insights.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28258" y="3898125"/>
            <a:ext cx="2634491" cy="58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</a:pPr>
            <a:r>
              <a:rPr lang="en-US" b="true" sz="20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Modern Tech Stack: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8258" y="4670498"/>
            <a:ext cx="2309498" cy="12334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8"/>
              </a:lnSpc>
            </a:pPr>
            <a:r>
              <a:rPr lang="en-US" b="true" sz="20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Unique Features: User Experience: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8258" y="6060910"/>
            <a:ext cx="2496188" cy="575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8"/>
              </a:lnSpc>
            </a:pPr>
            <a:r>
              <a:rPr lang="en-US" b="true" sz="20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Admin Dashboard: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336961" y="6265164"/>
            <a:ext cx="6449749" cy="366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5"/>
              </a:lnSpc>
            </a:pPr>
            <a:r>
              <a:rPr lang="en-US" sz="20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System-wide user data and category management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36961" y="3892496"/>
            <a:ext cx="5286023" cy="58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06"/>
              </a:lnSpc>
            </a:pPr>
            <a:r>
              <a:rPr lang="en-US" sz="20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React, Flask, MySQL, Google's Gemini API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36961" y="4652873"/>
            <a:ext cx="8186080" cy="1239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7"/>
              </a:lnSpc>
            </a:pPr>
            <a:r>
              <a:rPr lang="en-US" sz="221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Voice memo attachments, real-time updates via WebSockets</a:t>
            </a:r>
          </a:p>
          <a:p>
            <a:pPr algn="l">
              <a:lnSpc>
                <a:spcPts val="4512"/>
              </a:lnSpc>
            </a:pPr>
            <a:r>
              <a:rPr lang="en-US" sz="2210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Intuitive interface, personalized insights, visual analytics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28258" y="7309923"/>
            <a:ext cx="15592196" cy="79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5"/>
              </a:lnSpc>
            </a:pPr>
            <a:r>
              <a:rPr lang="en-US" sz="2182" spc="37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This project exemplifies how AI and real-time computing can be combined to improve user engagement, financial literacy, and personal savings discipline.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47083" y="3400425"/>
            <a:ext cx="85725" cy="85725"/>
            <a:chOff x="0" y="0"/>
            <a:chExt cx="85725" cy="85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47083" y="4151709"/>
            <a:ext cx="85725" cy="85725"/>
            <a:chOff x="0" y="0"/>
            <a:chExt cx="85725" cy="85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71286" y="2586038"/>
            <a:ext cx="85725" cy="85725"/>
            <a:chOff x="0" y="0"/>
            <a:chExt cx="85725" cy="8572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5725" cy="85725"/>
            </a:xfrm>
            <a:custGeom>
              <a:avLst/>
              <a:gdLst/>
              <a:ahLst/>
              <a:cxnLst/>
              <a:rect r="r" b="b" t="t" l="l"/>
              <a:pathLst>
                <a:path h="85725" w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33333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138907" y="4650124"/>
            <a:ext cx="19112025" cy="5833407"/>
          </a:xfrm>
          <a:custGeom>
            <a:avLst/>
            <a:gdLst/>
            <a:ahLst/>
            <a:cxnLst/>
            <a:rect r="r" b="b" t="t" l="l"/>
            <a:pathLst>
              <a:path h="5833407" w="19112025">
                <a:moveTo>
                  <a:pt x="0" y="0"/>
                </a:moveTo>
                <a:lnTo>
                  <a:pt x="19112026" y="0"/>
                </a:lnTo>
                <a:lnTo>
                  <a:pt x="19112026" y="5833407"/>
                </a:lnTo>
                <a:lnTo>
                  <a:pt x="0" y="58334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770" r="-4" b="-21915"/>
            </a:stretch>
          </a:blipFill>
        </p:spPr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9448800" y="7993256"/>
            <a:ext cx="6492240" cy="38100"/>
            <a:chOff x="0" y="0"/>
            <a:chExt cx="6492240" cy="381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492240" cy="38100"/>
            </a:xfrm>
            <a:custGeom>
              <a:avLst/>
              <a:gdLst/>
              <a:ahLst/>
              <a:cxnLst/>
              <a:rect r="r" b="b" t="t" l="l"/>
              <a:pathLst>
                <a:path h="38100" w="6492240">
                  <a:moveTo>
                    <a:pt x="0" y="0"/>
                  </a:moveTo>
                  <a:lnTo>
                    <a:pt x="0" y="38100"/>
                  </a:lnTo>
                  <a:lnTo>
                    <a:pt x="6492240" y="38100"/>
                  </a:lnTo>
                  <a:lnTo>
                    <a:pt x="649224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866108" y="911838"/>
            <a:ext cx="4222204" cy="1552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Introduction</a:t>
            </a:r>
          </a:p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Motivation for the Work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66108" y="4787084"/>
            <a:ext cx="6962680" cy="3429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Real-World Applications</a:t>
            </a:r>
          </a:p>
          <a:p>
            <a:pPr algn="l">
              <a:lnSpc>
                <a:spcPts val="4132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Students: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Managing allowances and educational expenses </a:t>
            </a: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Working Professionals: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Tracking monthly budgets</a:t>
            </a:r>
          </a:p>
          <a:p>
            <a:pPr algn="l">
              <a:lnSpc>
                <a:spcPts val="3254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Families: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Monitoring household income and bills</a:t>
            </a:r>
          </a:p>
          <a:p>
            <a:pPr algn="l">
              <a:lnSpc>
                <a:spcPts val="4706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Freelancers: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Categorizing multiple income sources</a:t>
            </a:r>
          </a:p>
          <a:p>
            <a:pPr algn="l">
              <a:lnSpc>
                <a:spcPts val="3540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Financial Educators: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Demonstrating budgeting techniques</a:t>
            </a:r>
          </a:p>
          <a:p>
            <a:pPr algn="l">
              <a:lnSpc>
                <a:spcPts val="4706"/>
              </a:lnSpc>
            </a:pPr>
            <a:r>
              <a:rPr lang="en-US" b="true" sz="1882" spc="7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NGOs:</a:t>
            </a:r>
            <a:r>
              <a:rPr lang="en-US" sz="1882" spc="7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Maintaining transparent financial logs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2559" y="3991613"/>
            <a:ext cx="13757977" cy="33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Traditional tools like spreadsheets or basic budgeting apps often lack automation, AI assistance, and user-centric design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6762" y="2464041"/>
            <a:ext cx="15972949" cy="582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9"/>
              </a:lnSpc>
            </a:pPr>
            <a:r>
              <a:rPr lang="en-US" sz="1882" spc="18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The motivation behind FinLogix stems from the increasing need for effective personal finance tools that cater to the dynamic lifestyles of users today.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2559" y="3040304"/>
            <a:ext cx="12365650" cy="53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Many individuals face challenges in budgeting, overspending, and saving due to a lack of real-time feedback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983256" y="5063414"/>
            <a:ext cx="8984828" cy="729977"/>
            <a:chOff x="0" y="0"/>
            <a:chExt cx="8984818" cy="72997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63500" y="63500"/>
              <a:ext cx="3612388" cy="602869"/>
            </a:xfrm>
            <a:custGeom>
              <a:avLst/>
              <a:gdLst/>
              <a:ahLst/>
              <a:cxnLst/>
              <a:rect r="r" b="b" t="t" l="l"/>
              <a:pathLst>
                <a:path h="602869" w="3612388">
                  <a:moveTo>
                    <a:pt x="0" y="0"/>
                  </a:moveTo>
                  <a:lnTo>
                    <a:pt x="0" y="602869"/>
                  </a:lnTo>
                  <a:lnTo>
                    <a:pt x="3612388" y="602869"/>
                  </a:lnTo>
                  <a:lnTo>
                    <a:pt x="3612388" y="0"/>
                  </a:lnTo>
                  <a:close/>
                </a:path>
              </a:pathLst>
            </a:custGeom>
            <a:solidFill>
              <a:srgbClr val="0A6E5C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675761" y="63500"/>
              <a:ext cx="2552573" cy="602869"/>
            </a:xfrm>
            <a:custGeom>
              <a:avLst/>
              <a:gdLst/>
              <a:ahLst/>
              <a:cxnLst/>
              <a:rect r="r" b="b" t="t" l="l"/>
              <a:pathLst>
                <a:path h="602869" w="2552573">
                  <a:moveTo>
                    <a:pt x="0" y="0"/>
                  </a:moveTo>
                  <a:lnTo>
                    <a:pt x="0" y="602869"/>
                  </a:lnTo>
                  <a:lnTo>
                    <a:pt x="2552573" y="602869"/>
                  </a:lnTo>
                  <a:lnTo>
                    <a:pt x="2552573" y="0"/>
                  </a:lnTo>
                  <a:close/>
                </a:path>
              </a:pathLst>
            </a:custGeom>
            <a:solidFill>
              <a:srgbClr val="0A6E5C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6205601" y="63500"/>
              <a:ext cx="2715260" cy="602869"/>
            </a:xfrm>
            <a:custGeom>
              <a:avLst/>
              <a:gdLst/>
              <a:ahLst/>
              <a:cxnLst/>
              <a:rect r="r" b="b" t="t" l="l"/>
              <a:pathLst>
                <a:path h="602869" w="2715260">
                  <a:moveTo>
                    <a:pt x="0" y="0"/>
                  </a:moveTo>
                  <a:lnTo>
                    <a:pt x="0" y="602869"/>
                  </a:lnTo>
                  <a:lnTo>
                    <a:pt x="2715260" y="602869"/>
                  </a:lnTo>
                  <a:lnTo>
                    <a:pt x="2715260" y="0"/>
                  </a:lnTo>
                  <a:close/>
                </a:path>
              </a:pathLst>
            </a:custGeom>
            <a:solidFill>
              <a:srgbClr val="0A6E5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4813459" y="5873105"/>
            <a:ext cx="150743" cy="241173"/>
          </a:xfrm>
          <a:custGeom>
            <a:avLst/>
            <a:gdLst/>
            <a:ahLst/>
            <a:cxnLst/>
            <a:rect r="r" b="b" t="t" l="l"/>
            <a:pathLst>
              <a:path h="241173" w="150743">
                <a:moveTo>
                  <a:pt x="0" y="0"/>
                </a:moveTo>
                <a:lnTo>
                  <a:pt x="150742" y="0"/>
                </a:lnTo>
                <a:lnTo>
                  <a:pt x="150742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8" t="0" r="-5162" b="-10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332307" y="5882297"/>
            <a:ext cx="241173" cy="241173"/>
          </a:xfrm>
          <a:custGeom>
            <a:avLst/>
            <a:gdLst/>
            <a:ahLst/>
            <a:cxnLst/>
            <a:rect r="r" b="b" t="t" l="l"/>
            <a:pathLst>
              <a:path h="241173" w="241173">
                <a:moveTo>
                  <a:pt x="0" y="0"/>
                </a:moveTo>
                <a:lnTo>
                  <a:pt x="241173" y="0"/>
                </a:lnTo>
                <a:lnTo>
                  <a:pt x="24117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4" t="0" r="-3135" b="-7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81935" y="6260106"/>
            <a:ext cx="8819293" cy="618049"/>
            <a:chOff x="0" y="0"/>
            <a:chExt cx="8819299" cy="61804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818499" cy="618109"/>
            </a:xfrm>
            <a:custGeom>
              <a:avLst/>
              <a:gdLst/>
              <a:ahLst/>
              <a:cxnLst/>
              <a:rect r="r" b="b" t="t" l="l"/>
              <a:pathLst>
                <a:path h="618109" w="8818499">
                  <a:moveTo>
                    <a:pt x="0" y="0"/>
                  </a:moveTo>
                  <a:lnTo>
                    <a:pt x="0" y="618109"/>
                  </a:lnTo>
                  <a:lnTo>
                    <a:pt x="8818499" y="618109"/>
                  </a:lnTo>
                  <a:lnTo>
                    <a:pt x="8818499" y="0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4779664" y="6381264"/>
            <a:ext cx="150762" cy="241173"/>
          </a:xfrm>
          <a:custGeom>
            <a:avLst/>
            <a:gdLst/>
            <a:ahLst/>
            <a:cxnLst/>
            <a:rect r="r" b="b" t="t" l="l"/>
            <a:pathLst>
              <a:path h="241173" w="150762">
                <a:moveTo>
                  <a:pt x="0" y="0"/>
                </a:moveTo>
                <a:lnTo>
                  <a:pt x="150762" y="0"/>
                </a:lnTo>
                <a:lnTo>
                  <a:pt x="150762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1" t="0" r="-5168" b="-118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332307" y="6542589"/>
            <a:ext cx="241173" cy="241173"/>
          </a:xfrm>
          <a:custGeom>
            <a:avLst/>
            <a:gdLst/>
            <a:ahLst/>
            <a:cxnLst/>
            <a:rect r="r" b="b" t="t" l="l"/>
            <a:pathLst>
              <a:path h="241173" w="241173">
                <a:moveTo>
                  <a:pt x="0" y="0"/>
                </a:moveTo>
                <a:lnTo>
                  <a:pt x="241173" y="0"/>
                </a:lnTo>
                <a:lnTo>
                  <a:pt x="24117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4" t="0" r="-3135" b="-7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799114" y="6952802"/>
            <a:ext cx="150743" cy="241173"/>
          </a:xfrm>
          <a:custGeom>
            <a:avLst/>
            <a:gdLst/>
            <a:ahLst/>
            <a:cxnLst/>
            <a:rect r="r" b="b" t="t" l="l"/>
            <a:pathLst>
              <a:path h="241173" w="150743">
                <a:moveTo>
                  <a:pt x="0" y="0"/>
                </a:moveTo>
                <a:lnTo>
                  <a:pt x="150743" y="0"/>
                </a:lnTo>
                <a:lnTo>
                  <a:pt x="15074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8" t="0" r="-5162" b="-106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7332307" y="7087714"/>
            <a:ext cx="241173" cy="241173"/>
          </a:xfrm>
          <a:custGeom>
            <a:avLst/>
            <a:gdLst/>
            <a:ahLst/>
            <a:cxnLst/>
            <a:rect r="r" b="b" t="t" l="l"/>
            <a:pathLst>
              <a:path h="241173" w="241173">
                <a:moveTo>
                  <a:pt x="0" y="0"/>
                </a:moveTo>
                <a:lnTo>
                  <a:pt x="241173" y="0"/>
                </a:lnTo>
                <a:lnTo>
                  <a:pt x="24117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4" t="0" r="-3135" b="-7"/>
            </a:stretch>
          </a:blipFill>
        </p:spPr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46759" y="7350395"/>
            <a:ext cx="8819293" cy="618049"/>
            <a:chOff x="0" y="0"/>
            <a:chExt cx="8819299" cy="61804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818499" cy="618109"/>
            </a:xfrm>
            <a:custGeom>
              <a:avLst/>
              <a:gdLst/>
              <a:ahLst/>
              <a:cxnLst/>
              <a:rect r="r" b="b" t="t" l="l"/>
              <a:pathLst>
                <a:path h="618109" w="8818499">
                  <a:moveTo>
                    <a:pt x="0" y="0"/>
                  </a:moveTo>
                  <a:lnTo>
                    <a:pt x="0" y="618109"/>
                  </a:lnTo>
                  <a:lnTo>
                    <a:pt x="8818499" y="618109"/>
                  </a:lnTo>
                  <a:lnTo>
                    <a:pt x="8818499" y="0"/>
                  </a:lnTo>
                  <a:close/>
                </a:path>
              </a:pathLst>
            </a:custGeom>
            <a:solidFill>
              <a:srgbClr val="F9F9F9"/>
            </a:solidFill>
          </p:spPr>
        </p:sp>
      </p:grpSp>
      <p:sp>
        <p:nvSpPr>
          <p:cNvPr name="Freeform 16" id="16"/>
          <p:cNvSpPr/>
          <p:nvPr/>
        </p:nvSpPr>
        <p:spPr>
          <a:xfrm flipH="false" flipV="false" rot="0">
            <a:off x="4779683" y="7582167"/>
            <a:ext cx="150743" cy="241173"/>
          </a:xfrm>
          <a:custGeom>
            <a:avLst/>
            <a:gdLst/>
            <a:ahLst/>
            <a:cxnLst/>
            <a:rect r="r" b="b" t="t" l="l"/>
            <a:pathLst>
              <a:path h="241173" w="150743">
                <a:moveTo>
                  <a:pt x="0" y="0"/>
                </a:moveTo>
                <a:lnTo>
                  <a:pt x="150743" y="0"/>
                </a:lnTo>
                <a:lnTo>
                  <a:pt x="15074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8" t="0" r="-5162" b="-106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7332250" y="7676378"/>
            <a:ext cx="241173" cy="241173"/>
          </a:xfrm>
          <a:custGeom>
            <a:avLst/>
            <a:gdLst/>
            <a:ahLst/>
            <a:cxnLst/>
            <a:rect r="r" b="b" t="t" l="l"/>
            <a:pathLst>
              <a:path h="241173" w="241173">
                <a:moveTo>
                  <a:pt x="0" y="0"/>
                </a:moveTo>
                <a:lnTo>
                  <a:pt x="241173" y="0"/>
                </a:lnTo>
                <a:lnTo>
                  <a:pt x="24117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4" t="0" r="-3135" b="-7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4818545" y="8194567"/>
            <a:ext cx="111881" cy="178994"/>
          </a:xfrm>
          <a:custGeom>
            <a:avLst/>
            <a:gdLst/>
            <a:ahLst/>
            <a:cxnLst/>
            <a:rect r="r" b="b" t="t" l="l"/>
            <a:pathLst>
              <a:path h="178994" w="111881">
                <a:moveTo>
                  <a:pt x="0" y="0"/>
                </a:moveTo>
                <a:lnTo>
                  <a:pt x="111881" y="0"/>
                </a:lnTo>
                <a:lnTo>
                  <a:pt x="111881" y="178994"/>
                </a:lnTo>
                <a:lnTo>
                  <a:pt x="0" y="17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997" t="0" r="-5159" b="-106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332250" y="8310315"/>
            <a:ext cx="241173" cy="241173"/>
          </a:xfrm>
          <a:custGeom>
            <a:avLst/>
            <a:gdLst/>
            <a:ahLst/>
            <a:cxnLst/>
            <a:rect r="r" b="b" t="t" l="l"/>
            <a:pathLst>
              <a:path h="241173" w="241173">
                <a:moveTo>
                  <a:pt x="0" y="0"/>
                </a:moveTo>
                <a:lnTo>
                  <a:pt x="241173" y="0"/>
                </a:lnTo>
                <a:lnTo>
                  <a:pt x="241173" y="241173"/>
                </a:lnTo>
                <a:lnTo>
                  <a:pt x="0" y="24117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124" t="0" r="-3135" b="-7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983256" y="600637"/>
            <a:ext cx="8665731" cy="75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38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Related Works / Existing Systems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039218" y="1300934"/>
            <a:ext cx="90859" cy="7015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1520009"/>
            <a:ext cx="5435251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Limitations</a:t>
            </a:r>
            <a:r>
              <a:rPr lang="en-US" b="true" sz="27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in</a:t>
            </a:r>
            <a:r>
              <a:rPr lang="en-US" b="true" sz="27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Existing</a:t>
            </a:r>
            <a:r>
              <a:rPr lang="en-US" b="true" sz="2700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Systems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38263" y="2104063"/>
            <a:ext cx="6751320" cy="1150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b="true" sz="1882" spc="1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Manual Data Entry:</a:t>
            </a:r>
            <a:r>
              <a:rPr lang="en-US" sz="1882" spc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Time-consuming and error-prone </a:t>
            </a:r>
            <a:r>
              <a:rPr lang="en-US" b="true" sz="1882" spc="1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Lack of Personalized Insights:</a:t>
            </a:r>
            <a:r>
              <a:rPr lang="en-US" sz="1882" spc="1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Generic recommendations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38263" y="3329911"/>
            <a:ext cx="7517606" cy="510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7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No Voice memos &amp; AI Features:</a:t>
            </a: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Limited advanced technologies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85564" y="5628837"/>
            <a:ext cx="2449058" cy="15391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Real-time updates AI-based suggestions</a:t>
            </a:r>
          </a:p>
          <a:p>
            <a:pPr algn="l">
              <a:lnSpc>
                <a:spcPts val="3768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Voice memo integration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85564" y="7312781"/>
            <a:ext cx="1606496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Admin analytics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081935" y="7930829"/>
            <a:ext cx="1465621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Customization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4704550" y="5080311"/>
            <a:ext cx="1484767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b="true" sz="1673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Existing Tools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964201" y="5636809"/>
            <a:ext cx="833285" cy="10182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Limited  Absent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4930426" y="6725212"/>
            <a:ext cx="1545860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Not supported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054260" y="7343261"/>
            <a:ext cx="878986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Minimal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054260" y="7933049"/>
            <a:ext cx="582635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Basic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7211673" y="5063252"/>
            <a:ext cx="912981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b="true" sz="1673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FinLogix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7696086" y="5636809"/>
            <a:ext cx="1548946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Flask-SocketIO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7573442" y="6284900"/>
            <a:ext cx="1191882" cy="971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Gemini API</a:t>
            </a:r>
          </a:p>
          <a:p>
            <a:pPr algn="r">
              <a:lnSpc>
                <a:spcPts val="3666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Supported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7573442" y="7401677"/>
            <a:ext cx="1572854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Full dashboard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633506" y="8035604"/>
            <a:ext cx="1434170" cy="47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84"/>
              </a:lnSpc>
            </a:pPr>
            <a:r>
              <a:rPr lang="en-US" sz="1673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Interactive UI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9472612" y="3734972"/>
            <a:ext cx="841115" cy="301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43"/>
              </a:lnSpc>
            </a:pPr>
            <a:r>
              <a:rPr lang="en-US" b="true" sz="1673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Feature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28700" y="4231196"/>
            <a:ext cx="4539901" cy="4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7"/>
              </a:lnSpc>
            </a:pPr>
            <a:r>
              <a:rPr lang="en-US" b="true" sz="2698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Comparison with FinLogix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3475" y="5663479"/>
            <a:ext cx="9525000" cy="4006015"/>
          </a:xfrm>
          <a:custGeom>
            <a:avLst/>
            <a:gdLst/>
            <a:ahLst/>
            <a:cxnLst/>
            <a:rect r="r" b="b" t="t" l="l"/>
            <a:pathLst>
              <a:path h="4006015" w="9525000">
                <a:moveTo>
                  <a:pt x="0" y="0"/>
                </a:moveTo>
                <a:lnTo>
                  <a:pt x="9525000" y="0"/>
                </a:lnTo>
                <a:lnTo>
                  <a:pt x="9525000" y="4006015"/>
                </a:lnTo>
                <a:lnTo>
                  <a:pt x="0" y="40060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35928" y="7971049"/>
            <a:ext cx="6147530" cy="739335"/>
          </a:xfrm>
          <a:custGeom>
            <a:avLst/>
            <a:gdLst/>
            <a:ahLst/>
            <a:cxnLst/>
            <a:rect r="r" b="b" t="t" l="l"/>
            <a:pathLst>
              <a:path h="739335" w="6147530">
                <a:moveTo>
                  <a:pt x="0" y="0"/>
                </a:moveTo>
                <a:lnTo>
                  <a:pt x="6147530" y="0"/>
                </a:lnTo>
                <a:lnTo>
                  <a:pt x="6147530" y="739335"/>
                </a:lnTo>
                <a:lnTo>
                  <a:pt x="0" y="7393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52121" r="0" b="-13729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67424" y="8286855"/>
            <a:ext cx="3086348" cy="707346"/>
          </a:xfrm>
          <a:custGeom>
            <a:avLst/>
            <a:gdLst/>
            <a:ahLst/>
            <a:cxnLst/>
            <a:rect r="r" b="b" t="t" l="l"/>
            <a:pathLst>
              <a:path h="707346" w="3086348">
                <a:moveTo>
                  <a:pt x="0" y="0"/>
                </a:moveTo>
                <a:lnTo>
                  <a:pt x="3086347" y="0"/>
                </a:lnTo>
                <a:lnTo>
                  <a:pt x="3086347" y="707345"/>
                </a:lnTo>
                <a:lnTo>
                  <a:pt x="0" y="707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227444" y="2689622"/>
            <a:ext cx="3086348" cy="707346"/>
          </a:xfrm>
          <a:custGeom>
            <a:avLst/>
            <a:gdLst/>
            <a:ahLst/>
            <a:cxnLst/>
            <a:rect r="r" b="b" t="t" l="l"/>
            <a:pathLst>
              <a:path h="707346" w="3086348">
                <a:moveTo>
                  <a:pt x="0" y="0"/>
                </a:moveTo>
                <a:lnTo>
                  <a:pt x="3086347" y="0"/>
                </a:lnTo>
                <a:lnTo>
                  <a:pt x="3086347" y="707345"/>
                </a:lnTo>
                <a:lnTo>
                  <a:pt x="0" y="70734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09700" y="681599"/>
            <a:ext cx="4622340" cy="799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44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Proposed Method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61733" y="1439047"/>
            <a:ext cx="90859" cy="768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50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9225" y="1724797"/>
            <a:ext cx="3571018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System</a:t>
            </a:r>
            <a:r>
              <a:rPr lang="en-US" b="true" sz="27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 </a:t>
            </a: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Components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09700" y="3757736"/>
            <a:ext cx="1778032" cy="52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AI/ML Module: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19225" y="4479703"/>
            <a:ext cx="1217104" cy="5251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Database: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195209" y="2472385"/>
            <a:ext cx="8496348" cy="51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React-based dashboard with transaction entry, reports, and visualizations 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87732" y="3763613"/>
            <a:ext cx="8010620" cy="53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Gemini API integration for budget suggestions and spending analysis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636329" y="4486599"/>
            <a:ext cx="7420766" cy="534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 MySQL for secure storage of financial data and user preferences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1544281" y="4426312"/>
            <a:ext cx="6452673" cy="3240175"/>
          </a:xfrm>
          <a:custGeom>
            <a:avLst/>
            <a:gdLst/>
            <a:ahLst/>
            <a:cxnLst/>
            <a:rect r="r" b="b" t="t" l="l"/>
            <a:pathLst>
              <a:path h="3240175" w="6452673">
                <a:moveTo>
                  <a:pt x="0" y="0"/>
                </a:moveTo>
                <a:lnTo>
                  <a:pt x="6452673" y="0"/>
                </a:lnTo>
                <a:lnTo>
                  <a:pt x="6452673" y="3240175"/>
                </a:lnTo>
                <a:lnTo>
                  <a:pt x="0" y="3240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185" r="0" b="-80238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19225" y="2461022"/>
            <a:ext cx="2791385" cy="51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8"/>
              </a:lnSpc>
            </a:pPr>
            <a:r>
              <a:rPr lang="en-US" b="true" sz="1880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User Interface: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09700" y="3109582"/>
            <a:ext cx="1819818" cy="513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4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Backend: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569654" y="3105316"/>
            <a:ext cx="8496348" cy="51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06"/>
              </a:lnSpc>
            </a:pPr>
            <a:r>
              <a:rPr lang="en-US" sz="1882">
                <a:solidFill>
                  <a:srgbClr val="333333"/>
                </a:solidFill>
                <a:latin typeface="Noto Sans"/>
                <a:ea typeface="Noto Sans"/>
                <a:cs typeface="Noto Sans"/>
                <a:sym typeface="Noto Sans"/>
              </a:rPr>
              <a:t>Flask API layer with business logic, authentication, and data 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1480" y="8728262"/>
            <a:ext cx="2800350" cy="530038"/>
          </a:xfrm>
          <a:custGeom>
            <a:avLst/>
            <a:gdLst/>
            <a:ahLst/>
            <a:cxnLst/>
            <a:rect r="r" b="b" t="t" l="l"/>
            <a:pathLst>
              <a:path h="530038" w="2800350">
                <a:moveTo>
                  <a:pt x="0" y="0"/>
                </a:moveTo>
                <a:lnTo>
                  <a:pt x="2800350" y="0"/>
                </a:lnTo>
                <a:lnTo>
                  <a:pt x="2800350" y="530038"/>
                </a:lnTo>
                <a:lnTo>
                  <a:pt x="0" y="5300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68" t="0" r="-86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76300" y="728510"/>
            <a:ext cx="5151844" cy="714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Experimental Setup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501052"/>
            <a:ext cx="2140906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Deployment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33450" y="5418649"/>
            <a:ext cx="3304089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Platform and Tools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95350" y="1757067"/>
            <a:ext cx="4129983" cy="482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Software Requirements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00" y="2553891"/>
            <a:ext cx="2819781" cy="33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Frontend Development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07906" y="2553891"/>
            <a:ext cx="2745857" cy="33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35"/>
              </a:lnSpc>
            </a:pPr>
            <a:r>
              <a:rPr lang="en-US" b="true" sz="1882">
                <a:solidFill>
                  <a:srgbClr val="333333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Backend Development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14400" y="3195466"/>
            <a:ext cx="2266655" cy="1712431"/>
            <a:chOff x="0" y="0"/>
            <a:chExt cx="3022206" cy="228324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19050" y="679501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-145"/>
              </a:stretch>
            </a:blip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19050" y="1327201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38100" y="1956864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542353" y="-180975"/>
              <a:ext cx="2479853" cy="24642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5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React (v18+) TypeScript Tailwind CSS Chart.js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33450" y="6188697"/>
            <a:ext cx="2915460" cy="749608"/>
            <a:chOff x="0" y="0"/>
            <a:chExt cx="3887279" cy="99947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46977"/>
              <a:ext cx="381000" cy="304800"/>
            </a:xfrm>
            <a:custGeom>
              <a:avLst/>
              <a:gdLst/>
              <a:ahLst/>
              <a:cxnLst/>
              <a:rect r="r" b="b" t="t" l="l"/>
              <a:pathLst>
                <a:path h="304800" w="381000">
                  <a:moveTo>
                    <a:pt x="0" y="0"/>
                  </a:moveTo>
                  <a:lnTo>
                    <a:pt x="381000" y="0"/>
                  </a:lnTo>
                  <a:lnTo>
                    <a:pt x="3810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38100" y="694677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609600" y="-180975"/>
              <a:ext cx="3277679" cy="118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5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Visual Studio Code Postman for API Testing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60694" y="8235829"/>
            <a:ext cx="2778690" cy="263833"/>
            <a:chOff x="0" y="0"/>
            <a:chExt cx="3704920" cy="35177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46977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-145"/>
              </a:stretch>
            </a:blipFill>
          </p:spPr>
        </p:sp>
        <p:sp>
          <p:nvSpPr>
            <p:cNvPr name="TextBox 21" id="21"/>
            <p:cNvSpPr txBox="true"/>
            <p:nvPr/>
          </p:nvSpPr>
          <p:spPr>
            <a:xfrm rot="0">
              <a:off x="552450" y="-38100"/>
              <a:ext cx="3152470" cy="38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43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Railway.app (Database)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6107906" y="6188697"/>
            <a:ext cx="2344607" cy="749608"/>
            <a:chOff x="0" y="0"/>
            <a:chExt cx="3126143" cy="999477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4762" y="46977"/>
              <a:ext cx="295275" cy="304508"/>
            </a:xfrm>
            <a:custGeom>
              <a:avLst/>
              <a:gdLst/>
              <a:ahLst/>
              <a:cxnLst/>
              <a:rect r="r" b="b" t="t" l="l"/>
              <a:pathLst>
                <a:path h="304508" w="295275">
                  <a:moveTo>
                    <a:pt x="0" y="0"/>
                  </a:moveTo>
                  <a:lnTo>
                    <a:pt x="295276" y="0"/>
                  </a:lnTo>
                  <a:lnTo>
                    <a:pt x="295276" y="304508"/>
                  </a:lnTo>
                  <a:lnTo>
                    <a:pt x="0" y="304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 l="-1612" t="0" r="-1513" b="0"/>
              </a:stretch>
            </a:blipFill>
          </p:spPr>
        </p:sp>
        <p:sp>
          <p:nvSpPr>
            <p:cNvPr name="Freeform 24" id="24"/>
            <p:cNvSpPr/>
            <p:nvPr/>
          </p:nvSpPr>
          <p:spPr>
            <a:xfrm flipH="false" flipV="false" rot="0">
              <a:off x="0" y="694677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/>
              <a:stretch>
                <a:fillRect l="0" t="0" r="0" b="0"/>
              </a:stretch>
            </a:blipFill>
          </p:spPr>
        </p:sp>
        <p:sp>
          <p:nvSpPr>
            <p:cNvPr name="TextBox 25" id="25"/>
            <p:cNvSpPr txBox="true"/>
            <p:nvPr/>
          </p:nvSpPr>
          <p:spPr>
            <a:xfrm rot="0">
              <a:off x="571500" y="-180975"/>
              <a:ext cx="2554643" cy="118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5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Git &amp; GitHub Google Gemini API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6107906" y="8235829"/>
            <a:ext cx="2174081" cy="263833"/>
            <a:chOff x="0" y="0"/>
            <a:chExt cx="2898775" cy="35177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46977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571500" y="-38100"/>
              <a:ext cx="2327275" cy="389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343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Vercel (Frontend)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107906" y="3195466"/>
            <a:ext cx="2678678" cy="2206933"/>
            <a:chOff x="0" y="0"/>
            <a:chExt cx="3571570" cy="294257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19050" y="46977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/>
              <a:stretch>
                <a:fillRect l="0" t="0" r="0" b="-145"/>
              </a:stretch>
            </a:blipFill>
          </p:spPr>
        </p:sp>
        <p:sp>
          <p:nvSpPr>
            <p:cNvPr name="Freeform 31" id="31"/>
            <p:cNvSpPr/>
            <p:nvPr/>
          </p:nvSpPr>
          <p:spPr>
            <a:xfrm flipH="false" flipV="false" rot="0">
              <a:off x="0" y="694677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/>
              <a:stretch>
                <a:fillRect l="0" t="0" r="0" b="0"/>
              </a:stretch>
            </a:blipFill>
          </p:spPr>
        </p:sp>
        <p:sp>
          <p:nvSpPr>
            <p:cNvPr name="Freeform 32" id="32"/>
            <p:cNvSpPr/>
            <p:nvPr/>
          </p:nvSpPr>
          <p:spPr>
            <a:xfrm flipH="false" flipV="false" rot="0">
              <a:off x="0" y="1342377"/>
              <a:ext cx="304800" cy="304800"/>
            </a:xfrm>
            <a:custGeom>
              <a:avLst/>
              <a:gdLst/>
              <a:ahLst/>
              <a:cxnLst/>
              <a:rect r="r" b="b" t="t" l="l"/>
              <a:pathLst>
                <a:path h="304800" w="304800">
                  <a:moveTo>
                    <a:pt x="0" y="0"/>
                  </a:moveTo>
                  <a:lnTo>
                    <a:pt x="304800" y="0"/>
                  </a:lnTo>
                  <a:lnTo>
                    <a:pt x="3048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Freeform 33" id="33"/>
            <p:cNvSpPr/>
            <p:nvPr/>
          </p:nvSpPr>
          <p:spPr>
            <a:xfrm flipH="false" flipV="false" rot="0">
              <a:off x="38100" y="1990077"/>
              <a:ext cx="228600" cy="304508"/>
            </a:xfrm>
            <a:custGeom>
              <a:avLst/>
              <a:gdLst/>
              <a:ahLst/>
              <a:cxnLst/>
              <a:rect r="r" b="b" t="t" l="l"/>
              <a:pathLst>
                <a:path h="304508" w="228600">
                  <a:moveTo>
                    <a:pt x="0" y="0"/>
                  </a:moveTo>
                  <a:lnTo>
                    <a:pt x="228600" y="0"/>
                  </a:lnTo>
                  <a:lnTo>
                    <a:pt x="228600" y="304508"/>
                  </a:lnTo>
                  <a:lnTo>
                    <a:pt x="0" y="304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/>
              <a:stretch>
                <a:fillRect l="0" t="0" r="0" b="0"/>
              </a:stretch>
            </a:blipFill>
          </p:spPr>
        </p:sp>
        <p:sp>
          <p:nvSpPr>
            <p:cNvPr name="Freeform 34" id="34"/>
            <p:cNvSpPr/>
            <p:nvPr/>
          </p:nvSpPr>
          <p:spPr>
            <a:xfrm flipH="false" flipV="false" rot="0">
              <a:off x="19050" y="2637777"/>
              <a:ext cx="266700" cy="304800"/>
            </a:xfrm>
            <a:custGeom>
              <a:avLst/>
              <a:gdLst/>
              <a:ahLst/>
              <a:cxnLst/>
              <a:rect r="r" b="b" t="t" l="l"/>
              <a:pathLst>
                <a:path h="304800" w="266700">
                  <a:moveTo>
                    <a:pt x="0" y="0"/>
                  </a:moveTo>
                  <a:lnTo>
                    <a:pt x="266700" y="0"/>
                  </a:lnTo>
                  <a:lnTo>
                    <a:pt x="266700" y="304800"/>
                  </a:lnTo>
                  <a:lnTo>
                    <a:pt x="0" y="304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/>
              <a:stretch>
                <a:fillRect l="0" t="0" r="0" b="-145"/>
              </a:stretch>
            </a:blipFill>
          </p:spPr>
        </p:sp>
        <p:sp>
          <p:nvSpPr>
            <p:cNvPr name="TextBox 35" id="35"/>
            <p:cNvSpPr txBox="true"/>
            <p:nvPr/>
          </p:nvSpPr>
          <p:spPr>
            <a:xfrm rot="0">
              <a:off x="571500" y="-180975"/>
              <a:ext cx="3000070" cy="3085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25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Python 3.10+ Flask Flask-JWT-Extended Flask-SocketIO</a:t>
              </a:r>
            </a:p>
            <a:p>
              <a:pPr algn="l">
                <a:lnSpc>
                  <a:spcPts val="3374"/>
                </a:lnSpc>
              </a:pPr>
              <a:r>
                <a:rPr lang="en-US" sz="1673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SQLAlchemy &amp; MySQL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996931" y="1360894"/>
            <a:ext cx="8643978" cy="3782606"/>
          </a:xfrm>
          <a:custGeom>
            <a:avLst/>
            <a:gdLst/>
            <a:ahLst/>
            <a:cxnLst/>
            <a:rect r="r" b="b" t="t" l="l"/>
            <a:pathLst>
              <a:path h="3782606" w="8643978">
                <a:moveTo>
                  <a:pt x="0" y="0"/>
                </a:moveTo>
                <a:lnTo>
                  <a:pt x="8643979" y="0"/>
                </a:lnTo>
                <a:lnTo>
                  <a:pt x="8643979" y="3782606"/>
                </a:lnTo>
                <a:lnTo>
                  <a:pt x="0" y="37826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" t="0" r="-2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06972" y="1194278"/>
            <a:ext cx="6357385" cy="714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05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Results and Screenshots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6972" y="2208804"/>
            <a:ext cx="5477780" cy="888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b="true" sz="2700">
                <a:solidFill>
                  <a:srgbClr val="0A6E5C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Key Features Implemented</a:t>
            </a:r>
          </a:p>
          <a:p>
            <a:pPr algn="l">
              <a:lnSpc>
                <a:spcPts val="3925"/>
              </a:lnSpc>
            </a:pPr>
          </a:p>
        </p:txBody>
      </p:sp>
      <p:grpSp>
        <p:nvGrpSpPr>
          <p:cNvPr name="Group 5" id="5"/>
          <p:cNvGrpSpPr/>
          <p:nvPr/>
        </p:nvGrpSpPr>
        <p:grpSpPr>
          <a:xfrm rot="0">
            <a:off x="768872" y="3221376"/>
            <a:ext cx="7569837" cy="4740523"/>
            <a:chOff x="0" y="0"/>
            <a:chExt cx="10093115" cy="6320698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73387" y="2133388"/>
              <a:ext cx="8582012" cy="863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5"/>
                </a:lnSpc>
              </a:pPr>
              <a:r>
                <a:rPr lang="en-US" b="true" sz="18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Real-time Updates:</a:t>
              </a:r>
            </a:p>
            <a:p>
              <a:pPr algn="l">
                <a:lnSpc>
                  <a:spcPts val="2635"/>
                </a:lnSpc>
              </a:pP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WebSocket integration for instant dashboard refreshes.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68339" y="3012609"/>
              <a:ext cx="2998610" cy="633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06"/>
                </a:lnSpc>
              </a:pPr>
              <a:r>
                <a:rPr lang="en-US" b="true" sz="18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AI-driven Insights: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3658849"/>
              <a:ext cx="7450480" cy="4188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5"/>
                </a:lnSpc>
              </a:pP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 Personalized budget suggestions via Gemini API.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73387" y="4286450"/>
              <a:ext cx="10019728" cy="86334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5"/>
                </a:lnSpc>
              </a:pPr>
              <a:r>
                <a:rPr lang="en-US" b="true" sz="18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Visualisation of Budget:</a:t>
              </a:r>
            </a:p>
            <a:p>
              <a:pPr algn="l">
                <a:lnSpc>
                  <a:spcPts val="2635"/>
                </a:lnSpc>
              </a:pP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Bar graph and pie graph in the customised range or given range.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68339" y="5214109"/>
              <a:ext cx="2228647" cy="633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06"/>
                </a:lnSpc>
              </a:pPr>
              <a:r>
                <a:rPr lang="en-US" b="true" sz="18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Voice Memos: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5820508"/>
              <a:ext cx="6543065" cy="5001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6"/>
                </a:lnSpc>
              </a:pP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 Audio attachments for transaction context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73387" y="-38100"/>
              <a:ext cx="7303706" cy="8634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2"/>
                </a:lnSpc>
              </a:pPr>
              <a:r>
                <a:rPr lang="en-US" b="true" sz="1880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Secure Authentication: </a:t>
              </a:r>
              <a:r>
                <a:rPr lang="en-US" sz="1880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 JWT-based login system with role management.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73387" y="609600"/>
              <a:ext cx="7303706" cy="130788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32"/>
                </a:lnSpc>
              </a:pPr>
            </a:p>
            <a:p>
              <a:pPr algn="l">
                <a:lnSpc>
                  <a:spcPts val="2635"/>
                </a:lnSpc>
              </a:pPr>
              <a:r>
                <a:rPr lang="en-US" b="true" sz="1882">
                  <a:solidFill>
                    <a:srgbClr val="333333"/>
                  </a:solidFill>
                  <a:latin typeface="Noto Sans Bold"/>
                  <a:ea typeface="Noto Sans Bold"/>
                  <a:cs typeface="Noto Sans Bold"/>
                  <a:sym typeface="Noto Sans Bold"/>
                </a:rPr>
                <a:t>Transaction Management: </a:t>
              </a:r>
              <a:r>
                <a:rPr lang="en-US" sz="1882">
                  <a:solidFill>
                    <a:srgbClr val="333333"/>
                  </a:solidFill>
                  <a:latin typeface="Noto Sans"/>
                  <a:ea typeface="Noto Sans"/>
                  <a:cs typeface="Noto Sans"/>
                  <a:sym typeface="Noto Sans"/>
                </a:rPr>
                <a:t> Add, update, and delete financial transactions.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24434" y="5563063"/>
            <a:ext cx="7179895" cy="2595819"/>
            <a:chOff x="0" y="0"/>
            <a:chExt cx="9573193" cy="34610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1024914"/>
              <a:ext cx="9165463" cy="2436177"/>
            </a:xfrm>
            <a:custGeom>
              <a:avLst/>
              <a:gdLst/>
              <a:ahLst/>
              <a:cxnLst/>
              <a:rect r="r" b="b" t="t" l="l"/>
              <a:pathLst>
                <a:path h="2436177" w="9165463">
                  <a:moveTo>
                    <a:pt x="0" y="0"/>
                  </a:moveTo>
                  <a:lnTo>
                    <a:pt x="9165463" y="0"/>
                  </a:lnTo>
                  <a:lnTo>
                    <a:pt x="9165463" y="2436178"/>
                  </a:lnTo>
                  <a:lnTo>
                    <a:pt x="0" y="24361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46758" r="-11" b="-1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407730" y="0"/>
              <a:ext cx="9165463" cy="935927"/>
            </a:xfrm>
            <a:custGeom>
              <a:avLst/>
              <a:gdLst/>
              <a:ahLst/>
              <a:cxnLst/>
              <a:rect r="r" b="b" t="t" l="l"/>
              <a:pathLst>
                <a:path h="935927" w="9165463">
                  <a:moveTo>
                    <a:pt x="0" y="0"/>
                  </a:moveTo>
                  <a:lnTo>
                    <a:pt x="9165463" y="0"/>
                  </a:lnTo>
                  <a:lnTo>
                    <a:pt x="9165463" y="935926"/>
                  </a:lnTo>
                  <a:lnTo>
                    <a:pt x="0" y="9359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11" b="-282010"/>
              </a:stretch>
            </a:blipFill>
          </p:spPr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69042" y="341471"/>
            <a:ext cx="11288430" cy="9703851"/>
          </a:xfrm>
          <a:custGeom>
            <a:avLst/>
            <a:gdLst/>
            <a:ahLst/>
            <a:cxnLst/>
            <a:rect r="r" b="b" t="t" l="l"/>
            <a:pathLst>
              <a:path h="9703851" w="11288430">
                <a:moveTo>
                  <a:pt x="0" y="0"/>
                </a:moveTo>
                <a:lnTo>
                  <a:pt x="11288430" y="0"/>
                </a:lnTo>
                <a:lnTo>
                  <a:pt x="11288430" y="9703851"/>
                </a:lnTo>
                <a:lnTo>
                  <a:pt x="0" y="97038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76570" y="1028700"/>
            <a:ext cx="9989525" cy="4361136"/>
          </a:xfrm>
          <a:custGeom>
            <a:avLst/>
            <a:gdLst/>
            <a:ahLst/>
            <a:cxnLst/>
            <a:rect r="r" b="b" t="t" l="l"/>
            <a:pathLst>
              <a:path h="4361136" w="9989525">
                <a:moveTo>
                  <a:pt x="0" y="0"/>
                </a:moveTo>
                <a:lnTo>
                  <a:pt x="9989525" y="0"/>
                </a:lnTo>
                <a:lnTo>
                  <a:pt x="9989525" y="4361136"/>
                </a:lnTo>
                <a:lnTo>
                  <a:pt x="0" y="4361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991669" y="1430445"/>
            <a:ext cx="7296331" cy="3557788"/>
          </a:xfrm>
          <a:custGeom>
            <a:avLst/>
            <a:gdLst/>
            <a:ahLst/>
            <a:cxnLst/>
            <a:rect r="r" b="b" t="t" l="l"/>
            <a:pathLst>
              <a:path h="3557788" w="7296331">
                <a:moveTo>
                  <a:pt x="0" y="0"/>
                </a:moveTo>
                <a:lnTo>
                  <a:pt x="7296331" y="0"/>
                </a:lnTo>
                <a:lnTo>
                  <a:pt x="7296331" y="3557788"/>
                </a:lnTo>
                <a:lnTo>
                  <a:pt x="0" y="35577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6047" t="0" r="-607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6570" y="5825080"/>
            <a:ext cx="9987601" cy="4027408"/>
          </a:xfrm>
          <a:custGeom>
            <a:avLst/>
            <a:gdLst/>
            <a:ahLst/>
            <a:cxnLst/>
            <a:rect r="r" b="b" t="t" l="l"/>
            <a:pathLst>
              <a:path h="4027408" w="9987601">
                <a:moveTo>
                  <a:pt x="0" y="0"/>
                </a:moveTo>
                <a:lnTo>
                  <a:pt x="9987601" y="0"/>
                </a:lnTo>
                <a:lnTo>
                  <a:pt x="9987601" y="4027409"/>
                </a:lnTo>
                <a:lnTo>
                  <a:pt x="0" y="40274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636" r="0" b="-2564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144069" y="5825080"/>
            <a:ext cx="6917150" cy="3639102"/>
          </a:xfrm>
          <a:custGeom>
            <a:avLst/>
            <a:gdLst/>
            <a:ahLst/>
            <a:cxnLst/>
            <a:rect r="r" b="b" t="t" l="l"/>
            <a:pathLst>
              <a:path h="3639102" w="6917150">
                <a:moveTo>
                  <a:pt x="0" y="0"/>
                </a:moveTo>
                <a:lnTo>
                  <a:pt x="6917150" y="0"/>
                </a:lnTo>
                <a:lnTo>
                  <a:pt x="6917150" y="3639103"/>
                </a:lnTo>
                <a:lnTo>
                  <a:pt x="0" y="36391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1420" t="0" r="-31491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DAGwMn_0ZkM</dc:identifier>
  <dcterms:modified xsi:type="dcterms:W3CDTF">2011-08-01T06:04:30Z</dcterms:modified>
  <cp:revision>1</cp:revision>
  <dc:title>FINLOGIX.pptx.pdf.pdf</dc:title>
</cp:coreProperties>
</file>