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6" r:id="rId1"/>
  </p:sldMasterIdLst>
  <p:notesMasterIdLst>
    <p:notesMasterId r:id="rId28"/>
  </p:notesMasterIdLst>
  <p:sldIdLst>
    <p:sldId id="256" r:id="rId2"/>
    <p:sldId id="298" r:id="rId3"/>
    <p:sldId id="297" r:id="rId4"/>
    <p:sldId id="289" r:id="rId5"/>
    <p:sldId id="262" r:id="rId6"/>
    <p:sldId id="272" r:id="rId7"/>
    <p:sldId id="290" r:id="rId8"/>
    <p:sldId id="311" r:id="rId9"/>
    <p:sldId id="257" r:id="rId10"/>
    <p:sldId id="258" r:id="rId11"/>
    <p:sldId id="278" r:id="rId12"/>
    <p:sldId id="304" r:id="rId13"/>
    <p:sldId id="305" r:id="rId14"/>
    <p:sldId id="306" r:id="rId15"/>
    <p:sldId id="308" r:id="rId16"/>
    <p:sldId id="309" r:id="rId17"/>
    <p:sldId id="275" r:id="rId18"/>
    <p:sldId id="295" r:id="rId19"/>
    <p:sldId id="302" r:id="rId20"/>
    <p:sldId id="310" r:id="rId21"/>
    <p:sldId id="280" r:id="rId22"/>
    <p:sldId id="279" r:id="rId23"/>
    <p:sldId id="282" r:id="rId24"/>
    <p:sldId id="312" r:id="rId25"/>
    <p:sldId id="313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aneetha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77378" autoAdjust="0"/>
  </p:normalViewPr>
  <p:slideViewPr>
    <p:cSldViewPr snapToGrid="0">
      <p:cViewPr>
        <p:scale>
          <a:sx n="70" d="100"/>
          <a:sy n="70" d="100"/>
        </p:scale>
        <p:origin x="-129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6D342-DDDF-4D39-B556-A1FE05E9041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B292B-FAF3-41FB-A589-39CADE411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9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92B-FAF3-41FB-A589-39CADE411D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11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when a subset of females is considered.</a:t>
            </a:r>
            <a:r>
              <a:rPr lang="en-US" baseline="0" dirty="0" smtClean="0"/>
              <a:t> We reject the null hypothesis indicating that the survival times are different between black and white.</a:t>
            </a:r>
          </a:p>
          <a:p>
            <a:r>
              <a:rPr lang="en-US" baseline="0" dirty="0" smtClean="0"/>
              <a:t>Also there a strong relationship between patients race and an increased risk of death. Race(2) are 1.965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92B-FAF3-41FB-A589-39CADE411D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11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92B-FAF3-41FB-A589-39CADE411D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74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Interpreting a Cox model involves examining the coefficients for each explanatory variable. A positive regression coefficient for an explanatory variable means that the hazard for patient having a high positive value on that particular variable is high. Conversely, a negative regression coefficient implies a better prognosis for patients with higher values of that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92B-FAF3-41FB-A589-39CADE411D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52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every patient is followed until death, the curve may be estimated simply by computing the fraction surviving at each time.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92B-FAF3-41FB-A589-39CADE411D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56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Black male</a:t>
            </a:r>
          </a:p>
          <a:p>
            <a:r>
              <a:rPr lang="en-US" dirty="0" smtClean="0"/>
              <a:t>White</a:t>
            </a:r>
            <a:r>
              <a:rPr lang="en-US" baseline="0" dirty="0" smtClean="0"/>
              <a:t> male</a:t>
            </a:r>
          </a:p>
          <a:p>
            <a:r>
              <a:rPr lang="en-US" baseline="0" dirty="0" smtClean="0"/>
              <a:t>Black female</a:t>
            </a:r>
          </a:p>
          <a:p>
            <a:r>
              <a:rPr lang="en-US" baseline="0" dirty="0" smtClean="0"/>
              <a:t>While female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92B-FAF3-41FB-A589-39CADE411D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61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Survival is least for white female old people</a:t>
            </a:r>
            <a:r>
              <a:rPr lang="en-US" baseline="0" dirty="0" smtClean="0"/>
              <a:t> followed by male black old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92B-FAF3-41FB-A589-39CADE411D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1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the 3 tests show that p value is greater than 0.05. Hence we fail to reject the null hypothesis.  The p value for gender is 0.592 with a hazard value of 0.9108  indicating a strong relationship between patients Gender and decreased risk for death.</a:t>
            </a:r>
          </a:p>
          <a:p>
            <a:r>
              <a:rPr lang="en-US" baseline="0" dirty="0" smtClean="0"/>
              <a:t>The p value for race is 0.298 with a hazard value of 0.2460 indicates a strong relationship between the patients race and increased risk of death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positive coefficient indicates worse survival and a negative coefficient indicates better survival for the variable in question.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92B-FAF3-41FB-A589-39CADE411D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36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92B-FAF3-41FB-A589-39CADE411D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09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AGE</a:t>
            </a:r>
          </a:p>
          <a:p>
            <a:r>
              <a:rPr lang="en-US" dirty="0" smtClean="0"/>
              <a:t>We reject the null hypothesis. The survival time is different between young</a:t>
            </a:r>
            <a:r>
              <a:rPr lang="en-US" baseline="0" dirty="0" smtClean="0"/>
              <a:t> and old patients. There is a strong relationship between patients age and an increased hazard(risk of death)</a:t>
            </a:r>
            <a:endParaRPr lang="en-US" dirty="0" smtClean="0"/>
          </a:p>
          <a:p>
            <a:r>
              <a:rPr lang="en-US" dirty="0" smtClean="0"/>
              <a:t>Being old increases</a:t>
            </a:r>
            <a:r>
              <a:rPr lang="en-US" baseline="0" dirty="0" smtClean="0"/>
              <a:t> the hazard(risk of death) by a factor of 3.3031.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92B-FAF3-41FB-A589-39CADE411D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17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FA2E-0A86-45CF-BBDF-D9790BCEBD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285D5-D0AC-44BC-A0E3-1CDCED0745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FA2E-0A86-45CF-BBDF-D9790BCEBD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285D5-D0AC-44BC-A0E3-1CDCED0745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FA2E-0A86-45CF-BBDF-D9790BCEBD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285D5-D0AC-44BC-A0E3-1CDCED0745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FA2E-0A86-45CF-BBDF-D9790BCEBD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285D5-D0AC-44BC-A0E3-1CDCED0745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FA2E-0A86-45CF-BBDF-D9790BCEBD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1AF285D5-D0AC-44BC-A0E3-1CDCED0745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FA2E-0A86-45CF-BBDF-D9790BCEBD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285D5-D0AC-44BC-A0E3-1CDCED0745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FA2E-0A86-45CF-BBDF-D9790BCEBD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285D5-D0AC-44BC-A0E3-1CDCED0745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FA2E-0A86-45CF-BBDF-D9790BCEBD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285D5-D0AC-44BC-A0E3-1CDCED0745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FA2E-0A86-45CF-BBDF-D9790BCEBD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285D5-D0AC-44BC-A0E3-1CDCED0745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FA2E-0A86-45CF-BBDF-D9790BCEBD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285D5-D0AC-44BC-A0E3-1CDCED0745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FA2E-0A86-45CF-BBDF-D9790BCEBD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285D5-D0AC-44BC-A0E3-1CDCED0745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FE1FA2E-0A86-45CF-BBDF-D9790BCEBD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AF285D5-D0AC-44BC-A0E3-1CDCED07455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Death Times of Kidney</a:t>
            </a:r>
            <a:br>
              <a:rPr lang="en-US" dirty="0"/>
            </a:br>
            <a:r>
              <a:rPr lang="en-US" dirty="0"/>
              <a:t>Transplant </a:t>
            </a:r>
            <a:r>
              <a:rPr lang="en-US" dirty="0" smtClean="0"/>
              <a:t>Patients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335" y="3440880"/>
            <a:ext cx="8534400" cy="230482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				</a:t>
            </a:r>
            <a:r>
              <a:rPr lang="en-US" sz="3500" b="1" cap="all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Survival </a:t>
            </a:r>
            <a:r>
              <a:rPr lang="en-US" sz="3500" b="1" cap="all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Analysis</a:t>
            </a:r>
            <a:r>
              <a:rPr lang="en-US" dirty="0" smtClean="0"/>
              <a:t>						</a:t>
            </a:r>
          </a:p>
          <a:p>
            <a:r>
              <a:rPr lang="en-US" dirty="0"/>
              <a:t>	</a:t>
            </a:r>
            <a:r>
              <a:rPr lang="en-US" dirty="0" smtClean="0"/>
              <a:t>					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					</a:t>
            </a:r>
            <a:r>
              <a:rPr lang="en-US" dirty="0"/>
              <a:t>	</a:t>
            </a:r>
            <a:r>
              <a:rPr lang="en-US" dirty="0" err="1" smtClean="0"/>
              <a:t>Praneetha</a:t>
            </a:r>
            <a:r>
              <a:rPr lang="en-US" dirty="0" smtClean="0"/>
              <a:t> </a:t>
            </a:r>
            <a:r>
              <a:rPr lang="en-US" dirty="0" err="1" smtClean="0"/>
              <a:t>Savali</a:t>
            </a:r>
            <a:r>
              <a:rPr lang="en-US" dirty="0" smtClean="0"/>
              <a:t>				</a:t>
            </a:r>
            <a:r>
              <a:rPr lang="en-US" dirty="0"/>
              <a:t>	</a:t>
            </a:r>
            <a:r>
              <a:rPr lang="en-US" dirty="0" smtClean="0"/>
              <a:t>ps1136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</a:rPr>
              <a:t>Hypothesis for Four Groups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83140"/>
            <a:ext cx="10972800" cy="4424152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sz="2800" dirty="0" smtClean="0"/>
              <a:t>lot for all four groups </a:t>
            </a:r>
          </a:p>
          <a:p>
            <a:pPr marL="109728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1.  (</a:t>
            </a:r>
            <a:r>
              <a:rPr lang="en-US" dirty="0" smtClean="0"/>
              <a:t>Race</a:t>
            </a:r>
            <a:r>
              <a:rPr lang="en-US" sz="2800" dirty="0" smtClean="0"/>
              <a:t>=1,Gender=1) </a:t>
            </a:r>
          </a:p>
          <a:p>
            <a:pPr marL="109728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2.  (</a:t>
            </a:r>
            <a:r>
              <a:rPr lang="en-US" dirty="0" smtClean="0"/>
              <a:t>Race</a:t>
            </a:r>
            <a:r>
              <a:rPr lang="en-US" sz="2800" dirty="0" smtClean="0"/>
              <a:t>=1,Gender=2)</a:t>
            </a:r>
          </a:p>
          <a:p>
            <a:pPr marL="109728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3.  (</a:t>
            </a:r>
            <a:r>
              <a:rPr lang="en-US" dirty="0" smtClean="0"/>
              <a:t>Race</a:t>
            </a:r>
            <a:r>
              <a:rPr lang="en-US" sz="2800" dirty="0" smtClean="0"/>
              <a:t>=2,Gender=1) </a:t>
            </a:r>
          </a:p>
          <a:p>
            <a:pPr marL="109728" indent="0">
              <a:buNone/>
            </a:pPr>
            <a:r>
              <a:rPr lang="en-US" sz="2800" dirty="0" smtClean="0"/>
              <a:t>       4.  (</a:t>
            </a:r>
            <a:r>
              <a:rPr lang="en-US" dirty="0" smtClean="0"/>
              <a:t>Race</a:t>
            </a:r>
            <a:r>
              <a:rPr lang="en-US" sz="2800" dirty="0" smtClean="0"/>
              <a:t>=2,Gender=2).</a:t>
            </a:r>
          </a:p>
          <a:p>
            <a:r>
              <a:rPr lang="en-US" sz="2800" dirty="0" smtClean="0"/>
              <a:t>H0:Z1</a:t>
            </a:r>
            <a:r>
              <a:rPr lang="de-DE" sz="2800" dirty="0" smtClean="0"/>
              <a:t>(t</a:t>
            </a:r>
            <a:r>
              <a:rPr lang="de-DE" sz="2800" dirty="0"/>
              <a:t>) = </a:t>
            </a:r>
            <a:r>
              <a:rPr lang="de-DE" dirty="0"/>
              <a:t>Z</a:t>
            </a:r>
            <a:r>
              <a:rPr lang="de-DE" dirty="0" smtClean="0"/>
              <a:t>2</a:t>
            </a:r>
            <a:r>
              <a:rPr lang="de-DE" sz="2800" dirty="0" smtClean="0"/>
              <a:t>(t</a:t>
            </a:r>
            <a:r>
              <a:rPr lang="de-DE" sz="2800" dirty="0"/>
              <a:t>) = </a:t>
            </a:r>
            <a:r>
              <a:rPr lang="de-DE" dirty="0"/>
              <a:t>Z</a:t>
            </a:r>
            <a:r>
              <a:rPr lang="de-DE" dirty="0" smtClean="0"/>
              <a:t>3</a:t>
            </a:r>
            <a:r>
              <a:rPr lang="de-DE" sz="2800" dirty="0" smtClean="0"/>
              <a:t>(t</a:t>
            </a:r>
            <a:r>
              <a:rPr lang="de-DE" sz="2800" dirty="0"/>
              <a:t>) = </a:t>
            </a:r>
            <a:r>
              <a:rPr lang="de-DE" dirty="0"/>
              <a:t>Z</a:t>
            </a:r>
            <a:r>
              <a:rPr lang="de-DE" dirty="0" smtClean="0"/>
              <a:t>4</a:t>
            </a:r>
            <a:r>
              <a:rPr lang="de-DE" sz="2800" dirty="0" smtClean="0"/>
              <a:t>(t</a:t>
            </a:r>
            <a:r>
              <a:rPr lang="de-DE" sz="2800" dirty="0"/>
              <a:t>), for all t &gt; </a:t>
            </a:r>
            <a:r>
              <a:rPr lang="de-DE" sz="2800" dirty="0" smtClean="0"/>
              <a:t>0.</a:t>
            </a:r>
            <a:endParaRPr lang="en-US" sz="2800" dirty="0"/>
          </a:p>
          <a:p>
            <a:r>
              <a:rPr lang="en-US" sz="2800" dirty="0" smtClean="0"/>
              <a:t>Ha:</a:t>
            </a:r>
            <a:r>
              <a:rPr lang="de-DE" dirty="0"/>
              <a:t>Z</a:t>
            </a:r>
            <a:r>
              <a:rPr lang="de-DE" dirty="0" smtClean="0"/>
              <a:t>1</a:t>
            </a:r>
            <a:r>
              <a:rPr lang="de-DE" sz="2800" dirty="0" smtClean="0"/>
              <a:t>(t</a:t>
            </a:r>
            <a:r>
              <a:rPr lang="de-DE" sz="2800" dirty="0"/>
              <a:t>) </a:t>
            </a:r>
            <a:r>
              <a:rPr lang="de-DE" dirty="0" smtClean="0"/>
              <a:t>≠ Z2(t) ≠ Z3(t) ≠ Z4(t) </a:t>
            </a:r>
            <a:r>
              <a:rPr lang="de-DE" sz="2800" dirty="0" smtClean="0"/>
              <a:t>, </a:t>
            </a:r>
            <a:r>
              <a:rPr lang="de-DE" sz="2800" dirty="0"/>
              <a:t>for all t &gt; </a:t>
            </a:r>
            <a:r>
              <a:rPr lang="de-DE" sz="2800" dirty="0" smtClean="0"/>
              <a:t>0.</a:t>
            </a:r>
            <a:endParaRPr lang="en-US" sz="2800" dirty="0"/>
          </a:p>
          <a:p>
            <a:pPr marL="109728" indent="0">
              <a:buNone/>
            </a:pPr>
            <a:endParaRPr lang="en-US" sz="1400" dirty="0"/>
          </a:p>
          <a:p>
            <a:pPr marL="109728" indent="0">
              <a:buNone/>
            </a:pPr>
            <a:endParaRPr lang="en-US" sz="1100" dirty="0"/>
          </a:p>
          <a:p>
            <a:pPr marL="109728" indent="0">
              <a:buNone/>
            </a:pPr>
            <a:endParaRPr lang="en-US" sz="1100" dirty="0" smtClean="0"/>
          </a:p>
          <a:p>
            <a:pPr marL="109728" indent="0">
              <a:buNone/>
            </a:pPr>
            <a:endParaRPr lang="en-US" sz="11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08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943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for Four Groups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949" y="4776716"/>
            <a:ext cx="7438030" cy="1972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4" y="1119118"/>
            <a:ext cx="9966359" cy="3507473"/>
          </a:xfrm>
        </p:spPr>
      </p:pic>
    </p:spTree>
    <p:extLst>
      <p:ext uri="{BB962C8B-B14F-4D97-AF65-F5344CB8AC3E}">
        <p14:creationId xmlns:p14="http://schemas.microsoft.com/office/powerpoint/2010/main" val="402613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Survival Analysis with age included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68" y="1488625"/>
            <a:ext cx="9648966" cy="405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8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</a:t>
            </a:r>
            <a:r>
              <a:rPr lang="en-US" dirty="0" smtClean="0"/>
              <a:t>Plot with </a:t>
            </a:r>
            <a:r>
              <a:rPr lang="en-US" dirty="0"/>
              <a:t>age included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2" y="1615341"/>
            <a:ext cx="11136573" cy="4771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515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Survival Analysis of Race, Gender.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269" y="3370997"/>
            <a:ext cx="5425838" cy="3349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1" y="3370997"/>
            <a:ext cx="5220429" cy="3349441"/>
          </a:xfrm>
          <a:prstGeom prst="rect">
            <a:avLst/>
          </a:prstGeom>
        </p:spPr>
      </p:pic>
      <p:pic>
        <p:nvPicPr>
          <p:cNvPr id="717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72" y="1651379"/>
            <a:ext cx="5220428" cy="1514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320" y="1682229"/>
            <a:ext cx="5258787" cy="145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1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Survival Analysis for Gender 1 and Gender 2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3773" y="1600200"/>
            <a:ext cx="11418627" cy="5257800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Subgroup=Gender </a:t>
            </a:r>
            <a:r>
              <a:rPr lang="en-US" sz="1600" b="1" dirty="0" smtClean="0"/>
              <a:t>1(Male)</a:t>
            </a:r>
            <a:r>
              <a:rPr lang="en-US" sz="1600" b="1" dirty="0" smtClean="0"/>
              <a:t>				</a:t>
            </a:r>
            <a:r>
              <a:rPr lang="en-US" sz="1600" b="1" dirty="0" smtClean="0"/>
              <a:t>Subgroup=Gender 2(Female)</a:t>
            </a:r>
            <a:endParaRPr lang="en-US" sz="16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39" y="5248274"/>
            <a:ext cx="5112304" cy="13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768" y="5248274"/>
            <a:ext cx="5220429" cy="13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39" y="1990726"/>
            <a:ext cx="5220429" cy="2922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768" y="1990726"/>
            <a:ext cx="5220429" cy="292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Analysis </a:t>
            </a:r>
            <a:r>
              <a:rPr lang="en-US" dirty="0" smtClean="0"/>
              <a:t>of Age 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13" y="5090616"/>
            <a:ext cx="7505210" cy="147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13" y="1596789"/>
            <a:ext cx="7505210" cy="324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Cox </a:t>
            </a:r>
            <a:r>
              <a:rPr lang="en-US" dirty="0" smtClean="0"/>
              <a:t>Results for four groups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Four Groups with respect to gender and race.</a:t>
            </a:r>
          </a:p>
          <a:p>
            <a:r>
              <a:rPr lang="en-US" sz="2800" dirty="0" smtClean="0"/>
              <a:t>(</a:t>
            </a:r>
            <a:r>
              <a:rPr lang="en-US" dirty="0" smtClean="0"/>
              <a:t>Race</a:t>
            </a:r>
            <a:r>
              <a:rPr lang="en-US" sz="2800" dirty="0" smtClean="0"/>
              <a:t>=1,Gender=1</a:t>
            </a:r>
            <a:r>
              <a:rPr lang="en-US" sz="2800" dirty="0"/>
              <a:t>) ; </a:t>
            </a:r>
            <a:r>
              <a:rPr lang="en-US" sz="2800" dirty="0" smtClean="0"/>
              <a:t>(</a:t>
            </a:r>
            <a:r>
              <a:rPr lang="en-US" dirty="0" smtClean="0"/>
              <a:t>Race</a:t>
            </a:r>
            <a:r>
              <a:rPr lang="en-US" sz="2800" dirty="0" smtClean="0"/>
              <a:t>=1,Gender=2</a:t>
            </a:r>
            <a:r>
              <a:rPr lang="en-US" sz="2800" dirty="0"/>
              <a:t>); </a:t>
            </a:r>
            <a:r>
              <a:rPr lang="en-US" sz="2800" dirty="0" smtClean="0"/>
              <a:t>(</a:t>
            </a:r>
            <a:r>
              <a:rPr lang="en-US" dirty="0" smtClean="0"/>
              <a:t>Race</a:t>
            </a:r>
            <a:r>
              <a:rPr lang="en-US" sz="2800" dirty="0" smtClean="0"/>
              <a:t>=2,Gender=1</a:t>
            </a:r>
            <a:r>
              <a:rPr lang="en-US" sz="2800" dirty="0"/>
              <a:t>) </a:t>
            </a:r>
            <a:r>
              <a:rPr lang="en-US" sz="2800" dirty="0" smtClean="0"/>
              <a:t> (Race=2,Gender=2</a:t>
            </a:r>
            <a:r>
              <a:rPr lang="en-US" sz="2800" dirty="0"/>
              <a:t>).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675" y="3330054"/>
            <a:ext cx="7655825" cy="266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5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Cox Model Plot </a:t>
            </a:r>
            <a:r>
              <a:rPr lang="en-US" dirty="0" smtClean="0"/>
              <a:t>for four groups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107" y="1703782"/>
            <a:ext cx="7465326" cy="4560541"/>
          </a:xfrm>
        </p:spPr>
      </p:pic>
    </p:spTree>
    <p:extLst>
      <p:ext uri="{BB962C8B-B14F-4D97-AF65-F5344CB8AC3E}">
        <p14:creationId xmlns:p14="http://schemas.microsoft.com/office/powerpoint/2010/main" val="79014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Cox </a:t>
            </a:r>
            <a:r>
              <a:rPr lang="en-US" dirty="0" smtClean="0"/>
              <a:t>Results with </a:t>
            </a:r>
            <a:r>
              <a:rPr lang="en-US" dirty="0"/>
              <a:t>Race, Gender and Age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279" y="4612943"/>
            <a:ext cx="7192370" cy="166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278" y="1328739"/>
            <a:ext cx="7192370" cy="290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30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project </a:t>
            </a:r>
            <a:r>
              <a:rPr lang="en-US" dirty="0" smtClean="0"/>
              <a:t>is about the </a:t>
            </a:r>
            <a:r>
              <a:rPr lang="en-US" dirty="0"/>
              <a:t>time to death of 863 kidney transplant patients is </a:t>
            </a:r>
            <a:r>
              <a:rPr lang="en-US" dirty="0" smtClean="0"/>
              <a:t>available on </a:t>
            </a:r>
            <a:r>
              <a:rPr lang="en-US" dirty="0"/>
              <a:t>the authors’ web site. All patients had their transplant performed </a:t>
            </a:r>
            <a:r>
              <a:rPr lang="en-US" dirty="0" smtClean="0"/>
              <a:t>at The </a:t>
            </a:r>
            <a:r>
              <a:rPr lang="en-US" dirty="0"/>
              <a:t>Ohio State University Transplant Center during the period 1982</a:t>
            </a:r>
            <a:r>
              <a:rPr lang="en-US" dirty="0" smtClean="0"/>
              <a:t>– 1992</a:t>
            </a:r>
            <a:r>
              <a:rPr lang="en-US" dirty="0"/>
              <a:t>. The maximum follow-up time for this study was 9.47 years. </a:t>
            </a:r>
            <a:endParaRPr lang="en-US" dirty="0" smtClean="0"/>
          </a:p>
          <a:p>
            <a:r>
              <a:rPr lang="en-US" dirty="0" smtClean="0"/>
              <a:t>Patient </a:t>
            </a:r>
            <a:r>
              <a:rPr lang="en-US" dirty="0"/>
              <a:t>ages at transplant ranged from 9.5 months to 74.5 years </a:t>
            </a:r>
            <a:r>
              <a:rPr lang="en-US" dirty="0" smtClean="0"/>
              <a:t>with a </a:t>
            </a:r>
            <a:r>
              <a:rPr lang="en-US" dirty="0"/>
              <a:t>mean age of 42.8 years.</a:t>
            </a:r>
          </a:p>
        </p:txBody>
      </p:sp>
    </p:spTree>
    <p:extLst>
      <p:ext uri="{BB962C8B-B14F-4D97-AF65-F5344CB8AC3E}">
        <p14:creationId xmlns:p14="http://schemas.microsoft.com/office/powerpoint/2010/main" val="248077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19" y="1509569"/>
            <a:ext cx="4927766" cy="19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193" y="1550514"/>
            <a:ext cx="5258937" cy="19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62" y="4517409"/>
            <a:ext cx="524074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85948" y="3735864"/>
            <a:ext cx="32183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Cox Model for Age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081380" y="585380"/>
            <a:ext cx="3257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Cox Model for Gender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670846" y="655008"/>
            <a:ext cx="2880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Cox Model for Race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834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7624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Cox Model Results For </a:t>
            </a:r>
            <a:r>
              <a:rPr lang="en-US" dirty="0" smtClean="0"/>
              <a:t>Genders.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46412"/>
            <a:ext cx="10972800" cy="5162948"/>
          </a:xfrm>
        </p:spPr>
        <p:txBody>
          <a:bodyPr/>
          <a:lstStyle/>
          <a:p>
            <a:r>
              <a:rPr lang="en-US" sz="1800" b="1" dirty="0" smtClean="0"/>
              <a:t>Subgroup=Gender 1					Subgroup=Gender 2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42" y="1615048"/>
            <a:ext cx="5220429" cy="2793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333" y="1698640"/>
            <a:ext cx="5220429" cy="2625996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71" y="4531057"/>
            <a:ext cx="5220428" cy="201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054" y="4531056"/>
            <a:ext cx="5398908" cy="201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8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The </a:t>
            </a:r>
            <a:r>
              <a:rPr lang="en-US" sz="2400" dirty="0" smtClean="0"/>
              <a:t>log Rank </a:t>
            </a:r>
            <a:r>
              <a:rPr lang="en-US" sz="2400" dirty="0"/>
              <a:t>test </a:t>
            </a:r>
            <a:r>
              <a:rPr lang="en-US" sz="2400" dirty="0" smtClean="0"/>
              <a:t>statistic with race and gender </a:t>
            </a:r>
            <a:r>
              <a:rPr lang="en-US" sz="2400" dirty="0" smtClean="0"/>
              <a:t>gives </a:t>
            </a:r>
            <a:r>
              <a:rPr lang="en-US" sz="2400" dirty="0"/>
              <a:t>a p-value of 0.192. </a:t>
            </a:r>
            <a:r>
              <a:rPr lang="en-US" sz="2400" dirty="0" smtClean="0"/>
              <a:t>Hence w</a:t>
            </a:r>
            <a:r>
              <a:rPr lang="en-US" sz="2400" dirty="0" smtClean="0"/>
              <a:t>e </a:t>
            </a:r>
            <a:r>
              <a:rPr lang="en-US" sz="2400" dirty="0" smtClean="0"/>
              <a:t>failed to </a:t>
            </a:r>
            <a:r>
              <a:rPr lang="en-US" sz="2400" dirty="0"/>
              <a:t>reject the </a:t>
            </a:r>
            <a:r>
              <a:rPr lang="en-US" sz="2400" dirty="0" smtClean="0"/>
              <a:t>Null hypotheses </a:t>
            </a:r>
            <a:r>
              <a:rPr lang="en-US" sz="2400" dirty="0"/>
              <a:t>that all the four groups have the same survival function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The log Rank test </a:t>
            </a:r>
            <a:r>
              <a:rPr lang="en-US" sz="2400" dirty="0" smtClean="0"/>
              <a:t>statistic with race, gender and age </a:t>
            </a:r>
            <a:r>
              <a:rPr lang="en-US" sz="2400" dirty="0"/>
              <a:t>gives a p-value </a:t>
            </a:r>
            <a:r>
              <a:rPr lang="en-US" sz="2400" dirty="0" smtClean="0"/>
              <a:t>less than 0.05. Hence we reject </a:t>
            </a:r>
            <a:r>
              <a:rPr lang="en-US" sz="2400" dirty="0"/>
              <a:t>the Null hypotheses that all the </a:t>
            </a:r>
            <a:r>
              <a:rPr lang="en-US" sz="2400" dirty="0" smtClean="0"/>
              <a:t>eight groups </a:t>
            </a:r>
            <a:r>
              <a:rPr lang="en-US" sz="2400" dirty="0"/>
              <a:t>have the same survival </a:t>
            </a:r>
            <a:r>
              <a:rPr lang="en-US" sz="2400" dirty="0" smtClean="0"/>
              <a:t>function.</a:t>
            </a:r>
            <a:endParaRPr lang="en-US" sz="2400" dirty="0" smtClean="0"/>
          </a:p>
          <a:p>
            <a:pPr marL="109728" indent="0">
              <a:buNone/>
            </a:pPr>
            <a:endParaRPr lang="en-US" sz="2400" dirty="0" smtClean="0"/>
          </a:p>
          <a:p>
            <a:r>
              <a:rPr lang="en-US" sz="2400" dirty="0"/>
              <a:t>For the individual tests within each </a:t>
            </a:r>
            <a:r>
              <a:rPr lang="en-US" sz="2400" dirty="0" smtClean="0"/>
              <a:t>Gender We </a:t>
            </a:r>
            <a:r>
              <a:rPr lang="en-US" sz="2400" dirty="0"/>
              <a:t>reject the null hypothesis that black women have the same survival function as white </a:t>
            </a:r>
            <a:r>
              <a:rPr lang="en-US" sz="2400" dirty="0" smtClean="0"/>
              <a:t>women. However</a:t>
            </a:r>
            <a:r>
              <a:rPr lang="en-US" sz="2400" dirty="0"/>
              <a:t>, we do not reject the null hypothesis that black men have the same survival function as white men </a:t>
            </a:r>
            <a:r>
              <a:rPr lang="en-US" sz="2400" dirty="0" smtClean="0"/>
              <a:t>This </a:t>
            </a:r>
            <a:r>
              <a:rPr lang="en-US" sz="2400" dirty="0"/>
              <a:t>suggests </a:t>
            </a:r>
            <a:r>
              <a:rPr lang="en-US" sz="2400" dirty="0" smtClean="0"/>
              <a:t>the </a:t>
            </a:r>
            <a:r>
              <a:rPr lang="en-US" sz="2400" dirty="0"/>
              <a:t>association between race and mortality differs with respect to gender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14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791571"/>
            <a:ext cx="10972800" cy="52157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Cox test for </a:t>
            </a:r>
            <a:r>
              <a:rPr lang="en-US" dirty="0" smtClean="0"/>
              <a:t>gender </a:t>
            </a:r>
            <a:r>
              <a:rPr lang="en-US" dirty="0"/>
              <a:t>provides a strong relationship between patients </a:t>
            </a:r>
            <a:r>
              <a:rPr lang="en-US" dirty="0" smtClean="0"/>
              <a:t>gender and a decreased hazard(risk </a:t>
            </a:r>
            <a:r>
              <a:rPr lang="en-US" dirty="0"/>
              <a:t>of </a:t>
            </a:r>
            <a:r>
              <a:rPr lang="en-US" dirty="0" smtClean="0"/>
              <a:t>death) rate. Being female decreases the </a:t>
            </a:r>
            <a:r>
              <a:rPr lang="en-US" dirty="0"/>
              <a:t>hazard(risk of death) by a factor of </a:t>
            </a:r>
            <a:r>
              <a:rPr lang="en-US" dirty="0" smtClean="0"/>
              <a:t>0.9074. </a:t>
            </a:r>
            <a:r>
              <a:rPr lang="en-US" dirty="0"/>
              <a:t>Also We </a:t>
            </a:r>
            <a:r>
              <a:rPr lang="en-US" dirty="0" smtClean="0"/>
              <a:t>fail reject the </a:t>
            </a:r>
            <a:r>
              <a:rPr lang="en-US" dirty="0"/>
              <a:t>null hypothesis which means the survival time is </a:t>
            </a:r>
            <a:r>
              <a:rPr lang="en-US" dirty="0" smtClean="0"/>
              <a:t>same between male and female. </a:t>
            </a:r>
          </a:p>
          <a:p>
            <a:endParaRPr lang="en-US" dirty="0"/>
          </a:p>
          <a:p>
            <a:r>
              <a:rPr lang="en-US" dirty="0"/>
              <a:t>Cox test for </a:t>
            </a:r>
            <a:r>
              <a:rPr lang="en-US" dirty="0" smtClean="0"/>
              <a:t>Race provides </a:t>
            </a:r>
            <a:r>
              <a:rPr lang="en-US" dirty="0"/>
              <a:t>a strong relationship between patients </a:t>
            </a:r>
            <a:r>
              <a:rPr lang="en-US" dirty="0" smtClean="0"/>
              <a:t>race and an increased hazard(risk </a:t>
            </a:r>
            <a:r>
              <a:rPr lang="en-US" dirty="0"/>
              <a:t>of death) rate. Being </a:t>
            </a:r>
            <a:r>
              <a:rPr lang="en-US" dirty="0" smtClean="0"/>
              <a:t>White increases </a:t>
            </a:r>
            <a:r>
              <a:rPr lang="en-US" dirty="0"/>
              <a:t>the hazard(risk of death) by a factor of </a:t>
            </a:r>
            <a:r>
              <a:rPr lang="en-US" dirty="0" smtClean="0"/>
              <a:t>1.249. </a:t>
            </a:r>
            <a:r>
              <a:rPr lang="en-US" dirty="0"/>
              <a:t>Also We fail reject the null hypothesis which means the survival time is same between </a:t>
            </a:r>
            <a:r>
              <a:rPr lang="en-US" dirty="0" smtClean="0"/>
              <a:t>white and black.</a:t>
            </a:r>
          </a:p>
          <a:p>
            <a:pPr marL="137160" indent="0">
              <a:buNone/>
            </a:pPr>
            <a:endParaRPr lang="en-US" dirty="0" smtClean="0"/>
          </a:p>
          <a:p>
            <a:r>
              <a:rPr lang="en-US" dirty="0"/>
              <a:t>Also when a subset of females is considered. We reject the null </a:t>
            </a:r>
            <a:r>
              <a:rPr lang="en-US" dirty="0" smtClean="0"/>
              <a:t>hypothesis. There is a </a:t>
            </a:r>
            <a:r>
              <a:rPr lang="en-US" dirty="0"/>
              <a:t>strong relationship between patients race and an increased risk of death. </a:t>
            </a:r>
            <a:r>
              <a:rPr lang="en-US" dirty="0" smtClean="0"/>
              <a:t>Being race(2</a:t>
            </a:r>
            <a:r>
              <a:rPr lang="en-US" dirty="0"/>
              <a:t>) </a:t>
            </a:r>
            <a:r>
              <a:rPr lang="en-US" dirty="0" smtClean="0"/>
              <a:t>increases the hazard by a factor of 1.965.</a:t>
            </a: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endParaRPr lang="en-US" sz="2800" dirty="0"/>
          </a:p>
          <a:p>
            <a:pPr marL="109728" indent="0">
              <a:buNone/>
            </a:pP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320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Cox test for age provides a strong relationship between patients age and an increased hazard(risk of death) rate. Being old increases the hazard(risk of death) by a factor of 3.3031. Also We reject the null hypothesis which means the survival time is different between young and old patients.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72" y="1600200"/>
            <a:ext cx="9990161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70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1646238"/>
            <a:ext cx="10972800" cy="452596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734" y="1542197"/>
            <a:ext cx="6196083" cy="394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02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is a </a:t>
            </a:r>
            <a:r>
              <a:rPr lang="en-US" sz="2400" dirty="0"/>
              <a:t>trial of 863 kidney </a:t>
            </a:r>
            <a:r>
              <a:rPr lang="en-US" sz="2400" dirty="0" smtClean="0"/>
              <a:t>transplant patients</a:t>
            </a:r>
            <a:r>
              <a:rPr lang="en-US" sz="2400" dirty="0"/>
              <a:t>. We would like to examine categorizing the patients into higher and low-risk groups based on their age at transplant. Below i</a:t>
            </a:r>
            <a:r>
              <a:rPr lang="en-US" sz="2400" dirty="0" smtClean="0"/>
              <a:t>s the separate analyses </a:t>
            </a:r>
            <a:r>
              <a:rPr lang="en-US" sz="2400" dirty="0"/>
              <a:t>by race and sex</a:t>
            </a:r>
            <a:r>
              <a:rPr lang="en-US" sz="2400" dirty="0" smtClean="0"/>
              <a:t>.</a:t>
            </a:r>
          </a:p>
          <a:p>
            <a:pPr lvl="1"/>
            <a:r>
              <a:rPr lang="en-US" i="1" dirty="0"/>
              <a:t>Z</a:t>
            </a:r>
            <a:r>
              <a:rPr lang="en-US" dirty="0"/>
              <a:t>1  1 if the subject is a black male, 0 otherwise</a:t>
            </a:r>
            <a:r>
              <a:rPr lang="en-US" i="1" dirty="0"/>
              <a:t>,</a:t>
            </a:r>
          </a:p>
          <a:p>
            <a:pPr lvl="1"/>
            <a:r>
              <a:rPr lang="en-US" i="1" dirty="0"/>
              <a:t>Z</a:t>
            </a:r>
            <a:r>
              <a:rPr lang="en-US" dirty="0"/>
              <a:t>2  1 if the subject is a </a:t>
            </a:r>
            <a:r>
              <a:rPr lang="en-US" dirty="0" smtClean="0"/>
              <a:t>black female</a:t>
            </a:r>
            <a:r>
              <a:rPr lang="en-US" dirty="0"/>
              <a:t>, 0 otherwise</a:t>
            </a:r>
          </a:p>
          <a:p>
            <a:pPr lvl="1"/>
            <a:r>
              <a:rPr lang="en-US" i="1" dirty="0"/>
              <a:t>Z</a:t>
            </a:r>
            <a:r>
              <a:rPr lang="en-US" dirty="0"/>
              <a:t>3  1 if the subject is a </a:t>
            </a:r>
            <a:r>
              <a:rPr lang="en-US" dirty="0" smtClean="0"/>
              <a:t>white male</a:t>
            </a:r>
            <a:r>
              <a:rPr lang="en-US" dirty="0"/>
              <a:t>, 0 otherwise</a:t>
            </a:r>
            <a:r>
              <a:rPr lang="en-US" i="1" dirty="0"/>
              <a:t>.</a:t>
            </a:r>
          </a:p>
          <a:p>
            <a:pPr lvl="1"/>
            <a:r>
              <a:rPr lang="en-US" i="1" dirty="0"/>
              <a:t>Z4</a:t>
            </a:r>
            <a:r>
              <a:rPr lang="en-US" dirty="0"/>
              <a:t>  1 if the subject is a white female, 0 otherwise</a:t>
            </a:r>
            <a:r>
              <a:rPr lang="en-US" i="1" dirty="0"/>
              <a:t>.</a:t>
            </a:r>
          </a:p>
          <a:p>
            <a:pPr marL="137160" indent="0">
              <a:buNone/>
            </a:pPr>
            <a:endParaRPr lang="en-US" sz="2400" dirty="0" smtClean="0"/>
          </a:p>
          <a:p>
            <a:r>
              <a:rPr lang="en-US" sz="2400" dirty="0" smtClean="0"/>
              <a:t>Also analyzing that </a:t>
            </a:r>
            <a:r>
              <a:rPr lang="en-US" sz="2400" dirty="0"/>
              <a:t>there is no difference in </a:t>
            </a:r>
            <a:r>
              <a:rPr lang="en-US" sz="2400" dirty="0" smtClean="0"/>
              <a:t>survival between </a:t>
            </a:r>
            <a:r>
              <a:rPr lang="en-US" sz="2400" dirty="0"/>
              <a:t>patients with different stages of disease, adjusting for the </a:t>
            </a:r>
            <a:r>
              <a:rPr lang="en-US" sz="2400" dirty="0" smtClean="0"/>
              <a:t>age of </a:t>
            </a:r>
            <a:r>
              <a:rPr lang="en-US" sz="2400" dirty="0"/>
              <a:t>the </a:t>
            </a:r>
            <a:r>
              <a:rPr lang="en-US" sz="2400" dirty="0" smtClean="0"/>
              <a:t>patient.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682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Survival </a:t>
            </a:r>
            <a:r>
              <a:rPr lang="en-US" alt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Survival analysis is generally defined as a set of methods for analyzing data where the outcome variable is the time until the occurrence of an event of </a:t>
            </a:r>
            <a:r>
              <a:rPr lang="en-US" dirty="0" smtClean="0"/>
              <a:t>interest</a:t>
            </a:r>
          </a:p>
          <a:p>
            <a:r>
              <a:rPr lang="en-US" dirty="0" smtClean="0"/>
              <a:t>The </a:t>
            </a:r>
            <a:r>
              <a:rPr lang="en-US" dirty="0"/>
              <a:t>event can be death, occurrence of a disease, marriage, divorce,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The </a:t>
            </a:r>
            <a:r>
              <a:rPr lang="en-US" dirty="0"/>
              <a:t>time to event or survival time can be measured in days, weeks, years, etc.</a:t>
            </a:r>
            <a:endParaRPr lang="en-US" altLang="en-US" i="1" dirty="0"/>
          </a:p>
          <a:p>
            <a:pPr marL="137160" indent="0">
              <a:buNone/>
            </a:pPr>
            <a:endParaRPr lang="en-US" dirty="0"/>
          </a:p>
          <a:p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6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Terminology and notation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dirty="0" smtClean="0"/>
              <a:t>The </a:t>
            </a:r>
            <a:r>
              <a:rPr lang="en-US" altLang="en-US" dirty="0"/>
              <a:t>goal of survival analysis is to estimate and compare </a:t>
            </a:r>
            <a:r>
              <a:rPr lang="en-US" altLang="en-US" dirty="0" smtClean="0"/>
              <a:t>survival   experiences </a:t>
            </a:r>
            <a:r>
              <a:rPr lang="en-US" altLang="en-US" dirty="0"/>
              <a:t>of different groups.  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Survival experience is described by the cumulative survival </a:t>
            </a:r>
            <a:r>
              <a:rPr lang="en-US" altLang="en-US" dirty="0" smtClean="0"/>
              <a:t>function</a:t>
            </a:r>
            <a:r>
              <a:rPr lang="en-US" altLang="en-US" dirty="0" smtClean="0"/>
              <a:t>.</a:t>
            </a:r>
            <a:endParaRPr lang="en-US" altLang="en-US" dirty="0" smtClean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 marL="0" indent="0">
              <a:buNone/>
            </a:pPr>
            <a:r>
              <a:rPr lang="en-US" dirty="0" smtClean="0"/>
              <a:t>T</a:t>
            </a:r>
            <a:r>
              <a:rPr lang="en-US" dirty="0"/>
              <a:t> is the time of death, and </a:t>
            </a:r>
            <a:r>
              <a:rPr lang="en-US" dirty="0" smtClean="0"/>
              <a:t>P(T&lt;=t)</a:t>
            </a:r>
            <a:r>
              <a:rPr lang="en-US" dirty="0"/>
              <a:t> is the probability that the time of death is </a:t>
            </a:r>
            <a:r>
              <a:rPr lang="en-US" dirty="0" smtClean="0"/>
              <a:t>less than </a:t>
            </a:r>
            <a:r>
              <a:rPr lang="en-US" dirty="0"/>
              <a:t>some time </a:t>
            </a:r>
            <a:r>
              <a:rPr lang="en-US" dirty="0" smtClean="0"/>
              <a:t>t</a:t>
            </a:r>
            <a:r>
              <a:rPr lang="en-US" dirty="0"/>
              <a:t>. </a:t>
            </a:r>
            <a:r>
              <a:rPr lang="en-US" dirty="0" smtClean="0"/>
              <a:t>S</a:t>
            </a:r>
            <a:r>
              <a:rPr lang="en-US" dirty="0"/>
              <a:t> is a probability, so 0≤S(t)≤</a:t>
            </a:r>
            <a:r>
              <a:rPr lang="en-US" dirty="0" smtClean="0"/>
              <a:t>1, </a:t>
            </a:r>
            <a:r>
              <a:rPr lang="en-US" dirty="0"/>
              <a:t>since survival times are always positive (T≥</a:t>
            </a:r>
            <a:r>
              <a:rPr lang="en-US" dirty="0" smtClean="0"/>
              <a:t>0).</a:t>
            </a:r>
            <a:endParaRPr lang="en-US" alt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023119"/>
              </p:ext>
            </p:extLst>
          </p:nvPr>
        </p:nvGraphicFramePr>
        <p:xfrm>
          <a:off x="3714062" y="3309582"/>
          <a:ext cx="44005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name="Equation" r:id="rId3" imgW="1612900" imgH="190500" progId="Equation.3">
                  <p:embed/>
                </p:oleObj>
              </mc:Choice>
              <mc:Fallback>
                <p:oleObj name="Equation" r:id="rId3" imgW="1612900" imgH="1905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062" y="3309582"/>
                        <a:ext cx="44005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080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Cox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Semi-parametric</a:t>
            </a:r>
          </a:p>
          <a:p>
            <a:r>
              <a:rPr lang="en-US" dirty="0"/>
              <a:t>A </a:t>
            </a:r>
            <a:r>
              <a:rPr lang="en-US" b="1" dirty="0"/>
              <a:t>Cox model</a:t>
            </a:r>
            <a:r>
              <a:rPr lang="en-US" dirty="0"/>
              <a:t> is a well-recognized statistical technique for exploring the relationship between the survival of a patient and several </a:t>
            </a:r>
            <a:r>
              <a:rPr lang="en-US" dirty="0" smtClean="0"/>
              <a:t>explanatory </a:t>
            </a:r>
            <a:r>
              <a:rPr lang="en-US" dirty="0"/>
              <a:t>variables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14022"/>
              </p:ext>
            </p:extLst>
          </p:nvPr>
        </p:nvGraphicFramePr>
        <p:xfrm>
          <a:off x="2168844" y="5119687"/>
          <a:ext cx="38782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6" name="Equation" r:id="rId4" imgW="1346200" imgH="228600" progId="Equation.3">
                  <p:embed/>
                </p:oleObj>
              </mc:Choice>
              <mc:Fallback>
                <p:oleObj name="Equation" r:id="rId4" imgW="1346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844" y="5119687"/>
                        <a:ext cx="3878263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172164"/>
              </p:ext>
            </p:extLst>
          </p:nvPr>
        </p:nvGraphicFramePr>
        <p:xfrm>
          <a:off x="1283221" y="3733800"/>
          <a:ext cx="6318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7" name="Equation" r:id="rId6" imgW="2133600" imgH="203200" progId="Equation.3">
                  <p:embed/>
                </p:oleObj>
              </mc:Choice>
              <mc:Fallback>
                <p:oleObj name="Equation" r:id="rId6" imgW="21336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221" y="3733800"/>
                        <a:ext cx="63182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3041176" y="3733800"/>
            <a:ext cx="7478713" cy="2209800"/>
            <a:chOff x="1632" y="2640"/>
            <a:chExt cx="4711" cy="1392"/>
          </a:xfrm>
        </p:grpSpPr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1728" y="3120"/>
              <a:ext cx="4615" cy="912"/>
              <a:chOff x="1728" y="3120"/>
              <a:chExt cx="4615" cy="912"/>
            </a:xfrm>
          </p:grpSpPr>
          <p:grpSp>
            <p:nvGrpSpPr>
              <p:cNvPr id="9" name="Group 15"/>
              <p:cNvGrpSpPr>
                <a:grpSpLocks/>
              </p:cNvGrpSpPr>
              <p:nvPr/>
            </p:nvGrpSpPr>
            <p:grpSpPr bwMode="auto">
              <a:xfrm>
                <a:off x="1728" y="3168"/>
                <a:ext cx="4615" cy="864"/>
                <a:chOff x="1728" y="3168"/>
                <a:chExt cx="4615" cy="864"/>
              </a:xfrm>
            </p:grpSpPr>
            <p:sp>
              <p:nvSpPr>
                <p:cNvPr id="11" name="Rectangle 9"/>
                <p:cNvSpPr>
                  <a:spLocks noChangeArrowheads="1"/>
                </p:cNvSpPr>
                <p:nvPr/>
              </p:nvSpPr>
              <p:spPr bwMode="auto">
                <a:xfrm>
                  <a:off x="1728" y="3408"/>
                  <a:ext cx="576" cy="6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ru-RU" altLang="en-US"/>
                </a:p>
              </p:txBody>
            </p:sp>
            <p:sp>
              <p:nvSpPr>
                <p:cNvPr id="1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552" y="3168"/>
                  <a:ext cx="279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dirty="0"/>
                    <a:t>Can take on any form</a:t>
                  </a:r>
                </a:p>
              </p:txBody>
            </p:sp>
            <p:sp>
              <p:nvSpPr>
                <p:cNvPr id="13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2352" y="3312"/>
                  <a:ext cx="120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0" name="Line 12"/>
              <p:cNvSpPr>
                <a:spLocks noChangeShapeType="1"/>
              </p:cNvSpPr>
              <p:nvPr/>
            </p:nvSpPr>
            <p:spPr bwMode="auto">
              <a:xfrm flipH="1" flipV="1">
                <a:off x="2640" y="3120"/>
                <a:ext cx="100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1632" y="2640"/>
              <a:ext cx="100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ru-RU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53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hazard function is the probability that an individual will experience an event (for example, death) within a small time interval, given that the individual has survived up to the beginning of the interval. It can therefore be interpreted as the risk of dying at time t. </a:t>
            </a: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altLang="en-US" dirty="0"/>
              <a:t>The point is to compare the hazard rates of individuals who have different </a:t>
            </a:r>
            <a:r>
              <a:rPr lang="en-US" altLang="en-US" dirty="0" smtClean="0"/>
              <a:t>covariates. Hence</a:t>
            </a:r>
            <a:r>
              <a:rPr lang="en-US" altLang="en-US" dirty="0"/>
              <a:t>, called</a:t>
            </a:r>
            <a:r>
              <a:rPr lang="en-US" altLang="en-US" i="1" dirty="0"/>
              <a:t> Proportional </a:t>
            </a:r>
            <a:r>
              <a:rPr lang="en-US" altLang="en-US" dirty="0" smtClean="0"/>
              <a:t>hazards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endParaRPr lang="en-US" dirty="0"/>
          </a:p>
          <a:p>
            <a:endParaRPr lang="en-US" altLang="en-US" dirty="0"/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909939"/>
              </p:ext>
            </p:extLst>
          </p:nvPr>
        </p:nvGraphicFramePr>
        <p:xfrm>
          <a:off x="2785281" y="5278272"/>
          <a:ext cx="43132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" name="Equation" r:id="rId3" imgW="1892300" imgH="431800" progId="Equation.3">
                  <p:embed/>
                </p:oleObj>
              </mc:Choice>
              <mc:Fallback>
                <p:oleObj name="Equation" r:id="rId3" imgW="18923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5281" y="5278272"/>
                        <a:ext cx="4313238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537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Kaplan-Meier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goal is to estimate a population survival curve from a </a:t>
            </a:r>
            <a:r>
              <a:rPr lang="en-US" dirty="0" smtClean="0"/>
              <a:t>sample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Kaplan-Meier analysis allows estimation of survival over </a:t>
            </a:r>
            <a:r>
              <a:rPr lang="en-US" dirty="0" smtClean="0"/>
              <a:t>time,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     even </a:t>
            </a:r>
            <a:r>
              <a:rPr lang="en-US" dirty="0"/>
              <a:t>when </a:t>
            </a:r>
            <a:r>
              <a:rPr lang="en-US" dirty="0" smtClean="0"/>
              <a:t>subjects drop </a:t>
            </a:r>
            <a:r>
              <a:rPr lang="en-US" dirty="0"/>
              <a:t>out or are studied for different lengths of </a:t>
            </a:r>
            <a:r>
              <a:rPr lang="en-US" dirty="0" smtClean="0"/>
              <a:t>time.</a:t>
            </a: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/>
              <a:t>For each interval, survival probability is calculated as </a:t>
            </a:r>
            <a:r>
              <a:rPr lang="en-US" dirty="0" smtClean="0"/>
              <a:t>no of subjects surviving </a:t>
            </a:r>
            <a:r>
              <a:rPr lang="en-US" dirty="0"/>
              <a:t>divided by </a:t>
            </a:r>
            <a:r>
              <a:rPr lang="en-US" dirty="0" smtClean="0"/>
              <a:t>no of subjects at </a:t>
            </a:r>
            <a:r>
              <a:rPr lang="en-US" dirty="0"/>
              <a:t>risk. </a:t>
            </a:r>
            <a:r>
              <a:rPr lang="en-US" dirty="0" smtClean="0"/>
              <a:t>Subjects who </a:t>
            </a:r>
            <a:r>
              <a:rPr lang="en-US" dirty="0"/>
              <a:t>have died, dropped out, or not reached the time yet are not counted as “at risk.” </a:t>
            </a:r>
            <a:r>
              <a:rPr lang="en-US" dirty="0" smtClean="0"/>
              <a:t>subjects who </a:t>
            </a:r>
            <a:r>
              <a:rPr lang="en-US" dirty="0"/>
              <a:t>are lost are considered “censored” </a:t>
            </a:r>
            <a:r>
              <a:rPr lang="en-US" dirty="0" smtClean="0"/>
              <a:t>and </a:t>
            </a:r>
            <a:r>
              <a:rPr lang="en-US" dirty="0"/>
              <a:t>are not counted in the denominator</a:t>
            </a:r>
          </a:p>
        </p:txBody>
      </p:sp>
    </p:spTree>
    <p:extLst>
      <p:ext uri="{BB962C8B-B14F-4D97-AF65-F5344CB8AC3E}">
        <p14:creationId xmlns:p14="http://schemas.microsoft.com/office/powerpoint/2010/main" val="264844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Description of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1880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Data </a:t>
            </a:r>
            <a:r>
              <a:rPr lang="en-US" sz="2000" dirty="0"/>
              <a:t>set </a:t>
            </a:r>
            <a:r>
              <a:rPr lang="en-US" sz="2000" dirty="0" smtClean="0"/>
              <a:t>contains 863 </a:t>
            </a:r>
            <a:r>
              <a:rPr lang="en-US" sz="2000" dirty="0"/>
              <a:t>kidney transplant </a:t>
            </a:r>
            <a:r>
              <a:rPr lang="en-US" sz="2000" dirty="0" smtClean="0"/>
              <a:t>patients with </a:t>
            </a:r>
            <a:r>
              <a:rPr lang="en-US" sz="2000" dirty="0"/>
              <a:t>data on race (white, black) and gender is described. In this </a:t>
            </a:r>
            <a:r>
              <a:rPr lang="en-US" sz="2000" dirty="0" smtClean="0"/>
              <a:t>study there </a:t>
            </a:r>
            <a:r>
              <a:rPr lang="en-US" sz="2000" dirty="0"/>
              <a:t>were 432 white males, 92 black males, 280 white females, </a:t>
            </a:r>
            <a:r>
              <a:rPr lang="en-US" sz="2000" dirty="0" smtClean="0"/>
              <a:t>and 59 </a:t>
            </a:r>
            <a:r>
              <a:rPr lang="en-US" sz="2000" dirty="0"/>
              <a:t>black </a:t>
            </a:r>
            <a:r>
              <a:rPr lang="en-US" sz="2000" dirty="0" smtClean="0"/>
              <a:t>females. I treated this as a four variable problem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3346048"/>
            <a:ext cx="36385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71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14515</TotalTime>
  <Words>1265</Words>
  <Application>Microsoft Office PowerPoint</Application>
  <PresentationFormat>Custom</PresentationFormat>
  <Paragraphs>122</Paragraphs>
  <Slides>26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Apex</vt:lpstr>
      <vt:lpstr>Equation</vt:lpstr>
      <vt:lpstr>Death Times of Kidney Transplant Patients </vt:lpstr>
      <vt:lpstr>Introduction</vt:lpstr>
      <vt:lpstr>Problem Description</vt:lpstr>
      <vt:lpstr>Survival Definition</vt:lpstr>
      <vt:lpstr>Terminology and notation</vt:lpstr>
      <vt:lpstr>Cox Model</vt:lpstr>
      <vt:lpstr>Hazard Function</vt:lpstr>
      <vt:lpstr>Kaplan-Meier Model</vt:lpstr>
      <vt:lpstr>Description of Data</vt:lpstr>
      <vt:lpstr>Hypothesis for Four Groups </vt:lpstr>
      <vt:lpstr>Results for Four Groups</vt:lpstr>
      <vt:lpstr>Survival Analysis with age included</vt:lpstr>
      <vt:lpstr>Survival Plot with age included</vt:lpstr>
      <vt:lpstr>Survival Analysis of Race, Gender. </vt:lpstr>
      <vt:lpstr>Survival Analysis for Gender 1 and Gender 2</vt:lpstr>
      <vt:lpstr>Survival Analysis of Age </vt:lpstr>
      <vt:lpstr>Cox Results for four groups</vt:lpstr>
      <vt:lpstr>Cox Model Plot for four groups</vt:lpstr>
      <vt:lpstr>Cox Results with Race, Gender and Age</vt:lpstr>
      <vt:lpstr>PowerPoint Presentation</vt:lpstr>
      <vt:lpstr>Cox Model Results For Genders.</vt:lpstr>
      <vt:lpstr>Conclusion</vt:lpstr>
      <vt:lpstr>PowerPoint Presentation</vt:lpstr>
      <vt:lpstr>PowerPoint Presentation</vt:lpstr>
      <vt:lpstr>R Code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Praneetha Savali</dc:creator>
  <cp:lastModifiedBy>praneetha</cp:lastModifiedBy>
  <cp:revision>242</cp:revision>
  <dcterms:created xsi:type="dcterms:W3CDTF">2018-03-02T15:09:00Z</dcterms:created>
  <dcterms:modified xsi:type="dcterms:W3CDTF">2018-04-19T19:02:05Z</dcterms:modified>
</cp:coreProperties>
</file>