
<file path=[Content_Types].xml><?xml version="1.0" encoding="utf-8"?>
<Types xmlns="http://schemas.openxmlformats.org/package/2006/content-types">
  <Default Extension="bin" ContentType="application/vnd.ms-office.activeX"/>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activeX/activeX5.xml" ContentType="application/vnd.ms-office.activeX+xml"/>
  <Override PartName="/ppt/activeX/activeX6.xml" ContentType="application/vnd.ms-office.activeX+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19"/>
  </p:notesMasterIdLst>
  <p:sldIdLst>
    <p:sldId id="256" r:id="rId2"/>
    <p:sldId id="350" r:id="rId3"/>
    <p:sldId id="351" r:id="rId4"/>
    <p:sldId id="352" r:id="rId5"/>
    <p:sldId id="353" r:id="rId6"/>
    <p:sldId id="355" r:id="rId7"/>
    <p:sldId id="356" r:id="rId8"/>
    <p:sldId id="354" r:id="rId9"/>
    <p:sldId id="358" r:id="rId10"/>
    <p:sldId id="359" r:id="rId11"/>
    <p:sldId id="360" r:id="rId12"/>
    <p:sldId id="361" r:id="rId13"/>
    <p:sldId id="363" r:id="rId14"/>
    <p:sldId id="364" r:id="rId15"/>
    <p:sldId id="365" r:id="rId16"/>
    <p:sldId id="366" r:id="rId17"/>
    <p:sldId id="367" r:id="rId18"/>
    <p:sldId id="368" r:id="rId19"/>
    <p:sldId id="369" r:id="rId20"/>
    <p:sldId id="373" r:id="rId21"/>
    <p:sldId id="370" r:id="rId22"/>
    <p:sldId id="371" r:id="rId23"/>
    <p:sldId id="374" r:id="rId24"/>
    <p:sldId id="372" r:id="rId25"/>
    <p:sldId id="375" r:id="rId26"/>
    <p:sldId id="376" r:id="rId27"/>
    <p:sldId id="377" r:id="rId28"/>
    <p:sldId id="378" r:id="rId29"/>
    <p:sldId id="379" r:id="rId30"/>
    <p:sldId id="380" r:id="rId31"/>
    <p:sldId id="381" r:id="rId32"/>
    <p:sldId id="382" r:id="rId33"/>
    <p:sldId id="400" r:id="rId34"/>
    <p:sldId id="384" r:id="rId35"/>
    <p:sldId id="385" r:id="rId36"/>
    <p:sldId id="386" r:id="rId37"/>
    <p:sldId id="387" r:id="rId38"/>
    <p:sldId id="388" r:id="rId39"/>
    <p:sldId id="389" r:id="rId40"/>
    <p:sldId id="390" r:id="rId41"/>
    <p:sldId id="391" r:id="rId42"/>
    <p:sldId id="392" r:id="rId43"/>
    <p:sldId id="393" r:id="rId44"/>
    <p:sldId id="394" r:id="rId45"/>
    <p:sldId id="395" r:id="rId46"/>
    <p:sldId id="396" r:id="rId47"/>
    <p:sldId id="397" r:id="rId48"/>
    <p:sldId id="398" r:id="rId49"/>
    <p:sldId id="399" r:id="rId50"/>
    <p:sldId id="401" r:id="rId51"/>
    <p:sldId id="402" r:id="rId52"/>
    <p:sldId id="403" r:id="rId53"/>
    <p:sldId id="404" r:id="rId54"/>
    <p:sldId id="405" r:id="rId55"/>
    <p:sldId id="406" r:id="rId56"/>
    <p:sldId id="407" r:id="rId57"/>
    <p:sldId id="408" r:id="rId58"/>
    <p:sldId id="409" r:id="rId59"/>
    <p:sldId id="410" r:id="rId60"/>
    <p:sldId id="411" r:id="rId61"/>
    <p:sldId id="412" r:id="rId62"/>
    <p:sldId id="413" r:id="rId63"/>
    <p:sldId id="414" r:id="rId64"/>
    <p:sldId id="415" r:id="rId65"/>
    <p:sldId id="416" r:id="rId66"/>
    <p:sldId id="417" r:id="rId67"/>
    <p:sldId id="418" r:id="rId68"/>
    <p:sldId id="419" r:id="rId69"/>
    <p:sldId id="420" r:id="rId70"/>
    <p:sldId id="421" r:id="rId71"/>
    <p:sldId id="422" r:id="rId72"/>
    <p:sldId id="423" r:id="rId73"/>
    <p:sldId id="424" r:id="rId74"/>
    <p:sldId id="425" r:id="rId75"/>
    <p:sldId id="426" r:id="rId76"/>
    <p:sldId id="427" r:id="rId77"/>
    <p:sldId id="428" r:id="rId78"/>
    <p:sldId id="429" r:id="rId79"/>
    <p:sldId id="430" r:id="rId80"/>
    <p:sldId id="431" r:id="rId81"/>
    <p:sldId id="432" r:id="rId82"/>
    <p:sldId id="433" r:id="rId83"/>
    <p:sldId id="434" r:id="rId84"/>
    <p:sldId id="435" r:id="rId85"/>
    <p:sldId id="436" r:id="rId86"/>
    <p:sldId id="437" r:id="rId87"/>
    <p:sldId id="438" r:id="rId88"/>
    <p:sldId id="457" r:id="rId89"/>
    <p:sldId id="458" r:id="rId90"/>
    <p:sldId id="459" r:id="rId91"/>
    <p:sldId id="460" r:id="rId92"/>
    <p:sldId id="461" r:id="rId93"/>
    <p:sldId id="462" r:id="rId94"/>
    <p:sldId id="463" r:id="rId95"/>
    <p:sldId id="456" r:id="rId96"/>
    <p:sldId id="439" r:id="rId97"/>
    <p:sldId id="440" r:id="rId98"/>
    <p:sldId id="442" r:id="rId99"/>
    <p:sldId id="443" r:id="rId100"/>
    <p:sldId id="444" r:id="rId101"/>
    <p:sldId id="445" r:id="rId102"/>
    <p:sldId id="446" r:id="rId103"/>
    <p:sldId id="447" r:id="rId104"/>
    <p:sldId id="448" r:id="rId105"/>
    <p:sldId id="449" r:id="rId106"/>
    <p:sldId id="450" r:id="rId107"/>
    <p:sldId id="451" r:id="rId108"/>
    <p:sldId id="455" r:id="rId109"/>
    <p:sldId id="464" r:id="rId110"/>
    <p:sldId id="465" r:id="rId111"/>
    <p:sldId id="466" r:id="rId112"/>
    <p:sldId id="467" r:id="rId113"/>
    <p:sldId id="468" r:id="rId114"/>
    <p:sldId id="383" r:id="rId115"/>
    <p:sldId id="452" r:id="rId116"/>
    <p:sldId id="453" r:id="rId117"/>
    <p:sldId id="454" r:id="rId1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23" d="100"/>
          <a:sy n="123" d="100"/>
        </p:scale>
        <p:origin x="114"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activeX1.xml><?xml version="1.0" encoding="utf-8"?>
<ax:ocx xmlns:ax="http://schemas.microsoft.com/office/2006/activeX" xmlns:r="http://schemas.openxmlformats.org/officeDocument/2006/relationships" ax:classid="{5512D116-5CC6-11CF-8D67-00AA00BDCE1D}" ax:persistence="persistStream" r:id="rId1"/>
</file>

<file path=ppt/activeX/activeX2.xml><?xml version="1.0" encoding="utf-8"?>
<ax:ocx xmlns:ax="http://schemas.microsoft.com/office/2006/activeX" xmlns:r="http://schemas.openxmlformats.org/officeDocument/2006/relationships" ax:classid="{5512D116-5CC6-11CF-8D67-00AA00BDCE1D}" ax:persistence="persistStream" r:id="rId1"/>
</file>

<file path=ppt/activeX/activeX3.xml><?xml version="1.0" encoding="utf-8"?>
<ax:ocx xmlns:ax="http://schemas.microsoft.com/office/2006/activeX" xmlns:r="http://schemas.openxmlformats.org/officeDocument/2006/relationships" ax:classid="{5512D116-5CC6-11CF-8D67-00AA00BDCE1D}" ax:persistence="persistStream" r:id="rId1"/>
</file>

<file path=ppt/activeX/activeX4.xml><?xml version="1.0" encoding="utf-8"?>
<ax:ocx xmlns:ax="http://schemas.microsoft.com/office/2006/activeX" xmlns:r="http://schemas.openxmlformats.org/officeDocument/2006/relationships" ax:classid="{5512D118-5CC6-11CF-8D67-00AA00BDCE1D}" ax:persistence="persistStream" r:id="rId1"/>
</file>

<file path=ppt/activeX/activeX5.xml><?xml version="1.0" encoding="utf-8"?>
<ax:ocx xmlns:ax="http://schemas.microsoft.com/office/2006/activeX" xmlns:r="http://schemas.openxmlformats.org/officeDocument/2006/relationships" ax:classid="{5512D118-5CC6-11CF-8D67-00AA00BDCE1D}" ax:persistence="persistStream" r:id="rId1"/>
</file>

<file path=ppt/activeX/activeX6.xml><?xml version="1.0" encoding="utf-8"?>
<ax:ocx xmlns:ax="http://schemas.microsoft.com/office/2006/activeX" xmlns:r="http://schemas.openxmlformats.org/officeDocument/2006/relationships" ax:classid="{5512D118-5CC6-11CF-8D67-00AA00BDCE1D}" ax:persistence="persistStream" r:id="rId1"/>
</file>

<file path=ppt/drawings/_rels/vmlDrawing1.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22DDF6-0B3E-4854-A44C-B2CAAC95B88A}" type="datetimeFigureOut">
              <a:rPr lang="en-IN" smtClean="0"/>
              <a:t>04-04-2025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68F51F-1021-49B6-BFC4-CB3829BC60D3}" type="slidenum">
              <a:rPr lang="en-IN" smtClean="0"/>
              <a:t>‹#›</a:t>
            </a:fld>
            <a:endParaRPr lang="en-IN"/>
          </a:p>
        </p:txBody>
      </p:sp>
    </p:spTree>
    <p:extLst>
      <p:ext uri="{BB962C8B-B14F-4D97-AF65-F5344CB8AC3E}">
        <p14:creationId xmlns:p14="http://schemas.microsoft.com/office/powerpoint/2010/main" val="3946717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9AED19-C0F7-4A83-8D09-CFCAD14B9E74}"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93E46F-C906-4DAD-A45B-88B029C071D3}" type="slidenum">
              <a:rPr lang="en-US" smtClean="0"/>
              <a:t>‹#›</a:t>
            </a:fld>
            <a:endParaRPr lang="en-US"/>
          </a:p>
        </p:txBody>
      </p:sp>
    </p:spTree>
    <p:extLst>
      <p:ext uri="{BB962C8B-B14F-4D97-AF65-F5344CB8AC3E}">
        <p14:creationId xmlns:p14="http://schemas.microsoft.com/office/powerpoint/2010/main" val="3086666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9AED19-C0F7-4A83-8D09-CFCAD14B9E74}" type="datetimeFigureOut">
              <a:rPr lang="en-US" smtClean="0"/>
              <a:t>4/4/2025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93E46F-C906-4DAD-A45B-88B029C071D3}" type="slidenum">
              <a:rPr lang="en-US" smtClean="0"/>
              <a:t>‹#›</a:t>
            </a:fld>
            <a:endParaRPr lang="en-US"/>
          </a:p>
        </p:txBody>
      </p:sp>
    </p:spTree>
    <p:extLst>
      <p:ext uri="{BB962C8B-B14F-4D97-AF65-F5344CB8AC3E}">
        <p14:creationId xmlns:p14="http://schemas.microsoft.com/office/powerpoint/2010/main" val="3579224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9AED19-C0F7-4A83-8D09-CFCAD14B9E74}" type="datetimeFigureOut">
              <a:rPr lang="en-US" smtClean="0"/>
              <a:t>4/4/2025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93E46F-C906-4DAD-A45B-88B029C071D3}" type="slidenum">
              <a:rPr lang="en-US" smtClean="0"/>
              <a:t>‹#›</a:t>
            </a:fld>
            <a:endParaRPr lang="en-US"/>
          </a:p>
        </p:txBody>
      </p:sp>
    </p:spTree>
    <p:extLst>
      <p:ext uri="{BB962C8B-B14F-4D97-AF65-F5344CB8AC3E}">
        <p14:creationId xmlns:p14="http://schemas.microsoft.com/office/powerpoint/2010/main" val="1607443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srcRect/>
          <a:stretch>
            <a:fillRect/>
          </a:stretch>
        </p:blipFill>
        <p:spPr bwMode="auto">
          <a:xfrm>
            <a:off x="1" y="0"/>
            <a:ext cx="12241271" cy="6895239"/>
          </a:xfrm>
          <a:prstGeom prst="rect">
            <a:avLst/>
          </a:prstGeom>
          <a:noFill/>
          <a:ln w="9525">
            <a:noFill/>
            <a:miter lim="800000"/>
            <a:headEnd/>
            <a:tailEnd/>
          </a:ln>
          <a:effectLst/>
        </p:spPr>
      </p:pic>
      <p:sp>
        <p:nvSpPr>
          <p:cNvPr id="2" name="Title 1"/>
          <p:cNvSpPr>
            <a:spLocks noGrp="1"/>
          </p:cNvSpPr>
          <p:nvPr>
            <p:ph type="ctrTitle"/>
          </p:nvPr>
        </p:nvSpPr>
        <p:spPr>
          <a:xfrm>
            <a:off x="0" y="2362200"/>
            <a:ext cx="8839200" cy="1752600"/>
          </a:xfrm>
        </p:spPr>
        <p:txBody>
          <a:bodyPr/>
          <a:lstStyle>
            <a:lvl1pPr>
              <a:defRPr>
                <a:solidFill>
                  <a:srgbClr val="1D4655"/>
                </a:solidFill>
              </a:defRPr>
            </a:lvl1pPr>
          </a:lstStyle>
          <a:p>
            <a:r>
              <a:rPr lang="en-US" dirty="0"/>
              <a:t>Click to edit Master title style</a:t>
            </a:r>
          </a:p>
        </p:txBody>
      </p:sp>
      <p:sp>
        <p:nvSpPr>
          <p:cNvPr id="3" name="Subtitle 2"/>
          <p:cNvSpPr>
            <a:spLocks noGrp="1"/>
          </p:cNvSpPr>
          <p:nvPr>
            <p:ph type="subTitle" idx="1"/>
          </p:nvPr>
        </p:nvSpPr>
        <p:spPr>
          <a:xfrm>
            <a:off x="1828800" y="4419600"/>
            <a:ext cx="8534400" cy="1219200"/>
          </a:xfrm>
        </p:spPr>
        <p:txBody>
          <a:bodyPr anchor="ct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949C6BD-4D3D-4A3C-9178-C4B804D975B4}" type="datetimeFigureOut">
              <a:rPr lang="en-US" smtClean="0"/>
              <a:pPr/>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D0F1A-1375-463B-A540-B3226A582D5B}" type="slidenum">
              <a:rPr lang="en-US" smtClean="0"/>
              <a:pPr/>
              <a:t>‹#›</a:t>
            </a:fld>
            <a:endParaRPr lang="en-US"/>
          </a:p>
        </p:txBody>
      </p:sp>
      <p:sp>
        <p:nvSpPr>
          <p:cNvPr id="12" name="Text Placeholder 11"/>
          <p:cNvSpPr>
            <a:spLocks noGrp="1"/>
          </p:cNvSpPr>
          <p:nvPr>
            <p:ph type="body" sz="quarter" idx="13" hasCustomPrompt="1"/>
          </p:nvPr>
        </p:nvSpPr>
        <p:spPr>
          <a:xfrm>
            <a:off x="6604000" y="1143000"/>
            <a:ext cx="5588000" cy="1066800"/>
          </a:xfrm>
        </p:spPr>
        <p:txBody>
          <a:bodyPr anchor="ctr">
            <a:normAutofit/>
          </a:bodyPr>
          <a:lstStyle>
            <a:lvl1pPr>
              <a:buNone/>
              <a:defRPr sz="2400" cap="small" baseline="0">
                <a:solidFill>
                  <a:schemeClr val="bg1"/>
                </a:solidFill>
              </a:defRPr>
            </a:lvl1pPr>
            <a:lvl3pPr>
              <a:buNone/>
              <a:defRPr/>
            </a:lvl3pPr>
          </a:lstStyle>
          <a:p>
            <a:pPr lvl="0"/>
            <a:r>
              <a:rPr lang="en-US" dirty="0"/>
              <a:t>Third level</a:t>
            </a:r>
          </a:p>
        </p:txBody>
      </p:sp>
      <p:grpSp>
        <p:nvGrpSpPr>
          <p:cNvPr id="11" name="Group 10"/>
          <p:cNvGrpSpPr/>
          <p:nvPr userDrawn="1"/>
        </p:nvGrpSpPr>
        <p:grpSpPr>
          <a:xfrm>
            <a:off x="0" y="533400"/>
            <a:ext cx="4165600" cy="1143000"/>
            <a:chOff x="0" y="533400"/>
            <a:chExt cx="3124200" cy="1143000"/>
          </a:xfrm>
        </p:grpSpPr>
        <p:sp>
          <p:nvSpPr>
            <p:cNvPr id="14" name="Rectangle 13"/>
            <p:cNvSpPr/>
            <p:nvPr userDrawn="1"/>
          </p:nvSpPr>
          <p:spPr>
            <a:xfrm>
              <a:off x="0" y="609600"/>
              <a:ext cx="2971800" cy="990600"/>
            </a:xfrm>
            <a:prstGeom prst="rect">
              <a:avLst/>
            </a:prstGeom>
            <a:solidFill>
              <a:srgbClr val="243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descr="marwadi university logo-dark.png"/>
            <p:cNvPicPr>
              <a:picLocks noChangeAspect="1"/>
            </p:cNvPicPr>
            <p:nvPr userDrawn="1"/>
          </p:nvPicPr>
          <p:blipFill>
            <a:blip r:embed="rId3"/>
            <a:stretch>
              <a:fillRect/>
            </a:stretch>
          </p:blipFill>
          <p:spPr>
            <a:xfrm>
              <a:off x="0" y="533400"/>
              <a:ext cx="3124200" cy="1143000"/>
            </a:xfrm>
            <a:prstGeom prst="rect">
              <a:avLst/>
            </a:prstGeom>
          </p:spPr>
        </p:pic>
      </p:grpSp>
    </p:spTree>
    <p:extLst>
      <p:ext uri="{BB962C8B-B14F-4D97-AF65-F5344CB8AC3E}">
        <p14:creationId xmlns:p14="http://schemas.microsoft.com/office/powerpoint/2010/main" val="110364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9AED19-C0F7-4A83-8D09-CFCAD14B9E74}"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93E46F-C906-4DAD-A45B-88B029C071D3}" type="slidenum">
              <a:rPr lang="en-US" smtClean="0"/>
              <a:t>‹#›</a:t>
            </a:fld>
            <a:endParaRPr lang="en-US"/>
          </a:p>
        </p:txBody>
      </p:sp>
    </p:spTree>
    <p:extLst>
      <p:ext uri="{BB962C8B-B14F-4D97-AF65-F5344CB8AC3E}">
        <p14:creationId xmlns:p14="http://schemas.microsoft.com/office/powerpoint/2010/main" val="2880654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9AED19-C0F7-4A83-8D09-CFCAD14B9E74}"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93E46F-C906-4DAD-A45B-88B029C071D3}" type="slidenum">
              <a:rPr lang="en-US" smtClean="0"/>
              <a:t>‹#›</a:t>
            </a:fld>
            <a:endParaRPr lang="en-US"/>
          </a:p>
        </p:txBody>
      </p:sp>
    </p:spTree>
    <p:extLst>
      <p:ext uri="{BB962C8B-B14F-4D97-AF65-F5344CB8AC3E}">
        <p14:creationId xmlns:p14="http://schemas.microsoft.com/office/powerpoint/2010/main" val="111067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29AED19-C0F7-4A83-8D09-CFCAD14B9E74}" type="datetimeFigureOut">
              <a:rPr lang="en-US" smtClean="0"/>
              <a:t>4/4/2025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493E46F-C906-4DAD-A45B-88B029C071D3}" type="slidenum">
              <a:rPr lang="en-US" smtClean="0"/>
              <a:t>‹#›</a:t>
            </a:fld>
            <a:endParaRPr lang="en-US"/>
          </a:p>
        </p:txBody>
      </p:sp>
    </p:spTree>
    <p:extLst>
      <p:ext uri="{BB962C8B-B14F-4D97-AF65-F5344CB8AC3E}">
        <p14:creationId xmlns:p14="http://schemas.microsoft.com/office/powerpoint/2010/main" val="3198806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A29AED19-C0F7-4A83-8D09-CFCAD14B9E74}" type="datetimeFigureOut">
              <a:rPr lang="en-US" smtClean="0"/>
              <a:t>4/4/2025</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8493E46F-C906-4DAD-A45B-88B029C071D3}" type="slidenum">
              <a:rPr lang="en-US" smtClean="0"/>
              <a:t>‹#›</a:t>
            </a:fld>
            <a:endParaRPr lang="en-US"/>
          </a:p>
        </p:txBody>
      </p:sp>
    </p:spTree>
    <p:extLst>
      <p:ext uri="{BB962C8B-B14F-4D97-AF65-F5344CB8AC3E}">
        <p14:creationId xmlns:p14="http://schemas.microsoft.com/office/powerpoint/2010/main" val="1446283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A29AED19-C0F7-4A83-8D09-CFCAD14B9E74}" type="datetimeFigureOut">
              <a:rPr lang="en-US" smtClean="0"/>
              <a:t>4/4/2025</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8493E46F-C906-4DAD-A45B-88B029C071D3}" type="slidenum">
              <a:rPr lang="en-US" smtClean="0"/>
              <a:t>‹#›</a:t>
            </a:fld>
            <a:endParaRPr lang="en-US"/>
          </a:p>
        </p:txBody>
      </p:sp>
    </p:spTree>
    <p:extLst>
      <p:ext uri="{BB962C8B-B14F-4D97-AF65-F5344CB8AC3E}">
        <p14:creationId xmlns:p14="http://schemas.microsoft.com/office/powerpoint/2010/main" val="880324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29AED19-C0F7-4A83-8D09-CFCAD14B9E74}"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93E46F-C906-4DAD-A45B-88B029C071D3}" type="slidenum">
              <a:rPr lang="en-US" smtClean="0"/>
              <a:t>‹#›</a:t>
            </a:fld>
            <a:endParaRPr lang="en-US"/>
          </a:p>
        </p:txBody>
      </p:sp>
    </p:spTree>
    <p:extLst>
      <p:ext uri="{BB962C8B-B14F-4D97-AF65-F5344CB8AC3E}">
        <p14:creationId xmlns:p14="http://schemas.microsoft.com/office/powerpoint/2010/main" val="15694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29AED19-C0F7-4A83-8D09-CFCAD14B9E74}" type="datetimeFigureOut">
              <a:rPr lang="en-US" smtClean="0"/>
              <a:t>4/4/2025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493E46F-C906-4DAD-A45B-88B029C071D3}" type="slidenum">
              <a:rPr lang="en-US" smtClean="0"/>
              <a:t>‹#›</a:t>
            </a:fld>
            <a:endParaRPr lang="en-US"/>
          </a:p>
        </p:txBody>
      </p:sp>
    </p:spTree>
    <p:extLst>
      <p:ext uri="{BB962C8B-B14F-4D97-AF65-F5344CB8AC3E}">
        <p14:creationId xmlns:p14="http://schemas.microsoft.com/office/powerpoint/2010/main" val="3699433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29AED19-C0F7-4A83-8D09-CFCAD14B9E74}" type="datetimeFigureOut">
              <a:rPr lang="en-US" smtClean="0"/>
              <a:t>4/4/2025</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8493E46F-C906-4DAD-A45B-88B029C071D3}" type="slidenum">
              <a:rPr lang="en-US" smtClean="0"/>
              <a:t>‹#›</a:t>
            </a:fld>
            <a:endParaRPr lang="en-US"/>
          </a:p>
        </p:txBody>
      </p:sp>
    </p:spTree>
    <p:extLst>
      <p:ext uri="{BB962C8B-B14F-4D97-AF65-F5344CB8AC3E}">
        <p14:creationId xmlns:p14="http://schemas.microsoft.com/office/powerpoint/2010/main" val="3985210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29AED19-C0F7-4A83-8D09-CFCAD14B9E74}" type="datetimeFigureOut">
              <a:rPr lang="en-US" smtClean="0"/>
              <a:t>4/4/2025</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8493E46F-C906-4DAD-A45B-88B029C071D3}" type="slidenum">
              <a:rPr lang="en-US" smtClean="0"/>
              <a:t>‹#›</a:t>
            </a:fld>
            <a:endParaRPr lang="en-US"/>
          </a:p>
        </p:txBody>
      </p:sp>
    </p:spTree>
    <p:extLst>
      <p:ext uri="{BB962C8B-B14F-4D97-AF65-F5344CB8AC3E}">
        <p14:creationId xmlns:p14="http://schemas.microsoft.com/office/powerpoint/2010/main" val="419774961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660" r:id="rId12"/>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control" Target="../activeX/activeX2.xml"/><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image" Target="../media/image55.wmf"/><Relationship Id="rId5" Type="http://schemas.openxmlformats.org/officeDocument/2006/relationships/slideLayout" Target="../slideLayouts/slideLayout2.xml"/><Relationship Id="rId4" Type="http://schemas.openxmlformats.org/officeDocument/2006/relationships/control" Target="../activeX/activeX3.xml"/></Relationships>
</file>

<file path=ppt/slides/_rels/slide117.xml.rels><?xml version="1.0" encoding="UTF-8" standalone="yes"?>
<Relationships xmlns="http://schemas.openxmlformats.org/package/2006/relationships"><Relationship Id="rId3" Type="http://schemas.openxmlformats.org/officeDocument/2006/relationships/control" Target="../activeX/activeX5.xml"/><Relationship Id="rId7" Type="http://schemas.openxmlformats.org/officeDocument/2006/relationships/image" Target="../media/image56.wmf"/><Relationship Id="rId2" Type="http://schemas.openxmlformats.org/officeDocument/2006/relationships/control" Target="../activeX/activeX4.xml"/><Relationship Id="rId1" Type="http://schemas.openxmlformats.org/officeDocument/2006/relationships/vmlDrawing" Target="../drawings/vmlDrawing2.vml"/><Relationship Id="rId6" Type="http://schemas.openxmlformats.org/officeDocument/2006/relationships/image" Target="../media/image57.png"/><Relationship Id="rId5" Type="http://schemas.openxmlformats.org/officeDocument/2006/relationships/slideLayout" Target="../slideLayouts/slideLayout2.xml"/><Relationship Id="rId4" Type="http://schemas.openxmlformats.org/officeDocument/2006/relationships/control" Target="../activeX/activeX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97C0E790-55C9-45ED-9AFC-AB2AAEF98EF0}"/>
              </a:ext>
            </a:extLst>
          </p:cNvPr>
          <p:cNvSpPr txBox="1"/>
          <p:nvPr/>
        </p:nvSpPr>
        <p:spPr>
          <a:xfrm>
            <a:off x="1171852" y="1748901"/>
            <a:ext cx="7084381" cy="2769989"/>
          </a:xfrm>
          <a:prstGeom prst="rect">
            <a:avLst/>
          </a:prstGeom>
          <a:noFill/>
        </p:spPr>
        <p:txBody>
          <a:bodyPr wrap="square" rtlCol="0">
            <a:spAutoFit/>
          </a:bodyPr>
          <a:lstStyle/>
          <a:p>
            <a:pPr algn="ctr"/>
            <a:endParaRPr lang="en-IN" sz="4000" dirty="0">
              <a:solidFill>
                <a:schemeClr val="bg2">
                  <a:lumMod val="20000"/>
                  <a:lumOff val="80000"/>
                </a:schemeClr>
              </a:solidFill>
            </a:endParaRPr>
          </a:p>
          <a:p>
            <a:pPr algn="ctr"/>
            <a:r>
              <a:rPr lang="en-IN" sz="4000" dirty="0">
                <a:solidFill>
                  <a:schemeClr val="bg2">
                    <a:lumMod val="20000"/>
                    <a:lumOff val="80000"/>
                  </a:schemeClr>
                </a:solidFill>
              </a:rPr>
              <a:t>Bootstrap </a:t>
            </a:r>
          </a:p>
          <a:p>
            <a:pPr algn="ctr"/>
            <a:r>
              <a:rPr lang="en-IN" sz="4000" dirty="0">
                <a:solidFill>
                  <a:schemeClr val="bg2">
                    <a:lumMod val="20000"/>
                    <a:lumOff val="80000"/>
                  </a:schemeClr>
                </a:solidFill>
              </a:rPr>
              <a:t>Version 5</a:t>
            </a:r>
          </a:p>
          <a:p>
            <a:endParaRPr lang="en-IN" dirty="0">
              <a:solidFill>
                <a:schemeClr val="bg2">
                  <a:lumMod val="20000"/>
                  <a:lumOff val="80000"/>
                </a:schemeClr>
              </a:solidFill>
            </a:endParaRPr>
          </a:p>
          <a:p>
            <a:r>
              <a:rPr lang="en-US" sz="1800" b="0" i="0" u="none" strike="noStrike" baseline="0" dirty="0">
                <a:solidFill>
                  <a:schemeClr val="bg2">
                    <a:lumMod val="20000"/>
                    <a:lumOff val="80000"/>
                  </a:schemeClr>
                </a:solidFill>
                <a:latin typeface="Times New Roman" panose="02020603050405020304" pitchFamily="18" charset="0"/>
              </a:rPr>
              <a:t>	</a:t>
            </a:r>
          </a:p>
          <a:p>
            <a:endParaRPr lang="en-IN" dirty="0">
              <a:solidFill>
                <a:schemeClr val="bg2">
                  <a:lumMod val="20000"/>
                  <a:lumOff val="80000"/>
                </a:schemeClr>
              </a:solidFill>
            </a:endParaRPr>
          </a:p>
        </p:txBody>
      </p:sp>
      <p:sp>
        <p:nvSpPr>
          <p:cNvPr id="2" name="Title 1">
            <a:extLst>
              <a:ext uri="{FF2B5EF4-FFF2-40B4-BE49-F238E27FC236}">
                <a16:creationId xmlns:a16="http://schemas.microsoft.com/office/drawing/2014/main" id="{024CCCD2-CB10-48ED-8A0A-D04511BC9EB9}"/>
              </a:ext>
            </a:extLst>
          </p:cNvPr>
          <p:cNvSpPr>
            <a:spLocks noGrp="1"/>
          </p:cNvSpPr>
          <p:nvPr>
            <p:ph type="title"/>
          </p:nvPr>
        </p:nvSpPr>
        <p:spPr/>
        <p:txBody>
          <a:bodyPr/>
          <a:lstStyle/>
          <a:p>
            <a:r>
              <a:rPr lang="en-IN" dirty="0"/>
              <a:t>Bootstrap-5</a:t>
            </a:r>
            <a:endParaRPr lang="en-GB" dirty="0"/>
          </a:p>
        </p:txBody>
      </p:sp>
      <p:sp>
        <p:nvSpPr>
          <p:cNvPr id="3" name="Text Placeholder 2">
            <a:extLst>
              <a:ext uri="{FF2B5EF4-FFF2-40B4-BE49-F238E27FC236}">
                <a16:creationId xmlns:a16="http://schemas.microsoft.com/office/drawing/2014/main" id="{0CBC0F14-C999-468D-B096-C222B7671D54}"/>
              </a:ext>
            </a:extLst>
          </p:cNvPr>
          <p:cNvSpPr>
            <a:spLocks noGrp="1"/>
          </p:cNvSpPr>
          <p:nvPr>
            <p:ph type="body" idx="1"/>
          </p:nvPr>
        </p:nvSpPr>
        <p:spPr>
          <a:xfrm>
            <a:off x="3867912" y="4648199"/>
            <a:ext cx="7315200" cy="914400"/>
          </a:xfrm>
        </p:spPr>
        <p:txBody>
          <a:bodyPr/>
          <a:lstStyle/>
          <a:p>
            <a:pPr algn="r"/>
            <a:r>
              <a:rPr lang="en-IN" dirty="0"/>
              <a:t>-Anand P.K</a:t>
            </a:r>
            <a:endParaRPr lang="en-GB" dirty="0"/>
          </a:p>
        </p:txBody>
      </p:sp>
    </p:spTree>
    <p:extLst>
      <p:ext uri="{BB962C8B-B14F-4D97-AF65-F5344CB8AC3E}">
        <p14:creationId xmlns:p14="http://schemas.microsoft.com/office/powerpoint/2010/main" val="1047717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Padding</a:t>
            </a:r>
            <a:br>
              <a:rPr lang="en-US" dirty="0"/>
            </a:br>
            <a:r>
              <a:rPr lang="en-US" dirty="0"/>
              <a:t>margins</a:t>
            </a:r>
            <a:br>
              <a:rPr lang="en-US" dirty="0"/>
            </a:br>
            <a:endParaRPr lang="en-US" b="0" i="0" dirty="0">
              <a:solidFill>
                <a:schemeClr val="bg2">
                  <a:lumMod val="20000"/>
                  <a:lumOff val="80000"/>
                </a:schemeClr>
              </a:solidFill>
              <a:effectLst/>
              <a:latin typeface="Segoe UI" panose="020B0502040204020203" pitchFamily="34" charset="0"/>
            </a:endParaRPr>
          </a:p>
        </p:txBody>
      </p:sp>
      <p:sp>
        <p:nvSpPr>
          <p:cNvPr id="3" name="Content Placeholder 2"/>
          <p:cNvSpPr>
            <a:spLocks noGrp="1"/>
          </p:cNvSpPr>
          <p:nvPr>
            <p:ph idx="1"/>
          </p:nvPr>
        </p:nvSpPr>
        <p:spPr/>
        <p:txBody>
          <a:bodyPr/>
          <a:lstStyle/>
          <a:p>
            <a:pPr marL="0" indent="0" algn="l">
              <a:buNone/>
            </a:pPr>
            <a:r>
              <a:rPr lang="en-US" dirty="0"/>
              <a:t>Where sides is one of:</a:t>
            </a:r>
          </a:p>
          <a:p>
            <a:pPr marL="0" indent="0" algn="l">
              <a:buNone/>
            </a:pPr>
            <a:endParaRPr lang="en-US" dirty="0"/>
          </a:p>
          <a:p>
            <a:pPr marL="0" indent="0" algn="l">
              <a:buNone/>
            </a:pPr>
            <a:r>
              <a:rPr lang="en-US" dirty="0"/>
              <a:t>t - for classes that set margin-top or padding-top</a:t>
            </a:r>
          </a:p>
          <a:p>
            <a:pPr marL="0" indent="0" algn="l">
              <a:buNone/>
            </a:pPr>
            <a:r>
              <a:rPr lang="en-US" dirty="0"/>
              <a:t>b - for classes that set margin-bottom or padding-bottom</a:t>
            </a:r>
          </a:p>
          <a:p>
            <a:pPr marL="0" indent="0" algn="l">
              <a:buNone/>
            </a:pPr>
            <a:r>
              <a:rPr lang="en-US" dirty="0"/>
              <a:t>l - for classes that set margin-left or padding-left</a:t>
            </a:r>
          </a:p>
          <a:p>
            <a:pPr marL="0" indent="0" algn="l">
              <a:buNone/>
            </a:pPr>
            <a:r>
              <a:rPr lang="en-US" dirty="0"/>
              <a:t>r - for classes that set margin-right or padding-right</a:t>
            </a:r>
          </a:p>
          <a:p>
            <a:pPr marL="0" indent="0" algn="l">
              <a:buNone/>
            </a:pPr>
            <a:r>
              <a:rPr lang="en-US" dirty="0"/>
              <a:t>x - for classes that set both *-left and *-right</a:t>
            </a:r>
          </a:p>
          <a:p>
            <a:pPr marL="0" indent="0" algn="l">
              <a:buNone/>
            </a:pPr>
            <a:r>
              <a:rPr lang="en-US" dirty="0"/>
              <a:t>y - for classes that set both *-top and *-bottom</a:t>
            </a:r>
          </a:p>
          <a:p>
            <a:pPr marL="0" indent="0" algn="l">
              <a:buNone/>
            </a:pPr>
            <a:r>
              <a:rPr lang="en-US" dirty="0"/>
              <a:t>blank - for classes that set a margin or padding on all 4 sides of the element</a:t>
            </a:r>
            <a:endParaRPr lang="en-IN" dirty="0"/>
          </a:p>
        </p:txBody>
      </p:sp>
    </p:spTree>
    <p:extLst>
      <p:ext uri="{BB962C8B-B14F-4D97-AF65-F5344CB8AC3E}">
        <p14:creationId xmlns:p14="http://schemas.microsoft.com/office/powerpoint/2010/main" val="325554755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err="1">
                <a:solidFill>
                  <a:schemeClr val="bg2">
                    <a:lumMod val="20000"/>
                    <a:lumOff val="80000"/>
                  </a:schemeClr>
                </a:solidFill>
                <a:effectLst/>
                <a:latin typeface="Segoe UI" panose="020B0502040204020203" pitchFamily="34" charset="0"/>
              </a:rPr>
              <a:t>Navs</a:t>
            </a:r>
            <a:br>
              <a:rPr lang="en-US" b="0" i="0" dirty="0">
                <a:solidFill>
                  <a:schemeClr val="bg2">
                    <a:lumMod val="20000"/>
                    <a:lumOff val="80000"/>
                  </a:schemeClr>
                </a:solidFill>
                <a:effectLst/>
                <a:latin typeface="Segoe UI" panose="020B0502040204020203" pitchFamily="34" charset="0"/>
              </a:rPr>
            </a:br>
            <a:r>
              <a:rPr lang="en-US" b="0" i="0" dirty="0">
                <a:solidFill>
                  <a:schemeClr val="bg2">
                    <a:lumMod val="20000"/>
                    <a:lumOff val="80000"/>
                  </a:schemeClr>
                </a:solidFill>
                <a:effectLst/>
                <a:latin typeface="Segoe UI" panose="020B0502040204020203" pitchFamily="34" charset="0"/>
              </a:rPr>
              <a:t>Pills with Dropdown</a:t>
            </a:r>
            <a:br>
              <a:rPr lang="en-US" b="0" i="0" dirty="0">
                <a:solidFill>
                  <a:schemeClr val="bg2">
                    <a:lumMod val="20000"/>
                    <a:lumOff val="80000"/>
                  </a:schemeClr>
                </a:solidFill>
                <a:effectLst/>
                <a:latin typeface="Segoe UI" panose="020B0502040204020203" pitchFamily="34" charset="0"/>
              </a:rPr>
            </a:br>
            <a:endParaRPr lang="en-US" b="0" i="0" dirty="0">
              <a:solidFill>
                <a:schemeClr val="bg2">
                  <a:lumMod val="20000"/>
                  <a:lumOff val="80000"/>
                </a:schemeClr>
              </a:solidFill>
              <a:effectLst/>
              <a:latin typeface="Segoe UI" panose="020B0502040204020203" pitchFamily="34" charset="0"/>
            </a:endParaRP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379828"/>
            <a:ext cx="7315200" cy="5674608"/>
          </a:xfrm>
        </p:spPr>
        <p:txBody>
          <a:bodyPr>
            <a:normAutofit/>
          </a:bodyPr>
          <a:lstStyle/>
          <a:p>
            <a:pPr marL="0" indent="0">
              <a:buNone/>
            </a:pPr>
            <a:r>
              <a:rPr lang="en-IN" b="1" dirty="0"/>
              <a:t>Pills with Dropdown</a:t>
            </a:r>
          </a:p>
          <a:p>
            <a:pPr marL="0" indent="0">
              <a:buNone/>
            </a:pPr>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ul</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 nav-pills"&gt;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="nav-item"&gt;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="nav-link active"</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Active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="nav-item dropdown"&gt;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="nav-link dropdown-toggle"</a:t>
            </a:r>
            <a:r>
              <a:rPr lang="en-IN" b="0" i="0" dirty="0">
                <a:solidFill>
                  <a:srgbClr val="FF0000"/>
                </a:solidFill>
                <a:effectLst/>
                <a:latin typeface="Consolas" panose="020B0609020204030204" pitchFamily="49" charset="0"/>
              </a:rPr>
              <a:t> data-bs-toggle</a:t>
            </a:r>
            <a:r>
              <a:rPr lang="en-IN" b="0" i="0" dirty="0">
                <a:solidFill>
                  <a:srgbClr val="0000CD"/>
                </a:solidFill>
                <a:effectLst/>
                <a:latin typeface="Consolas" panose="020B0609020204030204" pitchFamily="49" charset="0"/>
              </a:rPr>
              <a:t>="dropdown"</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Dropdown</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ul</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="dropdown-menu"&gt;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="dropdown-item"</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Link 1</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="dropdown-item"</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Link 2</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="dropdown-item"</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Link 3</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ul</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p>
          <a:p>
            <a:pPr marL="0" indent="0">
              <a:buNone/>
            </a:pPr>
            <a:r>
              <a:rPr lang="en-IN" dirty="0">
                <a:solidFill>
                  <a:srgbClr val="0000CD"/>
                </a:solidFill>
                <a:latin typeface="Consolas" panose="020B0609020204030204" pitchFamily="49" charset="0"/>
              </a:rPr>
              <a:t>&lt;/</a:t>
            </a:r>
            <a:r>
              <a:rPr lang="en-IN" dirty="0" err="1">
                <a:solidFill>
                  <a:srgbClr val="0000CD"/>
                </a:solidFill>
                <a:latin typeface="Consolas" panose="020B0609020204030204" pitchFamily="49" charset="0"/>
              </a:rPr>
              <a:t>ul</a:t>
            </a:r>
            <a:r>
              <a:rPr lang="en-IN" dirty="0">
                <a:solidFill>
                  <a:srgbClr val="0000CD"/>
                </a:solidFill>
                <a:latin typeface="Consolas" panose="020B0609020204030204" pitchFamily="49" charset="0"/>
              </a:rPr>
              <a:t>&gt;</a:t>
            </a:r>
            <a:br>
              <a:rPr lang="en-US" dirty="0"/>
            </a:br>
            <a:endParaRPr lang="en-IN" b="1" dirty="0"/>
          </a:p>
        </p:txBody>
      </p:sp>
    </p:spTree>
    <p:extLst>
      <p:ext uri="{BB962C8B-B14F-4D97-AF65-F5344CB8AC3E}">
        <p14:creationId xmlns:p14="http://schemas.microsoft.com/office/powerpoint/2010/main" val="131440976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err="1">
                <a:solidFill>
                  <a:schemeClr val="bg2">
                    <a:lumMod val="20000"/>
                    <a:lumOff val="80000"/>
                  </a:schemeClr>
                </a:solidFill>
                <a:effectLst/>
                <a:latin typeface="Segoe UI" panose="020B0502040204020203" pitchFamily="34" charset="0"/>
              </a:rPr>
              <a:t>Navs</a:t>
            </a:r>
            <a:br>
              <a:rPr lang="en-US" b="0" i="0" dirty="0">
                <a:solidFill>
                  <a:schemeClr val="bg2">
                    <a:lumMod val="20000"/>
                    <a:lumOff val="80000"/>
                  </a:schemeClr>
                </a:solidFill>
                <a:effectLst/>
                <a:latin typeface="Segoe UI" panose="020B0502040204020203" pitchFamily="34" charset="0"/>
              </a:rPr>
            </a:br>
            <a:r>
              <a:rPr lang="en-US" b="0" i="0" dirty="0">
                <a:solidFill>
                  <a:schemeClr val="bg2">
                    <a:lumMod val="20000"/>
                    <a:lumOff val="80000"/>
                  </a:schemeClr>
                </a:solidFill>
                <a:effectLst/>
                <a:latin typeface="Segoe UI" panose="020B0502040204020203" pitchFamily="34" charset="0"/>
              </a:rPr>
              <a:t>Tabs with Dropdown</a:t>
            </a:r>
            <a:br>
              <a:rPr lang="en-US" b="0" i="0" dirty="0">
                <a:solidFill>
                  <a:schemeClr val="bg2">
                    <a:lumMod val="20000"/>
                    <a:lumOff val="80000"/>
                  </a:schemeClr>
                </a:solidFill>
                <a:effectLst/>
                <a:latin typeface="Segoe UI" panose="020B0502040204020203" pitchFamily="34" charset="0"/>
              </a:rPr>
            </a:br>
            <a:endParaRPr lang="en-US" b="0" i="0" dirty="0">
              <a:solidFill>
                <a:schemeClr val="bg2">
                  <a:lumMod val="20000"/>
                  <a:lumOff val="80000"/>
                </a:schemeClr>
              </a:solidFill>
              <a:effectLst/>
              <a:latin typeface="Segoe UI" panose="020B0502040204020203" pitchFamily="34" charset="0"/>
            </a:endParaRP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379828"/>
            <a:ext cx="7315200" cy="5674608"/>
          </a:xfrm>
        </p:spPr>
        <p:txBody>
          <a:bodyPr>
            <a:normAutofit/>
          </a:bodyPr>
          <a:lstStyle/>
          <a:p>
            <a:pPr marL="0" indent="0">
              <a:buNone/>
            </a:pPr>
            <a:r>
              <a:rPr lang="en-IN" b="1" dirty="0"/>
              <a:t>Tabs with Dropdown</a:t>
            </a:r>
          </a:p>
          <a:p>
            <a:pPr marL="0" indent="0">
              <a:buNone/>
            </a:pPr>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ul</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 nav-tabs"&gt;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="nav-item"&gt;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="nav-link active"</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Active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="nav-item dropdown"&gt;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="nav-link dropdown-toggle"</a:t>
            </a:r>
            <a:r>
              <a:rPr lang="en-IN" b="0" i="0" dirty="0">
                <a:solidFill>
                  <a:srgbClr val="FF0000"/>
                </a:solidFill>
                <a:effectLst/>
                <a:latin typeface="Consolas" panose="020B0609020204030204" pitchFamily="49" charset="0"/>
              </a:rPr>
              <a:t> data-bs-toggle</a:t>
            </a:r>
            <a:r>
              <a:rPr lang="en-IN" b="0" i="0" dirty="0">
                <a:solidFill>
                  <a:srgbClr val="0000CD"/>
                </a:solidFill>
                <a:effectLst/>
                <a:latin typeface="Consolas" panose="020B0609020204030204" pitchFamily="49" charset="0"/>
              </a:rPr>
              <a:t>="dropdown"</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Dropdown</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ul</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="dropdown-menu"&gt;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="dropdown-item"</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Link 1</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="dropdown-item"</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Link 2</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="dropdown-item"</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Link 3</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ul</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p>
          <a:p>
            <a:pPr marL="0" indent="0">
              <a:buNone/>
            </a:pPr>
            <a:r>
              <a:rPr lang="en-IN" dirty="0">
                <a:solidFill>
                  <a:srgbClr val="0000CD"/>
                </a:solidFill>
                <a:latin typeface="Consolas" panose="020B0609020204030204" pitchFamily="49" charset="0"/>
              </a:rPr>
              <a:t>&lt;/</a:t>
            </a:r>
            <a:r>
              <a:rPr lang="en-IN" dirty="0" err="1">
                <a:solidFill>
                  <a:srgbClr val="0000CD"/>
                </a:solidFill>
                <a:latin typeface="Consolas" panose="020B0609020204030204" pitchFamily="49" charset="0"/>
              </a:rPr>
              <a:t>ul</a:t>
            </a:r>
            <a:r>
              <a:rPr lang="en-IN" dirty="0">
                <a:solidFill>
                  <a:srgbClr val="0000CD"/>
                </a:solidFill>
                <a:latin typeface="Consolas" panose="020B0609020204030204" pitchFamily="49" charset="0"/>
              </a:rPr>
              <a:t>&gt;</a:t>
            </a:r>
            <a:br>
              <a:rPr lang="en-US" dirty="0"/>
            </a:br>
            <a:endParaRPr lang="en-IN" b="1" dirty="0"/>
          </a:p>
        </p:txBody>
      </p:sp>
    </p:spTree>
    <p:extLst>
      <p:ext uri="{BB962C8B-B14F-4D97-AF65-F5344CB8AC3E}">
        <p14:creationId xmlns:p14="http://schemas.microsoft.com/office/powerpoint/2010/main" val="8181208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err="1">
                <a:solidFill>
                  <a:schemeClr val="bg2">
                    <a:lumMod val="20000"/>
                    <a:lumOff val="80000"/>
                  </a:schemeClr>
                </a:solidFill>
                <a:effectLst/>
                <a:latin typeface="Segoe UI" panose="020B0502040204020203" pitchFamily="34" charset="0"/>
              </a:rPr>
              <a:t>Navs</a:t>
            </a:r>
            <a:br>
              <a:rPr lang="en-US" b="0" i="0" dirty="0">
                <a:solidFill>
                  <a:schemeClr val="bg2">
                    <a:lumMod val="20000"/>
                    <a:lumOff val="80000"/>
                  </a:schemeClr>
                </a:solidFill>
                <a:effectLst/>
                <a:latin typeface="Segoe UI" panose="020B0502040204020203" pitchFamily="34" charset="0"/>
              </a:rPr>
            </a:br>
            <a:r>
              <a:rPr lang="en-US" b="0" i="0" dirty="0">
                <a:solidFill>
                  <a:schemeClr val="bg2">
                    <a:lumMod val="20000"/>
                    <a:lumOff val="80000"/>
                  </a:schemeClr>
                </a:solidFill>
                <a:effectLst/>
                <a:latin typeface="Segoe UI" panose="020B0502040204020203" pitchFamily="34" charset="0"/>
              </a:rPr>
              <a:t>Toggleable / Dynamic Pills</a:t>
            </a:r>
            <a:br>
              <a:rPr lang="en-US" b="0" i="0" dirty="0">
                <a:solidFill>
                  <a:schemeClr val="bg2">
                    <a:lumMod val="20000"/>
                    <a:lumOff val="80000"/>
                  </a:schemeClr>
                </a:solidFill>
                <a:effectLst/>
                <a:latin typeface="Segoe UI" panose="020B0502040204020203" pitchFamily="34" charset="0"/>
              </a:rPr>
            </a:br>
            <a:endParaRPr lang="en-US" b="0" i="0" dirty="0">
              <a:solidFill>
                <a:schemeClr val="bg2">
                  <a:lumMod val="20000"/>
                  <a:lumOff val="80000"/>
                </a:schemeClr>
              </a:solidFill>
              <a:effectLst/>
              <a:latin typeface="Segoe UI" panose="020B0502040204020203" pitchFamily="34" charset="0"/>
            </a:endParaRP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379828"/>
            <a:ext cx="7315200" cy="5674608"/>
          </a:xfrm>
        </p:spPr>
        <p:txBody>
          <a:bodyPr>
            <a:normAutofit fontScale="85000" lnSpcReduction="20000"/>
          </a:bodyPr>
          <a:lstStyle/>
          <a:p>
            <a:pPr marL="0" indent="0">
              <a:buNone/>
            </a:pPr>
            <a:r>
              <a:rPr lang="en-IN" b="1" dirty="0"/>
              <a:t>Toggleable / Dynamic Pills</a:t>
            </a:r>
          </a:p>
          <a:p>
            <a:pPr marL="0" indent="0">
              <a:buNone/>
            </a:pPr>
            <a:r>
              <a:rPr lang="en-US" dirty="0"/>
              <a:t>The same code applies to pills; only change the data-toggle attribute to data-toggle="pill":</a:t>
            </a:r>
          </a:p>
          <a:p>
            <a:pPr marL="0" indent="0">
              <a:buNone/>
            </a:pPr>
            <a:endParaRPr lang="en-IN" dirty="0"/>
          </a:p>
          <a:p>
            <a:pPr marL="0" indent="0">
              <a:buNone/>
            </a:pPr>
            <a:r>
              <a:rPr lang="en-IN" b="0" i="0" dirty="0">
                <a:solidFill>
                  <a:srgbClr val="008000"/>
                </a:solidFill>
                <a:effectLst/>
                <a:latin typeface="Consolas" panose="020B0609020204030204" pitchFamily="49" charset="0"/>
              </a:rPr>
              <a:t>&lt;!-- Nav pills --&gt;</a:t>
            </a:r>
            <a:br>
              <a:rPr lang="en-IN" dirty="0"/>
            </a:br>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ul</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 nav-pills"&gt;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="nav-item"&gt;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="nav-link active"</a:t>
            </a:r>
            <a:r>
              <a:rPr lang="en-IN" b="0" i="0" dirty="0">
                <a:solidFill>
                  <a:srgbClr val="FF0000"/>
                </a:solidFill>
                <a:effectLst/>
                <a:latin typeface="Consolas" panose="020B0609020204030204" pitchFamily="49" charset="0"/>
              </a:rPr>
              <a:t> data-bs-toggle</a:t>
            </a:r>
            <a:r>
              <a:rPr lang="en-IN" b="0" i="0" dirty="0">
                <a:solidFill>
                  <a:srgbClr val="0000CD"/>
                </a:solidFill>
                <a:effectLst/>
                <a:latin typeface="Consolas" panose="020B0609020204030204" pitchFamily="49" charset="0"/>
              </a:rPr>
              <a:t>="pill"</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="#home"&gt;</a:t>
            </a:r>
            <a:r>
              <a:rPr lang="en-IN" b="0" i="0" dirty="0">
                <a:solidFill>
                  <a:srgbClr val="000000"/>
                </a:solidFill>
                <a:effectLst/>
                <a:latin typeface="Consolas" panose="020B0609020204030204" pitchFamily="49" charset="0"/>
              </a:rPr>
              <a:t>Home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="nav-item"&gt;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="nav-link"</a:t>
            </a:r>
            <a:r>
              <a:rPr lang="en-IN" b="0" i="0" dirty="0">
                <a:solidFill>
                  <a:srgbClr val="FF0000"/>
                </a:solidFill>
                <a:effectLst/>
                <a:latin typeface="Consolas" panose="020B0609020204030204" pitchFamily="49" charset="0"/>
              </a:rPr>
              <a:t> data-bs-toggle</a:t>
            </a:r>
            <a:r>
              <a:rPr lang="en-IN" b="0" i="0" dirty="0">
                <a:solidFill>
                  <a:srgbClr val="0000CD"/>
                </a:solidFill>
                <a:effectLst/>
                <a:latin typeface="Consolas" panose="020B0609020204030204" pitchFamily="49" charset="0"/>
              </a:rPr>
              <a:t>="pill"</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="#menu1"&gt;</a:t>
            </a:r>
            <a:r>
              <a:rPr lang="en-IN" b="0" i="0" dirty="0">
                <a:solidFill>
                  <a:srgbClr val="000000"/>
                </a:solidFill>
                <a:effectLst/>
                <a:latin typeface="Consolas" panose="020B0609020204030204" pitchFamily="49" charset="0"/>
              </a:rPr>
              <a:t>Menu 1</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="nav-item"&gt;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="nav-link"</a:t>
            </a:r>
            <a:r>
              <a:rPr lang="en-IN" b="0" i="0" dirty="0">
                <a:solidFill>
                  <a:srgbClr val="FF0000"/>
                </a:solidFill>
                <a:effectLst/>
                <a:latin typeface="Consolas" panose="020B0609020204030204" pitchFamily="49" charset="0"/>
              </a:rPr>
              <a:t> data-bs-toggle</a:t>
            </a:r>
            <a:r>
              <a:rPr lang="en-IN" b="0" i="0" dirty="0">
                <a:solidFill>
                  <a:srgbClr val="0000CD"/>
                </a:solidFill>
                <a:effectLst/>
                <a:latin typeface="Consolas" panose="020B0609020204030204" pitchFamily="49" charset="0"/>
              </a:rPr>
              <a:t>="pill"</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="#menu2"&gt;</a:t>
            </a:r>
            <a:r>
              <a:rPr lang="en-IN" b="0" i="0" dirty="0">
                <a:solidFill>
                  <a:srgbClr val="000000"/>
                </a:solidFill>
                <a:effectLst/>
                <a:latin typeface="Consolas" panose="020B0609020204030204" pitchFamily="49" charset="0"/>
              </a:rPr>
              <a:t>Menu 2</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ul</a:t>
            </a:r>
            <a:r>
              <a:rPr lang="en-IN" b="0" i="0" dirty="0">
                <a:solidFill>
                  <a:srgbClr val="0000CD"/>
                </a:solidFill>
                <a:effectLst/>
                <a:latin typeface="Consolas" panose="020B0609020204030204" pitchFamily="49" charset="0"/>
              </a:rPr>
              <a:t>&gt;</a:t>
            </a:r>
            <a:br>
              <a:rPr lang="en-IN" dirty="0"/>
            </a:br>
            <a:br>
              <a:rPr lang="en-IN" dirty="0"/>
            </a:br>
            <a:r>
              <a:rPr lang="en-IN" b="0" i="0" dirty="0">
                <a:solidFill>
                  <a:srgbClr val="008000"/>
                </a:solidFill>
                <a:effectLst/>
                <a:latin typeface="Consolas" panose="020B0609020204030204" pitchFamily="49" charset="0"/>
              </a:rPr>
              <a:t>&lt;!-- Tab panes --&gt;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="tab-content"&gt;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="tab-pane container active"</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="home"&gt;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="tab-pane container fade"</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="menu1"&gt;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="tab-pane container fade"</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="menu2"&gt;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0000CD"/>
                </a:solidFill>
                <a:effectLst/>
                <a:latin typeface="Consolas" panose="020B0609020204030204" pitchFamily="49" charset="0"/>
              </a:rPr>
              <a:t>&gt;</a:t>
            </a:r>
            <a:br>
              <a:rPr lang="en-US" dirty="0"/>
            </a:br>
            <a:endParaRPr lang="en-IN" b="1" dirty="0"/>
          </a:p>
        </p:txBody>
      </p:sp>
    </p:spTree>
    <p:extLst>
      <p:ext uri="{BB962C8B-B14F-4D97-AF65-F5344CB8AC3E}">
        <p14:creationId xmlns:p14="http://schemas.microsoft.com/office/powerpoint/2010/main" val="24007720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Navbar</a:t>
            </a:r>
            <a:br>
              <a:rPr lang="en-US" b="0" i="0" dirty="0">
                <a:solidFill>
                  <a:schemeClr val="bg2">
                    <a:lumMod val="20000"/>
                    <a:lumOff val="80000"/>
                  </a:schemeClr>
                </a:solidFill>
                <a:effectLst/>
                <a:latin typeface="Segoe UI" panose="020B0502040204020203" pitchFamily="34" charset="0"/>
              </a:rPr>
            </a:br>
            <a:endParaRPr lang="en-US" b="0" i="0" dirty="0">
              <a:solidFill>
                <a:schemeClr val="bg2">
                  <a:lumMod val="20000"/>
                  <a:lumOff val="80000"/>
                </a:schemeClr>
              </a:solidFill>
              <a:effectLst/>
              <a:latin typeface="Segoe UI" panose="020B0502040204020203" pitchFamily="34" charset="0"/>
            </a:endParaRP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379828"/>
            <a:ext cx="7315200" cy="5674608"/>
          </a:xfrm>
        </p:spPr>
        <p:txBody>
          <a:bodyPr>
            <a:normAutofit/>
          </a:bodyPr>
          <a:lstStyle/>
          <a:p>
            <a:pPr marL="0" indent="0">
              <a:buNone/>
            </a:pPr>
            <a:r>
              <a:rPr lang="en-US" dirty="0"/>
              <a:t>With Bootstrap, a navigation bar can extend or collapse, depending on the screen size.</a:t>
            </a:r>
          </a:p>
          <a:p>
            <a:pPr marL="0" indent="0">
              <a:buNone/>
            </a:pPr>
            <a:endParaRPr lang="en-US" dirty="0"/>
          </a:p>
          <a:p>
            <a:pPr marL="0" indent="0">
              <a:buNone/>
            </a:pPr>
            <a:r>
              <a:rPr lang="en-US" dirty="0"/>
              <a:t>A standard navigation bar is created with the .navbar class, followed by a responsive collapsing class: .</a:t>
            </a:r>
            <a:r>
              <a:rPr lang="en-US" dirty="0" err="1"/>
              <a:t>navbar-expand-xxl|xl|lg|md|sm</a:t>
            </a:r>
            <a:r>
              <a:rPr lang="en-US" dirty="0"/>
              <a:t> (stacks the navbar vertically on </a:t>
            </a:r>
            <a:r>
              <a:rPr lang="en-US" dirty="0" err="1"/>
              <a:t>xxlarge</a:t>
            </a:r>
            <a:r>
              <a:rPr lang="en-US" dirty="0"/>
              <a:t>, extra large, large, medium or small screens).</a:t>
            </a:r>
          </a:p>
          <a:p>
            <a:pPr marL="0" indent="0">
              <a:buNone/>
            </a:pPr>
            <a:endParaRPr lang="en-US" dirty="0"/>
          </a:p>
          <a:p>
            <a:pPr marL="0" indent="0">
              <a:buNone/>
            </a:pPr>
            <a:r>
              <a:rPr lang="en-US" dirty="0"/>
              <a:t>To add links inside the navbar, use either an &lt;</a:t>
            </a:r>
            <a:r>
              <a:rPr lang="en-US" dirty="0" err="1"/>
              <a:t>ul</a:t>
            </a:r>
            <a:r>
              <a:rPr lang="en-US" dirty="0"/>
              <a:t>&gt; element (or a &lt;div&gt;) with class="navbar-nav". Then add &lt;li&gt; elements with a .nav-item class followed by an &lt;a&gt; element with a .nav-link class:</a:t>
            </a:r>
          </a:p>
          <a:p>
            <a:pPr marL="0" indent="0">
              <a:buNone/>
            </a:pPr>
            <a:endParaRPr lang="en-IN" dirty="0"/>
          </a:p>
        </p:txBody>
      </p:sp>
    </p:spTree>
    <p:extLst>
      <p:ext uri="{BB962C8B-B14F-4D97-AF65-F5344CB8AC3E}">
        <p14:creationId xmlns:p14="http://schemas.microsoft.com/office/powerpoint/2010/main" val="145336403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Navbar</a:t>
            </a:r>
            <a:br>
              <a:rPr lang="en-US" b="0" i="0" dirty="0">
                <a:solidFill>
                  <a:schemeClr val="bg2">
                    <a:lumMod val="20000"/>
                    <a:lumOff val="80000"/>
                  </a:schemeClr>
                </a:solidFill>
                <a:effectLst/>
                <a:latin typeface="Segoe UI" panose="020B0502040204020203" pitchFamily="34" charset="0"/>
              </a:rPr>
            </a:br>
            <a:endParaRPr lang="en-US" b="0" i="0" dirty="0">
              <a:solidFill>
                <a:schemeClr val="bg2">
                  <a:lumMod val="20000"/>
                  <a:lumOff val="80000"/>
                </a:schemeClr>
              </a:solidFill>
              <a:effectLst/>
              <a:latin typeface="Segoe UI" panose="020B0502040204020203" pitchFamily="34" charset="0"/>
            </a:endParaRP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379828"/>
            <a:ext cx="7315200" cy="5674608"/>
          </a:xfrm>
        </p:spPr>
        <p:txBody>
          <a:bodyPr>
            <a:normAutofit/>
          </a:bodyPr>
          <a:lstStyle/>
          <a:p>
            <a:pPr marL="0" indent="0">
              <a:buNone/>
            </a:pPr>
            <a:r>
              <a:rPr lang="en-IN" b="0" i="0" dirty="0">
                <a:solidFill>
                  <a:srgbClr val="008000"/>
                </a:solidFill>
                <a:effectLst/>
                <a:latin typeface="Consolas" panose="020B0609020204030204" pitchFamily="49" charset="0"/>
              </a:rPr>
              <a:t>&lt;!-- A grey horizontal navbar that becomes vertical on small screens --&gt;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nav</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="navbar navbar-expand-</a:t>
            </a:r>
            <a:r>
              <a:rPr lang="en-IN" b="0" i="0" dirty="0" err="1">
                <a:solidFill>
                  <a:srgbClr val="0000CD"/>
                </a:solidFill>
                <a:effectLst/>
                <a:latin typeface="Consolas" panose="020B0609020204030204" pitchFamily="49" charset="0"/>
              </a:rPr>
              <a:t>sm</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bg</a:t>
            </a:r>
            <a:r>
              <a:rPr lang="en-IN" b="0" i="0" dirty="0">
                <a:solidFill>
                  <a:srgbClr val="0000CD"/>
                </a:solidFill>
                <a:effectLst/>
                <a:latin typeface="Consolas" panose="020B0609020204030204" pitchFamily="49" charset="0"/>
              </a:rPr>
              <a:t>-light"&gt;</a:t>
            </a:r>
            <a:br>
              <a:rPr lang="en-IN" dirty="0"/>
            </a:b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="container-fluid"&gt;</a:t>
            </a:r>
            <a:br>
              <a:rPr lang="en-IN" dirty="0"/>
            </a:br>
            <a:r>
              <a:rPr lang="en-IN" b="0" i="0" dirty="0">
                <a:solidFill>
                  <a:srgbClr val="000000"/>
                </a:solidFill>
                <a:effectLst/>
                <a:latin typeface="Consolas" panose="020B0609020204030204" pitchFamily="49" charset="0"/>
              </a:rPr>
              <a:t>    </a:t>
            </a:r>
            <a:r>
              <a:rPr lang="en-IN" b="0" i="0" dirty="0">
                <a:solidFill>
                  <a:srgbClr val="008000"/>
                </a:solidFill>
                <a:effectLst/>
                <a:latin typeface="Consolas" panose="020B0609020204030204" pitchFamily="49" charset="0"/>
              </a:rPr>
              <a:t>&lt;!-- Links --&gt;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ul</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="navbar-nav"&gt;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="nav-item"&gt;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="nav-link"</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Link 1</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="nav-item"&gt;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="nav-link"</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Link 2</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="nav-item"&gt;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="nav-link"</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Link 3</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ul</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0000CD"/>
                </a:solidFill>
                <a:effectLst/>
                <a:latin typeface="Consolas" panose="020B0609020204030204" pitchFamily="49" charset="0"/>
              </a:rPr>
              <a:t>&gt;</a:t>
            </a:r>
            <a:br>
              <a:rPr lang="en-IN" dirty="0"/>
            </a:b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/nav</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364705171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0" i="0" dirty="0">
                <a:solidFill>
                  <a:schemeClr val="bg2">
                    <a:lumMod val="20000"/>
                    <a:lumOff val="80000"/>
                  </a:schemeClr>
                </a:solidFill>
                <a:effectLst/>
                <a:latin typeface="Segoe UI" panose="020B0502040204020203" pitchFamily="34" charset="0"/>
              </a:rPr>
            </a:br>
            <a:r>
              <a:rPr lang="en-US" b="0" i="0" dirty="0">
                <a:solidFill>
                  <a:schemeClr val="bg2">
                    <a:lumMod val="20000"/>
                    <a:lumOff val="80000"/>
                  </a:schemeClr>
                </a:solidFill>
                <a:effectLst/>
                <a:latin typeface="Segoe UI" panose="020B0502040204020203" pitchFamily="34" charset="0"/>
              </a:rPr>
              <a:t>Vertical Navbar</a:t>
            </a:r>
            <a:br>
              <a:rPr lang="en-US" b="0" i="0" dirty="0">
                <a:solidFill>
                  <a:schemeClr val="bg2">
                    <a:lumMod val="20000"/>
                    <a:lumOff val="80000"/>
                  </a:schemeClr>
                </a:solidFill>
                <a:effectLst/>
                <a:latin typeface="Segoe UI" panose="020B0502040204020203" pitchFamily="34" charset="0"/>
              </a:rPr>
            </a:br>
            <a:endParaRPr lang="en-US" b="0" i="0" dirty="0">
              <a:solidFill>
                <a:schemeClr val="bg2">
                  <a:lumMod val="20000"/>
                  <a:lumOff val="80000"/>
                </a:schemeClr>
              </a:solidFill>
              <a:effectLst/>
              <a:latin typeface="Segoe UI" panose="020B0502040204020203" pitchFamily="34" charset="0"/>
            </a:endParaRP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379828"/>
            <a:ext cx="7315200" cy="5674608"/>
          </a:xfrm>
        </p:spPr>
        <p:txBody>
          <a:bodyPr>
            <a:normAutofit/>
          </a:bodyPr>
          <a:lstStyle/>
          <a:p>
            <a:pPr marL="0" indent="0">
              <a:buNone/>
            </a:pPr>
            <a:r>
              <a:rPr lang="en-US" dirty="0"/>
              <a:t>Remove the .navbar-expand-* class to create a navigation bar that will always be vertical:</a:t>
            </a:r>
          </a:p>
          <a:p>
            <a:pPr marL="0" indent="0">
              <a:buNone/>
            </a:pPr>
            <a:r>
              <a:rPr lang="en-US" b="0" i="0" dirty="0">
                <a:solidFill>
                  <a:srgbClr val="008000"/>
                </a:solidFill>
                <a:effectLst/>
                <a:latin typeface="Consolas" panose="020B0609020204030204" pitchFamily="49" charset="0"/>
              </a:rPr>
              <a:t>&lt;!-- A grey vertical navbar --&gt;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nav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="navbar </a:t>
            </a:r>
            <a:r>
              <a:rPr lang="en-US" b="0" i="0" dirty="0" err="1">
                <a:solidFill>
                  <a:srgbClr val="0000CD"/>
                </a:solidFill>
                <a:effectLst/>
                <a:latin typeface="Consolas" panose="020B0609020204030204" pitchFamily="49" charset="0"/>
              </a:rPr>
              <a:t>bg</a:t>
            </a:r>
            <a:r>
              <a:rPr lang="en-US" b="0" i="0" dirty="0">
                <a:solidFill>
                  <a:srgbClr val="0000CD"/>
                </a:solidFill>
                <a:effectLst/>
                <a:latin typeface="Consolas" panose="020B0609020204030204" pitchFamily="49" charset="0"/>
              </a:rPr>
              <a:t>-light"&gt;</a:t>
            </a:r>
            <a:br>
              <a:rPr lang="en-US" dirty="0"/>
            </a:br>
            <a:r>
              <a:rPr lang="en-US" b="0" i="0" dirty="0">
                <a:solidFill>
                  <a:srgbClr val="000000"/>
                </a:solidFill>
                <a:effectLst/>
                <a:latin typeface="Consolas" panose="020B0609020204030204" pitchFamily="49" charset="0"/>
              </a:rPr>
              <a:t>  ...</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/nav</a:t>
            </a:r>
            <a:r>
              <a:rPr lang="en-US" b="0" i="0" dirty="0">
                <a:solidFill>
                  <a:srgbClr val="0000CD"/>
                </a:solidFill>
                <a:effectLst/>
                <a:latin typeface="Consolas" panose="020B0609020204030204" pitchFamily="49" charset="0"/>
              </a:rPr>
              <a:t>&gt;</a:t>
            </a:r>
          </a:p>
          <a:p>
            <a:pPr marL="0" indent="0">
              <a:buNone/>
            </a:pPr>
            <a:r>
              <a:rPr lang="en-US" dirty="0"/>
              <a:t>Centered Navbar</a:t>
            </a:r>
          </a:p>
          <a:p>
            <a:pPr marL="0" indent="0">
              <a:buNone/>
            </a:pPr>
            <a:r>
              <a:rPr lang="en-US" dirty="0"/>
              <a:t>Add the .justify-content-center class to center the navigation bar:</a:t>
            </a:r>
          </a:p>
          <a:p>
            <a:pPr marL="0" indent="0">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nav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="navbar navbar-expand-</a:t>
            </a:r>
            <a:r>
              <a:rPr lang="en-US" b="0" i="0" dirty="0" err="1">
                <a:solidFill>
                  <a:srgbClr val="0000CD"/>
                </a:solidFill>
                <a:effectLst/>
                <a:latin typeface="Consolas" panose="020B0609020204030204" pitchFamily="49" charset="0"/>
              </a:rPr>
              <a:t>sm</a:t>
            </a:r>
            <a:r>
              <a:rPr lang="en-US" b="0" i="0" dirty="0">
                <a:solidFill>
                  <a:srgbClr val="0000CD"/>
                </a:solidFill>
                <a:effectLst/>
                <a:latin typeface="Consolas" panose="020B0609020204030204" pitchFamily="49" charset="0"/>
              </a:rPr>
              <a:t> </a:t>
            </a:r>
            <a:r>
              <a:rPr lang="en-US" b="0" i="0" dirty="0" err="1">
                <a:solidFill>
                  <a:srgbClr val="0000CD"/>
                </a:solidFill>
                <a:effectLst/>
                <a:latin typeface="Consolas" panose="020B0609020204030204" pitchFamily="49" charset="0"/>
              </a:rPr>
              <a:t>bg</a:t>
            </a:r>
            <a:r>
              <a:rPr lang="en-US" b="0" i="0" dirty="0">
                <a:solidFill>
                  <a:srgbClr val="0000CD"/>
                </a:solidFill>
                <a:effectLst/>
                <a:latin typeface="Consolas" panose="020B0609020204030204" pitchFamily="49" charset="0"/>
              </a:rPr>
              <a:t>-light justify-content-center"&gt;</a:t>
            </a:r>
            <a:br>
              <a:rPr lang="en-US" dirty="0"/>
            </a:br>
            <a:r>
              <a:rPr lang="en-US" b="0" i="0" dirty="0">
                <a:solidFill>
                  <a:srgbClr val="000000"/>
                </a:solidFill>
                <a:effectLst/>
                <a:latin typeface="Consolas" panose="020B0609020204030204" pitchFamily="49" charset="0"/>
              </a:rPr>
              <a:t>  ...</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/nav</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30047292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0" i="0" dirty="0">
                <a:solidFill>
                  <a:schemeClr val="bg2">
                    <a:lumMod val="20000"/>
                    <a:lumOff val="80000"/>
                  </a:schemeClr>
                </a:solidFill>
                <a:effectLst/>
                <a:latin typeface="Segoe UI" panose="020B0502040204020203" pitchFamily="34" charset="0"/>
              </a:rPr>
            </a:br>
            <a:r>
              <a:rPr lang="en-US" b="0" i="0" dirty="0">
                <a:solidFill>
                  <a:schemeClr val="bg2">
                    <a:lumMod val="20000"/>
                    <a:lumOff val="80000"/>
                  </a:schemeClr>
                </a:solidFill>
                <a:effectLst/>
                <a:latin typeface="Segoe UI" panose="020B0502040204020203" pitchFamily="34" charset="0"/>
              </a:rPr>
              <a:t>Colored Navbar</a:t>
            </a:r>
            <a:br>
              <a:rPr lang="en-US" b="0" i="0" dirty="0">
                <a:solidFill>
                  <a:schemeClr val="bg2">
                    <a:lumMod val="20000"/>
                    <a:lumOff val="80000"/>
                  </a:schemeClr>
                </a:solidFill>
                <a:effectLst/>
                <a:latin typeface="Segoe UI" panose="020B0502040204020203" pitchFamily="34" charset="0"/>
              </a:rPr>
            </a:br>
            <a:endParaRPr lang="en-US" b="0" i="0" dirty="0">
              <a:solidFill>
                <a:schemeClr val="bg2">
                  <a:lumMod val="20000"/>
                  <a:lumOff val="80000"/>
                </a:schemeClr>
              </a:solidFill>
              <a:effectLst/>
              <a:latin typeface="Segoe UI" panose="020B0502040204020203" pitchFamily="34" charset="0"/>
            </a:endParaRP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379828"/>
            <a:ext cx="7315200" cy="5674608"/>
          </a:xfrm>
        </p:spPr>
        <p:txBody>
          <a:bodyPr>
            <a:normAutofit/>
          </a:bodyPr>
          <a:lstStyle/>
          <a:p>
            <a:pPr marL="0" indent="0">
              <a:buNone/>
            </a:pPr>
            <a:r>
              <a:rPr lang="en-US" dirty="0"/>
              <a:t>Use any of the .</a:t>
            </a:r>
            <a:r>
              <a:rPr lang="en-US" dirty="0" err="1"/>
              <a:t>bg</a:t>
            </a:r>
            <a:r>
              <a:rPr lang="en-US" dirty="0"/>
              <a:t>-color classes to change the background color of the navbar (.</a:t>
            </a:r>
            <a:r>
              <a:rPr lang="en-US" dirty="0" err="1"/>
              <a:t>bg</a:t>
            </a:r>
            <a:r>
              <a:rPr lang="en-US" dirty="0"/>
              <a:t>-primary, .</a:t>
            </a:r>
            <a:r>
              <a:rPr lang="en-US" dirty="0" err="1"/>
              <a:t>bg</a:t>
            </a:r>
            <a:r>
              <a:rPr lang="en-US" dirty="0"/>
              <a:t>-success, .</a:t>
            </a:r>
            <a:r>
              <a:rPr lang="en-US" dirty="0" err="1"/>
              <a:t>bg</a:t>
            </a:r>
            <a:r>
              <a:rPr lang="en-US" dirty="0"/>
              <a:t>-info, .</a:t>
            </a:r>
            <a:r>
              <a:rPr lang="en-US" dirty="0" err="1"/>
              <a:t>bg</a:t>
            </a:r>
            <a:r>
              <a:rPr lang="en-US" dirty="0"/>
              <a:t>-warning, .</a:t>
            </a:r>
            <a:r>
              <a:rPr lang="en-US" dirty="0" err="1"/>
              <a:t>bg</a:t>
            </a:r>
            <a:r>
              <a:rPr lang="en-US" dirty="0"/>
              <a:t>-danger, .</a:t>
            </a:r>
            <a:r>
              <a:rPr lang="en-US" dirty="0" err="1"/>
              <a:t>bg</a:t>
            </a:r>
            <a:r>
              <a:rPr lang="en-US" dirty="0"/>
              <a:t>-secondary, .</a:t>
            </a:r>
            <a:r>
              <a:rPr lang="en-US" dirty="0" err="1"/>
              <a:t>bg</a:t>
            </a:r>
            <a:r>
              <a:rPr lang="en-US" dirty="0"/>
              <a:t>-dark and .</a:t>
            </a:r>
            <a:r>
              <a:rPr lang="en-US" dirty="0" err="1"/>
              <a:t>bg</a:t>
            </a:r>
            <a:r>
              <a:rPr lang="en-US" dirty="0"/>
              <a:t>-light)</a:t>
            </a:r>
          </a:p>
          <a:p>
            <a:pPr marL="0" indent="0">
              <a:buNone/>
            </a:pP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nav</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="navbar navbar-expand-</a:t>
            </a:r>
            <a:r>
              <a:rPr lang="en-IN" b="0" i="0" dirty="0" err="1">
                <a:solidFill>
                  <a:srgbClr val="0000CD"/>
                </a:solidFill>
                <a:effectLst/>
                <a:latin typeface="Consolas" panose="020B0609020204030204" pitchFamily="49" charset="0"/>
              </a:rPr>
              <a:t>sm</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bg</a:t>
            </a:r>
            <a:r>
              <a:rPr lang="en-IN" b="0" i="0" dirty="0">
                <a:solidFill>
                  <a:srgbClr val="0000CD"/>
                </a:solidFill>
                <a:effectLst/>
                <a:latin typeface="Consolas" panose="020B0609020204030204" pitchFamily="49" charset="0"/>
              </a:rPr>
              <a:t>-light navbar-light"&gt;</a:t>
            </a:r>
            <a:endParaRPr lang="en-US" dirty="0"/>
          </a:p>
        </p:txBody>
      </p:sp>
    </p:spTree>
    <p:extLst>
      <p:ext uri="{BB962C8B-B14F-4D97-AF65-F5344CB8AC3E}">
        <p14:creationId xmlns:p14="http://schemas.microsoft.com/office/powerpoint/2010/main" val="103536323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0" i="0" dirty="0">
                <a:solidFill>
                  <a:schemeClr val="bg2">
                    <a:lumMod val="20000"/>
                    <a:lumOff val="80000"/>
                  </a:schemeClr>
                </a:solidFill>
                <a:effectLst/>
                <a:latin typeface="Segoe UI" panose="020B0502040204020203" pitchFamily="34" charset="0"/>
              </a:rPr>
            </a:br>
            <a:r>
              <a:rPr lang="en-US" b="0" i="0" dirty="0">
                <a:solidFill>
                  <a:schemeClr val="bg2">
                    <a:lumMod val="20000"/>
                    <a:lumOff val="80000"/>
                  </a:schemeClr>
                </a:solidFill>
                <a:effectLst/>
                <a:latin typeface="Segoe UI" panose="020B0502040204020203" pitchFamily="34" charset="0"/>
              </a:rPr>
              <a:t>Brand / Logo Navbar</a:t>
            </a:r>
            <a:br>
              <a:rPr lang="en-US" b="0" i="0" dirty="0">
                <a:solidFill>
                  <a:schemeClr val="bg2">
                    <a:lumMod val="20000"/>
                    <a:lumOff val="80000"/>
                  </a:schemeClr>
                </a:solidFill>
                <a:effectLst/>
                <a:latin typeface="Segoe UI" panose="020B0502040204020203" pitchFamily="34" charset="0"/>
              </a:rPr>
            </a:br>
            <a:endParaRPr lang="en-US" b="0" i="0" dirty="0">
              <a:solidFill>
                <a:schemeClr val="bg2">
                  <a:lumMod val="20000"/>
                  <a:lumOff val="80000"/>
                </a:schemeClr>
              </a:solidFill>
              <a:effectLst/>
              <a:latin typeface="Segoe UI" panose="020B0502040204020203" pitchFamily="34" charset="0"/>
            </a:endParaRP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379828"/>
            <a:ext cx="7315200" cy="5674608"/>
          </a:xfrm>
        </p:spPr>
        <p:txBody>
          <a:bodyPr>
            <a:normAutofit/>
          </a:bodyPr>
          <a:lstStyle/>
          <a:p>
            <a:pPr marL="0" indent="0">
              <a:buNone/>
            </a:pPr>
            <a:r>
              <a:rPr lang="en-US" dirty="0"/>
              <a:t>The .navbar-brand class is used to highlight the brand/logo/project name of your page:</a:t>
            </a:r>
          </a:p>
          <a:p>
            <a:pPr marL="0" indent="0">
              <a:buNone/>
            </a:pP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nav</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="navbar navbar-expand-</a:t>
            </a:r>
            <a:r>
              <a:rPr lang="en-IN" b="0" i="0" dirty="0" err="1">
                <a:solidFill>
                  <a:srgbClr val="0000CD"/>
                </a:solidFill>
                <a:effectLst/>
                <a:latin typeface="Consolas" panose="020B0609020204030204" pitchFamily="49" charset="0"/>
              </a:rPr>
              <a:t>sm</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bg</a:t>
            </a:r>
            <a:r>
              <a:rPr lang="en-IN" b="0" i="0" dirty="0">
                <a:solidFill>
                  <a:srgbClr val="0000CD"/>
                </a:solidFill>
                <a:effectLst/>
                <a:latin typeface="Consolas" panose="020B0609020204030204" pitchFamily="49" charset="0"/>
              </a:rPr>
              <a:t>-dark navbar-dark"&gt;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="container-fluid"&gt;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navba</a:t>
            </a:r>
            <a:r>
              <a:rPr lang="en-IN" dirty="0" err="1">
                <a:solidFill>
                  <a:srgbClr val="A52A2A"/>
                </a:solidFill>
                <a:latin typeface="Consolas" panose="020B0609020204030204" pitchFamily="49" charset="0"/>
              </a:rPr>
              <a:t>img</a:t>
            </a:r>
            <a:r>
              <a:rPr lang="en-IN" dirty="0">
                <a:solidFill>
                  <a:srgbClr val="FF0000"/>
                </a:solidFill>
                <a:latin typeface="Consolas" panose="020B0609020204030204" pitchFamily="49" charset="0"/>
              </a:rPr>
              <a:t> </a:t>
            </a:r>
            <a:r>
              <a:rPr lang="en-IN" dirty="0" err="1">
                <a:solidFill>
                  <a:srgbClr val="FF0000"/>
                </a:solidFill>
                <a:latin typeface="Consolas" panose="020B0609020204030204" pitchFamily="49" charset="0"/>
              </a:rPr>
              <a:t>src</a:t>
            </a:r>
            <a:r>
              <a:rPr lang="en-IN" dirty="0">
                <a:solidFill>
                  <a:srgbClr val="0000CD"/>
                </a:solidFill>
                <a:latin typeface="Consolas" panose="020B0609020204030204" pitchFamily="49" charset="0"/>
              </a:rPr>
              <a:t>="logo.png"</a:t>
            </a:r>
            <a:r>
              <a:rPr lang="en-IN" dirty="0">
                <a:solidFill>
                  <a:srgbClr val="FF0000"/>
                </a:solidFill>
                <a:latin typeface="Consolas" panose="020B0609020204030204" pitchFamily="49" charset="0"/>
              </a:rPr>
              <a:t> alt</a:t>
            </a:r>
            <a:r>
              <a:rPr lang="en-IN" dirty="0">
                <a:solidFill>
                  <a:srgbClr val="0000CD"/>
                </a:solidFill>
                <a:latin typeface="Consolas" panose="020B0609020204030204" pitchFamily="49" charset="0"/>
              </a:rPr>
              <a:t>="Avatar Logo"</a:t>
            </a:r>
            <a:r>
              <a:rPr lang="en-IN" dirty="0">
                <a:solidFill>
                  <a:srgbClr val="FF0000"/>
                </a:solidFill>
                <a:latin typeface="Consolas" panose="020B0609020204030204" pitchFamily="49" charset="0"/>
              </a:rPr>
              <a:t> style</a:t>
            </a:r>
            <a:r>
              <a:rPr lang="en-IN" dirty="0">
                <a:solidFill>
                  <a:srgbClr val="0000CD"/>
                </a:solidFill>
                <a:latin typeface="Consolas" panose="020B0609020204030204" pitchFamily="49" charset="0"/>
              </a:rPr>
              <a:t>="width:40px;"</a:t>
            </a:r>
            <a:r>
              <a:rPr lang="en-IN" dirty="0">
                <a:solidFill>
                  <a:srgbClr val="FF0000"/>
                </a:solidFill>
                <a:latin typeface="Consolas" panose="020B0609020204030204" pitchFamily="49" charset="0"/>
              </a:rPr>
              <a:t> class</a:t>
            </a:r>
            <a:r>
              <a:rPr lang="en-IN" dirty="0">
                <a:solidFill>
                  <a:srgbClr val="0000CD"/>
                </a:solidFill>
                <a:latin typeface="Consolas" panose="020B0609020204030204" pitchFamily="49" charset="0"/>
              </a:rPr>
              <a:t>="rounded-</a:t>
            </a:r>
            <a:r>
              <a:rPr lang="en-IN" dirty="0" err="1">
                <a:solidFill>
                  <a:srgbClr val="0000CD"/>
                </a:solidFill>
                <a:latin typeface="Consolas" panose="020B0609020204030204" pitchFamily="49" charset="0"/>
              </a:rPr>
              <a:t>pillr</a:t>
            </a:r>
            <a:r>
              <a:rPr lang="en-IN" dirty="0">
                <a:solidFill>
                  <a:srgbClr val="0000CD"/>
                </a:solidFill>
                <a:latin typeface="Consolas" panose="020B0609020204030204" pitchFamily="49" charset="0"/>
              </a:rPr>
              <a:t>-brand</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&lt;"&gt;</a:t>
            </a:r>
            <a:r>
              <a:rPr lang="en-IN" b="0" i="0" dirty="0">
                <a:solidFill>
                  <a:srgbClr val="000000"/>
                </a:solidFill>
                <a:effectLst/>
                <a:latin typeface="Consolas" panose="020B0609020204030204" pitchFamily="49" charset="0"/>
              </a:rPr>
              <a:t> </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/nav</a:t>
            </a:r>
            <a:r>
              <a:rPr lang="en-IN" b="0" i="0" dirty="0">
                <a:solidFill>
                  <a:srgbClr val="0000CD"/>
                </a:solidFill>
                <a:effectLst/>
                <a:latin typeface="Consolas" panose="020B0609020204030204" pitchFamily="49" charset="0"/>
              </a:rPr>
              <a:t>&gt;</a:t>
            </a:r>
            <a:endParaRPr lang="en-US" dirty="0"/>
          </a:p>
        </p:txBody>
      </p:sp>
      <p:pic>
        <p:nvPicPr>
          <p:cNvPr id="5" name="Picture 4">
            <a:extLst>
              <a:ext uri="{FF2B5EF4-FFF2-40B4-BE49-F238E27FC236}">
                <a16:creationId xmlns:a16="http://schemas.microsoft.com/office/drawing/2014/main" id="{77651712-94CA-CF4D-7C11-BFFA7B9A65A1}"/>
              </a:ext>
            </a:extLst>
          </p:cNvPr>
          <p:cNvPicPr>
            <a:picLocks noChangeAspect="1"/>
          </p:cNvPicPr>
          <p:nvPr/>
        </p:nvPicPr>
        <p:blipFill>
          <a:blip r:embed="rId2"/>
          <a:stretch>
            <a:fillRect/>
          </a:stretch>
        </p:blipFill>
        <p:spPr>
          <a:xfrm>
            <a:off x="3445706" y="5763437"/>
            <a:ext cx="8764223" cy="762106"/>
          </a:xfrm>
          <a:prstGeom prst="rect">
            <a:avLst/>
          </a:prstGeom>
        </p:spPr>
      </p:pic>
    </p:spTree>
    <p:extLst>
      <p:ext uri="{BB962C8B-B14F-4D97-AF65-F5344CB8AC3E}">
        <p14:creationId xmlns:p14="http://schemas.microsoft.com/office/powerpoint/2010/main" val="41320261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0" i="0" dirty="0">
                <a:solidFill>
                  <a:schemeClr val="bg2">
                    <a:lumMod val="20000"/>
                    <a:lumOff val="80000"/>
                  </a:schemeClr>
                </a:solidFill>
                <a:effectLst/>
                <a:latin typeface="Segoe UI" panose="020B0502040204020203" pitchFamily="34" charset="0"/>
              </a:rPr>
            </a:br>
            <a:r>
              <a:rPr lang="en-US" b="0" i="0" dirty="0">
                <a:solidFill>
                  <a:schemeClr val="bg2">
                    <a:lumMod val="20000"/>
                    <a:lumOff val="80000"/>
                  </a:schemeClr>
                </a:solidFill>
                <a:effectLst/>
                <a:latin typeface="Segoe UI" panose="020B0502040204020203" pitchFamily="34" charset="0"/>
              </a:rPr>
              <a:t>Brand / Logo Navbar</a:t>
            </a:r>
            <a:br>
              <a:rPr lang="en-US" b="0" i="0" dirty="0">
                <a:solidFill>
                  <a:schemeClr val="bg2">
                    <a:lumMod val="20000"/>
                    <a:lumOff val="80000"/>
                  </a:schemeClr>
                </a:solidFill>
                <a:effectLst/>
                <a:latin typeface="Segoe UI" panose="020B0502040204020203" pitchFamily="34" charset="0"/>
              </a:rPr>
            </a:br>
            <a:endParaRPr lang="en-US" b="0" i="0" dirty="0">
              <a:solidFill>
                <a:schemeClr val="bg2">
                  <a:lumMod val="20000"/>
                  <a:lumOff val="80000"/>
                </a:schemeClr>
              </a:solidFill>
              <a:effectLst/>
              <a:latin typeface="Segoe UI" panose="020B0502040204020203" pitchFamily="34" charset="0"/>
            </a:endParaRP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379828"/>
            <a:ext cx="7315200" cy="5674608"/>
          </a:xfrm>
        </p:spPr>
        <p:txBody>
          <a:bodyPr>
            <a:normAutofit/>
          </a:bodyPr>
          <a:lstStyle/>
          <a:p>
            <a:pPr marL="0" indent="0">
              <a:buNone/>
            </a:pPr>
            <a:r>
              <a:rPr lang="en-US" dirty="0"/>
              <a:t>The .navbar-brand class is used to highlight the brand/logo/project name of your page:</a:t>
            </a:r>
          </a:p>
          <a:p>
            <a:pPr marL="0" indent="0">
              <a:buNone/>
            </a:pP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nav</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="navbar navbar-expand-</a:t>
            </a:r>
            <a:r>
              <a:rPr lang="en-IN" b="0" i="0" dirty="0" err="1">
                <a:solidFill>
                  <a:srgbClr val="0000CD"/>
                </a:solidFill>
                <a:effectLst/>
                <a:latin typeface="Consolas" panose="020B0609020204030204" pitchFamily="49" charset="0"/>
              </a:rPr>
              <a:t>sm</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bg</a:t>
            </a:r>
            <a:r>
              <a:rPr lang="en-IN" b="0" i="0" dirty="0">
                <a:solidFill>
                  <a:srgbClr val="0000CD"/>
                </a:solidFill>
                <a:effectLst/>
                <a:latin typeface="Consolas" panose="020B0609020204030204" pitchFamily="49" charset="0"/>
              </a:rPr>
              <a:t>-dark navbar-dark"&gt;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="container-fluid"&gt;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navba</a:t>
            </a:r>
            <a:r>
              <a:rPr lang="en-IN" dirty="0" err="1">
                <a:solidFill>
                  <a:srgbClr val="A52A2A"/>
                </a:solidFill>
                <a:latin typeface="Consolas" panose="020B0609020204030204" pitchFamily="49" charset="0"/>
              </a:rPr>
              <a:t>img</a:t>
            </a:r>
            <a:r>
              <a:rPr lang="en-IN" dirty="0">
                <a:solidFill>
                  <a:srgbClr val="FF0000"/>
                </a:solidFill>
                <a:latin typeface="Consolas" panose="020B0609020204030204" pitchFamily="49" charset="0"/>
              </a:rPr>
              <a:t> </a:t>
            </a:r>
            <a:r>
              <a:rPr lang="en-IN" dirty="0" err="1">
                <a:solidFill>
                  <a:srgbClr val="FF0000"/>
                </a:solidFill>
                <a:latin typeface="Consolas" panose="020B0609020204030204" pitchFamily="49" charset="0"/>
              </a:rPr>
              <a:t>src</a:t>
            </a:r>
            <a:r>
              <a:rPr lang="en-IN" dirty="0">
                <a:solidFill>
                  <a:srgbClr val="0000CD"/>
                </a:solidFill>
                <a:latin typeface="Consolas" panose="020B0609020204030204" pitchFamily="49" charset="0"/>
              </a:rPr>
              <a:t>="logo.png"</a:t>
            </a:r>
            <a:r>
              <a:rPr lang="en-IN" dirty="0">
                <a:solidFill>
                  <a:srgbClr val="FF0000"/>
                </a:solidFill>
                <a:latin typeface="Consolas" panose="020B0609020204030204" pitchFamily="49" charset="0"/>
              </a:rPr>
              <a:t> alt</a:t>
            </a:r>
            <a:r>
              <a:rPr lang="en-IN" dirty="0">
                <a:solidFill>
                  <a:srgbClr val="0000CD"/>
                </a:solidFill>
                <a:latin typeface="Consolas" panose="020B0609020204030204" pitchFamily="49" charset="0"/>
              </a:rPr>
              <a:t>="Avatar Logo"</a:t>
            </a:r>
            <a:r>
              <a:rPr lang="en-IN" dirty="0">
                <a:solidFill>
                  <a:srgbClr val="FF0000"/>
                </a:solidFill>
                <a:latin typeface="Consolas" panose="020B0609020204030204" pitchFamily="49" charset="0"/>
              </a:rPr>
              <a:t> style</a:t>
            </a:r>
            <a:r>
              <a:rPr lang="en-IN" dirty="0">
                <a:solidFill>
                  <a:srgbClr val="0000CD"/>
                </a:solidFill>
                <a:latin typeface="Consolas" panose="020B0609020204030204" pitchFamily="49" charset="0"/>
              </a:rPr>
              <a:t>="width:40px;"</a:t>
            </a:r>
            <a:r>
              <a:rPr lang="en-IN" dirty="0">
                <a:solidFill>
                  <a:srgbClr val="FF0000"/>
                </a:solidFill>
                <a:latin typeface="Consolas" panose="020B0609020204030204" pitchFamily="49" charset="0"/>
              </a:rPr>
              <a:t> class</a:t>
            </a:r>
            <a:r>
              <a:rPr lang="en-IN" dirty="0">
                <a:solidFill>
                  <a:srgbClr val="0000CD"/>
                </a:solidFill>
                <a:latin typeface="Consolas" panose="020B0609020204030204" pitchFamily="49" charset="0"/>
              </a:rPr>
              <a:t>="rounded-</a:t>
            </a:r>
            <a:r>
              <a:rPr lang="en-IN" dirty="0" err="1">
                <a:solidFill>
                  <a:srgbClr val="0000CD"/>
                </a:solidFill>
                <a:latin typeface="Consolas" panose="020B0609020204030204" pitchFamily="49" charset="0"/>
              </a:rPr>
              <a:t>pillr</a:t>
            </a:r>
            <a:r>
              <a:rPr lang="en-IN" dirty="0">
                <a:solidFill>
                  <a:srgbClr val="0000CD"/>
                </a:solidFill>
                <a:latin typeface="Consolas" panose="020B0609020204030204" pitchFamily="49" charset="0"/>
              </a:rPr>
              <a:t>-brand</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&lt;"&gt;</a:t>
            </a:r>
            <a:r>
              <a:rPr lang="en-IN" b="0" i="0" dirty="0">
                <a:solidFill>
                  <a:srgbClr val="000000"/>
                </a:solidFill>
                <a:effectLst/>
                <a:latin typeface="Consolas" panose="020B0609020204030204" pitchFamily="49" charset="0"/>
              </a:rPr>
              <a:t> </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/nav</a:t>
            </a:r>
            <a:r>
              <a:rPr lang="en-IN" b="0" i="0" dirty="0">
                <a:solidFill>
                  <a:srgbClr val="0000CD"/>
                </a:solidFill>
                <a:effectLst/>
                <a:latin typeface="Consolas" panose="020B0609020204030204" pitchFamily="49" charset="0"/>
              </a:rPr>
              <a:t>&gt;</a:t>
            </a:r>
            <a:endParaRPr lang="en-US" dirty="0"/>
          </a:p>
        </p:txBody>
      </p:sp>
      <p:pic>
        <p:nvPicPr>
          <p:cNvPr id="5" name="Picture 4">
            <a:extLst>
              <a:ext uri="{FF2B5EF4-FFF2-40B4-BE49-F238E27FC236}">
                <a16:creationId xmlns:a16="http://schemas.microsoft.com/office/drawing/2014/main" id="{77651712-94CA-CF4D-7C11-BFFA7B9A65A1}"/>
              </a:ext>
            </a:extLst>
          </p:cNvPr>
          <p:cNvPicPr>
            <a:picLocks noChangeAspect="1"/>
          </p:cNvPicPr>
          <p:nvPr/>
        </p:nvPicPr>
        <p:blipFill>
          <a:blip r:embed="rId2"/>
          <a:stretch>
            <a:fillRect/>
          </a:stretch>
        </p:blipFill>
        <p:spPr>
          <a:xfrm>
            <a:off x="3445706" y="5763437"/>
            <a:ext cx="8764223" cy="762106"/>
          </a:xfrm>
          <a:prstGeom prst="rect">
            <a:avLst/>
          </a:prstGeom>
        </p:spPr>
      </p:pic>
    </p:spTree>
    <p:extLst>
      <p:ext uri="{BB962C8B-B14F-4D97-AF65-F5344CB8AC3E}">
        <p14:creationId xmlns:p14="http://schemas.microsoft.com/office/powerpoint/2010/main" val="246233001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2">
                    <a:lumMod val="20000"/>
                    <a:lumOff val="80000"/>
                  </a:schemeClr>
                </a:solidFill>
                <a:latin typeface="Segoe UI" panose="020B0502040204020203" pitchFamily="34" charset="0"/>
              </a:rPr>
              <a:t>Carousel / Slideshow</a:t>
            </a:r>
            <a:endParaRPr lang="en-US" b="0" i="0" dirty="0">
              <a:solidFill>
                <a:schemeClr val="bg2">
                  <a:lumMod val="20000"/>
                  <a:lumOff val="80000"/>
                </a:schemeClr>
              </a:solidFill>
              <a:effectLst/>
              <a:latin typeface="Segoe UI" panose="020B0502040204020203" pitchFamily="34" charset="0"/>
            </a:endParaRP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616036" y="526473"/>
            <a:ext cx="7568432" cy="5458275"/>
          </a:xfrm>
        </p:spPr>
        <p:txBody>
          <a:bodyPr>
            <a:normAutofit/>
          </a:bodyPr>
          <a:lstStyle/>
          <a:p>
            <a:r>
              <a:rPr lang="en-US" dirty="0"/>
              <a:t>A slideshow component for cycling through elements—images or slides of text—like a carousel.</a:t>
            </a:r>
          </a:p>
          <a:p>
            <a:r>
              <a:rPr lang="en-US" dirty="0"/>
              <a:t>The carousel is a slideshow for cycling through a series of content, built with CSS 3D transforms and a bit of JavaScript. It works with a series of images, text, or custom markup. It also includes support for previous/next controls and indicators.</a:t>
            </a:r>
          </a:p>
        </p:txBody>
      </p:sp>
    </p:spTree>
    <p:extLst>
      <p:ext uri="{BB962C8B-B14F-4D97-AF65-F5344CB8AC3E}">
        <p14:creationId xmlns:p14="http://schemas.microsoft.com/office/powerpoint/2010/main" val="3241176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Padding</a:t>
            </a:r>
            <a:br>
              <a:rPr lang="en-US" dirty="0"/>
            </a:br>
            <a:r>
              <a:rPr lang="en-US" dirty="0"/>
              <a:t>margins</a:t>
            </a:r>
            <a:br>
              <a:rPr lang="en-US" dirty="0"/>
            </a:br>
            <a:endParaRPr lang="en-US" b="0" i="0" dirty="0">
              <a:solidFill>
                <a:schemeClr val="bg2">
                  <a:lumMod val="20000"/>
                  <a:lumOff val="80000"/>
                </a:schemeClr>
              </a:solidFill>
              <a:effectLst/>
              <a:latin typeface="Segoe UI" panose="020B0502040204020203" pitchFamily="34" charset="0"/>
            </a:endParaRPr>
          </a:p>
        </p:txBody>
      </p:sp>
      <p:sp>
        <p:nvSpPr>
          <p:cNvPr id="3" name="Content Placeholder 2"/>
          <p:cNvSpPr>
            <a:spLocks noGrp="1"/>
          </p:cNvSpPr>
          <p:nvPr>
            <p:ph idx="1"/>
          </p:nvPr>
        </p:nvSpPr>
        <p:spPr/>
        <p:txBody>
          <a:bodyPr/>
          <a:lstStyle/>
          <a:p>
            <a:pPr marL="0" indent="0" algn="l">
              <a:buNone/>
            </a:pPr>
            <a:r>
              <a:rPr lang="en-US" dirty="0"/>
              <a:t>Where size is one of:</a:t>
            </a:r>
          </a:p>
          <a:p>
            <a:pPr marL="0" indent="0" algn="l">
              <a:buNone/>
            </a:pPr>
            <a:endParaRPr lang="en-US" dirty="0"/>
          </a:p>
          <a:p>
            <a:pPr marL="0" indent="0" algn="l">
              <a:buNone/>
            </a:pPr>
            <a:r>
              <a:rPr lang="en-US" dirty="0"/>
              <a:t>0 - for classes that eliminate the margin or padding by setting it to 0</a:t>
            </a:r>
          </a:p>
          <a:p>
            <a:pPr marL="0" indent="0" algn="l">
              <a:buNone/>
            </a:pPr>
            <a:r>
              <a:rPr lang="en-US" dirty="0"/>
              <a:t>1 - (by default) for classes that set the margin or padding to $spacer * .25</a:t>
            </a:r>
          </a:p>
          <a:p>
            <a:pPr marL="0" indent="0" algn="l">
              <a:buNone/>
            </a:pPr>
            <a:r>
              <a:rPr lang="en-US" dirty="0"/>
              <a:t>2 - (by default) for classes that set the margin or padding to $spacer * .5</a:t>
            </a:r>
          </a:p>
          <a:p>
            <a:pPr marL="0" indent="0" algn="l">
              <a:buNone/>
            </a:pPr>
            <a:r>
              <a:rPr lang="en-US" dirty="0"/>
              <a:t>3 - (by default) for classes that set the margin or padding to $spacer</a:t>
            </a:r>
          </a:p>
          <a:p>
            <a:pPr marL="0" indent="0" algn="l">
              <a:buNone/>
            </a:pPr>
            <a:r>
              <a:rPr lang="en-US" dirty="0"/>
              <a:t>4 - (by default) for classes that set the margin or padding to $spacer * 1.5</a:t>
            </a:r>
          </a:p>
          <a:p>
            <a:pPr marL="0" indent="0" algn="l">
              <a:buNone/>
            </a:pPr>
            <a:r>
              <a:rPr lang="en-US" dirty="0"/>
              <a:t>5 - (by default) for classes that set the margin or padding to $spacer * 3</a:t>
            </a:r>
          </a:p>
          <a:p>
            <a:pPr marL="0" indent="0" algn="l">
              <a:buNone/>
            </a:pPr>
            <a:r>
              <a:rPr lang="en-US" dirty="0"/>
              <a:t>auto - for classes that set the margin to auto</a:t>
            </a:r>
            <a:endParaRPr lang="en-IN" dirty="0"/>
          </a:p>
        </p:txBody>
      </p:sp>
    </p:spTree>
    <p:extLst>
      <p:ext uri="{BB962C8B-B14F-4D97-AF65-F5344CB8AC3E}">
        <p14:creationId xmlns:p14="http://schemas.microsoft.com/office/powerpoint/2010/main" val="171882163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2">
                    <a:lumMod val="20000"/>
                    <a:lumOff val="80000"/>
                  </a:schemeClr>
                </a:solidFill>
                <a:latin typeface="Segoe UI" panose="020B0502040204020203" pitchFamily="34" charset="0"/>
              </a:rPr>
              <a:t>Carousel / Slideshow</a:t>
            </a:r>
            <a:endParaRPr lang="en-US" b="0" i="0" dirty="0">
              <a:solidFill>
                <a:schemeClr val="bg2">
                  <a:lumMod val="20000"/>
                  <a:lumOff val="80000"/>
                </a:schemeClr>
              </a:solidFill>
              <a:effectLst/>
              <a:latin typeface="Segoe UI" panose="020B0502040204020203" pitchFamily="34" charset="0"/>
            </a:endParaRPr>
          </a:p>
        </p:txBody>
      </p:sp>
      <p:pic>
        <p:nvPicPr>
          <p:cNvPr id="5" name="Content Placeholder 4">
            <a:extLst>
              <a:ext uri="{FF2B5EF4-FFF2-40B4-BE49-F238E27FC236}">
                <a16:creationId xmlns:a16="http://schemas.microsoft.com/office/drawing/2014/main" id="{0D4A729D-D1E4-E849-796F-0580E09C50ED}"/>
              </a:ext>
            </a:extLst>
          </p:cNvPr>
          <p:cNvPicPr>
            <a:picLocks noGrp="1" noChangeAspect="1"/>
          </p:cNvPicPr>
          <p:nvPr>
            <p:ph idx="1"/>
          </p:nvPr>
        </p:nvPicPr>
        <p:blipFill>
          <a:blip r:embed="rId2"/>
          <a:stretch>
            <a:fillRect/>
          </a:stretch>
        </p:blipFill>
        <p:spPr>
          <a:xfrm>
            <a:off x="3200401" y="1"/>
            <a:ext cx="8738680" cy="6858000"/>
          </a:xfrm>
        </p:spPr>
      </p:pic>
    </p:spTree>
    <p:extLst>
      <p:ext uri="{BB962C8B-B14F-4D97-AF65-F5344CB8AC3E}">
        <p14:creationId xmlns:p14="http://schemas.microsoft.com/office/powerpoint/2010/main" val="14341844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2">
                    <a:lumMod val="20000"/>
                    <a:lumOff val="80000"/>
                  </a:schemeClr>
                </a:solidFill>
                <a:latin typeface="Segoe UI" panose="020B0502040204020203" pitchFamily="34" charset="0"/>
              </a:rPr>
              <a:t>Modals</a:t>
            </a:r>
          </a:p>
        </p:txBody>
      </p:sp>
      <p:sp>
        <p:nvSpPr>
          <p:cNvPr id="4" name="Content Placeholder 3">
            <a:extLst>
              <a:ext uri="{FF2B5EF4-FFF2-40B4-BE49-F238E27FC236}">
                <a16:creationId xmlns:a16="http://schemas.microsoft.com/office/drawing/2014/main" id="{D94C8BD3-9A3B-D285-7AD2-12C1609E57C6}"/>
              </a:ext>
            </a:extLst>
          </p:cNvPr>
          <p:cNvSpPr>
            <a:spLocks noGrp="1"/>
          </p:cNvSpPr>
          <p:nvPr>
            <p:ph idx="1"/>
          </p:nvPr>
        </p:nvSpPr>
        <p:spPr/>
        <p:txBody>
          <a:bodyPr>
            <a:normAutofit lnSpcReduction="10000"/>
          </a:bodyPr>
          <a:lstStyle/>
          <a:p>
            <a:pPr marL="0" indent="0">
              <a:buNone/>
            </a:pPr>
            <a:endParaRPr lang="en-US" dirty="0"/>
          </a:p>
          <a:p>
            <a:r>
              <a:rPr lang="en-US" dirty="0"/>
              <a:t>The Modal component is a dialog box/popup window that is displayed on top of the current page:</a:t>
            </a:r>
          </a:p>
          <a:p>
            <a:endParaRPr lang="en-US" dirty="0"/>
          </a:p>
          <a:p>
            <a:endParaRPr lang="en-US" dirty="0"/>
          </a:p>
          <a:p>
            <a:r>
              <a:rPr lang="en-US" dirty="0"/>
              <a:t>Add animation</a:t>
            </a:r>
          </a:p>
          <a:p>
            <a:r>
              <a:rPr lang="en-US" dirty="0"/>
              <a:t>Use the .fade class to add a fading effect when opening and closing the modal:</a:t>
            </a:r>
          </a:p>
          <a:p>
            <a:r>
              <a:rPr lang="en-IN" dirty="0"/>
              <a:t>Change the size of the modal by adding the .modal-</a:t>
            </a:r>
            <a:r>
              <a:rPr lang="en-IN" dirty="0" err="1"/>
              <a:t>sm</a:t>
            </a:r>
            <a:r>
              <a:rPr lang="en-IN" dirty="0"/>
              <a:t> class for small modals (max-width 300px), .modal-</a:t>
            </a:r>
            <a:r>
              <a:rPr lang="en-IN" dirty="0" err="1"/>
              <a:t>lg</a:t>
            </a:r>
            <a:r>
              <a:rPr lang="en-IN" dirty="0"/>
              <a:t> class for large modals  (max-width 800px), or .modal-xl for extra large modals  (max-width 1140px). Default is 500px max-width.</a:t>
            </a:r>
          </a:p>
          <a:p>
            <a:endParaRPr lang="en-IN" dirty="0"/>
          </a:p>
          <a:p>
            <a:r>
              <a:rPr lang="en-IN" dirty="0"/>
              <a:t>Add the size class to the &lt;div&gt; element with class .modal-dialog:</a:t>
            </a:r>
          </a:p>
        </p:txBody>
      </p:sp>
    </p:spTree>
    <p:extLst>
      <p:ext uri="{BB962C8B-B14F-4D97-AF65-F5344CB8AC3E}">
        <p14:creationId xmlns:p14="http://schemas.microsoft.com/office/powerpoint/2010/main" val="358422626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a:t>Tooltips</a:t>
            </a:r>
          </a:p>
        </p:txBody>
      </p:sp>
      <p:sp>
        <p:nvSpPr>
          <p:cNvPr id="4" name="Content Placeholder 3">
            <a:extLst>
              <a:ext uri="{FF2B5EF4-FFF2-40B4-BE49-F238E27FC236}">
                <a16:creationId xmlns:a16="http://schemas.microsoft.com/office/drawing/2014/main" id="{D94C8BD3-9A3B-D285-7AD2-12C1609E57C6}"/>
              </a:ext>
            </a:extLst>
          </p:cNvPr>
          <p:cNvSpPr>
            <a:spLocks noGrp="1"/>
          </p:cNvSpPr>
          <p:nvPr>
            <p:ph idx="1"/>
          </p:nvPr>
        </p:nvSpPr>
        <p:spPr/>
        <p:txBody>
          <a:bodyPr>
            <a:normAutofit/>
          </a:bodyPr>
          <a:lstStyle/>
          <a:p>
            <a:pPr marL="0" indent="0">
              <a:buNone/>
            </a:pPr>
            <a:endParaRPr lang="en-US" dirty="0"/>
          </a:p>
          <a:p>
            <a:pPr marL="0" indent="0">
              <a:buNone/>
            </a:pPr>
            <a:r>
              <a:rPr lang="en-US" dirty="0"/>
              <a:t>Tooltips</a:t>
            </a:r>
          </a:p>
          <a:p>
            <a:r>
              <a:rPr lang="en-US" dirty="0"/>
              <a:t>The Tooltip component is small pop-up box that appears when the user moves the mouse pointer over an element:</a:t>
            </a:r>
          </a:p>
          <a:p>
            <a:r>
              <a:rPr lang="en-US" dirty="0"/>
              <a:t>How To Create a Tooltip</a:t>
            </a:r>
          </a:p>
          <a:p>
            <a:r>
              <a:rPr lang="en-US" dirty="0"/>
              <a:t>To create a tooltip, add the data-bs-toggle="tooltip" attribute to an element.</a:t>
            </a:r>
          </a:p>
          <a:p>
            <a:endParaRPr lang="en-US" dirty="0"/>
          </a:p>
          <a:p>
            <a:r>
              <a:rPr lang="en-US" dirty="0"/>
              <a:t>Use the title attribute to specify the text that should be displayed inside the tooltip:</a:t>
            </a:r>
          </a:p>
          <a:p>
            <a:endParaRPr lang="en-US" dirty="0"/>
          </a:p>
          <a:p>
            <a:r>
              <a:rPr lang="en-US" dirty="0"/>
              <a:t>&lt;button type="button" class="</a:t>
            </a:r>
            <a:r>
              <a:rPr lang="en-US" dirty="0" err="1"/>
              <a:t>btn</a:t>
            </a:r>
            <a:r>
              <a:rPr lang="en-US" dirty="0"/>
              <a:t> </a:t>
            </a:r>
            <a:r>
              <a:rPr lang="en-US" dirty="0" err="1"/>
              <a:t>btn</a:t>
            </a:r>
            <a:r>
              <a:rPr lang="en-US" dirty="0"/>
              <a:t>-primary" data-bs-toggle="tooltip" title="Hooray!"&gt;Hover over me!&lt;/button&gt;</a:t>
            </a:r>
            <a:endParaRPr lang="en-IN" dirty="0"/>
          </a:p>
        </p:txBody>
      </p:sp>
    </p:spTree>
    <p:extLst>
      <p:ext uri="{BB962C8B-B14F-4D97-AF65-F5344CB8AC3E}">
        <p14:creationId xmlns:p14="http://schemas.microsoft.com/office/powerpoint/2010/main" val="328691156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a:t>Tooltips</a:t>
            </a:r>
          </a:p>
        </p:txBody>
      </p:sp>
      <p:sp>
        <p:nvSpPr>
          <p:cNvPr id="4" name="Content Placeholder 3">
            <a:extLst>
              <a:ext uri="{FF2B5EF4-FFF2-40B4-BE49-F238E27FC236}">
                <a16:creationId xmlns:a16="http://schemas.microsoft.com/office/drawing/2014/main" id="{D94C8BD3-9A3B-D285-7AD2-12C1609E57C6}"/>
              </a:ext>
            </a:extLst>
          </p:cNvPr>
          <p:cNvSpPr>
            <a:spLocks noGrp="1"/>
          </p:cNvSpPr>
          <p:nvPr>
            <p:ph idx="1"/>
          </p:nvPr>
        </p:nvSpPr>
        <p:spPr/>
        <p:txBody>
          <a:bodyPr>
            <a:normAutofit fontScale="92500" lnSpcReduction="20000"/>
          </a:bodyPr>
          <a:lstStyle/>
          <a:p>
            <a:pPr marL="0" indent="0">
              <a:buNone/>
            </a:pPr>
            <a:endParaRPr lang="en-US" dirty="0"/>
          </a:p>
          <a:p>
            <a:pPr marL="0" indent="0">
              <a:buNone/>
            </a:pPr>
            <a:r>
              <a:rPr lang="en-US" dirty="0"/>
              <a:t>Positioning Tooltips</a:t>
            </a:r>
          </a:p>
          <a:p>
            <a:pPr marL="0" indent="0">
              <a:buNone/>
            </a:pPr>
            <a:r>
              <a:rPr lang="en-US" dirty="0"/>
              <a:t>By default, the tooltip will appear on top of the element.</a:t>
            </a:r>
          </a:p>
          <a:p>
            <a:pPr marL="0" indent="0">
              <a:buNone/>
            </a:pPr>
            <a:endParaRPr lang="en-US" dirty="0"/>
          </a:p>
          <a:p>
            <a:pPr marL="0" indent="0">
              <a:buNone/>
            </a:pPr>
            <a:r>
              <a:rPr lang="en-US" dirty="0"/>
              <a:t>Use the data-bs-placement attribute to set the position of the tooltip on top, bottom, left or the right side of the element:</a:t>
            </a:r>
          </a:p>
          <a:p>
            <a:pPr marL="0" indent="0">
              <a:buNone/>
            </a:pPr>
            <a:endParaRPr lang="en-US" dirty="0"/>
          </a:p>
          <a:p>
            <a:pPr marL="0" indent="0">
              <a:buNone/>
            </a:pPr>
            <a:r>
              <a:rPr lang="en-US" dirty="0"/>
              <a:t>Example</a:t>
            </a:r>
          </a:p>
          <a:p>
            <a:pPr marL="0" indent="0">
              <a:buNone/>
            </a:pPr>
            <a:r>
              <a:rPr lang="en-US" dirty="0"/>
              <a:t>&lt;a </a:t>
            </a:r>
            <a:r>
              <a:rPr lang="en-US" dirty="0" err="1"/>
              <a:t>href</a:t>
            </a:r>
            <a:r>
              <a:rPr lang="en-US" dirty="0"/>
              <a:t>="#" data-bs-toggle="tooltip" data-bs-placement="top" title="Hooray!"&gt;Hover&lt;/a&gt;</a:t>
            </a:r>
          </a:p>
          <a:p>
            <a:pPr marL="0" indent="0">
              <a:buNone/>
            </a:pPr>
            <a:r>
              <a:rPr lang="en-US" dirty="0"/>
              <a:t>&lt;a </a:t>
            </a:r>
            <a:r>
              <a:rPr lang="en-US" dirty="0" err="1"/>
              <a:t>href</a:t>
            </a:r>
            <a:r>
              <a:rPr lang="en-US" dirty="0"/>
              <a:t>="#" data-bs-toggle="tooltip" data-bs-placement="bottom" title="Hooray!"&gt;Hover&lt;/a&gt;</a:t>
            </a:r>
          </a:p>
          <a:p>
            <a:pPr marL="0" indent="0">
              <a:buNone/>
            </a:pPr>
            <a:r>
              <a:rPr lang="en-US" dirty="0"/>
              <a:t>&lt;a </a:t>
            </a:r>
            <a:r>
              <a:rPr lang="en-US" dirty="0" err="1"/>
              <a:t>href</a:t>
            </a:r>
            <a:r>
              <a:rPr lang="en-US" dirty="0"/>
              <a:t>="#" data-bs-toggle="tooltip" data-bs-placement="left" title="Hooray!"&gt;Hover&lt;/a&gt;</a:t>
            </a:r>
          </a:p>
          <a:p>
            <a:pPr marL="0" indent="0">
              <a:buNone/>
            </a:pPr>
            <a:r>
              <a:rPr lang="en-US" dirty="0"/>
              <a:t>&lt;a </a:t>
            </a:r>
            <a:r>
              <a:rPr lang="en-US" dirty="0" err="1"/>
              <a:t>href</a:t>
            </a:r>
            <a:r>
              <a:rPr lang="en-US" dirty="0"/>
              <a:t>="#" data-bs-toggle="tooltip" data-bs-placement="right" title="Hooray!"&gt;Hover&lt;/a&gt;</a:t>
            </a:r>
          </a:p>
        </p:txBody>
      </p:sp>
    </p:spTree>
    <p:extLst>
      <p:ext uri="{BB962C8B-B14F-4D97-AF65-F5344CB8AC3E}">
        <p14:creationId xmlns:p14="http://schemas.microsoft.com/office/powerpoint/2010/main" val="115632678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2">
                    <a:lumMod val="20000"/>
                    <a:lumOff val="80000"/>
                  </a:schemeClr>
                </a:solidFill>
                <a:latin typeface="Segoe UI" panose="020B0502040204020203" pitchFamily="34" charset="0"/>
              </a:rPr>
              <a:t>Forms</a:t>
            </a:r>
            <a:endParaRPr lang="en-US" b="0" i="0" dirty="0">
              <a:solidFill>
                <a:schemeClr val="bg2">
                  <a:lumMod val="20000"/>
                  <a:lumOff val="80000"/>
                </a:schemeClr>
              </a:solidFill>
              <a:effectLst/>
              <a:latin typeface="Segoe UI" panose="020B0502040204020203" pitchFamily="34" charset="0"/>
            </a:endParaRP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616036" y="526473"/>
            <a:ext cx="7568432" cy="5458275"/>
          </a:xfrm>
        </p:spPr>
        <p:txBody>
          <a:bodyPr>
            <a:normAutofit/>
          </a:bodyPr>
          <a:lstStyle/>
          <a:p>
            <a:r>
              <a:rPr lang="en-US" dirty="0"/>
              <a:t>All textual &lt;input&gt; and  &lt;</a:t>
            </a:r>
            <a:r>
              <a:rPr lang="en-US" dirty="0" err="1"/>
              <a:t>textarea</a:t>
            </a:r>
            <a:r>
              <a:rPr lang="en-US" dirty="0"/>
              <a:t>&gt; elements with class .form-control get proper form styling:</a:t>
            </a:r>
          </a:p>
          <a:p>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="mb-3 mt-3"&gt;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="email"</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="form-label"&gt;</a:t>
            </a:r>
            <a:r>
              <a:rPr lang="en-IN" b="0" i="0" dirty="0">
                <a:solidFill>
                  <a:srgbClr val="000000"/>
                </a:solidFill>
                <a:effectLst/>
                <a:latin typeface="Consolas" panose="020B0609020204030204" pitchFamily="49" charset="0"/>
              </a:rPr>
              <a:t>Email:</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="email"</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="form-control"</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="email"</a:t>
            </a:r>
            <a:r>
              <a:rPr lang="en-IN" b="0" i="0" dirty="0">
                <a:solidFill>
                  <a:srgbClr val="FF0000"/>
                </a:solidFill>
                <a:effectLst/>
                <a:latin typeface="Consolas" panose="020B0609020204030204" pitchFamily="49" charset="0"/>
              </a:rPr>
              <a:t> placeholder</a:t>
            </a:r>
            <a:r>
              <a:rPr lang="en-IN" b="0" i="0" dirty="0">
                <a:solidFill>
                  <a:srgbClr val="0000CD"/>
                </a:solidFill>
                <a:effectLst/>
                <a:latin typeface="Consolas" panose="020B0609020204030204" pitchFamily="49" charset="0"/>
              </a:rPr>
              <a:t>="Enter email"</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="email"&gt;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0000CD"/>
                </a:solidFill>
                <a:effectLst/>
                <a:latin typeface="Consolas" panose="020B0609020204030204" pitchFamily="49" charset="0"/>
              </a:rPr>
              <a:t>&gt;</a:t>
            </a:r>
            <a:endParaRPr lang="en-US" dirty="0"/>
          </a:p>
          <a:p>
            <a:endParaRPr lang="en-US" dirty="0"/>
          </a:p>
        </p:txBody>
      </p:sp>
      <p:pic>
        <p:nvPicPr>
          <p:cNvPr id="5" name="Picture 4">
            <a:extLst>
              <a:ext uri="{FF2B5EF4-FFF2-40B4-BE49-F238E27FC236}">
                <a16:creationId xmlns:a16="http://schemas.microsoft.com/office/drawing/2014/main" id="{A908C621-E0D2-1F01-0203-193FD3578076}"/>
              </a:ext>
            </a:extLst>
          </p:cNvPr>
          <p:cNvPicPr>
            <a:picLocks noChangeAspect="1"/>
          </p:cNvPicPr>
          <p:nvPr/>
        </p:nvPicPr>
        <p:blipFill>
          <a:blip r:embed="rId2"/>
          <a:stretch>
            <a:fillRect/>
          </a:stretch>
        </p:blipFill>
        <p:spPr>
          <a:xfrm>
            <a:off x="5958876" y="4308757"/>
            <a:ext cx="5225550" cy="2272521"/>
          </a:xfrm>
          <a:prstGeom prst="rect">
            <a:avLst/>
          </a:prstGeom>
        </p:spPr>
      </p:pic>
    </p:spTree>
    <p:extLst>
      <p:ext uri="{BB962C8B-B14F-4D97-AF65-F5344CB8AC3E}">
        <p14:creationId xmlns:p14="http://schemas.microsoft.com/office/powerpoint/2010/main" val="256326913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1AD54-3563-4053-9666-C510E50A38D1}"/>
              </a:ext>
            </a:extLst>
          </p:cNvPr>
          <p:cNvSpPr>
            <a:spLocks noGrp="1"/>
          </p:cNvSpPr>
          <p:nvPr>
            <p:ph type="title"/>
          </p:nvPr>
        </p:nvSpPr>
        <p:spPr/>
        <p:txBody>
          <a:bodyPr>
            <a:normAutofit/>
          </a:bodyPr>
          <a:lstStyle/>
          <a:p>
            <a:r>
              <a:rPr lang="en-IN" dirty="0" err="1"/>
              <a:t>Textarea</a:t>
            </a:r>
            <a:br>
              <a:rPr lang="en-IN" dirty="0"/>
            </a:br>
            <a:br>
              <a:rPr lang="en-IN" dirty="0"/>
            </a:br>
            <a:br>
              <a:rPr lang="en-IN" dirty="0"/>
            </a:br>
            <a:br>
              <a:rPr lang="en-IN" dirty="0"/>
            </a:br>
            <a:br>
              <a:rPr lang="en-IN" dirty="0"/>
            </a:br>
            <a:r>
              <a:rPr lang="en-US" altLang="en-US" dirty="0"/>
              <a:t>Form Row/Grid (Inline Forms)</a:t>
            </a:r>
            <a:br>
              <a:rPr lang="en-US" altLang="en-US" dirty="0"/>
            </a:br>
            <a:br>
              <a:rPr lang="en-IN" dirty="0"/>
            </a:br>
            <a:endParaRPr lang="en-IN" dirty="0"/>
          </a:p>
        </p:txBody>
      </p:sp>
      <p:sp>
        <p:nvSpPr>
          <p:cNvPr id="3" name="Content Placeholder 2">
            <a:extLst>
              <a:ext uri="{FF2B5EF4-FFF2-40B4-BE49-F238E27FC236}">
                <a16:creationId xmlns:a16="http://schemas.microsoft.com/office/drawing/2014/main" id="{E1C884FC-9744-4AEA-ACEA-83C7CB4A69AA}"/>
              </a:ext>
            </a:extLst>
          </p:cNvPr>
          <p:cNvSpPr>
            <a:spLocks noGrp="1"/>
          </p:cNvSpPr>
          <p:nvPr>
            <p:ph idx="1"/>
          </p:nvPr>
        </p:nvSpPr>
        <p:spPr>
          <a:xfrm>
            <a:off x="3869268" y="498764"/>
            <a:ext cx="7315200" cy="5485984"/>
          </a:xfrm>
        </p:spPr>
        <p:txBody>
          <a:bodyPr>
            <a:normAutofit fontScale="85000" lnSpcReduction="20000"/>
          </a:bodyPr>
          <a:lstStyle/>
          <a:p>
            <a:pPr marL="0" indent="0">
              <a:buNone/>
            </a:pPr>
            <a:r>
              <a:rPr lang="en-US" dirty="0"/>
              <a:t>&lt;label for="comment"&gt;Comments:&lt;/label&gt;</a:t>
            </a:r>
            <a:br>
              <a:rPr lang="en-US" dirty="0"/>
            </a:br>
            <a:r>
              <a:rPr lang="en-US" dirty="0"/>
              <a:t>&lt;</a:t>
            </a:r>
            <a:r>
              <a:rPr lang="en-US" dirty="0" err="1"/>
              <a:t>textarea</a:t>
            </a:r>
            <a:r>
              <a:rPr lang="en-US" dirty="0"/>
              <a:t> class="form-control" rows="5" id="comment"  name="text"&gt;&lt;/</a:t>
            </a:r>
            <a:r>
              <a:rPr lang="en-US" dirty="0" err="1"/>
              <a:t>textarea</a:t>
            </a:r>
            <a:r>
              <a:rPr lang="en-US" dirty="0"/>
              <a:t>&gt;</a:t>
            </a:r>
          </a:p>
          <a:p>
            <a:pPr marL="0" indent="0">
              <a:buNone/>
            </a:pPr>
            <a:endParaRPr lang="en-US" dirty="0"/>
          </a:p>
          <a:p>
            <a:pPr marL="0" lvl="0" indent="0" eaLnBrk="0" fontAlgn="base" hangingPunct="0">
              <a:lnSpc>
                <a:spcPct val="100000"/>
              </a:lnSpc>
              <a:spcBef>
                <a:spcPct val="0"/>
              </a:spcBef>
              <a:spcAft>
                <a:spcPct val="0"/>
              </a:spcAft>
              <a:buClrTx/>
              <a:buNone/>
            </a:pPr>
            <a:endParaRPr lang="en-US" altLang="en-US" dirty="0">
              <a:solidFill>
                <a:srgbClr val="000000"/>
              </a:solidFill>
              <a:latin typeface="Verdana" panose="020B0604030504040204" pitchFamily="34" charset="0"/>
            </a:endParaRPr>
          </a:p>
          <a:p>
            <a:pPr marL="0" lvl="0" indent="0" eaLnBrk="0" fontAlgn="base" hangingPunct="0">
              <a:lnSpc>
                <a:spcPct val="100000"/>
              </a:lnSpc>
              <a:spcBef>
                <a:spcPct val="0"/>
              </a:spcBef>
              <a:spcAft>
                <a:spcPct val="0"/>
              </a:spcAft>
              <a:buClrTx/>
              <a:buNone/>
            </a:pPr>
            <a:endParaRPr lang="en-US" altLang="en-US" dirty="0">
              <a:solidFill>
                <a:srgbClr val="000000"/>
              </a:solidFill>
              <a:latin typeface="Verdana" panose="020B0604030504040204" pitchFamily="34" charset="0"/>
            </a:endParaRPr>
          </a:p>
          <a:p>
            <a:pPr marL="0" lvl="0" indent="0" eaLnBrk="0" fontAlgn="base" hangingPunct="0">
              <a:lnSpc>
                <a:spcPct val="100000"/>
              </a:lnSpc>
              <a:spcBef>
                <a:spcPct val="0"/>
              </a:spcBef>
              <a:spcAft>
                <a:spcPct val="0"/>
              </a:spcAft>
              <a:buClrTx/>
              <a:buNone/>
            </a:pPr>
            <a:r>
              <a:rPr lang="en-US" altLang="en-US" dirty="0">
                <a:solidFill>
                  <a:srgbClr val="000000"/>
                </a:solidFill>
                <a:latin typeface="Verdana" panose="020B0604030504040204" pitchFamily="34" charset="0"/>
              </a:rPr>
              <a:t>If you want your form elements to appear side by side, use </a:t>
            </a:r>
            <a:r>
              <a:rPr lang="en-US" altLang="en-US" dirty="0">
                <a:solidFill>
                  <a:srgbClr val="DC143C"/>
                </a:solidFill>
                <a:latin typeface="Consolas" panose="020B0609020204030204" pitchFamily="49" charset="0"/>
              </a:rPr>
              <a:t>.row</a:t>
            </a:r>
            <a:r>
              <a:rPr lang="en-US" altLang="en-US" dirty="0">
                <a:solidFill>
                  <a:srgbClr val="000000"/>
                </a:solidFill>
                <a:latin typeface="Verdana" panose="020B0604030504040204" pitchFamily="34" charset="0"/>
              </a:rPr>
              <a:t> and </a:t>
            </a:r>
            <a:r>
              <a:rPr lang="en-US" altLang="en-US" dirty="0">
                <a:solidFill>
                  <a:srgbClr val="DC143C"/>
                </a:solidFill>
                <a:latin typeface="Consolas" panose="020B0609020204030204" pitchFamily="49" charset="0"/>
              </a:rPr>
              <a:t>.col</a:t>
            </a:r>
            <a:r>
              <a:rPr lang="en-US" altLang="en-US" dirty="0">
                <a:solidFill>
                  <a:srgbClr val="000000"/>
                </a:solidFill>
                <a:latin typeface="Verdana" panose="020B0604030504040204" pitchFamily="34" charset="0"/>
              </a:rPr>
              <a:t>:</a:t>
            </a:r>
            <a:endParaRPr lang="en-US" altLang="en-US" dirty="0">
              <a:solidFill>
                <a:schemeClr val="tx1"/>
              </a:solidFill>
            </a:endParaRPr>
          </a:p>
          <a:p>
            <a:pPr marL="0" lvl="0" indent="0" eaLnBrk="0" fontAlgn="base" hangingPunct="0">
              <a:lnSpc>
                <a:spcPct val="100000"/>
              </a:lnSpc>
              <a:spcBef>
                <a:spcPct val="0"/>
              </a:spcBef>
              <a:spcAft>
                <a:spcPct val="0"/>
              </a:spcAft>
              <a:buClrTx/>
              <a:buNone/>
            </a:pPr>
            <a:endParaRPr lang="en-US" altLang="en-US" sz="3600" dirty="0">
              <a:solidFill>
                <a:srgbClr val="000000"/>
              </a:solidFill>
              <a:latin typeface="Segoe UI" panose="020B0502040204020203" pitchFamily="34" charset="0"/>
              <a:cs typeface="Segoe UI" panose="020B0502040204020203" pitchFamily="34" charset="0"/>
            </a:endParaRPr>
          </a:p>
          <a:p>
            <a:pPr marL="0" lvl="0" indent="0" eaLnBrk="0" fontAlgn="base" hangingPunct="0">
              <a:lnSpc>
                <a:spcPct val="100000"/>
              </a:lnSpc>
              <a:spcBef>
                <a:spcPct val="0"/>
              </a:spcBef>
              <a:spcAft>
                <a:spcPct val="0"/>
              </a:spcAft>
              <a:buClrTx/>
              <a:buNone/>
            </a:pPr>
            <a:r>
              <a:rPr lang="en-US" altLang="en-US" sz="3600" dirty="0">
                <a:solidFill>
                  <a:srgbClr val="000000"/>
                </a:solidFill>
                <a:latin typeface="Segoe UI" panose="020B0502040204020203" pitchFamily="34" charset="0"/>
                <a:cs typeface="Segoe UI" panose="020B0502040204020203" pitchFamily="34" charset="0"/>
              </a:rPr>
              <a:t>Example</a:t>
            </a:r>
          </a:p>
          <a:p>
            <a:pPr marL="0" lvl="0" indent="0" eaLnBrk="0" fontAlgn="base" hangingPunct="0">
              <a:lnSpc>
                <a:spcPct val="100000"/>
              </a:lnSpc>
              <a:spcBef>
                <a:spcPct val="0"/>
              </a:spcBef>
              <a:spcAft>
                <a:spcPct val="0"/>
              </a:spcAft>
              <a:buClrTx/>
              <a:buNone/>
            </a:pPr>
            <a:r>
              <a:rPr lang="en-US" altLang="en-US" dirty="0">
                <a:solidFill>
                  <a:srgbClr val="0000CD"/>
                </a:solidFill>
                <a:latin typeface="Consolas" panose="020B0609020204030204" pitchFamily="49" charset="0"/>
              </a:rPr>
              <a:t>&lt;</a:t>
            </a:r>
            <a:r>
              <a:rPr lang="en-US" altLang="en-US" dirty="0">
                <a:solidFill>
                  <a:srgbClr val="A52A2A"/>
                </a:solidFill>
                <a:latin typeface="Consolas" panose="020B0609020204030204" pitchFamily="49" charset="0"/>
              </a:rPr>
              <a:t>form</a:t>
            </a:r>
            <a:r>
              <a:rPr lang="en-US" altLang="en-US" dirty="0">
                <a:solidFill>
                  <a:srgbClr val="0000CD"/>
                </a:solidFill>
                <a:latin typeface="Consolas" panose="020B0609020204030204" pitchFamily="49" charset="0"/>
              </a:rPr>
              <a:t>&gt;</a:t>
            </a:r>
            <a:br>
              <a:rPr lang="en-US" altLang="en-US" dirty="0">
                <a:solidFill>
                  <a:srgbClr val="000000"/>
                </a:solidFill>
                <a:latin typeface="Consolas" panose="020B0609020204030204" pitchFamily="49" charset="0"/>
              </a:rPr>
            </a:br>
            <a:r>
              <a:rPr lang="en-US" altLang="en-US" dirty="0">
                <a:solidFill>
                  <a:srgbClr val="000000"/>
                </a:solidFill>
                <a:latin typeface="Consolas" panose="020B0609020204030204" pitchFamily="49" charset="0"/>
              </a:rPr>
              <a:t>  </a:t>
            </a:r>
            <a:r>
              <a:rPr lang="en-US" altLang="en-US" dirty="0">
                <a:solidFill>
                  <a:srgbClr val="0000CD"/>
                </a:solidFill>
                <a:latin typeface="Consolas" panose="020B0609020204030204" pitchFamily="49" charset="0"/>
              </a:rPr>
              <a:t>&lt;</a:t>
            </a:r>
            <a:r>
              <a:rPr lang="en-US" altLang="en-US" dirty="0">
                <a:solidFill>
                  <a:srgbClr val="A52A2A"/>
                </a:solidFill>
                <a:latin typeface="Consolas" panose="020B0609020204030204" pitchFamily="49" charset="0"/>
              </a:rPr>
              <a:t>div</a:t>
            </a:r>
            <a:r>
              <a:rPr lang="en-US" altLang="en-US" dirty="0">
                <a:solidFill>
                  <a:srgbClr val="FF0000"/>
                </a:solidFill>
                <a:latin typeface="Consolas" panose="020B0609020204030204" pitchFamily="49" charset="0"/>
              </a:rPr>
              <a:t> class</a:t>
            </a:r>
            <a:r>
              <a:rPr lang="en-US" altLang="en-US" dirty="0">
                <a:solidFill>
                  <a:srgbClr val="0000CD"/>
                </a:solidFill>
                <a:latin typeface="Consolas" panose="020B0609020204030204" pitchFamily="49" charset="0"/>
              </a:rPr>
              <a:t>="row"&gt;</a:t>
            </a:r>
            <a:br>
              <a:rPr lang="en-US" altLang="en-US" dirty="0">
                <a:solidFill>
                  <a:srgbClr val="000000"/>
                </a:solidFill>
                <a:latin typeface="Consolas" panose="020B0609020204030204" pitchFamily="49" charset="0"/>
              </a:rPr>
            </a:br>
            <a:r>
              <a:rPr lang="en-US" altLang="en-US" dirty="0">
                <a:solidFill>
                  <a:srgbClr val="000000"/>
                </a:solidFill>
                <a:latin typeface="Consolas" panose="020B0609020204030204" pitchFamily="49" charset="0"/>
              </a:rPr>
              <a:t>    </a:t>
            </a:r>
            <a:r>
              <a:rPr lang="en-US" altLang="en-US" dirty="0">
                <a:solidFill>
                  <a:srgbClr val="0000CD"/>
                </a:solidFill>
                <a:latin typeface="Consolas" panose="020B0609020204030204" pitchFamily="49" charset="0"/>
              </a:rPr>
              <a:t>&lt;</a:t>
            </a:r>
            <a:r>
              <a:rPr lang="en-US" altLang="en-US" dirty="0">
                <a:solidFill>
                  <a:srgbClr val="A52A2A"/>
                </a:solidFill>
                <a:latin typeface="Consolas" panose="020B0609020204030204" pitchFamily="49" charset="0"/>
              </a:rPr>
              <a:t>div</a:t>
            </a:r>
            <a:r>
              <a:rPr lang="en-US" altLang="en-US" dirty="0">
                <a:solidFill>
                  <a:srgbClr val="FF0000"/>
                </a:solidFill>
                <a:latin typeface="Consolas" panose="020B0609020204030204" pitchFamily="49" charset="0"/>
              </a:rPr>
              <a:t> class</a:t>
            </a:r>
            <a:r>
              <a:rPr lang="en-US" altLang="en-US" dirty="0">
                <a:solidFill>
                  <a:srgbClr val="0000CD"/>
                </a:solidFill>
                <a:latin typeface="Consolas" panose="020B0609020204030204" pitchFamily="49" charset="0"/>
              </a:rPr>
              <a:t>="col"&gt;</a:t>
            </a:r>
            <a:br>
              <a:rPr lang="en-US" altLang="en-US" dirty="0">
                <a:solidFill>
                  <a:srgbClr val="000000"/>
                </a:solidFill>
                <a:latin typeface="Consolas" panose="020B0609020204030204" pitchFamily="49" charset="0"/>
              </a:rPr>
            </a:br>
            <a:r>
              <a:rPr lang="en-US" altLang="en-US" dirty="0">
                <a:solidFill>
                  <a:srgbClr val="000000"/>
                </a:solidFill>
                <a:latin typeface="Consolas" panose="020B0609020204030204" pitchFamily="49" charset="0"/>
              </a:rPr>
              <a:t>      </a:t>
            </a:r>
            <a:r>
              <a:rPr lang="en-US" altLang="en-US" dirty="0">
                <a:solidFill>
                  <a:srgbClr val="0000CD"/>
                </a:solidFill>
                <a:latin typeface="Consolas" panose="020B0609020204030204" pitchFamily="49" charset="0"/>
              </a:rPr>
              <a:t>&lt;</a:t>
            </a:r>
            <a:r>
              <a:rPr lang="en-US" altLang="en-US" dirty="0">
                <a:solidFill>
                  <a:srgbClr val="A52A2A"/>
                </a:solidFill>
                <a:latin typeface="Consolas" panose="020B0609020204030204" pitchFamily="49" charset="0"/>
              </a:rPr>
              <a:t>input</a:t>
            </a:r>
            <a:r>
              <a:rPr lang="en-US" altLang="en-US" dirty="0">
                <a:solidFill>
                  <a:srgbClr val="FF0000"/>
                </a:solidFill>
                <a:latin typeface="Consolas" panose="020B0609020204030204" pitchFamily="49" charset="0"/>
              </a:rPr>
              <a:t> type</a:t>
            </a:r>
            <a:r>
              <a:rPr lang="en-US" altLang="en-US" dirty="0">
                <a:solidFill>
                  <a:srgbClr val="0000CD"/>
                </a:solidFill>
                <a:latin typeface="Consolas" panose="020B0609020204030204" pitchFamily="49" charset="0"/>
              </a:rPr>
              <a:t>="text"</a:t>
            </a:r>
            <a:r>
              <a:rPr lang="en-US" altLang="en-US" dirty="0">
                <a:solidFill>
                  <a:srgbClr val="FF0000"/>
                </a:solidFill>
                <a:latin typeface="Consolas" panose="020B0609020204030204" pitchFamily="49" charset="0"/>
              </a:rPr>
              <a:t> class</a:t>
            </a:r>
            <a:r>
              <a:rPr lang="en-US" altLang="en-US" dirty="0">
                <a:solidFill>
                  <a:srgbClr val="0000CD"/>
                </a:solidFill>
                <a:latin typeface="Consolas" panose="020B0609020204030204" pitchFamily="49" charset="0"/>
              </a:rPr>
              <a:t>="form-control"</a:t>
            </a:r>
            <a:r>
              <a:rPr lang="en-US" altLang="en-US" dirty="0">
                <a:solidFill>
                  <a:srgbClr val="FF0000"/>
                </a:solidFill>
                <a:latin typeface="Consolas" panose="020B0609020204030204" pitchFamily="49" charset="0"/>
              </a:rPr>
              <a:t> placeholder</a:t>
            </a:r>
            <a:r>
              <a:rPr lang="en-US" altLang="en-US" dirty="0">
                <a:solidFill>
                  <a:srgbClr val="0000CD"/>
                </a:solidFill>
                <a:latin typeface="Consolas" panose="020B0609020204030204" pitchFamily="49" charset="0"/>
              </a:rPr>
              <a:t>="Enter email"</a:t>
            </a:r>
            <a:r>
              <a:rPr lang="en-US" altLang="en-US" dirty="0">
                <a:solidFill>
                  <a:srgbClr val="FF0000"/>
                </a:solidFill>
                <a:latin typeface="Consolas" panose="020B0609020204030204" pitchFamily="49" charset="0"/>
              </a:rPr>
              <a:t> name</a:t>
            </a:r>
            <a:r>
              <a:rPr lang="en-US" altLang="en-US" dirty="0">
                <a:solidFill>
                  <a:srgbClr val="0000CD"/>
                </a:solidFill>
                <a:latin typeface="Consolas" panose="020B0609020204030204" pitchFamily="49" charset="0"/>
              </a:rPr>
              <a:t>="email"&gt;</a:t>
            </a:r>
            <a:br>
              <a:rPr lang="en-US" altLang="en-US" dirty="0">
                <a:solidFill>
                  <a:srgbClr val="000000"/>
                </a:solidFill>
                <a:latin typeface="Consolas" panose="020B0609020204030204" pitchFamily="49" charset="0"/>
              </a:rPr>
            </a:br>
            <a:r>
              <a:rPr lang="en-US" altLang="en-US" dirty="0">
                <a:solidFill>
                  <a:srgbClr val="000000"/>
                </a:solidFill>
                <a:latin typeface="Consolas" panose="020B0609020204030204" pitchFamily="49" charset="0"/>
              </a:rPr>
              <a:t>    </a:t>
            </a:r>
            <a:r>
              <a:rPr lang="en-US" altLang="en-US" dirty="0">
                <a:solidFill>
                  <a:srgbClr val="0000CD"/>
                </a:solidFill>
                <a:latin typeface="Consolas" panose="020B0609020204030204" pitchFamily="49" charset="0"/>
              </a:rPr>
              <a:t>&lt;</a:t>
            </a:r>
            <a:r>
              <a:rPr lang="en-US" altLang="en-US" dirty="0">
                <a:solidFill>
                  <a:srgbClr val="A52A2A"/>
                </a:solidFill>
                <a:latin typeface="Consolas" panose="020B0609020204030204" pitchFamily="49" charset="0"/>
              </a:rPr>
              <a:t>/div</a:t>
            </a:r>
            <a:r>
              <a:rPr lang="en-US" altLang="en-US" dirty="0">
                <a:solidFill>
                  <a:srgbClr val="0000CD"/>
                </a:solidFill>
                <a:latin typeface="Consolas" panose="020B0609020204030204" pitchFamily="49" charset="0"/>
              </a:rPr>
              <a:t>&gt;</a:t>
            </a:r>
            <a:br>
              <a:rPr lang="en-US" altLang="en-US" dirty="0">
                <a:solidFill>
                  <a:srgbClr val="000000"/>
                </a:solidFill>
                <a:latin typeface="Consolas" panose="020B0609020204030204" pitchFamily="49" charset="0"/>
              </a:rPr>
            </a:br>
            <a:r>
              <a:rPr lang="en-US" altLang="en-US" dirty="0">
                <a:solidFill>
                  <a:srgbClr val="000000"/>
                </a:solidFill>
                <a:latin typeface="Consolas" panose="020B0609020204030204" pitchFamily="49" charset="0"/>
              </a:rPr>
              <a:t>    </a:t>
            </a:r>
            <a:r>
              <a:rPr lang="en-US" altLang="en-US" dirty="0">
                <a:solidFill>
                  <a:srgbClr val="0000CD"/>
                </a:solidFill>
                <a:latin typeface="Consolas" panose="020B0609020204030204" pitchFamily="49" charset="0"/>
              </a:rPr>
              <a:t>&lt;</a:t>
            </a:r>
            <a:r>
              <a:rPr lang="en-US" altLang="en-US" dirty="0">
                <a:solidFill>
                  <a:srgbClr val="A52A2A"/>
                </a:solidFill>
                <a:latin typeface="Consolas" panose="020B0609020204030204" pitchFamily="49" charset="0"/>
              </a:rPr>
              <a:t>div</a:t>
            </a:r>
            <a:r>
              <a:rPr lang="en-US" altLang="en-US" dirty="0">
                <a:solidFill>
                  <a:srgbClr val="FF0000"/>
                </a:solidFill>
                <a:latin typeface="Consolas" panose="020B0609020204030204" pitchFamily="49" charset="0"/>
              </a:rPr>
              <a:t> class</a:t>
            </a:r>
            <a:r>
              <a:rPr lang="en-US" altLang="en-US" dirty="0">
                <a:solidFill>
                  <a:srgbClr val="0000CD"/>
                </a:solidFill>
                <a:latin typeface="Consolas" panose="020B0609020204030204" pitchFamily="49" charset="0"/>
              </a:rPr>
              <a:t>="col"&gt;</a:t>
            </a:r>
            <a:br>
              <a:rPr lang="en-US" altLang="en-US" dirty="0">
                <a:solidFill>
                  <a:srgbClr val="000000"/>
                </a:solidFill>
                <a:latin typeface="Consolas" panose="020B0609020204030204" pitchFamily="49" charset="0"/>
              </a:rPr>
            </a:br>
            <a:r>
              <a:rPr lang="en-US" altLang="en-US" dirty="0">
                <a:solidFill>
                  <a:srgbClr val="000000"/>
                </a:solidFill>
                <a:latin typeface="Consolas" panose="020B0609020204030204" pitchFamily="49" charset="0"/>
              </a:rPr>
              <a:t>      </a:t>
            </a:r>
            <a:r>
              <a:rPr lang="en-US" altLang="en-US" dirty="0">
                <a:solidFill>
                  <a:srgbClr val="0000CD"/>
                </a:solidFill>
                <a:latin typeface="Consolas" panose="020B0609020204030204" pitchFamily="49" charset="0"/>
              </a:rPr>
              <a:t>&lt;</a:t>
            </a:r>
            <a:r>
              <a:rPr lang="en-US" altLang="en-US" dirty="0">
                <a:solidFill>
                  <a:srgbClr val="A52A2A"/>
                </a:solidFill>
                <a:latin typeface="Consolas" panose="020B0609020204030204" pitchFamily="49" charset="0"/>
              </a:rPr>
              <a:t>input</a:t>
            </a:r>
            <a:r>
              <a:rPr lang="en-US" altLang="en-US" dirty="0">
                <a:solidFill>
                  <a:srgbClr val="FF0000"/>
                </a:solidFill>
                <a:latin typeface="Consolas" panose="020B0609020204030204" pitchFamily="49" charset="0"/>
              </a:rPr>
              <a:t> type</a:t>
            </a:r>
            <a:r>
              <a:rPr lang="en-US" altLang="en-US" dirty="0">
                <a:solidFill>
                  <a:srgbClr val="0000CD"/>
                </a:solidFill>
                <a:latin typeface="Consolas" panose="020B0609020204030204" pitchFamily="49" charset="0"/>
              </a:rPr>
              <a:t>="password"</a:t>
            </a:r>
            <a:r>
              <a:rPr lang="en-US" altLang="en-US" dirty="0">
                <a:solidFill>
                  <a:srgbClr val="FF0000"/>
                </a:solidFill>
                <a:latin typeface="Consolas" panose="020B0609020204030204" pitchFamily="49" charset="0"/>
              </a:rPr>
              <a:t> class</a:t>
            </a:r>
            <a:r>
              <a:rPr lang="en-US" altLang="en-US" dirty="0">
                <a:solidFill>
                  <a:srgbClr val="0000CD"/>
                </a:solidFill>
                <a:latin typeface="Consolas" panose="020B0609020204030204" pitchFamily="49" charset="0"/>
              </a:rPr>
              <a:t>="form-control"</a:t>
            </a:r>
            <a:r>
              <a:rPr lang="en-US" altLang="en-US" dirty="0">
                <a:solidFill>
                  <a:srgbClr val="FF0000"/>
                </a:solidFill>
                <a:latin typeface="Consolas" panose="020B0609020204030204" pitchFamily="49" charset="0"/>
              </a:rPr>
              <a:t> placeholder</a:t>
            </a:r>
            <a:r>
              <a:rPr lang="en-US" altLang="en-US" dirty="0">
                <a:solidFill>
                  <a:srgbClr val="0000CD"/>
                </a:solidFill>
                <a:latin typeface="Consolas" panose="020B0609020204030204" pitchFamily="49" charset="0"/>
              </a:rPr>
              <a:t>="Enter password"</a:t>
            </a:r>
            <a:r>
              <a:rPr lang="en-US" altLang="en-US" dirty="0">
                <a:solidFill>
                  <a:srgbClr val="FF0000"/>
                </a:solidFill>
                <a:latin typeface="Consolas" panose="020B0609020204030204" pitchFamily="49" charset="0"/>
              </a:rPr>
              <a:t> name</a:t>
            </a:r>
            <a:r>
              <a:rPr lang="en-US" altLang="en-US" dirty="0">
                <a:solidFill>
                  <a:srgbClr val="0000CD"/>
                </a:solidFill>
                <a:latin typeface="Consolas" panose="020B0609020204030204" pitchFamily="49" charset="0"/>
              </a:rPr>
              <a:t>="</a:t>
            </a:r>
            <a:r>
              <a:rPr lang="en-US" altLang="en-US" dirty="0" err="1">
                <a:solidFill>
                  <a:srgbClr val="0000CD"/>
                </a:solidFill>
                <a:latin typeface="Consolas" panose="020B0609020204030204" pitchFamily="49" charset="0"/>
              </a:rPr>
              <a:t>pswd</a:t>
            </a:r>
            <a:r>
              <a:rPr lang="en-US" altLang="en-US" dirty="0">
                <a:solidFill>
                  <a:srgbClr val="0000CD"/>
                </a:solidFill>
                <a:latin typeface="Consolas" panose="020B0609020204030204" pitchFamily="49" charset="0"/>
              </a:rPr>
              <a:t>"&gt;</a:t>
            </a:r>
            <a:br>
              <a:rPr lang="en-US" altLang="en-US" dirty="0">
                <a:solidFill>
                  <a:srgbClr val="000000"/>
                </a:solidFill>
                <a:latin typeface="Consolas" panose="020B0609020204030204" pitchFamily="49" charset="0"/>
              </a:rPr>
            </a:br>
            <a:r>
              <a:rPr lang="en-US" altLang="en-US" dirty="0">
                <a:solidFill>
                  <a:srgbClr val="000000"/>
                </a:solidFill>
                <a:latin typeface="Consolas" panose="020B0609020204030204" pitchFamily="49" charset="0"/>
              </a:rPr>
              <a:t>    </a:t>
            </a:r>
            <a:r>
              <a:rPr lang="en-US" altLang="en-US" dirty="0">
                <a:solidFill>
                  <a:srgbClr val="0000CD"/>
                </a:solidFill>
                <a:latin typeface="Consolas" panose="020B0609020204030204" pitchFamily="49" charset="0"/>
              </a:rPr>
              <a:t>&lt;</a:t>
            </a:r>
            <a:r>
              <a:rPr lang="en-US" altLang="en-US" dirty="0">
                <a:solidFill>
                  <a:srgbClr val="A52A2A"/>
                </a:solidFill>
                <a:latin typeface="Consolas" panose="020B0609020204030204" pitchFamily="49" charset="0"/>
              </a:rPr>
              <a:t>/div</a:t>
            </a:r>
            <a:r>
              <a:rPr lang="en-US" altLang="en-US" dirty="0">
                <a:solidFill>
                  <a:srgbClr val="0000CD"/>
                </a:solidFill>
                <a:latin typeface="Consolas" panose="020B0609020204030204" pitchFamily="49" charset="0"/>
              </a:rPr>
              <a:t>&gt;</a:t>
            </a:r>
            <a:br>
              <a:rPr lang="en-US" altLang="en-US" dirty="0">
                <a:solidFill>
                  <a:srgbClr val="000000"/>
                </a:solidFill>
                <a:latin typeface="Consolas" panose="020B0609020204030204" pitchFamily="49" charset="0"/>
              </a:rPr>
            </a:br>
            <a:r>
              <a:rPr lang="en-US" altLang="en-US" dirty="0">
                <a:solidFill>
                  <a:srgbClr val="000000"/>
                </a:solidFill>
                <a:latin typeface="Consolas" panose="020B0609020204030204" pitchFamily="49" charset="0"/>
              </a:rPr>
              <a:t>  </a:t>
            </a:r>
            <a:r>
              <a:rPr lang="en-US" altLang="en-US" dirty="0">
                <a:solidFill>
                  <a:srgbClr val="0000CD"/>
                </a:solidFill>
                <a:latin typeface="Consolas" panose="020B0609020204030204" pitchFamily="49" charset="0"/>
              </a:rPr>
              <a:t>&lt;</a:t>
            </a:r>
            <a:r>
              <a:rPr lang="en-US" altLang="en-US" dirty="0">
                <a:solidFill>
                  <a:srgbClr val="A52A2A"/>
                </a:solidFill>
                <a:latin typeface="Consolas" panose="020B0609020204030204" pitchFamily="49" charset="0"/>
              </a:rPr>
              <a:t>/div</a:t>
            </a:r>
            <a:r>
              <a:rPr lang="en-US" altLang="en-US" dirty="0">
                <a:solidFill>
                  <a:srgbClr val="0000CD"/>
                </a:solidFill>
                <a:latin typeface="Consolas" panose="020B0609020204030204" pitchFamily="49" charset="0"/>
              </a:rPr>
              <a:t>&gt;</a:t>
            </a:r>
            <a:br>
              <a:rPr lang="en-US" altLang="en-US" dirty="0">
                <a:solidFill>
                  <a:srgbClr val="000000"/>
                </a:solidFill>
                <a:latin typeface="Consolas" panose="020B0609020204030204" pitchFamily="49" charset="0"/>
              </a:rPr>
            </a:br>
            <a:r>
              <a:rPr lang="en-US" altLang="en-US" dirty="0">
                <a:solidFill>
                  <a:srgbClr val="0000CD"/>
                </a:solidFill>
                <a:latin typeface="Consolas" panose="020B0609020204030204" pitchFamily="49" charset="0"/>
              </a:rPr>
              <a:t>&lt;</a:t>
            </a:r>
            <a:r>
              <a:rPr lang="en-US" altLang="en-US" dirty="0">
                <a:solidFill>
                  <a:srgbClr val="A52A2A"/>
                </a:solidFill>
                <a:latin typeface="Consolas" panose="020B0609020204030204" pitchFamily="49" charset="0"/>
              </a:rPr>
              <a:t>/form</a:t>
            </a:r>
            <a:r>
              <a:rPr lang="en-US" altLang="en-US" dirty="0">
                <a:solidFill>
                  <a:srgbClr val="0000CD"/>
                </a:solidFill>
                <a:latin typeface="Consolas" panose="020B0609020204030204" pitchFamily="49" charset="0"/>
              </a:rPr>
              <a:t>&gt;</a:t>
            </a:r>
            <a:endParaRPr lang="en-US" altLang="en-US" sz="3600" dirty="0">
              <a:solidFill>
                <a:schemeClr val="tx1"/>
              </a:solidFill>
              <a:latin typeface="Arial" panose="020B0604020202020204" pitchFamily="34" charset="0"/>
            </a:endParaRPr>
          </a:p>
          <a:p>
            <a:pPr marL="0" indent="0">
              <a:buNone/>
            </a:pPr>
            <a:endParaRPr lang="en-IN" dirty="0"/>
          </a:p>
        </p:txBody>
      </p:sp>
      <p:sp>
        <p:nvSpPr>
          <p:cNvPr id="4" name="Rectangle 1">
            <a:extLst>
              <a:ext uri="{FF2B5EF4-FFF2-40B4-BE49-F238E27FC236}">
                <a16:creationId xmlns:a16="http://schemas.microsoft.com/office/drawing/2014/main" id="{D250FA3D-1F87-41B8-8490-A389F4944293}"/>
              </a:ext>
            </a:extLst>
          </p:cNvPr>
          <p:cNvSpPr>
            <a:spLocks noChangeArrowheads="1"/>
          </p:cNvSpPr>
          <p:nvPr/>
        </p:nvSpPr>
        <p:spPr bwMode="auto">
          <a:xfrm>
            <a:off x="152400" y="152760"/>
            <a:ext cx="65" cy="456479"/>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5E567520-EDBC-43AB-8F57-CC5113A2CDCA}"/>
              </a:ext>
            </a:extLst>
          </p:cNvPr>
          <p:cNvPicPr>
            <a:picLocks noChangeAspect="1"/>
          </p:cNvPicPr>
          <p:nvPr/>
        </p:nvPicPr>
        <p:blipFill>
          <a:blip r:embed="rId2"/>
          <a:stretch>
            <a:fillRect/>
          </a:stretch>
        </p:blipFill>
        <p:spPr>
          <a:xfrm>
            <a:off x="3514725" y="5725020"/>
            <a:ext cx="8677275" cy="1028700"/>
          </a:xfrm>
          <a:prstGeom prst="rect">
            <a:avLst/>
          </a:prstGeom>
        </p:spPr>
      </p:pic>
    </p:spTree>
    <p:extLst>
      <p:ext uri="{BB962C8B-B14F-4D97-AF65-F5344CB8AC3E}">
        <p14:creationId xmlns:p14="http://schemas.microsoft.com/office/powerpoint/2010/main" val="41666862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6D582-FDF4-444C-B485-13C10BAAD109}"/>
              </a:ext>
            </a:extLst>
          </p:cNvPr>
          <p:cNvSpPr>
            <a:spLocks noGrp="1"/>
          </p:cNvSpPr>
          <p:nvPr>
            <p:ph type="title"/>
          </p:nvPr>
        </p:nvSpPr>
        <p:spPr/>
        <p:txBody>
          <a:bodyPr/>
          <a:lstStyle/>
          <a:p>
            <a:r>
              <a:rPr lang="en-IN" dirty="0"/>
              <a:t>Checkbox</a:t>
            </a:r>
          </a:p>
        </p:txBody>
      </p:sp>
      <p:sp>
        <p:nvSpPr>
          <p:cNvPr id="3" name="Content Placeholder 2">
            <a:extLst>
              <a:ext uri="{FF2B5EF4-FFF2-40B4-BE49-F238E27FC236}">
                <a16:creationId xmlns:a16="http://schemas.microsoft.com/office/drawing/2014/main" id="{57154124-494E-4EAE-B116-F6AE3383F47E}"/>
              </a:ext>
            </a:extLst>
          </p:cNvPr>
          <p:cNvSpPr>
            <a:spLocks noGrp="1"/>
          </p:cNvSpPr>
          <p:nvPr>
            <p:ph idx="1"/>
          </p:nvPr>
        </p:nvSpPr>
        <p:spPr>
          <a:xfrm>
            <a:off x="3716868" y="864108"/>
            <a:ext cx="7315200" cy="5120640"/>
          </a:xfrm>
        </p:spPr>
        <p:txBody>
          <a:bodyPr>
            <a:normAutofit fontScale="77500" lnSpcReduction="20000"/>
          </a:bodyPr>
          <a:lstStyle/>
          <a:p>
            <a:pPr marL="0" lvl="0" indent="0" eaLnBrk="0" fontAlgn="base" hangingPunct="0">
              <a:lnSpc>
                <a:spcPct val="100000"/>
              </a:lnSpc>
              <a:spcBef>
                <a:spcPct val="0"/>
              </a:spcBef>
              <a:spcAft>
                <a:spcPct val="0"/>
              </a:spcAft>
              <a:buClrTx/>
              <a:buNone/>
            </a:pPr>
            <a:r>
              <a:rPr lang="en-US" altLang="en-US" sz="4400" dirty="0">
                <a:solidFill>
                  <a:srgbClr val="000000"/>
                </a:solidFill>
                <a:latin typeface="Segoe UI" panose="020B0502040204020203" pitchFamily="34" charset="0"/>
                <a:cs typeface="Segoe UI" panose="020B0502040204020203" pitchFamily="34" charset="0"/>
              </a:rPr>
              <a:t>Checkboxes</a:t>
            </a:r>
          </a:p>
          <a:p>
            <a:pPr marL="0" lvl="0" indent="0" eaLnBrk="0" fontAlgn="base" hangingPunct="0">
              <a:lnSpc>
                <a:spcPct val="100000"/>
              </a:lnSpc>
              <a:spcBef>
                <a:spcPct val="0"/>
              </a:spcBef>
              <a:spcAft>
                <a:spcPct val="0"/>
              </a:spcAft>
              <a:buClrTx/>
              <a:buNone/>
            </a:pPr>
            <a:r>
              <a:rPr lang="en-US" altLang="en-US" dirty="0">
                <a:solidFill>
                  <a:srgbClr val="000000"/>
                </a:solidFill>
                <a:latin typeface="Verdana" panose="020B0604030504040204" pitchFamily="34" charset="0"/>
              </a:rPr>
              <a:t>Checkboxes are used if you want the user to select any number of options from a list of preset options.</a:t>
            </a:r>
          </a:p>
          <a:p>
            <a:pPr marL="0" lvl="0" indent="0" eaLnBrk="0" fontAlgn="base" hangingPunct="0">
              <a:lnSpc>
                <a:spcPct val="100000"/>
              </a:lnSpc>
              <a:spcBef>
                <a:spcPct val="0"/>
              </a:spcBef>
              <a:spcAft>
                <a:spcPct val="0"/>
              </a:spcAft>
              <a:buClrTx/>
              <a:buNone/>
            </a:pPr>
            <a:endParaRPr lang="en-US" altLang="en-US" dirty="0">
              <a:solidFill>
                <a:srgbClr val="000000"/>
              </a:solidFill>
              <a:latin typeface="Verdana" panose="020B0604030504040204" pitchFamily="34" charset="0"/>
            </a:endParaRPr>
          </a:p>
          <a:p>
            <a:pPr marL="0" lvl="0" indent="0" eaLnBrk="0" fontAlgn="base" hangingPunct="0">
              <a:lnSpc>
                <a:spcPct val="100000"/>
              </a:lnSpc>
              <a:spcBef>
                <a:spcPct val="0"/>
              </a:spcBef>
              <a:spcAft>
                <a:spcPct val="0"/>
              </a:spcAft>
              <a:buClrTx/>
              <a:buNone/>
            </a:pPr>
            <a:endParaRPr lang="en-US" altLang="en-US" sz="2100" dirty="0">
              <a:solidFill>
                <a:srgbClr val="000000"/>
              </a:solidFill>
              <a:latin typeface="Verdana" panose="020B0604030504040204" pitchFamily="34" charset="0"/>
            </a:endParaRPr>
          </a:p>
          <a:p>
            <a:pPr marL="0" lvl="0" indent="0" eaLnBrk="0" fontAlgn="base" hangingPunct="0">
              <a:lnSpc>
                <a:spcPct val="100000"/>
              </a:lnSpc>
              <a:spcBef>
                <a:spcPct val="0"/>
              </a:spcBef>
              <a:spcAft>
                <a:spcPct val="0"/>
              </a:spcAft>
              <a:buClrTx/>
              <a:buNone/>
            </a:pPr>
            <a:r>
              <a:rPr lang="en-US" altLang="en-US" sz="2100" dirty="0">
                <a:solidFill>
                  <a:srgbClr val="000000"/>
                </a:solidFill>
                <a:latin typeface="Verdana" panose="020B0604030504040204" pitchFamily="34" charset="0"/>
              </a:rPr>
              <a:t>To style checkboxes, use a wrapper element with</a:t>
            </a:r>
          </a:p>
          <a:p>
            <a:pPr marL="0" lvl="0" indent="0" eaLnBrk="0" fontAlgn="base" hangingPunct="0">
              <a:lnSpc>
                <a:spcPct val="100000"/>
              </a:lnSpc>
              <a:spcBef>
                <a:spcPct val="0"/>
              </a:spcBef>
              <a:spcAft>
                <a:spcPct val="0"/>
              </a:spcAft>
              <a:buClrTx/>
              <a:buNone/>
            </a:pPr>
            <a:r>
              <a:rPr lang="en-US" altLang="en-US" sz="2100" dirty="0">
                <a:solidFill>
                  <a:srgbClr val="000000"/>
                </a:solidFill>
                <a:latin typeface="Verdana" panose="020B0604030504040204" pitchFamily="34" charset="0"/>
              </a:rPr>
              <a:t> </a:t>
            </a:r>
            <a:r>
              <a:rPr lang="en-US" altLang="en-US" sz="2100" dirty="0">
                <a:solidFill>
                  <a:srgbClr val="DC143C"/>
                </a:solidFill>
                <a:latin typeface="Consolas" panose="020B0609020204030204" pitchFamily="49" charset="0"/>
              </a:rPr>
              <a:t>class="form-check"</a:t>
            </a:r>
            <a:r>
              <a:rPr lang="en-US" altLang="en-US" sz="2100" dirty="0">
                <a:solidFill>
                  <a:srgbClr val="000000"/>
                </a:solidFill>
                <a:latin typeface="Verdana" panose="020B0604030504040204" pitchFamily="34" charset="0"/>
              </a:rPr>
              <a:t> to ensure proper margins for labels and checkboxes.</a:t>
            </a:r>
            <a:endParaRPr lang="en-US" altLang="en-US" sz="2100" dirty="0">
              <a:solidFill>
                <a:schemeClr val="tx1"/>
              </a:solidFill>
            </a:endParaRPr>
          </a:p>
          <a:p>
            <a:pPr marL="0" lvl="0" indent="0" eaLnBrk="0" fontAlgn="base" hangingPunct="0">
              <a:lnSpc>
                <a:spcPct val="100000"/>
              </a:lnSpc>
              <a:spcBef>
                <a:spcPct val="0"/>
              </a:spcBef>
              <a:spcAft>
                <a:spcPct val="0"/>
              </a:spcAft>
              <a:buClrTx/>
              <a:buNone/>
            </a:pPr>
            <a:r>
              <a:rPr lang="en-US" altLang="en-US" sz="2100" dirty="0">
                <a:solidFill>
                  <a:srgbClr val="000000"/>
                </a:solidFill>
                <a:latin typeface="Verdana" panose="020B0604030504040204" pitchFamily="34" charset="0"/>
              </a:rPr>
              <a:t>Then, add the </a:t>
            </a:r>
            <a:r>
              <a:rPr lang="en-US" altLang="en-US" sz="2100" dirty="0">
                <a:solidFill>
                  <a:srgbClr val="DC143C"/>
                </a:solidFill>
                <a:latin typeface="Consolas" panose="020B0609020204030204" pitchFamily="49" charset="0"/>
              </a:rPr>
              <a:t>.form-check-label</a:t>
            </a:r>
            <a:r>
              <a:rPr lang="en-US" altLang="en-US" sz="2100" dirty="0">
                <a:solidFill>
                  <a:srgbClr val="000000"/>
                </a:solidFill>
                <a:latin typeface="Verdana" panose="020B0604030504040204" pitchFamily="34" charset="0"/>
              </a:rPr>
              <a:t> class to label elements,</a:t>
            </a:r>
          </a:p>
          <a:p>
            <a:pPr marL="0" lvl="0" indent="0" eaLnBrk="0" fontAlgn="base" hangingPunct="0">
              <a:lnSpc>
                <a:spcPct val="100000"/>
              </a:lnSpc>
              <a:spcBef>
                <a:spcPct val="0"/>
              </a:spcBef>
              <a:spcAft>
                <a:spcPct val="0"/>
              </a:spcAft>
              <a:buClrTx/>
              <a:buNone/>
            </a:pPr>
            <a:r>
              <a:rPr lang="en-US" altLang="en-US" sz="2100" dirty="0">
                <a:solidFill>
                  <a:srgbClr val="000000"/>
                </a:solidFill>
                <a:latin typeface="Verdana" panose="020B0604030504040204" pitchFamily="34" charset="0"/>
              </a:rPr>
              <a:t> and </a:t>
            </a:r>
            <a:r>
              <a:rPr lang="en-US" altLang="en-US" sz="2100" dirty="0">
                <a:solidFill>
                  <a:srgbClr val="DC143C"/>
                </a:solidFill>
                <a:latin typeface="Consolas" panose="020B0609020204030204" pitchFamily="49" charset="0"/>
              </a:rPr>
              <a:t>.form-check-input</a:t>
            </a:r>
            <a:r>
              <a:rPr lang="en-US" altLang="en-US" sz="2100" dirty="0">
                <a:solidFill>
                  <a:srgbClr val="000000"/>
                </a:solidFill>
                <a:latin typeface="Verdana" panose="020B0604030504040204" pitchFamily="34" charset="0"/>
              </a:rPr>
              <a:t> to style checkboxes properly inside the </a:t>
            </a:r>
            <a:r>
              <a:rPr lang="en-US" altLang="en-US" sz="2100" dirty="0">
                <a:solidFill>
                  <a:srgbClr val="DC143C"/>
                </a:solidFill>
                <a:latin typeface="Consolas" panose="020B0609020204030204" pitchFamily="49" charset="0"/>
              </a:rPr>
              <a:t>.form-check</a:t>
            </a:r>
            <a:r>
              <a:rPr lang="en-US" altLang="en-US" sz="2100" dirty="0">
                <a:solidFill>
                  <a:srgbClr val="000000"/>
                </a:solidFill>
                <a:latin typeface="Verdana" panose="020B0604030504040204" pitchFamily="34" charset="0"/>
              </a:rPr>
              <a:t> container.</a:t>
            </a:r>
            <a:endParaRPr lang="en-US" altLang="en-US" sz="2100" dirty="0">
              <a:solidFill>
                <a:schemeClr val="tx1"/>
              </a:solidFill>
            </a:endParaRPr>
          </a:p>
          <a:p>
            <a:pPr marL="0" lvl="0" indent="0" eaLnBrk="0" fontAlgn="base" hangingPunct="0">
              <a:lnSpc>
                <a:spcPct val="100000"/>
              </a:lnSpc>
              <a:spcBef>
                <a:spcPct val="0"/>
              </a:spcBef>
              <a:spcAft>
                <a:spcPct val="0"/>
              </a:spcAft>
              <a:buClrTx/>
              <a:buNone/>
            </a:pPr>
            <a:r>
              <a:rPr lang="en-US" altLang="en-US" sz="2100" dirty="0">
                <a:solidFill>
                  <a:srgbClr val="000000"/>
                </a:solidFill>
                <a:latin typeface="Verdana" panose="020B0604030504040204" pitchFamily="34" charset="0"/>
              </a:rPr>
              <a:t>Use the </a:t>
            </a:r>
            <a:r>
              <a:rPr lang="en-US" altLang="en-US" sz="2100" dirty="0">
                <a:solidFill>
                  <a:srgbClr val="DC143C"/>
                </a:solidFill>
                <a:latin typeface="Consolas" panose="020B0609020204030204" pitchFamily="49" charset="0"/>
              </a:rPr>
              <a:t>checked</a:t>
            </a:r>
            <a:r>
              <a:rPr lang="en-US" altLang="en-US" sz="2100" dirty="0">
                <a:solidFill>
                  <a:srgbClr val="000000"/>
                </a:solidFill>
                <a:latin typeface="Verdana" panose="020B0604030504040204" pitchFamily="34" charset="0"/>
              </a:rPr>
              <a:t> attribute if you want the checkbox to be checked by default.</a:t>
            </a:r>
            <a:endParaRPr lang="en-US" altLang="en-US" sz="3800" dirty="0">
              <a:solidFill>
                <a:schemeClr val="tx1"/>
              </a:solidFill>
              <a:latin typeface="Arial" panose="020B0604020202020204" pitchFamily="34" charset="0"/>
            </a:endParaRPr>
          </a:p>
          <a:p>
            <a:pPr marL="0" lvl="0" indent="0" eaLnBrk="0" fontAlgn="base" hangingPunct="0">
              <a:lnSpc>
                <a:spcPct val="100000"/>
              </a:lnSpc>
              <a:spcBef>
                <a:spcPct val="0"/>
              </a:spcBef>
              <a:spcAft>
                <a:spcPct val="0"/>
              </a:spcAft>
              <a:buClrTx/>
              <a:buNone/>
            </a:pPr>
            <a:endParaRPr lang="en-US" altLang="en-US" dirty="0">
              <a:solidFill>
                <a:schemeClr val="tx1"/>
              </a:solidFill>
            </a:endParaRPr>
          </a:p>
          <a:p>
            <a:pPr marL="0" lvl="0" indent="0" eaLnBrk="0" fontAlgn="base" hangingPunct="0">
              <a:lnSpc>
                <a:spcPct val="100000"/>
              </a:lnSpc>
              <a:spcBef>
                <a:spcPct val="0"/>
              </a:spcBef>
              <a:spcAft>
                <a:spcPct val="0"/>
              </a:spcAft>
              <a:buClrTx/>
              <a:buNone/>
            </a:pPr>
            <a:endParaRPr lang="en-US" altLang="en-US" sz="3600" dirty="0">
              <a:solidFill>
                <a:srgbClr val="000000"/>
              </a:solidFill>
              <a:latin typeface="Segoe UI" panose="020B0502040204020203" pitchFamily="34" charset="0"/>
              <a:cs typeface="Segoe UI" panose="020B0502040204020203" pitchFamily="34" charset="0"/>
            </a:endParaRPr>
          </a:p>
          <a:p>
            <a:pPr marL="0" lvl="0" indent="0" eaLnBrk="0" fontAlgn="base" hangingPunct="0">
              <a:lnSpc>
                <a:spcPct val="100000"/>
              </a:lnSpc>
              <a:spcBef>
                <a:spcPct val="0"/>
              </a:spcBef>
              <a:spcAft>
                <a:spcPct val="0"/>
              </a:spcAft>
              <a:buClrTx/>
              <a:buNone/>
            </a:pPr>
            <a:r>
              <a:rPr lang="en-US" altLang="en-US" sz="3600" dirty="0">
                <a:solidFill>
                  <a:srgbClr val="000000"/>
                </a:solidFill>
                <a:latin typeface="Segoe UI" panose="020B0502040204020203" pitchFamily="34" charset="0"/>
                <a:cs typeface="Segoe UI" panose="020B0502040204020203" pitchFamily="34" charset="0"/>
              </a:rPr>
              <a:t>Example</a:t>
            </a:r>
          </a:p>
          <a:p>
            <a:pPr marL="0" lvl="0" indent="0" eaLnBrk="0" fontAlgn="base" hangingPunct="0">
              <a:lnSpc>
                <a:spcPct val="100000"/>
              </a:lnSpc>
              <a:spcBef>
                <a:spcPct val="0"/>
              </a:spcBef>
              <a:spcAft>
                <a:spcPct val="0"/>
              </a:spcAft>
              <a:buClrTx/>
              <a:buNone/>
            </a:pPr>
            <a:r>
              <a:rPr lang="en-US" altLang="en-US" dirty="0">
                <a:solidFill>
                  <a:srgbClr val="0000CD"/>
                </a:solidFill>
                <a:latin typeface="Consolas" panose="020B0609020204030204" pitchFamily="49" charset="0"/>
              </a:rPr>
              <a:t>&lt;</a:t>
            </a:r>
            <a:r>
              <a:rPr lang="en-US" altLang="en-US" dirty="0">
                <a:solidFill>
                  <a:srgbClr val="A52A2A"/>
                </a:solidFill>
                <a:latin typeface="Consolas" panose="020B0609020204030204" pitchFamily="49" charset="0"/>
              </a:rPr>
              <a:t>div</a:t>
            </a:r>
            <a:r>
              <a:rPr lang="en-US" altLang="en-US" dirty="0">
                <a:solidFill>
                  <a:srgbClr val="FF0000"/>
                </a:solidFill>
                <a:latin typeface="Consolas" panose="020B0609020204030204" pitchFamily="49" charset="0"/>
              </a:rPr>
              <a:t> class</a:t>
            </a:r>
            <a:r>
              <a:rPr lang="en-US" altLang="en-US" dirty="0">
                <a:solidFill>
                  <a:srgbClr val="0000CD"/>
                </a:solidFill>
                <a:latin typeface="Consolas" panose="020B0609020204030204" pitchFamily="49" charset="0"/>
              </a:rPr>
              <a:t>="form-check"&gt;</a:t>
            </a:r>
            <a:br>
              <a:rPr lang="en-US" altLang="en-US" dirty="0">
                <a:solidFill>
                  <a:srgbClr val="000000"/>
                </a:solidFill>
                <a:latin typeface="Consolas" panose="020B0609020204030204" pitchFamily="49" charset="0"/>
              </a:rPr>
            </a:br>
            <a:r>
              <a:rPr lang="en-US" altLang="en-US" dirty="0">
                <a:solidFill>
                  <a:srgbClr val="000000"/>
                </a:solidFill>
                <a:latin typeface="Consolas" panose="020B0609020204030204" pitchFamily="49" charset="0"/>
              </a:rPr>
              <a:t>  </a:t>
            </a:r>
            <a:r>
              <a:rPr lang="en-US" altLang="en-US" dirty="0">
                <a:solidFill>
                  <a:srgbClr val="0000CD"/>
                </a:solidFill>
                <a:latin typeface="Consolas" panose="020B0609020204030204" pitchFamily="49" charset="0"/>
              </a:rPr>
              <a:t>&lt;</a:t>
            </a:r>
            <a:r>
              <a:rPr lang="en-US" altLang="en-US" dirty="0">
                <a:solidFill>
                  <a:srgbClr val="A52A2A"/>
                </a:solidFill>
                <a:latin typeface="Consolas" panose="020B0609020204030204" pitchFamily="49" charset="0"/>
              </a:rPr>
              <a:t>input</a:t>
            </a:r>
            <a:r>
              <a:rPr lang="en-US" altLang="en-US" dirty="0">
                <a:solidFill>
                  <a:srgbClr val="FF0000"/>
                </a:solidFill>
                <a:latin typeface="Consolas" panose="020B0609020204030204" pitchFamily="49" charset="0"/>
              </a:rPr>
              <a:t> class</a:t>
            </a:r>
            <a:r>
              <a:rPr lang="en-US" altLang="en-US" dirty="0">
                <a:solidFill>
                  <a:srgbClr val="0000CD"/>
                </a:solidFill>
                <a:latin typeface="Consolas" panose="020B0609020204030204" pitchFamily="49" charset="0"/>
              </a:rPr>
              <a:t>="form-check-input"</a:t>
            </a:r>
            <a:r>
              <a:rPr lang="en-US" altLang="en-US" dirty="0">
                <a:solidFill>
                  <a:srgbClr val="FF0000"/>
                </a:solidFill>
                <a:latin typeface="Consolas" panose="020B0609020204030204" pitchFamily="49" charset="0"/>
              </a:rPr>
              <a:t> type</a:t>
            </a:r>
            <a:r>
              <a:rPr lang="en-US" altLang="en-US" dirty="0">
                <a:solidFill>
                  <a:srgbClr val="0000CD"/>
                </a:solidFill>
                <a:latin typeface="Consolas" panose="020B0609020204030204" pitchFamily="49" charset="0"/>
              </a:rPr>
              <a:t>="checkbox"</a:t>
            </a:r>
            <a:r>
              <a:rPr lang="en-US" altLang="en-US" dirty="0">
                <a:solidFill>
                  <a:srgbClr val="FF0000"/>
                </a:solidFill>
                <a:latin typeface="Consolas" panose="020B0609020204030204" pitchFamily="49" charset="0"/>
              </a:rPr>
              <a:t> id</a:t>
            </a:r>
            <a:r>
              <a:rPr lang="en-US" altLang="en-US" dirty="0">
                <a:solidFill>
                  <a:srgbClr val="0000CD"/>
                </a:solidFill>
                <a:latin typeface="Consolas" panose="020B0609020204030204" pitchFamily="49" charset="0"/>
              </a:rPr>
              <a:t>="check1"</a:t>
            </a:r>
            <a:r>
              <a:rPr lang="en-US" altLang="en-US" dirty="0">
                <a:solidFill>
                  <a:srgbClr val="FF0000"/>
                </a:solidFill>
                <a:latin typeface="Consolas" panose="020B0609020204030204" pitchFamily="49" charset="0"/>
              </a:rPr>
              <a:t> name</a:t>
            </a:r>
            <a:r>
              <a:rPr lang="en-US" altLang="en-US" dirty="0">
                <a:solidFill>
                  <a:srgbClr val="0000CD"/>
                </a:solidFill>
                <a:latin typeface="Consolas" panose="020B0609020204030204" pitchFamily="49" charset="0"/>
              </a:rPr>
              <a:t>="option1"</a:t>
            </a:r>
            <a:r>
              <a:rPr lang="en-US" altLang="en-US" dirty="0">
                <a:solidFill>
                  <a:srgbClr val="FF0000"/>
                </a:solidFill>
                <a:latin typeface="Consolas" panose="020B0609020204030204" pitchFamily="49" charset="0"/>
              </a:rPr>
              <a:t> value</a:t>
            </a:r>
            <a:r>
              <a:rPr lang="en-US" altLang="en-US" dirty="0">
                <a:solidFill>
                  <a:srgbClr val="0000CD"/>
                </a:solidFill>
                <a:latin typeface="Consolas" panose="020B0609020204030204" pitchFamily="49" charset="0"/>
              </a:rPr>
              <a:t>="something"</a:t>
            </a:r>
            <a:r>
              <a:rPr lang="en-US" altLang="en-US" dirty="0">
                <a:solidFill>
                  <a:srgbClr val="FF0000"/>
                </a:solidFill>
                <a:latin typeface="Consolas" panose="020B0609020204030204" pitchFamily="49" charset="0"/>
              </a:rPr>
              <a:t> checked</a:t>
            </a:r>
            <a:r>
              <a:rPr lang="en-US" altLang="en-US" dirty="0">
                <a:solidFill>
                  <a:srgbClr val="0000CD"/>
                </a:solidFill>
                <a:latin typeface="Consolas" panose="020B0609020204030204" pitchFamily="49" charset="0"/>
              </a:rPr>
              <a:t>&gt;</a:t>
            </a:r>
            <a:br>
              <a:rPr lang="en-US" altLang="en-US" dirty="0">
                <a:solidFill>
                  <a:srgbClr val="000000"/>
                </a:solidFill>
                <a:latin typeface="Consolas" panose="020B0609020204030204" pitchFamily="49" charset="0"/>
              </a:rPr>
            </a:br>
            <a:r>
              <a:rPr lang="en-US" altLang="en-US" dirty="0">
                <a:solidFill>
                  <a:srgbClr val="000000"/>
                </a:solidFill>
                <a:latin typeface="Consolas" panose="020B0609020204030204" pitchFamily="49" charset="0"/>
              </a:rPr>
              <a:t>  </a:t>
            </a:r>
            <a:r>
              <a:rPr lang="en-US" altLang="en-US" dirty="0">
                <a:solidFill>
                  <a:srgbClr val="0000CD"/>
                </a:solidFill>
                <a:latin typeface="Consolas" panose="020B0609020204030204" pitchFamily="49" charset="0"/>
              </a:rPr>
              <a:t>&lt;</a:t>
            </a:r>
            <a:r>
              <a:rPr lang="en-US" altLang="en-US" dirty="0">
                <a:solidFill>
                  <a:srgbClr val="A52A2A"/>
                </a:solidFill>
                <a:latin typeface="Consolas" panose="020B0609020204030204" pitchFamily="49" charset="0"/>
              </a:rPr>
              <a:t>label</a:t>
            </a:r>
            <a:r>
              <a:rPr lang="en-US" altLang="en-US" dirty="0">
                <a:solidFill>
                  <a:srgbClr val="FF0000"/>
                </a:solidFill>
                <a:latin typeface="Consolas" panose="020B0609020204030204" pitchFamily="49" charset="0"/>
              </a:rPr>
              <a:t> class</a:t>
            </a:r>
            <a:r>
              <a:rPr lang="en-US" altLang="en-US" dirty="0">
                <a:solidFill>
                  <a:srgbClr val="0000CD"/>
                </a:solidFill>
                <a:latin typeface="Consolas" panose="020B0609020204030204" pitchFamily="49" charset="0"/>
              </a:rPr>
              <a:t>="form-check-label"&gt;</a:t>
            </a:r>
            <a:r>
              <a:rPr lang="en-US" altLang="en-US" dirty="0">
                <a:solidFill>
                  <a:srgbClr val="000000"/>
                </a:solidFill>
                <a:latin typeface="Consolas" panose="020B0609020204030204" pitchFamily="49" charset="0"/>
              </a:rPr>
              <a:t>Option 1</a:t>
            </a:r>
            <a:r>
              <a:rPr lang="en-US" altLang="en-US" dirty="0">
                <a:solidFill>
                  <a:srgbClr val="0000CD"/>
                </a:solidFill>
                <a:latin typeface="Consolas" panose="020B0609020204030204" pitchFamily="49" charset="0"/>
              </a:rPr>
              <a:t>&lt;</a:t>
            </a:r>
            <a:r>
              <a:rPr lang="en-US" altLang="en-US" dirty="0">
                <a:solidFill>
                  <a:srgbClr val="A52A2A"/>
                </a:solidFill>
                <a:latin typeface="Consolas" panose="020B0609020204030204" pitchFamily="49" charset="0"/>
              </a:rPr>
              <a:t>/label</a:t>
            </a:r>
            <a:r>
              <a:rPr lang="en-US" altLang="en-US" dirty="0">
                <a:solidFill>
                  <a:srgbClr val="0000CD"/>
                </a:solidFill>
                <a:latin typeface="Consolas" panose="020B0609020204030204" pitchFamily="49" charset="0"/>
              </a:rPr>
              <a:t>&gt;</a:t>
            </a:r>
            <a:br>
              <a:rPr lang="en-US" altLang="en-US" dirty="0">
                <a:solidFill>
                  <a:srgbClr val="000000"/>
                </a:solidFill>
                <a:latin typeface="Consolas" panose="020B0609020204030204" pitchFamily="49" charset="0"/>
              </a:rPr>
            </a:br>
            <a:r>
              <a:rPr lang="en-US" altLang="en-US" dirty="0">
                <a:solidFill>
                  <a:srgbClr val="0000CD"/>
                </a:solidFill>
                <a:latin typeface="Consolas" panose="020B0609020204030204" pitchFamily="49" charset="0"/>
              </a:rPr>
              <a:t>&lt;</a:t>
            </a:r>
            <a:r>
              <a:rPr lang="en-US" altLang="en-US" dirty="0">
                <a:solidFill>
                  <a:srgbClr val="A52A2A"/>
                </a:solidFill>
                <a:latin typeface="Consolas" panose="020B0609020204030204" pitchFamily="49" charset="0"/>
              </a:rPr>
              <a:t>/div</a:t>
            </a:r>
            <a:r>
              <a:rPr lang="en-US" altLang="en-US" dirty="0">
                <a:solidFill>
                  <a:srgbClr val="0000CD"/>
                </a:solidFill>
                <a:latin typeface="Consolas" panose="020B0609020204030204" pitchFamily="49" charset="0"/>
              </a:rPr>
              <a:t>&gt;</a:t>
            </a:r>
            <a:endParaRPr lang="en-US" altLang="en-US" sz="3600" dirty="0">
              <a:solidFill>
                <a:schemeClr val="tx1"/>
              </a:solidFill>
              <a:latin typeface="Arial" panose="020B0604020202020204" pitchFamily="34" charset="0"/>
            </a:endParaRPr>
          </a:p>
          <a:p>
            <a:endParaRPr lang="en-IN" dirty="0"/>
          </a:p>
        </p:txBody>
      </p:sp>
      <p:sp>
        <p:nvSpPr>
          <p:cNvPr id="4" name="Rectangle 1">
            <a:extLst>
              <a:ext uri="{FF2B5EF4-FFF2-40B4-BE49-F238E27FC236}">
                <a16:creationId xmlns:a16="http://schemas.microsoft.com/office/drawing/2014/main" id="{9C23C996-834E-4841-96D2-E2F03BE28132}"/>
              </a:ext>
            </a:extLst>
          </p:cNvPr>
          <p:cNvSpPr>
            <a:spLocks noChangeArrowheads="1"/>
          </p:cNvSpPr>
          <p:nvPr/>
        </p:nvSpPr>
        <p:spPr bwMode="auto">
          <a:xfrm>
            <a:off x="152400" y="152760"/>
            <a:ext cx="65" cy="456479"/>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4C09365E-5069-4E12-8CD5-BC7F6DFC64E8}"/>
              </a:ext>
            </a:extLst>
          </p:cNvPr>
          <p:cNvSpPr>
            <a:spLocks noChangeArrowheads="1"/>
          </p:cNvSpPr>
          <p:nvPr/>
        </p:nvSpPr>
        <p:spPr bwMode="auto">
          <a:xfrm>
            <a:off x="-15240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ontrols>
      <mc:AlternateContent xmlns:mc="http://schemas.openxmlformats.org/markup-compatibility/2006">
        <mc:Choice xmlns:v="urn:schemas-microsoft-com:vml" Requires="v">
          <p:control spid="1032" name="HTMLCheckbox1" r:id="rId2" imgW="257040" imgH="304920"/>
        </mc:Choice>
        <mc:Fallback>
          <p:control name="HTMLCheckbox1" r:id="rId2" imgW="257040" imgH="304920">
            <p:pic>
              <p:nvPicPr>
                <p:cNvPr id="5" name="HTMLCheckbox1">
                  <a:extLst>
                    <a:ext uri="{FF2B5EF4-FFF2-40B4-BE49-F238E27FC236}">
                      <a16:creationId xmlns:a16="http://schemas.microsoft.com/office/drawing/2014/main" id="{84A0A01D-14EC-47C6-85ED-5A342066FCC0}"/>
                    </a:ext>
                  </a:extLst>
                </p:cNvPr>
                <p:cNvPicPr preferRelativeResize="0">
                  <a:picLocks noChangeArrowheads="1" noChangeShapeType="1"/>
                </p:cNvPicPr>
                <p:nvPr/>
              </p:nvPicPr>
              <p:blipFill>
                <a:blip r:embed="rId6"/>
                <a:srcRect/>
                <a:stretch>
                  <a:fillRect/>
                </a:stretch>
              </p:blipFill>
              <p:spPr bwMode="auto">
                <a:xfrm>
                  <a:off x="152400" y="15240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33" name="HTMLCheckbox2" r:id="rId3" imgW="257040" imgH="304920"/>
        </mc:Choice>
        <mc:Fallback>
          <p:control name="HTMLCheckbox2" r:id="rId3" imgW="257040" imgH="304920">
            <p:pic>
              <p:nvPicPr>
                <p:cNvPr id="6" name="HTMLCheckbox2">
                  <a:extLst>
                    <a:ext uri="{FF2B5EF4-FFF2-40B4-BE49-F238E27FC236}">
                      <a16:creationId xmlns:a16="http://schemas.microsoft.com/office/drawing/2014/main" id="{F0880D1F-1D26-4F14-8626-910A6C81381B}"/>
                    </a:ext>
                  </a:extLst>
                </p:cNvPr>
                <p:cNvPicPr preferRelativeResize="0">
                  <a:picLocks noChangeArrowheads="1" noChangeShapeType="1"/>
                </p:cNvPicPr>
                <p:nvPr/>
              </p:nvPicPr>
              <p:blipFill>
                <a:blip r:embed="rId6"/>
                <a:srcRect/>
                <a:stretch>
                  <a:fillRect/>
                </a:stretch>
              </p:blipFill>
              <p:spPr bwMode="auto">
                <a:xfrm>
                  <a:off x="152400" y="15240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34" name="HTMLCheckbox3" r:id="rId4" imgW="257040" imgH="304920"/>
        </mc:Choice>
        <mc:Fallback>
          <p:control name="HTMLCheckbox3" r:id="rId4" imgW="257040" imgH="304920">
            <p:pic>
              <p:nvPicPr>
                <p:cNvPr id="7" name="HTMLCheckbox3">
                  <a:extLst>
                    <a:ext uri="{FF2B5EF4-FFF2-40B4-BE49-F238E27FC236}">
                      <a16:creationId xmlns:a16="http://schemas.microsoft.com/office/drawing/2014/main" id="{1D96AE2E-F982-4866-A2A9-B13CC9379995}"/>
                    </a:ext>
                  </a:extLst>
                </p:cNvPr>
                <p:cNvPicPr preferRelativeResize="0">
                  <a:picLocks noChangeArrowheads="1" noChangeShapeType="1"/>
                </p:cNvPicPr>
                <p:nvPr/>
              </p:nvPicPr>
              <p:blipFill>
                <a:blip r:embed="rId6"/>
                <a:srcRect/>
                <a:stretch>
                  <a:fillRect/>
                </a:stretch>
              </p:blipFill>
              <p:spPr bwMode="auto">
                <a:xfrm>
                  <a:off x="152400" y="15240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2784527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C58B8-0701-499A-8BEB-737394EA4104}"/>
              </a:ext>
            </a:extLst>
          </p:cNvPr>
          <p:cNvSpPr>
            <a:spLocks noGrp="1"/>
          </p:cNvSpPr>
          <p:nvPr>
            <p:ph type="title"/>
          </p:nvPr>
        </p:nvSpPr>
        <p:spPr/>
        <p:txBody>
          <a:bodyPr/>
          <a:lstStyle/>
          <a:p>
            <a:r>
              <a:rPr lang="en-IN" dirty="0"/>
              <a:t>Radio buttons</a:t>
            </a:r>
          </a:p>
        </p:txBody>
      </p:sp>
      <p:sp>
        <p:nvSpPr>
          <p:cNvPr id="3" name="Content Placeholder 2">
            <a:extLst>
              <a:ext uri="{FF2B5EF4-FFF2-40B4-BE49-F238E27FC236}">
                <a16:creationId xmlns:a16="http://schemas.microsoft.com/office/drawing/2014/main" id="{5B7707B5-BEAD-4611-BF00-3E5CFFA4C1C3}"/>
              </a:ext>
            </a:extLst>
          </p:cNvPr>
          <p:cNvSpPr>
            <a:spLocks noGrp="1"/>
          </p:cNvSpPr>
          <p:nvPr>
            <p:ph idx="1"/>
          </p:nvPr>
        </p:nvSpPr>
        <p:spPr/>
        <p:txBody>
          <a:bodyPr>
            <a:normAutofit fontScale="92500" lnSpcReduction="10000"/>
          </a:bodyPr>
          <a:lstStyle/>
          <a:p>
            <a:pPr marL="0" lvl="0" indent="0" eaLnBrk="0" fontAlgn="base" hangingPunct="0">
              <a:lnSpc>
                <a:spcPct val="100000"/>
              </a:lnSpc>
              <a:spcBef>
                <a:spcPct val="0"/>
              </a:spcBef>
              <a:spcAft>
                <a:spcPct val="0"/>
              </a:spcAft>
              <a:buClrTx/>
              <a:buNone/>
            </a:pPr>
            <a:r>
              <a:rPr lang="en-US" altLang="en-US" sz="4400" dirty="0">
                <a:solidFill>
                  <a:srgbClr val="000000"/>
                </a:solidFill>
                <a:latin typeface="Segoe UI" panose="020B0502040204020203" pitchFamily="34" charset="0"/>
                <a:cs typeface="Segoe UI" panose="020B0502040204020203" pitchFamily="34" charset="0"/>
              </a:rPr>
              <a:t>Radio buttons</a:t>
            </a:r>
          </a:p>
          <a:p>
            <a:pPr marL="0" lvl="0" indent="0" eaLnBrk="0" fontAlgn="base" hangingPunct="0">
              <a:lnSpc>
                <a:spcPct val="100000"/>
              </a:lnSpc>
              <a:spcBef>
                <a:spcPct val="0"/>
              </a:spcBef>
              <a:spcAft>
                <a:spcPct val="0"/>
              </a:spcAft>
              <a:buClrTx/>
              <a:buNone/>
            </a:pPr>
            <a:r>
              <a:rPr lang="en-US" altLang="en-US" dirty="0">
                <a:solidFill>
                  <a:srgbClr val="000000"/>
                </a:solidFill>
                <a:latin typeface="Verdana" panose="020B0604030504040204" pitchFamily="34" charset="0"/>
              </a:rPr>
              <a:t>Radio buttons are used if you want to limit the user to just one selection from a list of preset options.</a:t>
            </a:r>
            <a:endParaRPr lang="en-US" altLang="en-US" dirty="0">
              <a:solidFill>
                <a:schemeClr val="tx1"/>
              </a:solidFill>
            </a:endParaRPr>
          </a:p>
          <a:p>
            <a:pPr lvl="0" eaLnBrk="0" fontAlgn="base" hangingPunct="0">
              <a:lnSpc>
                <a:spcPct val="100000"/>
              </a:lnSpc>
              <a:spcBef>
                <a:spcPct val="0"/>
              </a:spcBef>
              <a:spcAft>
                <a:spcPct val="0"/>
              </a:spcAft>
              <a:buClrTx/>
              <a:buFont typeface="Courier New" panose="02070309020205020404" pitchFamily="49" charset="0"/>
              <a:buChar char="o"/>
            </a:pPr>
            <a:r>
              <a:rPr lang="en-US" altLang="en-US" dirty="0">
                <a:solidFill>
                  <a:srgbClr val="000000"/>
                </a:solidFill>
                <a:latin typeface="Verdana" panose="020B0604030504040204" pitchFamily="34" charset="0"/>
              </a:rPr>
              <a:t>Option 1</a:t>
            </a:r>
          </a:p>
          <a:p>
            <a:pPr lvl="0" eaLnBrk="0" fontAlgn="base" hangingPunct="0">
              <a:lnSpc>
                <a:spcPct val="100000"/>
              </a:lnSpc>
              <a:spcBef>
                <a:spcPct val="0"/>
              </a:spcBef>
              <a:spcAft>
                <a:spcPct val="0"/>
              </a:spcAft>
              <a:buClrTx/>
              <a:buFont typeface="Courier New" panose="02070309020205020404" pitchFamily="49" charset="0"/>
              <a:buChar char="o"/>
            </a:pPr>
            <a:r>
              <a:rPr lang="en-US" altLang="en-US" dirty="0">
                <a:solidFill>
                  <a:srgbClr val="000000"/>
                </a:solidFill>
                <a:latin typeface="Verdana" panose="020B0604030504040204" pitchFamily="34" charset="0"/>
              </a:rPr>
              <a:t>Option 2</a:t>
            </a:r>
          </a:p>
          <a:p>
            <a:pPr lvl="0" eaLnBrk="0" fontAlgn="base" hangingPunct="0">
              <a:lnSpc>
                <a:spcPct val="100000"/>
              </a:lnSpc>
              <a:spcBef>
                <a:spcPct val="0"/>
              </a:spcBef>
              <a:spcAft>
                <a:spcPct val="0"/>
              </a:spcAft>
              <a:buClrTx/>
              <a:buFont typeface="Courier New" panose="02070309020205020404" pitchFamily="49" charset="0"/>
              <a:buChar char="o"/>
            </a:pPr>
            <a:r>
              <a:rPr lang="en-US" altLang="en-US" dirty="0">
                <a:solidFill>
                  <a:srgbClr val="000000"/>
                </a:solidFill>
                <a:latin typeface="Verdana" panose="020B0604030504040204" pitchFamily="34" charset="0"/>
              </a:rPr>
              <a:t>Option 3</a:t>
            </a:r>
          </a:p>
          <a:p>
            <a:pPr marL="0" lvl="0" indent="0" eaLnBrk="0" fontAlgn="base" hangingPunct="0">
              <a:lnSpc>
                <a:spcPct val="100000"/>
              </a:lnSpc>
              <a:spcBef>
                <a:spcPct val="0"/>
              </a:spcBef>
              <a:spcAft>
                <a:spcPct val="0"/>
              </a:spcAft>
              <a:buClrTx/>
              <a:buNone/>
            </a:pPr>
            <a:endParaRPr lang="en-US" altLang="en-US" sz="3600" dirty="0">
              <a:solidFill>
                <a:schemeClr val="tx1"/>
              </a:solidFill>
              <a:latin typeface="Arial" panose="020B0604020202020204" pitchFamily="34" charset="0"/>
            </a:endParaRPr>
          </a:p>
          <a:p>
            <a:pPr eaLnBrk="0" fontAlgn="base" hangingPunct="0">
              <a:lnSpc>
                <a:spcPct val="100000"/>
              </a:lnSpc>
              <a:spcBef>
                <a:spcPct val="0"/>
              </a:spcBef>
              <a:spcAft>
                <a:spcPct val="0"/>
              </a:spcAft>
              <a:buClrTx/>
            </a:pPr>
            <a:r>
              <a:rPr lang="en-US" sz="4400" dirty="0">
                <a:solidFill>
                  <a:srgbClr val="000000"/>
                </a:solidFill>
                <a:latin typeface="Segoe UI" panose="020B0502040204020203" pitchFamily="34" charset="0"/>
                <a:cs typeface="Segoe UI" panose="020B0502040204020203" pitchFamily="34" charset="0"/>
              </a:rPr>
              <a:t>Toggle Switches</a:t>
            </a:r>
          </a:p>
          <a:p>
            <a:pPr eaLnBrk="0" fontAlgn="base" hangingPunct="0">
              <a:lnSpc>
                <a:spcPct val="100000"/>
              </a:lnSpc>
              <a:spcBef>
                <a:spcPct val="0"/>
              </a:spcBef>
              <a:spcAft>
                <a:spcPct val="0"/>
              </a:spcAft>
              <a:buClrTx/>
            </a:pPr>
            <a:r>
              <a:rPr lang="en-US" dirty="0">
                <a:solidFill>
                  <a:srgbClr val="000000"/>
                </a:solidFill>
                <a:latin typeface="Verdana" panose="020B0604030504040204" pitchFamily="34" charset="0"/>
              </a:rPr>
              <a:t>If you want your checkbox to be styled as a toggle switch, use the</a:t>
            </a:r>
            <a:r>
              <a:rPr lang="en-US" dirty="0">
                <a:solidFill>
                  <a:srgbClr val="FF0000"/>
                </a:solidFill>
                <a:latin typeface="Verdana" panose="020B0604030504040204" pitchFamily="34" charset="0"/>
              </a:rPr>
              <a:t> .form-switch </a:t>
            </a:r>
            <a:r>
              <a:rPr lang="en-US" dirty="0">
                <a:solidFill>
                  <a:srgbClr val="000000"/>
                </a:solidFill>
                <a:latin typeface="Verdana" panose="020B0604030504040204" pitchFamily="34" charset="0"/>
              </a:rPr>
              <a:t>class together with the </a:t>
            </a:r>
            <a:r>
              <a:rPr lang="en-US" dirty="0">
                <a:solidFill>
                  <a:srgbClr val="FF0000"/>
                </a:solidFill>
                <a:latin typeface="Verdana" panose="020B0604030504040204" pitchFamily="34" charset="0"/>
              </a:rPr>
              <a:t>.form-check </a:t>
            </a:r>
            <a:r>
              <a:rPr lang="en-US" dirty="0">
                <a:solidFill>
                  <a:srgbClr val="000000"/>
                </a:solidFill>
                <a:latin typeface="Verdana" panose="020B0604030504040204" pitchFamily="34" charset="0"/>
              </a:rPr>
              <a:t>container:</a:t>
            </a:r>
          </a:p>
          <a:p>
            <a:pPr eaLnBrk="0" fontAlgn="base" hangingPunct="0">
              <a:lnSpc>
                <a:spcPct val="100000"/>
              </a:lnSpc>
              <a:spcBef>
                <a:spcPct val="0"/>
              </a:spcBef>
              <a:spcAft>
                <a:spcPct val="0"/>
              </a:spcAft>
              <a:buClrTx/>
            </a:pPr>
            <a:endParaRPr lang="en-US" sz="4400" dirty="0">
              <a:solidFill>
                <a:srgbClr val="000000"/>
              </a:solidFill>
              <a:latin typeface="Segoe UI" panose="020B0502040204020203" pitchFamily="34" charset="0"/>
              <a:cs typeface="Segoe UI" panose="020B0502040204020203" pitchFamily="34" charset="0"/>
            </a:endParaRPr>
          </a:p>
          <a:p>
            <a:pPr marL="0" indent="0" eaLnBrk="0" fontAlgn="base" hangingPunct="0">
              <a:lnSpc>
                <a:spcPct val="100000"/>
              </a:lnSpc>
              <a:spcBef>
                <a:spcPct val="0"/>
              </a:spcBef>
              <a:spcAft>
                <a:spcPct val="0"/>
              </a:spcAft>
              <a:buClrTx/>
              <a:buNone/>
            </a:pPr>
            <a:r>
              <a:rPr lang="en-US" sz="4400" dirty="0">
                <a:solidFill>
                  <a:srgbClr val="000000"/>
                </a:solidFill>
                <a:latin typeface="Segoe UI" panose="020B0502040204020203" pitchFamily="34" charset="0"/>
                <a:cs typeface="Segoe UI" panose="020B0502040204020203" pitchFamily="34" charset="0"/>
              </a:rPr>
              <a:t> </a:t>
            </a:r>
          </a:p>
        </p:txBody>
      </p:sp>
      <p:sp>
        <p:nvSpPr>
          <p:cNvPr id="4" name="Rectangle 1">
            <a:extLst>
              <a:ext uri="{FF2B5EF4-FFF2-40B4-BE49-F238E27FC236}">
                <a16:creationId xmlns:a16="http://schemas.microsoft.com/office/drawing/2014/main" id="{D5F7AD5E-A832-4DE0-A5A2-3F1CAE91C7AE}"/>
              </a:ext>
            </a:extLst>
          </p:cNvPr>
          <p:cNvSpPr>
            <a:spLocks noChangeArrowheads="1"/>
          </p:cNvSpPr>
          <p:nvPr/>
        </p:nvSpPr>
        <p:spPr bwMode="auto">
          <a:xfrm>
            <a:off x="152400" y="152760"/>
            <a:ext cx="65" cy="4564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35FEFC44-833A-4850-B2BF-7F50E40C33A7}"/>
              </a:ext>
            </a:extLst>
          </p:cNvPr>
          <p:cNvPicPr>
            <a:picLocks noChangeAspect="1"/>
          </p:cNvPicPr>
          <p:nvPr/>
        </p:nvPicPr>
        <p:blipFill>
          <a:blip r:embed="rId6"/>
          <a:stretch>
            <a:fillRect/>
          </a:stretch>
        </p:blipFill>
        <p:spPr>
          <a:xfrm>
            <a:off x="4111336" y="4992399"/>
            <a:ext cx="2996046" cy="732621"/>
          </a:xfrm>
          <a:prstGeom prst="rect">
            <a:avLst/>
          </a:prstGeom>
        </p:spPr>
      </p:pic>
    </p:spTree>
    <p:controls>
      <mc:AlternateContent xmlns:mc="http://schemas.openxmlformats.org/markup-compatibility/2006">
        <mc:Choice xmlns:v="urn:schemas-microsoft-com:vml" Requires="v">
          <p:control spid="2056" name="HTMLOption1" r:id="rId2" imgW="257040" imgH="304920"/>
        </mc:Choice>
        <mc:Fallback>
          <p:control name="HTMLOption1" r:id="rId2" imgW="257040" imgH="304920">
            <p:pic>
              <p:nvPicPr>
                <p:cNvPr id="5" name="HTMLOption1">
                  <a:extLst>
                    <a:ext uri="{FF2B5EF4-FFF2-40B4-BE49-F238E27FC236}">
                      <a16:creationId xmlns:a16="http://schemas.microsoft.com/office/drawing/2014/main" id="{01FE5B0C-6233-494F-88E8-E489D20EE565}"/>
                    </a:ext>
                  </a:extLst>
                </p:cNvPr>
                <p:cNvPicPr preferRelativeResize="0">
                  <a:picLocks noChangeArrowheads="1" noChangeShapeType="1"/>
                </p:cNvPicPr>
                <p:nvPr/>
              </p:nvPicPr>
              <p:blipFill>
                <a:blip r:embed="rId7"/>
                <a:srcRect/>
                <a:stretch>
                  <a:fillRect/>
                </a:stretch>
              </p:blipFill>
              <p:spPr bwMode="auto">
                <a:xfrm>
                  <a:off x="152400" y="15240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2057" name="HTMLOption2" r:id="rId3" imgW="257040" imgH="304920"/>
        </mc:Choice>
        <mc:Fallback>
          <p:control name="HTMLOption2" r:id="rId3" imgW="257040" imgH="304920">
            <p:pic>
              <p:nvPicPr>
                <p:cNvPr id="6" name="HTMLOption2">
                  <a:extLst>
                    <a:ext uri="{FF2B5EF4-FFF2-40B4-BE49-F238E27FC236}">
                      <a16:creationId xmlns:a16="http://schemas.microsoft.com/office/drawing/2014/main" id="{DDE2BDCD-B647-40E4-B3E4-82E93F361502}"/>
                    </a:ext>
                  </a:extLst>
                </p:cNvPr>
                <p:cNvPicPr preferRelativeResize="0">
                  <a:picLocks noChangeArrowheads="1" noChangeShapeType="1"/>
                </p:cNvPicPr>
                <p:nvPr/>
              </p:nvPicPr>
              <p:blipFill>
                <a:blip r:embed="rId7"/>
                <a:srcRect/>
                <a:stretch>
                  <a:fillRect/>
                </a:stretch>
              </p:blipFill>
              <p:spPr bwMode="auto">
                <a:xfrm>
                  <a:off x="152400" y="15240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2058" name="HTMLOption3" r:id="rId4" imgW="257040" imgH="304920"/>
        </mc:Choice>
        <mc:Fallback>
          <p:control name="HTMLOption3" r:id="rId4" imgW="257040" imgH="304920">
            <p:pic>
              <p:nvPicPr>
                <p:cNvPr id="7" name="HTMLOption3">
                  <a:extLst>
                    <a:ext uri="{FF2B5EF4-FFF2-40B4-BE49-F238E27FC236}">
                      <a16:creationId xmlns:a16="http://schemas.microsoft.com/office/drawing/2014/main" id="{A98E1596-3E14-4637-8854-830090BD6BBA}"/>
                    </a:ext>
                  </a:extLst>
                </p:cNvPr>
                <p:cNvPicPr preferRelativeResize="0">
                  <a:picLocks noChangeArrowheads="1" noChangeShapeType="1"/>
                </p:cNvPicPr>
                <p:nvPr/>
              </p:nvPicPr>
              <p:blipFill>
                <a:blip r:embed="rId7"/>
                <a:srcRect/>
                <a:stretch>
                  <a:fillRect/>
                </a:stretch>
              </p:blipFill>
              <p:spPr bwMode="auto">
                <a:xfrm>
                  <a:off x="152400" y="15240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607475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8F2AF-66D9-54F2-401E-26CAB093D8CF}"/>
              </a:ext>
            </a:extLst>
          </p:cNvPr>
          <p:cNvSpPr>
            <a:spLocks noGrp="1"/>
          </p:cNvSpPr>
          <p:nvPr>
            <p:ph type="title"/>
          </p:nvPr>
        </p:nvSpPr>
        <p:spPr/>
        <p:txBody>
          <a:bodyPr/>
          <a:lstStyle/>
          <a:p>
            <a:r>
              <a:rPr lang="en-IN" dirty="0"/>
              <a:t>max-width</a:t>
            </a:r>
          </a:p>
        </p:txBody>
      </p:sp>
      <p:pic>
        <p:nvPicPr>
          <p:cNvPr id="4" name="Picture 3">
            <a:extLst>
              <a:ext uri="{FF2B5EF4-FFF2-40B4-BE49-F238E27FC236}">
                <a16:creationId xmlns:a16="http://schemas.microsoft.com/office/drawing/2014/main" id="{3A37F008-66EF-CB9D-CFD7-0545EAC72D21}"/>
              </a:ext>
            </a:extLst>
          </p:cNvPr>
          <p:cNvPicPr>
            <a:picLocks noChangeAspect="1"/>
          </p:cNvPicPr>
          <p:nvPr/>
        </p:nvPicPr>
        <p:blipFill>
          <a:blip r:embed="rId2"/>
          <a:stretch>
            <a:fillRect/>
          </a:stretch>
        </p:blipFill>
        <p:spPr>
          <a:xfrm>
            <a:off x="3674347" y="975970"/>
            <a:ext cx="7859222" cy="4906060"/>
          </a:xfrm>
          <a:prstGeom prst="rect">
            <a:avLst/>
          </a:prstGeom>
        </p:spPr>
      </p:pic>
    </p:spTree>
    <p:extLst>
      <p:ext uri="{BB962C8B-B14F-4D97-AF65-F5344CB8AC3E}">
        <p14:creationId xmlns:p14="http://schemas.microsoft.com/office/powerpoint/2010/main" val="3557214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Grid System</a:t>
            </a:r>
            <a:endParaRPr lang="en-US" b="0" i="0" dirty="0">
              <a:solidFill>
                <a:schemeClr val="bg2">
                  <a:lumMod val="20000"/>
                  <a:lumOff val="80000"/>
                </a:schemeClr>
              </a:solidFill>
              <a:effectLst/>
              <a:latin typeface="Segoe UI" panose="020B0502040204020203" pitchFamily="34" charset="0"/>
            </a:endParaRPr>
          </a:p>
        </p:txBody>
      </p:sp>
      <p:sp>
        <p:nvSpPr>
          <p:cNvPr id="3" name="Content Placeholder 2"/>
          <p:cNvSpPr>
            <a:spLocks noGrp="1"/>
          </p:cNvSpPr>
          <p:nvPr>
            <p:ph idx="1"/>
          </p:nvPr>
        </p:nvSpPr>
        <p:spPr>
          <a:xfrm>
            <a:off x="3439562" y="864108"/>
            <a:ext cx="7744906" cy="2981741"/>
          </a:xfrm>
        </p:spPr>
        <p:txBody>
          <a:bodyPr/>
          <a:lstStyle/>
          <a:p>
            <a:pPr marL="0" indent="0" algn="l">
              <a:buNone/>
            </a:pPr>
            <a:r>
              <a:rPr lang="en-US" b="1"/>
              <a:t>Bootstrap's grid system is built with flexbox and allows up to 12 columns across the page.</a:t>
            </a:r>
          </a:p>
          <a:p>
            <a:pPr marL="0" indent="0" algn="l">
              <a:buNone/>
            </a:pPr>
            <a:r>
              <a:rPr lang="en-US" b="1"/>
              <a:t>If you do not want to use all 12 columns individually, you can group the columns together to create wider columns:</a:t>
            </a:r>
          </a:p>
          <a:p>
            <a:pPr marL="0" indent="0" algn="l">
              <a:buNone/>
            </a:pPr>
            <a:endParaRPr lang="en-IN" b="1" dirty="0"/>
          </a:p>
        </p:txBody>
      </p:sp>
      <p:pic>
        <p:nvPicPr>
          <p:cNvPr id="5" name="Picture 4">
            <a:extLst>
              <a:ext uri="{FF2B5EF4-FFF2-40B4-BE49-F238E27FC236}">
                <a16:creationId xmlns:a16="http://schemas.microsoft.com/office/drawing/2014/main" id="{8A63227E-84DA-8E20-D821-8E726004AA74}"/>
              </a:ext>
            </a:extLst>
          </p:cNvPr>
          <p:cNvPicPr>
            <a:picLocks noChangeAspect="1"/>
          </p:cNvPicPr>
          <p:nvPr/>
        </p:nvPicPr>
        <p:blipFill>
          <a:blip r:embed="rId2"/>
          <a:stretch>
            <a:fillRect/>
          </a:stretch>
        </p:blipFill>
        <p:spPr>
          <a:xfrm>
            <a:off x="3698240" y="2905760"/>
            <a:ext cx="7915934" cy="3952241"/>
          </a:xfrm>
          <a:prstGeom prst="rect">
            <a:avLst/>
          </a:prstGeom>
        </p:spPr>
      </p:pic>
    </p:spTree>
    <p:extLst>
      <p:ext uri="{BB962C8B-B14F-4D97-AF65-F5344CB8AC3E}">
        <p14:creationId xmlns:p14="http://schemas.microsoft.com/office/powerpoint/2010/main" val="3179334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Grid System</a:t>
            </a:r>
            <a:endParaRPr lang="en-US" b="0" i="0" dirty="0">
              <a:solidFill>
                <a:schemeClr val="bg2">
                  <a:lumMod val="20000"/>
                  <a:lumOff val="80000"/>
                </a:schemeClr>
              </a:solidFill>
              <a:effectLst/>
              <a:latin typeface="Segoe UI" panose="020B0502040204020203" pitchFamily="34" charset="0"/>
            </a:endParaRPr>
          </a:p>
        </p:txBody>
      </p:sp>
      <p:sp>
        <p:nvSpPr>
          <p:cNvPr id="3" name="Content Placeholder 2"/>
          <p:cNvSpPr>
            <a:spLocks noGrp="1"/>
          </p:cNvSpPr>
          <p:nvPr>
            <p:ph idx="1"/>
          </p:nvPr>
        </p:nvSpPr>
        <p:spPr>
          <a:xfrm>
            <a:off x="3439562" y="864108"/>
            <a:ext cx="7744906" cy="5577332"/>
          </a:xfrm>
        </p:spPr>
        <p:txBody>
          <a:bodyPr/>
          <a:lstStyle/>
          <a:p>
            <a:pPr marL="0" indent="0" algn="l">
              <a:buNone/>
            </a:pPr>
            <a:r>
              <a:rPr lang="en-IN" b="1" dirty="0"/>
              <a:t>The Bootstrap 5 grid system has six classes:</a:t>
            </a:r>
          </a:p>
          <a:p>
            <a:pPr marL="0" indent="0" algn="l">
              <a:buNone/>
            </a:pPr>
            <a:endParaRPr lang="en-IN" b="1" dirty="0"/>
          </a:p>
          <a:p>
            <a:pPr marL="0" indent="0" algn="l">
              <a:buNone/>
            </a:pPr>
            <a:r>
              <a:rPr lang="en-IN" b="1" dirty="0"/>
              <a:t>.col- (extra small devices - screen width less than 576px)</a:t>
            </a:r>
          </a:p>
          <a:p>
            <a:pPr marL="0" indent="0" algn="l">
              <a:buNone/>
            </a:pPr>
            <a:r>
              <a:rPr lang="en-IN" b="1" dirty="0"/>
              <a:t>.col-</a:t>
            </a:r>
            <a:r>
              <a:rPr lang="en-IN" b="1" dirty="0" err="1"/>
              <a:t>sm</a:t>
            </a:r>
            <a:r>
              <a:rPr lang="en-IN" b="1" dirty="0"/>
              <a:t>- (small devices - screen width equal to or greater than 576px)</a:t>
            </a:r>
          </a:p>
          <a:p>
            <a:pPr marL="0" indent="0" algn="l">
              <a:buNone/>
            </a:pPr>
            <a:r>
              <a:rPr lang="en-IN" b="1" dirty="0"/>
              <a:t>.col-md- (medium devices - screen width equal to or greater than 768px)</a:t>
            </a:r>
          </a:p>
          <a:p>
            <a:pPr marL="0" indent="0" algn="l">
              <a:buNone/>
            </a:pPr>
            <a:r>
              <a:rPr lang="en-IN" b="1" dirty="0"/>
              <a:t>.col-</a:t>
            </a:r>
            <a:r>
              <a:rPr lang="en-IN" b="1" dirty="0" err="1"/>
              <a:t>lg</a:t>
            </a:r>
            <a:r>
              <a:rPr lang="en-IN" b="1" dirty="0"/>
              <a:t>- (large devices - screen width equal to or greater than 992px)</a:t>
            </a:r>
          </a:p>
          <a:p>
            <a:pPr marL="0" indent="0" algn="l">
              <a:buNone/>
            </a:pPr>
            <a:r>
              <a:rPr lang="en-IN" b="1" dirty="0"/>
              <a:t>.col-xl- (</a:t>
            </a:r>
            <a:r>
              <a:rPr lang="en-IN" b="1" dirty="0" err="1"/>
              <a:t>xlarge</a:t>
            </a:r>
            <a:r>
              <a:rPr lang="en-IN" b="1" dirty="0"/>
              <a:t> devices - screen width equal to or greater than 1200px)</a:t>
            </a:r>
          </a:p>
          <a:p>
            <a:pPr marL="0" indent="0" algn="l">
              <a:buNone/>
            </a:pPr>
            <a:r>
              <a:rPr lang="en-IN" b="1" dirty="0"/>
              <a:t>.col-</a:t>
            </a:r>
            <a:r>
              <a:rPr lang="en-IN" b="1" dirty="0" err="1"/>
              <a:t>xxl</a:t>
            </a:r>
            <a:r>
              <a:rPr lang="en-IN" b="1" dirty="0"/>
              <a:t>- (</a:t>
            </a:r>
            <a:r>
              <a:rPr lang="en-IN" b="1" dirty="0" err="1"/>
              <a:t>xxlarge</a:t>
            </a:r>
            <a:r>
              <a:rPr lang="en-IN" b="1" dirty="0"/>
              <a:t> devices - screen width equal to or greater than 1400px)</a:t>
            </a:r>
          </a:p>
        </p:txBody>
      </p:sp>
    </p:spTree>
    <p:extLst>
      <p:ext uri="{BB962C8B-B14F-4D97-AF65-F5344CB8AC3E}">
        <p14:creationId xmlns:p14="http://schemas.microsoft.com/office/powerpoint/2010/main" val="684465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chemeClr val="bg2">
                    <a:lumMod val="20000"/>
                    <a:lumOff val="80000"/>
                  </a:schemeClr>
                </a:solidFill>
                <a:effectLst/>
                <a:latin typeface="Segoe UI" panose="020B0502040204020203" pitchFamily="34" charset="0"/>
              </a:rPr>
              <a:t>Typography</a:t>
            </a:r>
            <a:endParaRPr lang="en-US" b="0" i="0" dirty="0">
              <a:solidFill>
                <a:schemeClr val="bg2">
                  <a:lumMod val="20000"/>
                  <a:lumOff val="80000"/>
                </a:schemeClr>
              </a:solidFill>
              <a:effectLst/>
              <a:latin typeface="Segoe UI" panose="020B0502040204020203" pitchFamily="34" charset="0"/>
            </a:endParaRPr>
          </a:p>
        </p:txBody>
      </p:sp>
      <p:sp>
        <p:nvSpPr>
          <p:cNvPr id="3" name="Content Placeholder 2"/>
          <p:cNvSpPr>
            <a:spLocks noGrp="1"/>
          </p:cNvSpPr>
          <p:nvPr>
            <p:ph idx="1"/>
          </p:nvPr>
        </p:nvSpPr>
        <p:spPr>
          <a:xfrm>
            <a:off x="3439562" y="864108"/>
            <a:ext cx="7744906" cy="5577332"/>
          </a:xfrm>
        </p:spPr>
        <p:txBody>
          <a:bodyPr/>
          <a:lstStyle/>
          <a:p>
            <a:pPr marL="0" indent="0" algn="l">
              <a:buNone/>
            </a:pPr>
            <a:r>
              <a:rPr lang="en-US" b="1" dirty="0"/>
              <a:t>Bootstrap 5 Default Settings</a:t>
            </a:r>
          </a:p>
          <a:p>
            <a:pPr marL="0" indent="0" algn="l">
              <a:buNone/>
            </a:pPr>
            <a:r>
              <a:rPr lang="en-US" b="1" dirty="0"/>
              <a:t>Bootstrap 5 uses a default font-size of 1rem (16px by default), and its line-height is 1.5.</a:t>
            </a:r>
          </a:p>
          <a:p>
            <a:pPr marL="0" indent="0" algn="l">
              <a:buNone/>
            </a:pPr>
            <a:endParaRPr lang="en-US" b="1" dirty="0"/>
          </a:p>
          <a:p>
            <a:pPr marL="0" indent="0" algn="l">
              <a:buNone/>
            </a:pPr>
            <a:r>
              <a:rPr lang="en-US" b="1" dirty="0"/>
              <a:t>In addition, all &lt;p&gt; elements have margin-top: 0 and margin-bottom: 1rem (16px by default).</a:t>
            </a:r>
          </a:p>
          <a:p>
            <a:pPr marL="0" indent="0" algn="l">
              <a:buNone/>
            </a:pPr>
            <a:endParaRPr lang="en-US" b="1" dirty="0"/>
          </a:p>
          <a:p>
            <a:pPr marL="0" indent="0" algn="l">
              <a:buNone/>
            </a:pPr>
            <a:endParaRPr lang="en-IN" b="1" dirty="0"/>
          </a:p>
        </p:txBody>
      </p:sp>
    </p:spTree>
    <p:extLst>
      <p:ext uri="{BB962C8B-B14F-4D97-AF65-F5344CB8AC3E}">
        <p14:creationId xmlns:p14="http://schemas.microsoft.com/office/powerpoint/2010/main" val="4161024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chemeClr val="bg2">
                    <a:lumMod val="20000"/>
                    <a:lumOff val="80000"/>
                  </a:schemeClr>
                </a:solidFill>
                <a:effectLst/>
                <a:latin typeface="Segoe UI" panose="020B0502040204020203" pitchFamily="34" charset="0"/>
              </a:rPr>
              <a:t>Typography</a:t>
            </a:r>
            <a:endParaRPr lang="en-US" b="0" i="0" dirty="0">
              <a:solidFill>
                <a:schemeClr val="bg2">
                  <a:lumMod val="20000"/>
                  <a:lumOff val="80000"/>
                </a:schemeClr>
              </a:solidFill>
              <a:effectLst/>
              <a:latin typeface="Segoe UI" panose="020B0502040204020203" pitchFamily="34" charset="0"/>
            </a:endParaRPr>
          </a:p>
        </p:txBody>
      </p:sp>
      <p:sp>
        <p:nvSpPr>
          <p:cNvPr id="3" name="Content Placeholder 2"/>
          <p:cNvSpPr>
            <a:spLocks noGrp="1"/>
          </p:cNvSpPr>
          <p:nvPr>
            <p:ph idx="1"/>
          </p:nvPr>
        </p:nvSpPr>
        <p:spPr>
          <a:xfrm>
            <a:off x="3439562" y="864108"/>
            <a:ext cx="7744906" cy="5577332"/>
          </a:xfrm>
        </p:spPr>
        <p:txBody>
          <a:bodyPr/>
          <a:lstStyle/>
          <a:p>
            <a:pPr marL="0" indent="0" algn="l">
              <a:buNone/>
            </a:pPr>
            <a:r>
              <a:rPr lang="en-US" b="1" dirty="0"/>
              <a:t>.h1 to .h6 classes on other elements to make them behave as headings</a:t>
            </a:r>
          </a:p>
          <a:p>
            <a:pPr marL="0" indent="0" algn="l">
              <a:buNone/>
            </a:pP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="h1"&gt;</a:t>
            </a:r>
            <a:r>
              <a:rPr lang="en-IN" b="0" i="0" dirty="0">
                <a:solidFill>
                  <a:srgbClr val="000000"/>
                </a:solidFill>
                <a:effectLst/>
                <a:latin typeface="Consolas" panose="020B0609020204030204" pitchFamily="49" charset="0"/>
              </a:rPr>
              <a:t>h1 Bootstrap heading</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="h2"&gt;</a:t>
            </a:r>
            <a:r>
              <a:rPr lang="en-IN" b="0" i="0" dirty="0">
                <a:solidFill>
                  <a:srgbClr val="000000"/>
                </a:solidFill>
                <a:effectLst/>
                <a:latin typeface="Consolas" panose="020B0609020204030204" pitchFamily="49" charset="0"/>
              </a:rPr>
              <a:t>h2 Bootstrap heading</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="h3"&gt;</a:t>
            </a:r>
            <a:r>
              <a:rPr lang="en-IN" b="0" i="0" dirty="0">
                <a:solidFill>
                  <a:srgbClr val="000000"/>
                </a:solidFill>
                <a:effectLst/>
                <a:latin typeface="Consolas" panose="020B0609020204030204" pitchFamily="49" charset="0"/>
              </a:rPr>
              <a:t>h3 Bootstrap heading</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="h4"&gt;</a:t>
            </a:r>
            <a:r>
              <a:rPr lang="en-IN" b="0" i="0" dirty="0">
                <a:solidFill>
                  <a:srgbClr val="000000"/>
                </a:solidFill>
                <a:effectLst/>
                <a:latin typeface="Consolas" panose="020B0609020204030204" pitchFamily="49" charset="0"/>
              </a:rPr>
              <a:t>h4 Bootstrap heading</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="h5"&gt;</a:t>
            </a:r>
            <a:r>
              <a:rPr lang="en-IN" b="0" i="0" dirty="0">
                <a:solidFill>
                  <a:srgbClr val="000000"/>
                </a:solidFill>
                <a:effectLst/>
                <a:latin typeface="Consolas" panose="020B0609020204030204" pitchFamily="49" charset="0"/>
              </a:rPr>
              <a:t>h5 Bootstrap heading</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="h6"&gt;</a:t>
            </a:r>
            <a:r>
              <a:rPr lang="en-IN" b="0" i="0" dirty="0">
                <a:solidFill>
                  <a:srgbClr val="000000"/>
                </a:solidFill>
                <a:effectLst/>
                <a:latin typeface="Consolas" panose="020B0609020204030204" pitchFamily="49" charset="0"/>
              </a:rPr>
              <a:t>h6 Bootstrap heading</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endParaRPr lang="en-IN" b="1" dirty="0"/>
          </a:p>
        </p:txBody>
      </p:sp>
    </p:spTree>
    <p:extLst>
      <p:ext uri="{BB962C8B-B14F-4D97-AF65-F5344CB8AC3E}">
        <p14:creationId xmlns:p14="http://schemas.microsoft.com/office/powerpoint/2010/main" val="974079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chemeClr val="bg2">
                    <a:lumMod val="20000"/>
                    <a:lumOff val="80000"/>
                  </a:schemeClr>
                </a:solidFill>
                <a:effectLst/>
                <a:latin typeface="Segoe UI" panose="020B0502040204020203" pitchFamily="34" charset="0"/>
              </a:rPr>
              <a:t>Typography</a:t>
            </a:r>
            <a:endParaRPr lang="en-US" b="0" i="0" dirty="0">
              <a:solidFill>
                <a:schemeClr val="bg2">
                  <a:lumMod val="20000"/>
                  <a:lumOff val="80000"/>
                </a:schemeClr>
              </a:solidFill>
              <a:effectLst/>
              <a:latin typeface="Segoe UI" panose="020B0502040204020203" pitchFamily="34" charset="0"/>
            </a:endParaRPr>
          </a:p>
        </p:txBody>
      </p:sp>
      <p:sp>
        <p:nvSpPr>
          <p:cNvPr id="3" name="Content Placeholder 2"/>
          <p:cNvSpPr>
            <a:spLocks noGrp="1"/>
          </p:cNvSpPr>
          <p:nvPr>
            <p:ph idx="1"/>
          </p:nvPr>
        </p:nvSpPr>
        <p:spPr>
          <a:xfrm>
            <a:off x="3439562" y="864108"/>
            <a:ext cx="7744906" cy="5577332"/>
          </a:xfrm>
        </p:spPr>
        <p:txBody>
          <a:bodyPr/>
          <a:lstStyle/>
          <a:p>
            <a:pPr marL="0" indent="0" algn="l">
              <a:buNone/>
            </a:pPr>
            <a:r>
              <a:rPr lang="en-US" b="1" dirty="0"/>
              <a:t>Display headings are used to stand out more than normal headings (larger font-size and lighter font-weight), and there are six classes to choose from: .display-1 to .display-6:</a:t>
            </a:r>
          </a:p>
          <a:p>
            <a:pPr marL="0" indent="0" algn="l">
              <a:buNone/>
            </a:pPr>
            <a:r>
              <a:rPr lang="en-US" b="1" dirty="0"/>
              <a:t>&lt;h1 class="display-1"&gt;Display 1&lt;/h1&gt;</a:t>
            </a:r>
          </a:p>
          <a:p>
            <a:pPr marL="0" indent="0" algn="l">
              <a:buNone/>
            </a:pPr>
            <a:r>
              <a:rPr lang="en-US" b="1" dirty="0"/>
              <a:t>  &lt;h1 class="display-2"&gt;Display 2&lt;/h1&gt;</a:t>
            </a:r>
          </a:p>
          <a:p>
            <a:pPr marL="0" indent="0" algn="l">
              <a:buNone/>
            </a:pPr>
            <a:r>
              <a:rPr lang="en-US" b="1" dirty="0"/>
              <a:t>  &lt;h1 class="display-3"&gt;Display 3&lt;/h1&gt;</a:t>
            </a:r>
          </a:p>
          <a:p>
            <a:pPr marL="0" indent="0" algn="l">
              <a:buNone/>
            </a:pPr>
            <a:r>
              <a:rPr lang="en-US" b="1" dirty="0"/>
              <a:t>  &lt;h1 class="display-4"&gt;Display 4&lt;/h1&gt;</a:t>
            </a:r>
          </a:p>
          <a:p>
            <a:pPr marL="0" indent="0" algn="l">
              <a:buNone/>
            </a:pPr>
            <a:r>
              <a:rPr lang="en-US" b="1" dirty="0"/>
              <a:t>  &lt;h1 class="display-5"&gt;Display 5&lt;/h1&gt;</a:t>
            </a:r>
          </a:p>
          <a:p>
            <a:pPr marL="0" indent="0" algn="l">
              <a:buNone/>
            </a:pPr>
            <a:r>
              <a:rPr lang="en-US" b="1" dirty="0"/>
              <a:t>  &lt;h1 class="display-6"&gt;Display 6&lt;/h1&gt;</a:t>
            </a:r>
            <a:endParaRPr lang="en-IN" b="1" dirty="0"/>
          </a:p>
        </p:txBody>
      </p:sp>
    </p:spTree>
    <p:extLst>
      <p:ext uri="{BB962C8B-B14F-4D97-AF65-F5344CB8AC3E}">
        <p14:creationId xmlns:p14="http://schemas.microsoft.com/office/powerpoint/2010/main" val="1370168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chemeClr val="bg2">
                    <a:lumMod val="20000"/>
                    <a:lumOff val="80000"/>
                  </a:schemeClr>
                </a:solidFill>
                <a:effectLst/>
                <a:latin typeface="Segoe UI" panose="020B0502040204020203" pitchFamily="34" charset="0"/>
              </a:rPr>
              <a:t>Typography</a:t>
            </a:r>
            <a:endParaRPr lang="en-US" b="0" i="0" dirty="0">
              <a:solidFill>
                <a:schemeClr val="bg2">
                  <a:lumMod val="20000"/>
                  <a:lumOff val="80000"/>
                </a:schemeClr>
              </a:solidFill>
              <a:effectLst/>
              <a:latin typeface="Segoe UI" panose="020B0502040204020203" pitchFamily="34" charset="0"/>
            </a:endParaRPr>
          </a:p>
        </p:txBody>
      </p:sp>
      <p:sp>
        <p:nvSpPr>
          <p:cNvPr id="3" name="Content Placeholder 2"/>
          <p:cNvSpPr>
            <a:spLocks noGrp="1"/>
          </p:cNvSpPr>
          <p:nvPr>
            <p:ph idx="1"/>
          </p:nvPr>
        </p:nvSpPr>
        <p:spPr>
          <a:xfrm>
            <a:off x="3439562" y="864108"/>
            <a:ext cx="7744906" cy="5577332"/>
          </a:xfrm>
        </p:spPr>
        <p:txBody>
          <a:bodyPr/>
          <a:lstStyle/>
          <a:p>
            <a:pPr marL="0" indent="0" algn="l">
              <a:buNone/>
            </a:pPr>
            <a:r>
              <a:rPr lang="en-US" b="1" dirty="0"/>
              <a:t>Bootstrap 5 will style &lt;mark&gt; and .mark with a yellow background color and some padding:</a:t>
            </a:r>
          </a:p>
          <a:p>
            <a:pPr marL="0" indent="0" algn="l">
              <a:buNone/>
            </a:pPr>
            <a:r>
              <a:rPr lang="en-US" b="1" dirty="0"/>
              <a:t>&lt;blockquote&gt;</a:t>
            </a:r>
          </a:p>
          <a:p>
            <a:pPr marL="0" indent="0" algn="l">
              <a:buNone/>
            </a:pPr>
            <a:r>
              <a:rPr lang="en-US" b="1" dirty="0"/>
              <a:t>Add the .blockquote class to a &lt;blockquote&gt; when quoting blocks of content from another source. And when naming a source, like “By Mahatma </a:t>
            </a:r>
            <a:r>
              <a:rPr lang="en-US" b="1" dirty="0" err="1"/>
              <a:t>Ganghi</a:t>
            </a:r>
            <a:r>
              <a:rPr lang="en-US" b="1" dirty="0"/>
              <a:t>", use the .blockquote-footer class</a:t>
            </a:r>
          </a:p>
          <a:p>
            <a:pPr marL="0" indent="0" algn="l">
              <a:buNone/>
            </a:pPr>
            <a:endParaRPr lang="en-IN" b="1" dirty="0"/>
          </a:p>
        </p:txBody>
      </p:sp>
    </p:spTree>
    <p:extLst>
      <p:ext uri="{BB962C8B-B14F-4D97-AF65-F5344CB8AC3E}">
        <p14:creationId xmlns:p14="http://schemas.microsoft.com/office/powerpoint/2010/main" val="1829749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chemeClr val="bg2">
                    <a:lumMod val="20000"/>
                    <a:lumOff val="80000"/>
                  </a:schemeClr>
                </a:solidFill>
                <a:effectLst/>
                <a:latin typeface="Segoe UI" panose="020B0502040204020203" pitchFamily="34" charset="0"/>
              </a:rPr>
              <a:t>Typography</a:t>
            </a:r>
            <a:endParaRPr lang="en-US" b="0" i="0" dirty="0">
              <a:solidFill>
                <a:schemeClr val="bg2">
                  <a:lumMod val="20000"/>
                  <a:lumOff val="80000"/>
                </a:schemeClr>
              </a:solidFill>
              <a:effectLst/>
              <a:latin typeface="Segoe UI" panose="020B0502040204020203" pitchFamily="34" charset="0"/>
            </a:endParaRPr>
          </a:p>
        </p:txBody>
      </p:sp>
      <p:sp>
        <p:nvSpPr>
          <p:cNvPr id="3" name="Content Placeholder 2"/>
          <p:cNvSpPr>
            <a:spLocks noGrp="1"/>
          </p:cNvSpPr>
          <p:nvPr>
            <p:ph idx="1"/>
          </p:nvPr>
        </p:nvSpPr>
        <p:spPr>
          <a:xfrm>
            <a:off x="3439562" y="864108"/>
            <a:ext cx="7744906" cy="5577332"/>
          </a:xfrm>
        </p:spPr>
        <p:txBody>
          <a:bodyPr/>
          <a:lstStyle/>
          <a:p>
            <a:pPr marL="0" indent="0" algn="l">
              <a:buNone/>
            </a:pPr>
            <a:r>
              <a:rPr lang="en-US" b="1" dirty="0"/>
              <a:t>.lead	Makes a paragraph stand out	</a:t>
            </a:r>
          </a:p>
          <a:p>
            <a:pPr marL="0" indent="0" algn="l">
              <a:buNone/>
            </a:pPr>
            <a:r>
              <a:rPr lang="en-US" b="1" dirty="0"/>
              <a:t>.text-start	Indicates left-aligned text	</a:t>
            </a:r>
          </a:p>
          <a:p>
            <a:pPr marL="0" indent="0" algn="l">
              <a:buNone/>
            </a:pPr>
            <a:r>
              <a:rPr lang="en-US" b="1" dirty="0"/>
              <a:t>.text-break	Prevents long text from breaking layout	</a:t>
            </a:r>
          </a:p>
          <a:p>
            <a:pPr marL="0" indent="0" algn="l">
              <a:buNone/>
            </a:pPr>
            <a:r>
              <a:rPr lang="en-US" b="1" dirty="0"/>
              <a:t>.text-center	Indicates center-aligned text	</a:t>
            </a:r>
          </a:p>
          <a:p>
            <a:pPr marL="0" indent="0" algn="l">
              <a:buNone/>
            </a:pPr>
            <a:r>
              <a:rPr lang="en-US" b="1" dirty="0"/>
              <a:t>.text-decoration-none	Removes the underline from a link	</a:t>
            </a:r>
          </a:p>
          <a:p>
            <a:pPr marL="0" indent="0" algn="l">
              <a:buNone/>
            </a:pPr>
            <a:r>
              <a:rPr lang="en-US" b="1" dirty="0"/>
              <a:t>.text-end	Indicates right-aligned text	</a:t>
            </a:r>
          </a:p>
          <a:p>
            <a:pPr marL="0" indent="0" algn="l">
              <a:buNone/>
            </a:pPr>
            <a:r>
              <a:rPr lang="en-US" b="1" dirty="0"/>
              <a:t>.text-</a:t>
            </a:r>
            <a:r>
              <a:rPr lang="en-US" b="1" dirty="0" err="1"/>
              <a:t>nowrap</a:t>
            </a:r>
            <a:r>
              <a:rPr lang="en-US" b="1" dirty="0"/>
              <a:t>	Indicates no wrap text	</a:t>
            </a:r>
          </a:p>
          <a:p>
            <a:pPr marL="0" indent="0" algn="l">
              <a:buNone/>
            </a:pPr>
            <a:r>
              <a:rPr lang="en-US" b="1" dirty="0"/>
              <a:t>.text-lowercase	Indicates lowercased text	</a:t>
            </a:r>
          </a:p>
          <a:p>
            <a:pPr marL="0" indent="0" algn="l">
              <a:buNone/>
            </a:pPr>
            <a:r>
              <a:rPr lang="en-US" b="1" dirty="0"/>
              <a:t>.text-uppercase	Indicates uppercased text	</a:t>
            </a:r>
          </a:p>
          <a:p>
            <a:pPr marL="0" indent="0" algn="l">
              <a:buNone/>
            </a:pPr>
            <a:r>
              <a:rPr lang="en-US" b="1" dirty="0"/>
              <a:t>.text-capitalize	Indicates capitalized text</a:t>
            </a:r>
            <a:endParaRPr lang="en-IN" b="1" dirty="0"/>
          </a:p>
        </p:txBody>
      </p:sp>
    </p:spTree>
    <p:extLst>
      <p:ext uri="{BB962C8B-B14F-4D97-AF65-F5344CB8AC3E}">
        <p14:creationId xmlns:p14="http://schemas.microsoft.com/office/powerpoint/2010/main" val="2649941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Bootstrap</a:t>
            </a:r>
            <a:endParaRPr lang="en-IN" dirty="0"/>
          </a:p>
        </p:txBody>
      </p:sp>
      <p:sp>
        <p:nvSpPr>
          <p:cNvPr id="3" name="Content Placeholder 2"/>
          <p:cNvSpPr>
            <a:spLocks noGrp="1"/>
          </p:cNvSpPr>
          <p:nvPr>
            <p:ph idx="1"/>
          </p:nvPr>
        </p:nvSpPr>
        <p:spPr/>
        <p:txBody>
          <a:bodyPr/>
          <a:lstStyle/>
          <a:p>
            <a:r>
              <a:rPr lang="en-US" b="1" dirty="0">
                <a:solidFill>
                  <a:schemeClr val="tx1"/>
                </a:solidFill>
              </a:rPr>
              <a:t>What is Bootstrap?</a:t>
            </a:r>
          </a:p>
          <a:p>
            <a:r>
              <a:rPr lang="en-US" dirty="0">
                <a:solidFill>
                  <a:schemeClr val="tx1"/>
                </a:solidFill>
              </a:rPr>
              <a:t>Bootstrap is a free front-end framework for faster and easier web development</a:t>
            </a:r>
          </a:p>
          <a:p>
            <a:r>
              <a:rPr lang="en-US" dirty="0">
                <a:solidFill>
                  <a:schemeClr val="tx1"/>
                </a:solidFill>
              </a:rPr>
              <a:t>Bootstrap includes HTML and CSS based design templates for typography, forms, buttons, tables, navigation, modals, image carousels and many other, as well as optional JavaScript plugins</a:t>
            </a:r>
          </a:p>
          <a:p>
            <a:r>
              <a:rPr lang="en-US" dirty="0">
                <a:solidFill>
                  <a:schemeClr val="tx1"/>
                </a:solidFill>
              </a:rPr>
              <a:t>Bootstrap also gives you the ability to easily create responsive designs</a:t>
            </a:r>
          </a:p>
          <a:p>
            <a:r>
              <a:rPr lang="en-US" dirty="0">
                <a:solidFill>
                  <a:schemeClr val="tx1"/>
                </a:solidFill>
              </a:rPr>
              <a:t>Mark Otto and Jacob Thornton developed the bootstrap </a:t>
            </a:r>
          </a:p>
          <a:p>
            <a:r>
              <a:rPr lang="en-US" dirty="0">
                <a:solidFill>
                  <a:schemeClr val="tx1"/>
                </a:solidFill>
              </a:rPr>
              <a:t> </a:t>
            </a:r>
          </a:p>
          <a:p>
            <a:endParaRPr lang="en-US" dirty="0"/>
          </a:p>
          <a:p>
            <a:endParaRPr lang="en-IN" dirty="0"/>
          </a:p>
        </p:txBody>
      </p:sp>
    </p:spTree>
    <p:extLst>
      <p:ext uri="{BB962C8B-B14F-4D97-AF65-F5344CB8AC3E}">
        <p14:creationId xmlns:p14="http://schemas.microsoft.com/office/powerpoint/2010/main" val="2436599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chemeClr val="bg2">
                    <a:lumMod val="20000"/>
                    <a:lumOff val="80000"/>
                  </a:schemeClr>
                </a:solidFill>
                <a:effectLst/>
                <a:latin typeface="Segoe UI" panose="020B0502040204020203" pitchFamily="34" charset="0"/>
              </a:rPr>
              <a:t>Typography</a:t>
            </a:r>
            <a:endParaRPr lang="en-US" b="0" i="0" dirty="0">
              <a:solidFill>
                <a:schemeClr val="bg2">
                  <a:lumMod val="20000"/>
                  <a:lumOff val="80000"/>
                </a:schemeClr>
              </a:solidFill>
              <a:effectLst/>
              <a:latin typeface="Segoe UI" panose="020B0502040204020203" pitchFamily="34" charset="0"/>
            </a:endParaRPr>
          </a:p>
        </p:txBody>
      </p:sp>
      <p:sp>
        <p:nvSpPr>
          <p:cNvPr id="3" name="Content Placeholder 2"/>
          <p:cNvSpPr>
            <a:spLocks noGrp="1"/>
          </p:cNvSpPr>
          <p:nvPr>
            <p:ph idx="1"/>
          </p:nvPr>
        </p:nvSpPr>
        <p:spPr>
          <a:xfrm>
            <a:off x="3439562" y="864108"/>
            <a:ext cx="7744906" cy="5577332"/>
          </a:xfrm>
        </p:spPr>
        <p:txBody>
          <a:bodyPr/>
          <a:lstStyle/>
          <a:p>
            <a:pPr marL="0" indent="0" algn="l">
              <a:buNone/>
            </a:pPr>
            <a:r>
              <a:rPr lang="en-US" b="1" dirty="0"/>
              <a:t>.initialism	Displays the text inside an &lt;</a:t>
            </a:r>
            <a:r>
              <a:rPr lang="en-US" b="1" dirty="0" err="1"/>
              <a:t>abbr</a:t>
            </a:r>
            <a:r>
              <a:rPr lang="en-US" b="1" dirty="0"/>
              <a:t>&gt; element in a slightly smaller font size	</a:t>
            </a:r>
          </a:p>
          <a:p>
            <a:pPr marL="0" indent="0" algn="l">
              <a:buNone/>
            </a:pPr>
            <a:r>
              <a:rPr lang="en-US" b="1" dirty="0"/>
              <a:t>.list-</a:t>
            </a:r>
            <a:r>
              <a:rPr lang="en-US" b="1" dirty="0" err="1"/>
              <a:t>unstyled</a:t>
            </a:r>
            <a:r>
              <a:rPr lang="en-US" b="1" dirty="0"/>
              <a:t>	Removes the default list-style and left margin on list items (works on both &lt;</a:t>
            </a:r>
            <a:r>
              <a:rPr lang="en-US" b="1" dirty="0" err="1"/>
              <a:t>ul</a:t>
            </a:r>
            <a:r>
              <a:rPr lang="en-US" b="1" dirty="0"/>
              <a:t>&gt; and &lt;</a:t>
            </a:r>
            <a:r>
              <a:rPr lang="en-US" b="1" dirty="0" err="1"/>
              <a:t>ol</a:t>
            </a:r>
            <a:r>
              <a:rPr lang="en-US" b="1" dirty="0"/>
              <a:t>&gt;). This class only applies to immediate children list items (to remove the default list-style from any nested lists, apply this class to any nested lists as well)	</a:t>
            </a:r>
          </a:p>
          <a:p>
            <a:pPr marL="0" indent="0" algn="l">
              <a:buNone/>
            </a:pPr>
            <a:r>
              <a:rPr lang="en-US" b="1" dirty="0"/>
              <a:t>.list-inline	Places all list items on a single line (used together with .list-inline-item on each &lt;li&gt; elements)</a:t>
            </a:r>
            <a:endParaRPr lang="en-IN" b="1" dirty="0"/>
          </a:p>
        </p:txBody>
      </p:sp>
    </p:spTree>
    <p:extLst>
      <p:ext uri="{BB962C8B-B14F-4D97-AF65-F5344CB8AC3E}">
        <p14:creationId xmlns:p14="http://schemas.microsoft.com/office/powerpoint/2010/main" val="4194062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err="1">
                <a:solidFill>
                  <a:schemeClr val="bg2">
                    <a:lumMod val="20000"/>
                    <a:lumOff val="80000"/>
                  </a:schemeClr>
                </a:solidFill>
                <a:effectLst/>
                <a:latin typeface="Segoe UI" panose="020B0502040204020203" pitchFamily="34" charset="0"/>
              </a:rPr>
              <a:t>colors</a:t>
            </a:r>
            <a:endParaRPr lang="en-US" b="0" i="0" dirty="0">
              <a:solidFill>
                <a:schemeClr val="bg2">
                  <a:lumMod val="20000"/>
                  <a:lumOff val="80000"/>
                </a:schemeClr>
              </a:solidFill>
              <a:effectLst/>
              <a:latin typeface="Segoe UI" panose="020B0502040204020203" pitchFamily="34" charset="0"/>
            </a:endParaRPr>
          </a:p>
        </p:txBody>
      </p:sp>
      <p:sp>
        <p:nvSpPr>
          <p:cNvPr id="3" name="Content Placeholder 2"/>
          <p:cNvSpPr>
            <a:spLocks noGrp="1"/>
          </p:cNvSpPr>
          <p:nvPr>
            <p:ph idx="1"/>
          </p:nvPr>
        </p:nvSpPr>
        <p:spPr>
          <a:xfrm>
            <a:off x="3439562" y="864108"/>
            <a:ext cx="7744906" cy="5577332"/>
          </a:xfrm>
        </p:spPr>
        <p:txBody>
          <a:bodyPr/>
          <a:lstStyle/>
          <a:p>
            <a:pPr marL="0" indent="0" algn="l">
              <a:buNone/>
            </a:pPr>
            <a:r>
              <a:rPr lang="en-US" b="1" dirty="0"/>
              <a:t>Contextual Colors and Backgrounds</a:t>
            </a:r>
          </a:p>
          <a:p>
            <a:pPr marL="0" indent="0" algn="l">
              <a:buNone/>
            </a:pPr>
            <a:r>
              <a:rPr lang="en-US" b="1" dirty="0"/>
              <a:t>Bootstrap also has some contextual classes that can be used to provide "meaning through colors".</a:t>
            </a:r>
          </a:p>
          <a:p>
            <a:pPr marL="0" indent="0" algn="l">
              <a:buNone/>
            </a:pPr>
            <a:endParaRPr lang="en-US" b="1" dirty="0"/>
          </a:p>
          <a:p>
            <a:pPr marL="0" indent="0" algn="l">
              <a:buNone/>
            </a:pPr>
            <a:r>
              <a:rPr lang="en-US" b="1" dirty="0"/>
              <a:t>The classes for text colors are: .text-muted, .text-primary, .text-success, .text-info, .text-warning, .text-danger, .text-secondary, .text-white, .text-dark, .text-body (default body color/often black) and .text-light</a:t>
            </a:r>
          </a:p>
          <a:p>
            <a:pPr marL="0" indent="0" algn="l">
              <a:buNone/>
            </a:pPr>
            <a:r>
              <a:rPr lang="en-US" dirty="0"/>
              <a:t>You can also add 50% opacity for black or white text with the .text-black-50 or .text-white-50 classes:</a:t>
            </a:r>
          </a:p>
          <a:p>
            <a:pPr marL="0" indent="0" algn="l">
              <a:buNone/>
            </a:pPr>
            <a:r>
              <a:rPr lang="en-US" b="1" dirty="0"/>
              <a:t>The classes for background colors are:.</a:t>
            </a:r>
            <a:r>
              <a:rPr lang="en-US" b="1" dirty="0" err="1"/>
              <a:t>bg</a:t>
            </a:r>
            <a:r>
              <a:rPr lang="en-US" b="1" dirty="0"/>
              <a:t>-primary, .</a:t>
            </a:r>
            <a:r>
              <a:rPr lang="en-US" b="1" dirty="0" err="1"/>
              <a:t>bg</a:t>
            </a:r>
            <a:r>
              <a:rPr lang="en-US" b="1" dirty="0"/>
              <a:t>-success, .</a:t>
            </a:r>
            <a:r>
              <a:rPr lang="en-US" b="1" dirty="0" err="1"/>
              <a:t>bg</a:t>
            </a:r>
            <a:r>
              <a:rPr lang="en-US" b="1" dirty="0"/>
              <a:t>-info, .</a:t>
            </a:r>
            <a:r>
              <a:rPr lang="en-US" b="1" dirty="0" err="1"/>
              <a:t>bg</a:t>
            </a:r>
            <a:r>
              <a:rPr lang="en-US" b="1" dirty="0"/>
              <a:t>-warning, and .</a:t>
            </a:r>
            <a:r>
              <a:rPr lang="en-US" b="1" dirty="0" err="1"/>
              <a:t>bg</a:t>
            </a:r>
            <a:r>
              <a:rPr lang="en-US" b="1" dirty="0"/>
              <a:t>-danger.</a:t>
            </a:r>
          </a:p>
          <a:p>
            <a:pPr marL="0" indent="0" algn="l">
              <a:buNone/>
            </a:pPr>
            <a:endParaRPr lang="en-IN" b="1" dirty="0"/>
          </a:p>
        </p:txBody>
      </p:sp>
    </p:spTree>
    <p:extLst>
      <p:ext uri="{BB962C8B-B14F-4D97-AF65-F5344CB8AC3E}">
        <p14:creationId xmlns:p14="http://schemas.microsoft.com/office/powerpoint/2010/main" val="1460091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chemeClr val="bg2">
                    <a:lumMod val="20000"/>
                    <a:lumOff val="80000"/>
                  </a:schemeClr>
                </a:solidFill>
                <a:effectLst/>
                <a:latin typeface="Segoe UI" panose="020B0502040204020203" pitchFamily="34" charset="0"/>
              </a:rPr>
              <a:t>Table </a:t>
            </a:r>
            <a:endParaRPr lang="en-US" b="0" i="0" dirty="0">
              <a:solidFill>
                <a:schemeClr val="bg2">
                  <a:lumMod val="20000"/>
                  <a:lumOff val="80000"/>
                </a:schemeClr>
              </a:solidFill>
              <a:effectLst/>
              <a:latin typeface="Segoe UI" panose="020B0502040204020203" pitchFamily="34" charset="0"/>
            </a:endParaRPr>
          </a:p>
        </p:txBody>
      </p:sp>
      <p:sp>
        <p:nvSpPr>
          <p:cNvPr id="3" name="Content Placeholder 2"/>
          <p:cNvSpPr>
            <a:spLocks noGrp="1"/>
          </p:cNvSpPr>
          <p:nvPr>
            <p:ph idx="1"/>
          </p:nvPr>
        </p:nvSpPr>
        <p:spPr>
          <a:xfrm>
            <a:off x="3439562" y="864108"/>
            <a:ext cx="7744906" cy="5577332"/>
          </a:xfrm>
        </p:spPr>
        <p:txBody>
          <a:bodyPr/>
          <a:lstStyle/>
          <a:p>
            <a:pPr marL="0" indent="0" algn="l">
              <a:buNone/>
            </a:pPr>
            <a:r>
              <a:rPr lang="en-US" b="1" dirty="0"/>
              <a:t>Bootstrap Basic Table</a:t>
            </a:r>
          </a:p>
          <a:p>
            <a:pPr marL="0" indent="0" algn="l">
              <a:buNone/>
            </a:pPr>
            <a:r>
              <a:rPr lang="en-US" b="1" dirty="0"/>
              <a:t>A basic Bootstrap table has a light padding and only horizontal dividers.</a:t>
            </a:r>
          </a:p>
          <a:p>
            <a:pPr marL="0" indent="0" algn="l">
              <a:buNone/>
            </a:pPr>
            <a:endParaRPr lang="en-US" b="1" dirty="0"/>
          </a:p>
          <a:p>
            <a:pPr marL="0" indent="0" algn="l">
              <a:buNone/>
            </a:pPr>
            <a:r>
              <a:rPr lang="en-US" b="1" dirty="0"/>
              <a:t>The .table class adds basic styling to a table.</a:t>
            </a:r>
          </a:p>
          <a:p>
            <a:pPr marL="0" indent="0" algn="l">
              <a:buNone/>
            </a:pPr>
            <a:r>
              <a:rPr lang="en-US" b="1" dirty="0"/>
              <a:t>The .table-striped class adds zebra-stripes to a table.</a:t>
            </a:r>
          </a:p>
          <a:p>
            <a:pPr marL="0" indent="0" algn="l">
              <a:buNone/>
            </a:pPr>
            <a:r>
              <a:rPr lang="en-US" b="1" dirty="0"/>
              <a:t>The .table-bordered class adds borders on all sides of the table and cells.</a:t>
            </a:r>
          </a:p>
          <a:p>
            <a:pPr marL="0" indent="0" algn="l">
              <a:buNone/>
            </a:pPr>
            <a:r>
              <a:rPr lang="en-US" b="1" dirty="0"/>
              <a:t>The .table-hover class adds a hover effect (grey background color) on table rows.</a:t>
            </a:r>
          </a:p>
          <a:p>
            <a:pPr marL="0" indent="0" algn="l">
              <a:buNone/>
            </a:pPr>
            <a:r>
              <a:rPr lang="en-US" b="1" dirty="0"/>
              <a:t>The .table-condensed class makes a table more compact by cutting cell padding in half.</a:t>
            </a:r>
          </a:p>
          <a:p>
            <a:pPr marL="0" indent="0" algn="l">
              <a:buNone/>
            </a:pPr>
            <a:endParaRPr lang="en-IN" b="1" dirty="0"/>
          </a:p>
        </p:txBody>
      </p:sp>
    </p:spTree>
    <p:extLst>
      <p:ext uri="{BB962C8B-B14F-4D97-AF65-F5344CB8AC3E}">
        <p14:creationId xmlns:p14="http://schemas.microsoft.com/office/powerpoint/2010/main" val="3002849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chemeClr val="bg2">
                    <a:lumMod val="20000"/>
                    <a:lumOff val="80000"/>
                  </a:schemeClr>
                </a:solidFill>
                <a:effectLst/>
                <a:latin typeface="Segoe UI" panose="020B0502040204020203" pitchFamily="34" charset="0"/>
              </a:rPr>
              <a:t>Table </a:t>
            </a:r>
            <a:endParaRPr lang="en-US" b="0" i="0" dirty="0">
              <a:solidFill>
                <a:schemeClr val="bg2">
                  <a:lumMod val="20000"/>
                  <a:lumOff val="80000"/>
                </a:schemeClr>
              </a:solidFill>
              <a:effectLst/>
              <a:latin typeface="Segoe UI" panose="020B0502040204020203" pitchFamily="34" charset="0"/>
            </a:endParaRPr>
          </a:p>
        </p:txBody>
      </p:sp>
      <p:sp>
        <p:nvSpPr>
          <p:cNvPr id="3" name="Content Placeholder 2"/>
          <p:cNvSpPr>
            <a:spLocks noGrp="1"/>
          </p:cNvSpPr>
          <p:nvPr>
            <p:ph idx="1"/>
          </p:nvPr>
        </p:nvSpPr>
        <p:spPr>
          <a:xfrm>
            <a:off x="3439562" y="864108"/>
            <a:ext cx="7744906" cy="5577332"/>
          </a:xfrm>
        </p:spPr>
        <p:txBody>
          <a:bodyPr/>
          <a:lstStyle/>
          <a:p>
            <a:pPr marL="0" indent="0" algn="l">
              <a:buNone/>
            </a:pPr>
            <a:r>
              <a:rPr lang="en-US" b="1" dirty="0"/>
              <a:t>Black/Dark Table</a:t>
            </a:r>
          </a:p>
          <a:p>
            <a:pPr marL="0" indent="0" algn="l">
              <a:buNone/>
            </a:pPr>
            <a:r>
              <a:rPr lang="en-US" b="1" dirty="0"/>
              <a:t>The .table-dark class adds a black background to the table.</a:t>
            </a:r>
          </a:p>
          <a:p>
            <a:pPr marL="0" indent="0" algn="l">
              <a:buNone/>
            </a:pPr>
            <a:endParaRPr lang="en-US" b="1" dirty="0"/>
          </a:p>
          <a:p>
            <a:pPr marL="0" indent="0" algn="l">
              <a:buNone/>
            </a:pPr>
            <a:r>
              <a:rPr lang="en-US" b="1" dirty="0"/>
              <a:t>Borderless Table</a:t>
            </a:r>
          </a:p>
          <a:p>
            <a:pPr marL="0" indent="0" algn="l">
              <a:buNone/>
            </a:pPr>
            <a:r>
              <a:rPr lang="en-US" b="1" dirty="0"/>
              <a:t>The .table-borderless class removes borders from the table.</a:t>
            </a:r>
            <a:endParaRPr lang="en-IN" b="1" dirty="0"/>
          </a:p>
        </p:txBody>
      </p:sp>
    </p:spTree>
    <p:extLst>
      <p:ext uri="{BB962C8B-B14F-4D97-AF65-F5344CB8AC3E}">
        <p14:creationId xmlns:p14="http://schemas.microsoft.com/office/powerpoint/2010/main" val="3304131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chemeClr val="bg2">
                    <a:lumMod val="20000"/>
                    <a:lumOff val="80000"/>
                  </a:schemeClr>
                </a:solidFill>
                <a:effectLst/>
                <a:latin typeface="Segoe UI" panose="020B0502040204020203" pitchFamily="34" charset="0"/>
              </a:rPr>
              <a:t>Table </a:t>
            </a:r>
            <a:endParaRPr lang="en-US" b="0" i="0" dirty="0">
              <a:solidFill>
                <a:schemeClr val="bg2">
                  <a:lumMod val="20000"/>
                  <a:lumOff val="80000"/>
                </a:schemeClr>
              </a:solidFill>
              <a:effectLst/>
              <a:latin typeface="Segoe UI" panose="020B0502040204020203" pitchFamily="34" charset="0"/>
            </a:endParaRPr>
          </a:p>
        </p:txBody>
      </p:sp>
      <p:sp>
        <p:nvSpPr>
          <p:cNvPr id="3" name="Content Placeholder 2"/>
          <p:cNvSpPr>
            <a:spLocks noGrp="1"/>
          </p:cNvSpPr>
          <p:nvPr>
            <p:ph idx="1"/>
          </p:nvPr>
        </p:nvSpPr>
        <p:spPr>
          <a:xfrm>
            <a:off x="3439562" y="864108"/>
            <a:ext cx="7744906" cy="5577332"/>
          </a:xfrm>
        </p:spPr>
        <p:txBody>
          <a:bodyPr>
            <a:normAutofit fontScale="85000" lnSpcReduction="20000"/>
          </a:bodyPr>
          <a:lstStyle/>
          <a:p>
            <a:pPr marL="0" indent="0" algn="l">
              <a:buNone/>
            </a:pPr>
            <a:r>
              <a:rPr lang="en-US" b="1" dirty="0"/>
              <a:t>Contextual Classes</a:t>
            </a:r>
          </a:p>
          <a:p>
            <a:pPr marL="0" indent="0" algn="l">
              <a:buNone/>
            </a:pPr>
            <a:r>
              <a:rPr lang="en-US" b="1" dirty="0"/>
              <a:t>Contextual classes can be used to color table rows (&lt;tr&gt;) or table cells (&lt;td&gt;):</a:t>
            </a:r>
          </a:p>
          <a:p>
            <a:pPr marL="0" indent="0" algn="l">
              <a:buNone/>
            </a:pPr>
            <a:r>
              <a:rPr lang="en-US" b="1" dirty="0"/>
              <a:t>The contextual classes that can be used are:</a:t>
            </a:r>
          </a:p>
          <a:p>
            <a:pPr marL="0" indent="0" algn="l">
              <a:buNone/>
            </a:pPr>
            <a:endParaRPr lang="en-US" b="1" dirty="0"/>
          </a:p>
          <a:p>
            <a:pPr marL="0" indent="0" algn="l">
              <a:buNone/>
            </a:pPr>
            <a:r>
              <a:rPr lang="en-US" b="1" dirty="0"/>
              <a:t>The contextual classes that can be used are:</a:t>
            </a:r>
          </a:p>
          <a:p>
            <a:pPr marL="0" indent="0" algn="l">
              <a:buNone/>
            </a:pPr>
            <a:endParaRPr lang="en-US" b="1" dirty="0"/>
          </a:p>
          <a:p>
            <a:pPr marL="0" indent="0" algn="l">
              <a:buNone/>
            </a:pPr>
            <a:r>
              <a:rPr lang="en-US" b="1" dirty="0"/>
              <a:t>Class	Description</a:t>
            </a:r>
          </a:p>
          <a:p>
            <a:pPr marL="0" indent="0" algn="l">
              <a:buNone/>
            </a:pPr>
            <a:r>
              <a:rPr lang="en-US" b="1" dirty="0"/>
              <a:t>.table-primary	Blue: Indicates an important action</a:t>
            </a:r>
          </a:p>
          <a:p>
            <a:pPr marL="0" indent="0" algn="l">
              <a:buNone/>
            </a:pPr>
            <a:r>
              <a:rPr lang="en-US" b="1" dirty="0"/>
              <a:t>.table-success	Green: Indicates a successful or positive action</a:t>
            </a:r>
          </a:p>
          <a:p>
            <a:pPr marL="0" indent="0" algn="l">
              <a:buNone/>
            </a:pPr>
            <a:r>
              <a:rPr lang="en-US" b="1" dirty="0"/>
              <a:t>.table-danger	Red: Indicates a dangerous or potentially negative action</a:t>
            </a:r>
          </a:p>
          <a:p>
            <a:pPr marL="0" indent="0" algn="l">
              <a:buNone/>
            </a:pPr>
            <a:r>
              <a:rPr lang="en-US" b="1" dirty="0"/>
              <a:t>.table-info	Light blue: Indicates a neutral informative change or action</a:t>
            </a:r>
          </a:p>
          <a:p>
            <a:pPr marL="0" indent="0" algn="l">
              <a:buNone/>
            </a:pPr>
            <a:r>
              <a:rPr lang="en-US" b="1" dirty="0"/>
              <a:t>.table-warning	Orange: Indicates a warning that might need attention</a:t>
            </a:r>
          </a:p>
          <a:p>
            <a:pPr marL="0" indent="0" algn="l">
              <a:buNone/>
            </a:pPr>
            <a:r>
              <a:rPr lang="en-US" b="1" dirty="0"/>
              <a:t>.table-active	Grey: Applies the hover color to the table row or table cell</a:t>
            </a:r>
          </a:p>
          <a:p>
            <a:pPr marL="0" indent="0" algn="l">
              <a:buNone/>
            </a:pPr>
            <a:r>
              <a:rPr lang="en-US" b="1" dirty="0"/>
              <a:t>.table-secondary	Grey: Indicates a slightly less important action</a:t>
            </a:r>
          </a:p>
          <a:p>
            <a:pPr marL="0" indent="0" algn="l">
              <a:buNone/>
            </a:pPr>
            <a:r>
              <a:rPr lang="en-US" b="1" dirty="0"/>
              <a:t>.table-light	Light grey table or table row background</a:t>
            </a:r>
          </a:p>
          <a:p>
            <a:pPr marL="0" indent="0" algn="l">
              <a:buNone/>
            </a:pPr>
            <a:r>
              <a:rPr lang="en-US" b="1" dirty="0"/>
              <a:t>.table-dark	Dark grey table or table row background</a:t>
            </a:r>
            <a:endParaRPr lang="en-IN" b="1" dirty="0"/>
          </a:p>
        </p:txBody>
      </p:sp>
    </p:spTree>
    <p:extLst>
      <p:ext uri="{BB962C8B-B14F-4D97-AF65-F5344CB8AC3E}">
        <p14:creationId xmlns:p14="http://schemas.microsoft.com/office/powerpoint/2010/main" val="254612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2">
                    <a:lumMod val="20000"/>
                    <a:lumOff val="80000"/>
                  </a:schemeClr>
                </a:solidFill>
                <a:latin typeface="Segoe UI" panose="020B0502040204020203" pitchFamily="34" charset="0"/>
              </a:rPr>
              <a:t>Images</a:t>
            </a:r>
            <a:r>
              <a:rPr lang="en-IN" b="0" i="0" dirty="0">
                <a:solidFill>
                  <a:schemeClr val="bg2">
                    <a:lumMod val="20000"/>
                    <a:lumOff val="80000"/>
                  </a:schemeClr>
                </a:solidFill>
                <a:effectLst/>
                <a:latin typeface="Segoe UI" panose="020B0502040204020203" pitchFamily="34" charset="0"/>
              </a:rPr>
              <a:t> </a:t>
            </a:r>
            <a:endParaRPr lang="en-US" b="0" i="0" dirty="0">
              <a:solidFill>
                <a:schemeClr val="bg2">
                  <a:lumMod val="20000"/>
                  <a:lumOff val="80000"/>
                </a:schemeClr>
              </a:solidFill>
              <a:effectLst/>
              <a:latin typeface="Segoe UI" panose="020B0502040204020203" pitchFamily="34" charset="0"/>
            </a:endParaRPr>
          </a:p>
        </p:txBody>
      </p:sp>
      <p:pic>
        <p:nvPicPr>
          <p:cNvPr id="5" name="Content Placeholder 4">
            <a:extLst>
              <a:ext uri="{FF2B5EF4-FFF2-40B4-BE49-F238E27FC236}">
                <a16:creationId xmlns:a16="http://schemas.microsoft.com/office/drawing/2014/main" id="{4EBF3A0E-72D4-6462-6771-17C87B883576}"/>
              </a:ext>
            </a:extLst>
          </p:cNvPr>
          <p:cNvPicPr>
            <a:picLocks noGrp="1" noChangeAspect="1"/>
          </p:cNvPicPr>
          <p:nvPr>
            <p:ph idx="1"/>
          </p:nvPr>
        </p:nvPicPr>
        <p:blipFill>
          <a:blip r:embed="rId2"/>
          <a:stretch>
            <a:fillRect/>
          </a:stretch>
        </p:blipFill>
        <p:spPr>
          <a:xfrm>
            <a:off x="3440113" y="1862918"/>
            <a:ext cx="7743825" cy="3748172"/>
          </a:xfrm>
        </p:spPr>
      </p:pic>
    </p:spTree>
    <p:extLst>
      <p:ext uri="{BB962C8B-B14F-4D97-AF65-F5344CB8AC3E}">
        <p14:creationId xmlns:p14="http://schemas.microsoft.com/office/powerpoint/2010/main" val="3686729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2">
                    <a:lumMod val="20000"/>
                    <a:lumOff val="80000"/>
                  </a:schemeClr>
                </a:solidFill>
                <a:latin typeface="Segoe UI" panose="020B0502040204020203" pitchFamily="34" charset="0"/>
              </a:rPr>
              <a:t>Images</a:t>
            </a:r>
            <a:r>
              <a:rPr lang="en-IN" b="0" i="0" dirty="0">
                <a:solidFill>
                  <a:schemeClr val="bg2">
                    <a:lumMod val="20000"/>
                    <a:lumOff val="80000"/>
                  </a:schemeClr>
                </a:solidFill>
                <a:effectLst/>
                <a:latin typeface="Segoe UI" panose="020B0502040204020203" pitchFamily="34" charset="0"/>
              </a:rPr>
              <a:t> </a:t>
            </a:r>
            <a:endParaRPr lang="en-US" b="0" i="0" dirty="0">
              <a:solidFill>
                <a:schemeClr val="bg2">
                  <a:lumMod val="20000"/>
                  <a:lumOff val="80000"/>
                </a:schemeClr>
              </a:solidFill>
              <a:effectLst/>
              <a:latin typeface="Segoe UI" panose="020B0502040204020203" pitchFamily="34" charset="0"/>
            </a:endParaRP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p:txBody>
          <a:bodyPr/>
          <a:lstStyle/>
          <a:p>
            <a:r>
              <a:rPr lang="en-US" dirty="0"/>
              <a:t>Rounded Corners</a:t>
            </a:r>
          </a:p>
          <a:p>
            <a:r>
              <a:rPr lang="en-US" dirty="0"/>
              <a:t>The .rounded class adds rounded corners to an image:</a:t>
            </a:r>
          </a:p>
          <a:p>
            <a:endParaRPr lang="en-US" dirty="0"/>
          </a:p>
          <a:p>
            <a:r>
              <a:rPr lang="en-US" dirty="0"/>
              <a:t>Example</a:t>
            </a:r>
          </a:p>
          <a:p>
            <a:r>
              <a:rPr lang="en-US" dirty="0"/>
              <a:t>&lt;</a:t>
            </a:r>
            <a:r>
              <a:rPr lang="en-US" dirty="0" err="1"/>
              <a:t>img</a:t>
            </a:r>
            <a:r>
              <a:rPr lang="en-US" dirty="0"/>
              <a:t> </a:t>
            </a:r>
            <a:r>
              <a:rPr lang="en-US" dirty="0" err="1"/>
              <a:t>src</a:t>
            </a:r>
            <a:r>
              <a:rPr lang="en-US" dirty="0"/>
              <a:t>="cinqueterre.jpg" class="rounded" alt="Cinque Terre"&gt;</a:t>
            </a:r>
            <a:endParaRPr lang="en-IN" dirty="0"/>
          </a:p>
        </p:txBody>
      </p:sp>
    </p:spTree>
    <p:extLst>
      <p:ext uri="{BB962C8B-B14F-4D97-AF65-F5344CB8AC3E}">
        <p14:creationId xmlns:p14="http://schemas.microsoft.com/office/powerpoint/2010/main" val="3416216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2">
                    <a:lumMod val="20000"/>
                    <a:lumOff val="80000"/>
                  </a:schemeClr>
                </a:solidFill>
                <a:latin typeface="Segoe UI" panose="020B0502040204020203" pitchFamily="34" charset="0"/>
              </a:rPr>
              <a:t>Images</a:t>
            </a:r>
            <a:r>
              <a:rPr lang="en-IN" b="0" i="0" dirty="0">
                <a:solidFill>
                  <a:schemeClr val="bg2">
                    <a:lumMod val="20000"/>
                    <a:lumOff val="80000"/>
                  </a:schemeClr>
                </a:solidFill>
                <a:effectLst/>
                <a:latin typeface="Segoe UI" panose="020B0502040204020203" pitchFamily="34" charset="0"/>
              </a:rPr>
              <a:t> </a:t>
            </a:r>
            <a:endParaRPr lang="en-US" b="0" i="0" dirty="0">
              <a:solidFill>
                <a:schemeClr val="bg2">
                  <a:lumMod val="20000"/>
                  <a:lumOff val="80000"/>
                </a:schemeClr>
              </a:solidFill>
              <a:effectLst/>
              <a:latin typeface="Segoe UI" panose="020B0502040204020203" pitchFamily="34" charset="0"/>
            </a:endParaRP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p:txBody>
          <a:bodyPr/>
          <a:lstStyle/>
          <a:p>
            <a:r>
              <a:rPr lang="en-US" dirty="0"/>
              <a:t>Circle</a:t>
            </a:r>
          </a:p>
          <a:p>
            <a:r>
              <a:rPr lang="en-US" dirty="0"/>
              <a:t>The .rounded-circle class shapes the image to a circle:</a:t>
            </a:r>
          </a:p>
          <a:p>
            <a:endParaRPr lang="en-US" dirty="0"/>
          </a:p>
          <a:p>
            <a:r>
              <a:rPr lang="en-US" dirty="0"/>
              <a:t>Example</a:t>
            </a:r>
          </a:p>
          <a:p>
            <a:r>
              <a:rPr lang="en-US" dirty="0"/>
              <a:t>&lt;</a:t>
            </a:r>
            <a:r>
              <a:rPr lang="en-US" dirty="0" err="1"/>
              <a:t>img</a:t>
            </a:r>
            <a:r>
              <a:rPr lang="en-US" dirty="0"/>
              <a:t> </a:t>
            </a:r>
            <a:r>
              <a:rPr lang="en-US" dirty="0" err="1"/>
              <a:t>src</a:t>
            </a:r>
            <a:r>
              <a:rPr lang="en-US" dirty="0"/>
              <a:t>="cinqueterre.jpg" class="rounded-circle" alt="Cinque Terre"&gt;</a:t>
            </a:r>
          </a:p>
        </p:txBody>
      </p:sp>
    </p:spTree>
    <p:extLst>
      <p:ext uri="{BB962C8B-B14F-4D97-AF65-F5344CB8AC3E}">
        <p14:creationId xmlns:p14="http://schemas.microsoft.com/office/powerpoint/2010/main" val="21103574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2">
                    <a:lumMod val="20000"/>
                    <a:lumOff val="80000"/>
                  </a:schemeClr>
                </a:solidFill>
                <a:latin typeface="Segoe UI" panose="020B0502040204020203" pitchFamily="34" charset="0"/>
              </a:rPr>
              <a:t>Images</a:t>
            </a:r>
            <a:r>
              <a:rPr lang="en-IN" b="0" i="0" dirty="0">
                <a:solidFill>
                  <a:schemeClr val="bg2">
                    <a:lumMod val="20000"/>
                    <a:lumOff val="80000"/>
                  </a:schemeClr>
                </a:solidFill>
                <a:effectLst/>
                <a:latin typeface="Segoe UI" panose="020B0502040204020203" pitchFamily="34" charset="0"/>
              </a:rPr>
              <a:t> </a:t>
            </a:r>
            <a:endParaRPr lang="en-US" b="0" i="0" dirty="0">
              <a:solidFill>
                <a:schemeClr val="bg2">
                  <a:lumMod val="20000"/>
                  <a:lumOff val="80000"/>
                </a:schemeClr>
              </a:solidFill>
              <a:effectLst/>
              <a:latin typeface="Segoe UI" panose="020B0502040204020203" pitchFamily="34" charset="0"/>
            </a:endParaRP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p:txBody>
          <a:bodyPr/>
          <a:lstStyle/>
          <a:p>
            <a:r>
              <a:rPr lang="en-US" dirty="0"/>
              <a:t>Thumbnail</a:t>
            </a:r>
          </a:p>
          <a:p>
            <a:r>
              <a:rPr lang="en-US" dirty="0"/>
              <a:t>The .</a:t>
            </a:r>
            <a:r>
              <a:rPr lang="en-US" dirty="0" err="1"/>
              <a:t>img</a:t>
            </a:r>
            <a:r>
              <a:rPr lang="en-US" dirty="0"/>
              <a:t>-thumbnail class shapes the image to a thumbnail (bordered):</a:t>
            </a:r>
          </a:p>
          <a:p>
            <a:endParaRPr lang="en-US" dirty="0"/>
          </a:p>
          <a:p>
            <a:r>
              <a:rPr lang="en-US" dirty="0"/>
              <a:t>Example</a:t>
            </a:r>
          </a:p>
          <a:p>
            <a:r>
              <a:rPr lang="en-US" dirty="0"/>
              <a:t>&lt;</a:t>
            </a:r>
            <a:r>
              <a:rPr lang="en-US" dirty="0" err="1"/>
              <a:t>img</a:t>
            </a:r>
            <a:r>
              <a:rPr lang="en-US" dirty="0"/>
              <a:t> </a:t>
            </a:r>
            <a:r>
              <a:rPr lang="en-US" dirty="0" err="1"/>
              <a:t>src</a:t>
            </a:r>
            <a:r>
              <a:rPr lang="en-US" dirty="0"/>
              <a:t>="cinqueterre.jpg" class="</a:t>
            </a:r>
            <a:r>
              <a:rPr lang="en-US" dirty="0" err="1"/>
              <a:t>img</a:t>
            </a:r>
            <a:r>
              <a:rPr lang="en-US" dirty="0"/>
              <a:t>-thumbnail" alt="Cinque Terre"&gt;</a:t>
            </a:r>
          </a:p>
        </p:txBody>
      </p:sp>
    </p:spTree>
    <p:extLst>
      <p:ext uri="{BB962C8B-B14F-4D97-AF65-F5344CB8AC3E}">
        <p14:creationId xmlns:p14="http://schemas.microsoft.com/office/powerpoint/2010/main" val="698428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2">
                    <a:lumMod val="20000"/>
                    <a:lumOff val="80000"/>
                  </a:schemeClr>
                </a:solidFill>
                <a:latin typeface="Segoe UI" panose="020B0502040204020203" pitchFamily="34" charset="0"/>
              </a:rPr>
              <a:t>Aligning Images</a:t>
            </a:r>
            <a:endParaRPr lang="en-US" b="0" i="0" dirty="0">
              <a:solidFill>
                <a:schemeClr val="bg2">
                  <a:lumMod val="20000"/>
                  <a:lumOff val="80000"/>
                </a:schemeClr>
              </a:solidFill>
              <a:effectLst/>
              <a:latin typeface="Segoe UI" panose="020B0502040204020203" pitchFamily="34" charset="0"/>
            </a:endParaRP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p:txBody>
          <a:bodyPr/>
          <a:lstStyle/>
          <a:p>
            <a:r>
              <a:rPr lang="en-US" dirty="0"/>
              <a:t>Aligning Images</a:t>
            </a:r>
          </a:p>
          <a:p>
            <a:r>
              <a:rPr lang="en-US" dirty="0"/>
              <a:t>Float an image to the left with the .float-start class or to the right with .float-end.</a:t>
            </a:r>
          </a:p>
          <a:p>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img</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src</a:t>
            </a:r>
            <a:r>
              <a:rPr lang="en-IN" b="0" i="0" dirty="0">
                <a:solidFill>
                  <a:srgbClr val="0000CD"/>
                </a:solidFill>
                <a:effectLst/>
                <a:latin typeface="Consolas" panose="020B0609020204030204" pitchFamily="49" charset="0"/>
              </a:rPr>
              <a:t>="paris.jpg"</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="float-start"&gt;</a:t>
            </a:r>
            <a:br>
              <a:rPr lang="en-IN" dirty="0"/>
            </a:br>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img</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src</a:t>
            </a:r>
            <a:r>
              <a:rPr lang="en-IN" b="0" i="0" dirty="0">
                <a:solidFill>
                  <a:srgbClr val="0000CD"/>
                </a:solidFill>
                <a:effectLst/>
                <a:latin typeface="Consolas" panose="020B0609020204030204" pitchFamily="49" charset="0"/>
              </a:rPr>
              <a:t>="paris.jpg"</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="float-end"&gt;</a:t>
            </a:r>
            <a:endParaRPr lang="en-US" dirty="0"/>
          </a:p>
          <a:p>
            <a:r>
              <a:rPr lang="en-US" dirty="0"/>
              <a:t>Centered Image</a:t>
            </a:r>
          </a:p>
          <a:p>
            <a:r>
              <a:rPr lang="en-US" dirty="0"/>
              <a:t>Center an image by adding the utility classes .mx-auto (</a:t>
            </a:r>
            <a:r>
              <a:rPr lang="en-US" dirty="0" err="1"/>
              <a:t>margin:auto</a:t>
            </a:r>
            <a:r>
              <a:rPr lang="en-US" dirty="0"/>
              <a:t>) and .d-block (</a:t>
            </a:r>
            <a:r>
              <a:rPr lang="en-US" dirty="0" err="1"/>
              <a:t>display:block</a:t>
            </a:r>
            <a:r>
              <a:rPr lang="en-US" dirty="0"/>
              <a:t>) to the image.</a:t>
            </a:r>
          </a:p>
          <a:p>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img</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src</a:t>
            </a:r>
            <a:r>
              <a:rPr lang="en-US" b="0" i="0" dirty="0">
                <a:solidFill>
                  <a:srgbClr val="0000CD"/>
                </a:solidFill>
                <a:effectLst/>
                <a:latin typeface="Consolas" panose="020B0609020204030204" pitchFamily="49" charset="0"/>
              </a:rPr>
              <a:t>="paris.jpg"</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="mx-auto d-block"&gt;</a:t>
            </a:r>
            <a:endParaRPr lang="en-US" dirty="0"/>
          </a:p>
        </p:txBody>
      </p:sp>
    </p:spTree>
    <p:extLst>
      <p:ext uri="{BB962C8B-B14F-4D97-AF65-F5344CB8AC3E}">
        <p14:creationId xmlns:p14="http://schemas.microsoft.com/office/powerpoint/2010/main" val="3788101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Bootstrap versions</a:t>
            </a:r>
            <a:endParaRPr lang="en-IN" dirty="0"/>
          </a:p>
        </p:txBody>
      </p:sp>
      <p:sp>
        <p:nvSpPr>
          <p:cNvPr id="3" name="Content Placeholder 2"/>
          <p:cNvSpPr>
            <a:spLocks noGrp="1"/>
          </p:cNvSpPr>
          <p:nvPr>
            <p:ph idx="1"/>
          </p:nvPr>
        </p:nvSpPr>
        <p:spPr/>
        <p:txBody>
          <a:bodyPr/>
          <a:lstStyle/>
          <a:p>
            <a:pPr marL="0" indent="0">
              <a:buNone/>
            </a:pPr>
            <a:r>
              <a:rPr lang="en-US" dirty="0">
                <a:solidFill>
                  <a:schemeClr val="tx1"/>
                </a:solidFill>
              </a:rPr>
              <a:t>Bootstrap Versions</a:t>
            </a:r>
          </a:p>
          <a:p>
            <a:pPr marL="0" indent="0">
              <a:buNone/>
            </a:pPr>
            <a:r>
              <a:rPr lang="en-US" dirty="0">
                <a:solidFill>
                  <a:schemeClr val="tx1"/>
                </a:solidFill>
              </a:rPr>
              <a:t>Bootstrap 5 (released 2021) is the newest version of Bootstrap (released 2011); with new components, faster stylesheet and more responsiveness.</a:t>
            </a:r>
          </a:p>
          <a:p>
            <a:pPr marL="0" indent="0">
              <a:buNone/>
            </a:pPr>
            <a:endParaRPr lang="en-US" dirty="0">
              <a:solidFill>
                <a:schemeClr val="tx1"/>
              </a:solidFill>
            </a:endParaRPr>
          </a:p>
          <a:p>
            <a:pPr marL="0" indent="0">
              <a:buNone/>
            </a:pPr>
            <a:r>
              <a:rPr lang="en-US" dirty="0">
                <a:solidFill>
                  <a:schemeClr val="tx1"/>
                </a:solidFill>
              </a:rPr>
              <a:t>Bootstrap 5 supports the latest, stable releases of all major browsers and platforms. However, Internet Explorer 11 and down is not supported.</a:t>
            </a:r>
          </a:p>
          <a:p>
            <a:pPr marL="0" indent="0">
              <a:buNone/>
            </a:pPr>
            <a:endParaRPr lang="en-US" dirty="0">
              <a:solidFill>
                <a:schemeClr val="tx1"/>
              </a:solidFill>
            </a:endParaRPr>
          </a:p>
          <a:p>
            <a:pPr marL="0" indent="0">
              <a:buNone/>
            </a:pPr>
            <a:r>
              <a:rPr lang="en-US" dirty="0">
                <a:solidFill>
                  <a:schemeClr val="tx1"/>
                </a:solidFill>
              </a:rPr>
              <a:t>The main differences between Bootstrap 5 and Bootstrap 3 &amp; 4, is that Bootstrap 5 has switched to vanilla JavaScript instead of jQuery. </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6066920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2">
                    <a:lumMod val="20000"/>
                    <a:lumOff val="80000"/>
                  </a:schemeClr>
                </a:solidFill>
                <a:latin typeface="Segoe UI" panose="020B0502040204020203" pitchFamily="34" charset="0"/>
              </a:rPr>
              <a:t>Responsive Images</a:t>
            </a:r>
            <a:endParaRPr lang="en-US" b="0" i="0" dirty="0">
              <a:solidFill>
                <a:schemeClr val="bg2">
                  <a:lumMod val="20000"/>
                  <a:lumOff val="80000"/>
                </a:schemeClr>
              </a:solidFill>
              <a:effectLst/>
              <a:latin typeface="Segoe UI" panose="020B0502040204020203" pitchFamily="34" charset="0"/>
            </a:endParaRP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p:txBody>
          <a:bodyPr/>
          <a:lstStyle/>
          <a:p>
            <a:r>
              <a:rPr lang="en-US" dirty="0"/>
              <a:t>Responsive Images</a:t>
            </a:r>
          </a:p>
          <a:p>
            <a:r>
              <a:rPr lang="en-US" dirty="0"/>
              <a:t>Images come in all sizes. So do screens. Responsive images automatically adjust to fit the size of the screen.</a:t>
            </a:r>
          </a:p>
          <a:p>
            <a:endParaRPr lang="en-US" dirty="0"/>
          </a:p>
          <a:p>
            <a:r>
              <a:rPr lang="en-US" dirty="0"/>
              <a:t>Create responsive images by adding an .</a:t>
            </a:r>
            <a:r>
              <a:rPr lang="en-US" dirty="0" err="1"/>
              <a:t>img</a:t>
            </a:r>
            <a:r>
              <a:rPr lang="en-US" dirty="0"/>
              <a:t>-fluid class to the &lt;</a:t>
            </a:r>
            <a:r>
              <a:rPr lang="en-US" dirty="0" err="1"/>
              <a:t>img</a:t>
            </a:r>
            <a:r>
              <a:rPr lang="en-US" dirty="0"/>
              <a:t>&gt; tag. The image will then scale nicely to the parent element.</a:t>
            </a:r>
          </a:p>
          <a:p>
            <a:endParaRPr lang="en-US" dirty="0"/>
          </a:p>
          <a:p>
            <a:r>
              <a:rPr lang="en-US" dirty="0"/>
              <a:t>The .</a:t>
            </a:r>
            <a:r>
              <a:rPr lang="en-US" dirty="0" err="1"/>
              <a:t>img</a:t>
            </a:r>
            <a:r>
              <a:rPr lang="en-US" dirty="0"/>
              <a:t>-fluid class applies max-width: 100%; and height: auto; to the image:</a:t>
            </a:r>
          </a:p>
          <a:p>
            <a:endParaRPr lang="en-US" dirty="0"/>
          </a:p>
          <a:p>
            <a:r>
              <a:rPr lang="en-US" dirty="0"/>
              <a:t>Example</a:t>
            </a:r>
          </a:p>
          <a:p>
            <a:r>
              <a:rPr lang="en-US" dirty="0"/>
              <a:t>&lt;</a:t>
            </a:r>
            <a:r>
              <a:rPr lang="en-US" dirty="0" err="1"/>
              <a:t>img</a:t>
            </a:r>
            <a:r>
              <a:rPr lang="en-US" dirty="0"/>
              <a:t> class="</a:t>
            </a:r>
            <a:r>
              <a:rPr lang="en-US" dirty="0" err="1"/>
              <a:t>img</a:t>
            </a:r>
            <a:r>
              <a:rPr lang="en-US" dirty="0"/>
              <a:t>-fluid" </a:t>
            </a:r>
            <a:r>
              <a:rPr lang="en-US" dirty="0" err="1"/>
              <a:t>src</a:t>
            </a:r>
            <a:r>
              <a:rPr lang="en-US" dirty="0"/>
              <a:t>="ny.jpg" alt="New York"&gt;</a:t>
            </a:r>
          </a:p>
        </p:txBody>
      </p:sp>
    </p:spTree>
    <p:extLst>
      <p:ext uri="{BB962C8B-B14F-4D97-AF65-F5344CB8AC3E}">
        <p14:creationId xmlns:p14="http://schemas.microsoft.com/office/powerpoint/2010/main" val="4193901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2">
                    <a:lumMod val="20000"/>
                    <a:lumOff val="80000"/>
                  </a:schemeClr>
                </a:solidFill>
                <a:latin typeface="Segoe UI" panose="020B0502040204020203" pitchFamily="34" charset="0"/>
              </a:rPr>
              <a:t>Bootstrap 4 Jumbotron</a:t>
            </a:r>
            <a:endParaRPr lang="en-US" b="0" i="0" dirty="0">
              <a:solidFill>
                <a:schemeClr val="bg2">
                  <a:lumMod val="20000"/>
                  <a:lumOff val="80000"/>
                </a:schemeClr>
              </a:solidFill>
              <a:effectLst/>
              <a:latin typeface="Segoe UI" panose="020B0502040204020203" pitchFamily="34" charset="0"/>
            </a:endParaRP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p:txBody>
          <a:bodyPr/>
          <a:lstStyle/>
          <a:p>
            <a:r>
              <a:rPr lang="en-US" dirty="0"/>
              <a:t>Bootstrap 4 Jumbotron</a:t>
            </a:r>
          </a:p>
          <a:p>
            <a:r>
              <a:rPr lang="en-US" dirty="0"/>
              <a:t>A jumbotron indicates a big grey box for calling extra attention to some special content or information.</a:t>
            </a:r>
          </a:p>
          <a:p>
            <a:r>
              <a:rPr lang="en-US" dirty="0"/>
              <a:t>Example</a:t>
            </a:r>
          </a:p>
          <a:p>
            <a:r>
              <a:rPr lang="en-US" dirty="0"/>
              <a:t>&lt;div class="jumbotron"&gt;</a:t>
            </a:r>
          </a:p>
          <a:p>
            <a:r>
              <a:rPr lang="en-US" dirty="0"/>
              <a:t>  &lt;h1&gt;Bootstrap Tutorial&lt;/h1&gt;</a:t>
            </a:r>
          </a:p>
          <a:p>
            <a:r>
              <a:rPr lang="en-US" dirty="0"/>
              <a:t>  &lt;p&gt;Bootstrap is the most popular HTML, CSS...&lt;/p&gt;</a:t>
            </a:r>
          </a:p>
          <a:p>
            <a:r>
              <a:rPr lang="en-US" dirty="0"/>
              <a:t>&lt;/div&gt;</a:t>
            </a:r>
          </a:p>
        </p:txBody>
      </p:sp>
    </p:spTree>
    <p:extLst>
      <p:ext uri="{BB962C8B-B14F-4D97-AF65-F5344CB8AC3E}">
        <p14:creationId xmlns:p14="http://schemas.microsoft.com/office/powerpoint/2010/main" val="118240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2">
                    <a:lumMod val="20000"/>
                    <a:lumOff val="80000"/>
                  </a:schemeClr>
                </a:solidFill>
                <a:latin typeface="Segoe UI" panose="020B0502040204020203" pitchFamily="34" charset="0"/>
              </a:rPr>
              <a:t>Bootstrap 4 Jumbotron</a:t>
            </a:r>
            <a:endParaRPr lang="en-US" b="0" i="0" dirty="0">
              <a:solidFill>
                <a:schemeClr val="bg2">
                  <a:lumMod val="20000"/>
                  <a:lumOff val="80000"/>
                </a:schemeClr>
              </a:solidFill>
              <a:effectLst/>
              <a:latin typeface="Segoe UI" panose="020B0502040204020203" pitchFamily="34" charset="0"/>
            </a:endParaRP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p:txBody>
          <a:bodyPr/>
          <a:lstStyle/>
          <a:p>
            <a:r>
              <a:rPr lang="en-US" dirty="0"/>
              <a:t>Full-width Jumbotron</a:t>
            </a:r>
          </a:p>
          <a:p>
            <a:r>
              <a:rPr lang="en-US" dirty="0"/>
              <a:t>If you want a full-width jumbotron without rounded borders, add the .jumbotron-fluid class and a .container or .container-fluid inside of it:</a:t>
            </a:r>
          </a:p>
          <a:p>
            <a:endParaRPr lang="en-US" dirty="0"/>
          </a:p>
          <a:p>
            <a:r>
              <a:rPr lang="en-US" dirty="0"/>
              <a:t>Example</a:t>
            </a:r>
          </a:p>
          <a:p>
            <a:r>
              <a:rPr lang="en-US" dirty="0"/>
              <a:t>&lt;div class="jumbotron jumbotron-fluid"&gt;</a:t>
            </a:r>
          </a:p>
          <a:p>
            <a:r>
              <a:rPr lang="en-US" dirty="0"/>
              <a:t>  &lt;div class="container"&gt;</a:t>
            </a:r>
          </a:p>
          <a:p>
            <a:r>
              <a:rPr lang="en-US" dirty="0"/>
              <a:t>    &lt;h1&gt;Bootstrap Tutorial&lt;/h1&gt;</a:t>
            </a:r>
          </a:p>
          <a:p>
            <a:r>
              <a:rPr lang="en-US" dirty="0"/>
              <a:t>    &lt;p&gt;Bootstrap is the most popular HTML, CSS...&lt;/p&gt;</a:t>
            </a:r>
          </a:p>
          <a:p>
            <a:r>
              <a:rPr lang="en-US" dirty="0"/>
              <a:t>  &lt;/div&gt;</a:t>
            </a:r>
          </a:p>
          <a:p>
            <a:r>
              <a:rPr lang="en-US" dirty="0"/>
              <a:t>&lt;/div&gt;</a:t>
            </a:r>
          </a:p>
        </p:txBody>
      </p:sp>
    </p:spTree>
    <p:extLst>
      <p:ext uri="{BB962C8B-B14F-4D97-AF65-F5344CB8AC3E}">
        <p14:creationId xmlns:p14="http://schemas.microsoft.com/office/powerpoint/2010/main" val="35582482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chemeClr val="bg2">
                    <a:lumMod val="20000"/>
                    <a:lumOff val="80000"/>
                  </a:schemeClr>
                </a:solidFill>
                <a:effectLst/>
                <a:latin typeface="Segoe UI" panose="020B0502040204020203" pitchFamily="34" charset="0"/>
              </a:rPr>
              <a:t>Alerts</a:t>
            </a:r>
            <a:endParaRPr lang="en-US" b="0" i="0" dirty="0">
              <a:solidFill>
                <a:schemeClr val="bg2">
                  <a:lumMod val="20000"/>
                  <a:lumOff val="80000"/>
                </a:schemeClr>
              </a:solidFill>
              <a:effectLst/>
              <a:latin typeface="Segoe UI" panose="020B0502040204020203" pitchFamily="34" charset="0"/>
            </a:endParaRP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p:txBody>
          <a:bodyPr>
            <a:normAutofit fontScale="92500" lnSpcReduction="20000"/>
          </a:bodyPr>
          <a:lstStyle/>
          <a:p>
            <a:r>
              <a:rPr lang="en-US" dirty="0"/>
              <a:t>Bootstrap 5 provides an easy way to create predefined alert messages:</a:t>
            </a:r>
          </a:p>
          <a:p>
            <a:r>
              <a:rPr lang="en-US" dirty="0"/>
              <a:t>Alerts are created with the .alert class, followed by one of the contextual classes </a:t>
            </a:r>
          </a:p>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="alert alert-success"&gt;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strong</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Success!</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/strong</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Indicates a successful or positive action.</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US" dirty="0"/>
          </a:p>
          <a:p>
            <a:r>
              <a:rPr lang="en-US" dirty="0"/>
              <a:t>.alert-success, </a:t>
            </a:r>
          </a:p>
          <a:p>
            <a:r>
              <a:rPr lang="en-US" dirty="0"/>
              <a:t>.alert-info, </a:t>
            </a:r>
          </a:p>
          <a:p>
            <a:r>
              <a:rPr lang="en-US" dirty="0"/>
              <a:t>.alert-warning, </a:t>
            </a:r>
          </a:p>
          <a:p>
            <a:r>
              <a:rPr lang="en-US" dirty="0"/>
              <a:t>.alert-danger, </a:t>
            </a:r>
          </a:p>
          <a:p>
            <a:r>
              <a:rPr lang="en-US" dirty="0"/>
              <a:t>.alert-primary, </a:t>
            </a:r>
          </a:p>
          <a:p>
            <a:r>
              <a:rPr lang="en-US" dirty="0"/>
              <a:t>.alert-secondary, .</a:t>
            </a:r>
          </a:p>
          <a:p>
            <a:r>
              <a:rPr lang="en-US" dirty="0"/>
              <a:t>alert-light, </a:t>
            </a:r>
          </a:p>
          <a:p>
            <a:r>
              <a:rPr lang="en-US" dirty="0"/>
              <a:t>.alert-dark</a:t>
            </a:r>
          </a:p>
        </p:txBody>
      </p:sp>
    </p:spTree>
    <p:extLst>
      <p:ext uri="{BB962C8B-B14F-4D97-AF65-F5344CB8AC3E}">
        <p14:creationId xmlns:p14="http://schemas.microsoft.com/office/powerpoint/2010/main" val="2025853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chemeClr val="bg2">
                    <a:lumMod val="20000"/>
                    <a:lumOff val="80000"/>
                  </a:schemeClr>
                </a:solidFill>
                <a:effectLst/>
                <a:latin typeface="Segoe UI" panose="020B0502040204020203" pitchFamily="34" charset="0"/>
              </a:rPr>
              <a:t>Alert Links</a:t>
            </a:r>
            <a:br>
              <a:rPr lang="en-IN" b="0" i="0" dirty="0">
                <a:solidFill>
                  <a:schemeClr val="bg2">
                    <a:lumMod val="20000"/>
                    <a:lumOff val="80000"/>
                  </a:schemeClr>
                </a:solidFill>
                <a:effectLst/>
                <a:latin typeface="Segoe UI" panose="020B0502040204020203" pitchFamily="34" charset="0"/>
              </a:rPr>
            </a:br>
            <a:endParaRPr lang="en-US" b="0" i="0" dirty="0">
              <a:solidFill>
                <a:schemeClr val="bg2">
                  <a:lumMod val="20000"/>
                  <a:lumOff val="80000"/>
                </a:schemeClr>
              </a:solidFill>
              <a:effectLst/>
              <a:latin typeface="Segoe UI" panose="020B0502040204020203" pitchFamily="34" charset="0"/>
            </a:endParaRP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p:txBody>
          <a:bodyPr>
            <a:normAutofit/>
          </a:bodyPr>
          <a:lstStyle/>
          <a:p>
            <a:r>
              <a:rPr lang="en-US" dirty="0"/>
              <a:t>Add the .alert-link class to any links inside the alert box to create "matching colored links":</a:t>
            </a:r>
          </a:p>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="alert alert-success"&gt;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strong</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Success!</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/strong</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You should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href</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="alert-link"&gt;</a:t>
            </a:r>
            <a:r>
              <a:rPr lang="en-US" b="0" i="0" dirty="0">
                <a:solidFill>
                  <a:srgbClr val="000000"/>
                </a:solidFill>
                <a:effectLst/>
                <a:latin typeface="Consolas" panose="020B0609020204030204" pitchFamily="49" charset="0"/>
              </a:rPr>
              <a:t>read this message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p>
          <a:p>
            <a:r>
              <a:rPr lang="en-US" dirty="0"/>
              <a:t>To close the alert message, add a .alert-dismissible class to the alert container. Then add class="</a:t>
            </a:r>
            <a:r>
              <a:rPr lang="en-US" dirty="0" err="1"/>
              <a:t>btn</a:t>
            </a:r>
            <a:r>
              <a:rPr lang="en-US" dirty="0"/>
              <a:t>-close" and data-bs-dismiss="alert" to a link or a button element (when you click on this the alert box will disappear).</a:t>
            </a:r>
          </a:p>
        </p:txBody>
      </p:sp>
    </p:spTree>
    <p:extLst>
      <p:ext uri="{BB962C8B-B14F-4D97-AF65-F5344CB8AC3E}">
        <p14:creationId xmlns:p14="http://schemas.microsoft.com/office/powerpoint/2010/main" val="11846163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chemeClr val="bg2">
                    <a:lumMod val="20000"/>
                    <a:lumOff val="80000"/>
                  </a:schemeClr>
                </a:solidFill>
                <a:effectLst/>
                <a:latin typeface="Segoe UI" panose="020B0502040204020203" pitchFamily="34" charset="0"/>
              </a:rPr>
              <a:t>Animated Alerts</a:t>
            </a:r>
            <a:br>
              <a:rPr lang="en-IN" b="0" i="0" dirty="0">
                <a:solidFill>
                  <a:schemeClr val="bg2">
                    <a:lumMod val="20000"/>
                    <a:lumOff val="80000"/>
                  </a:schemeClr>
                </a:solidFill>
                <a:effectLst/>
                <a:latin typeface="Segoe UI" panose="020B0502040204020203" pitchFamily="34" charset="0"/>
              </a:rPr>
            </a:br>
            <a:br>
              <a:rPr lang="en-IN" b="0" i="0" dirty="0">
                <a:solidFill>
                  <a:schemeClr val="bg2">
                    <a:lumMod val="20000"/>
                    <a:lumOff val="80000"/>
                  </a:schemeClr>
                </a:solidFill>
                <a:effectLst/>
                <a:latin typeface="Segoe UI" panose="020B0502040204020203" pitchFamily="34" charset="0"/>
              </a:rPr>
            </a:br>
            <a:endParaRPr lang="en-US" b="0" i="0" dirty="0">
              <a:solidFill>
                <a:schemeClr val="bg2">
                  <a:lumMod val="20000"/>
                  <a:lumOff val="80000"/>
                </a:schemeClr>
              </a:solidFill>
              <a:effectLst/>
              <a:latin typeface="Segoe UI" panose="020B0502040204020203" pitchFamily="34" charset="0"/>
            </a:endParaRP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p:txBody>
          <a:bodyPr>
            <a:normAutofit/>
          </a:bodyPr>
          <a:lstStyle/>
          <a:p>
            <a:r>
              <a:rPr lang="en-US" dirty="0"/>
              <a:t>The .fade and .show classes adds a fading effect when closing the alert message:</a:t>
            </a:r>
          </a:p>
          <a:p>
            <a:endParaRPr lang="en-US" dirty="0"/>
          </a:p>
          <a:p>
            <a:r>
              <a:rPr lang="en-US" dirty="0"/>
              <a:t>Example</a:t>
            </a:r>
          </a:p>
          <a:p>
            <a:pPr algn="l"/>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="alert alert-danger alert-dismissible fade show"&gt;</a:t>
            </a:r>
            <a:br>
              <a:rPr lang="en-US" b="0" i="0" dirty="0">
                <a:solidFill>
                  <a:srgbClr val="000000"/>
                </a:solidFill>
                <a:effectLst/>
                <a:latin typeface="Consolas" panose="020B0609020204030204" pitchFamily="49" charset="0"/>
              </a:rPr>
            </a:br>
            <a:endParaRPr lang="en-US" b="0" i="0" dirty="0">
              <a:solidFill>
                <a:srgbClr val="000000"/>
              </a:solidFill>
              <a:effectLst/>
              <a:latin typeface="Consolas" panose="020B0609020204030204" pitchFamily="49" charset="0"/>
            </a:endParaRPr>
          </a:p>
          <a:p>
            <a:pPr marL="0" indent="0" algn="l">
              <a:buNone/>
            </a:pP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3653061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chemeClr val="bg2">
                    <a:lumMod val="20000"/>
                    <a:lumOff val="80000"/>
                  </a:schemeClr>
                </a:solidFill>
                <a:effectLst/>
                <a:latin typeface="Segoe UI" panose="020B0502040204020203" pitchFamily="34" charset="0"/>
              </a:rPr>
              <a:t>Button</a:t>
            </a:r>
            <a:endParaRPr lang="en-US" b="0" i="0" dirty="0">
              <a:solidFill>
                <a:schemeClr val="bg2">
                  <a:lumMod val="20000"/>
                  <a:lumOff val="80000"/>
                </a:schemeClr>
              </a:solidFill>
              <a:effectLst/>
              <a:latin typeface="Segoe UI" panose="020B0502040204020203" pitchFamily="34" charset="0"/>
            </a:endParaRP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p:txBody>
          <a:bodyPr>
            <a:normAutofit/>
          </a:bodyPr>
          <a:lstStyle/>
          <a:p>
            <a:r>
              <a:rPr lang="en-US" dirty="0"/>
              <a:t>Button Styles</a:t>
            </a:r>
          </a:p>
          <a:p>
            <a:r>
              <a:rPr lang="en-US" dirty="0"/>
              <a:t>Bootstrap 5 provides different styles of buttons:</a:t>
            </a:r>
          </a:p>
          <a:p>
            <a:r>
              <a:rPr lang="en-US" dirty="0"/>
              <a:t>Example:</a:t>
            </a:r>
          </a:p>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button</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="button"</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btn</a:t>
            </a:r>
            <a:r>
              <a:rPr lang="en-US" b="0" i="0" dirty="0">
                <a:solidFill>
                  <a:srgbClr val="0000CD"/>
                </a:solidFill>
                <a:effectLst/>
                <a:latin typeface="Consolas" panose="020B0609020204030204" pitchFamily="49" charset="0"/>
              </a:rPr>
              <a:t> </a:t>
            </a:r>
            <a:r>
              <a:rPr lang="en-US" b="0" i="0" dirty="0" err="1">
                <a:solidFill>
                  <a:srgbClr val="0000CD"/>
                </a:solidFill>
                <a:effectLst/>
                <a:latin typeface="Consolas" panose="020B0609020204030204" pitchFamily="49" charset="0"/>
              </a:rPr>
              <a:t>btn</a:t>
            </a:r>
            <a:r>
              <a:rPr lang="en-US" b="0" i="0" dirty="0">
                <a:solidFill>
                  <a:srgbClr val="0000CD"/>
                </a:solidFill>
                <a:effectLst/>
                <a:latin typeface="Consolas" panose="020B0609020204030204" pitchFamily="49" charset="0"/>
              </a:rPr>
              <a:t>-primary"&gt;</a:t>
            </a:r>
            <a:r>
              <a:rPr lang="en-US" b="0" i="0" dirty="0">
                <a:solidFill>
                  <a:srgbClr val="000000"/>
                </a:solidFill>
                <a:effectLst/>
                <a:latin typeface="Consolas" panose="020B0609020204030204" pitchFamily="49" charset="0"/>
              </a:rPr>
              <a:t>Primary</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/button</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button</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="button"</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btn</a:t>
            </a:r>
            <a:r>
              <a:rPr lang="en-US" b="0" i="0" dirty="0">
                <a:solidFill>
                  <a:srgbClr val="0000CD"/>
                </a:solidFill>
                <a:effectLst/>
                <a:latin typeface="Consolas" panose="020B0609020204030204" pitchFamily="49" charset="0"/>
              </a:rPr>
              <a:t> </a:t>
            </a:r>
            <a:r>
              <a:rPr lang="en-US" b="0" i="0" dirty="0" err="1">
                <a:solidFill>
                  <a:srgbClr val="0000CD"/>
                </a:solidFill>
                <a:effectLst/>
                <a:latin typeface="Consolas" panose="020B0609020204030204" pitchFamily="49" charset="0"/>
              </a:rPr>
              <a:t>btn</a:t>
            </a:r>
            <a:r>
              <a:rPr lang="en-US" b="0" i="0" dirty="0">
                <a:solidFill>
                  <a:srgbClr val="0000CD"/>
                </a:solidFill>
                <a:effectLst/>
                <a:latin typeface="Consolas" panose="020B0609020204030204" pitchFamily="49" charset="0"/>
              </a:rPr>
              <a:t>-secondary"&gt;</a:t>
            </a:r>
            <a:r>
              <a:rPr lang="en-US" b="0" i="0" dirty="0">
                <a:solidFill>
                  <a:srgbClr val="000000"/>
                </a:solidFill>
                <a:effectLst/>
                <a:latin typeface="Consolas" panose="020B0609020204030204" pitchFamily="49" charset="0"/>
              </a:rPr>
              <a:t>Secondary</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/button</a:t>
            </a:r>
            <a:r>
              <a:rPr lang="en-US" b="0" i="0" dirty="0">
                <a:solidFill>
                  <a:srgbClr val="0000CD"/>
                </a:solidFill>
                <a:effectLst/>
                <a:latin typeface="Consolas" panose="020B0609020204030204" pitchFamily="49" charset="0"/>
              </a:rPr>
              <a:t>&gt;</a:t>
            </a:r>
            <a:endParaRPr lang="en-US" dirty="0"/>
          </a:p>
          <a:p>
            <a:br>
              <a:rPr lang="en-US" b="0" i="0" dirty="0">
                <a:solidFill>
                  <a:srgbClr val="000000"/>
                </a:solidFill>
                <a:effectLst/>
                <a:latin typeface="Consolas" panose="020B0609020204030204" pitchFamily="49" charset="0"/>
              </a:rPr>
            </a:br>
            <a:endParaRPr lang="en-US" b="0" i="0" dirty="0">
              <a:solidFill>
                <a:srgbClr val="000000"/>
              </a:solidFill>
              <a:effectLst/>
              <a:latin typeface="Consolas" panose="020B0609020204030204" pitchFamily="49" charset="0"/>
            </a:endParaRPr>
          </a:p>
          <a:p>
            <a:pPr marL="0" indent="0" algn="l">
              <a:buNone/>
            </a:pPr>
            <a:endParaRPr lang="en-US" b="0" i="0" dirty="0">
              <a:solidFill>
                <a:srgbClr val="000000"/>
              </a:solidFill>
              <a:effectLst/>
              <a:latin typeface="Verdana" panose="020B0604030504040204" pitchFamily="34" charset="0"/>
            </a:endParaRPr>
          </a:p>
        </p:txBody>
      </p:sp>
      <p:pic>
        <p:nvPicPr>
          <p:cNvPr id="5" name="Picture 4">
            <a:extLst>
              <a:ext uri="{FF2B5EF4-FFF2-40B4-BE49-F238E27FC236}">
                <a16:creationId xmlns:a16="http://schemas.microsoft.com/office/drawing/2014/main" id="{505C4A77-6D6F-9229-C5FF-553C940FD915}"/>
              </a:ext>
            </a:extLst>
          </p:cNvPr>
          <p:cNvPicPr>
            <a:picLocks noChangeAspect="1"/>
          </p:cNvPicPr>
          <p:nvPr/>
        </p:nvPicPr>
        <p:blipFill>
          <a:blip r:embed="rId2"/>
          <a:stretch>
            <a:fillRect/>
          </a:stretch>
        </p:blipFill>
        <p:spPr>
          <a:xfrm>
            <a:off x="3603289" y="4640040"/>
            <a:ext cx="7602011" cy="885949"/>
          </a:xfrm>
          <a:prstGeom prst="rect">
            <a:avLst/>
          </a:prstGeom>
        </p:spPr>
      </p:pic>
    </p:spTree>
    <p:extLst>
      <p:ext uri="{BB962C8B-B14F-4D97-AF65-F5344CB8AC3E}">
        <p14:creationId xmlns:p14="http://schemas.microsoft.com/office/powerpoint/2010/main" val="14847529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chemeClr val="bg2">
                    <a:lumMod val="20000"/>
                    <a:lumOff val="80000"/>
                  </a:schemeClr>
                </a:solidFill>
                <a:effectLst/>
                <a:latin typeface="Segoe UI" panose="020B0502040204020203" pitchFamily="34" charset="0"/>
              </a:rPr>
              <a:t>Button</a:t>
            </a:r>
            <a:endParaRPr lang="en-US" b="0" i="0" dirty="0">
              <a:solidFill>
                <a:schemeClr val="bg2">
                  <a:lumMod val="20000"/>
                  <a:lumOff val="80000"/>
                </a:schemeClr>
              </a:solidFill>
              <a:effectLst/>
              <a:latin typeface="Segoe UI" panose="020B0502040204020203" pitchFamily="34" charset="0"/>
            </a:endParaRP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p:txBody>
          <a:bodyPr>
            <a:normAutofit/>
          </a:bodyPr>
          <a:lstStyle/>
          <a:p>
            <a:r>
              <a:rPr lang="en-US" dirty="0"/>
              <a:t>The button classes can be used on &lt;a&gt;, &lt;button&gt;, or &lt;input&gt; elements:</a:t>
            </a:r>
          </a:p>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-success"&gt;</a:t>
            </a:r>
            <a:r>
              <a:rPr lang="en-IN" b="0" i="0" dirty="0">
                <a:solidFill>
                  <a:srgbClr val="000000"/>
                </a:solidFill>
                <a:effectLst/>
                <a:latin typeface="Consolas" panose="020B0609020204030204" pitchFamily="49" charset="0"/>
              </a:rPr>
              <a:t>Link Button</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-success"&gt;</a:t>
            </a:r>
            <a:r>
              <a:rPr lang="en-IN" b="0" i="0" dirty="0">
                <a:solidFill>
                  <a:srgbClr val="000000"/>
                </a:solidFill>
                <a:effectLst/>
                <a:latin typeface="Consolas" panose="020B0609020204030204" pitchFamily="49" charset="0"/>
              </a:rPr>
              <a:t>Button</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-success"</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="Input Button"&gt;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="submit"</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-success"</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="Submit Button"&gt;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="reset"</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-success"</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="Reset Button"&gt;</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8373699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chemeClr val="bg2">
                    <a:lumMod val="20000"/>
                    <a:lumOff val="80000"/>
                  </a:schemeClr>
                </a:solidFill>
                <a:effectLst/>
                <a:latin typeface="Segoe UI" panose="020B0502040204020203" pitchFamily="34" charset="0"/>
              </a:rPr>
              <a:t>Button Outline</a:t>
            </a:r>
            <a:endParaRPr lang="en-US" b="0" i="0" dirty="0">
              <a:solidFill>
                <a:schemeClr val="bg2">
                  <a:lumMod val="20000"/>
                  <a:lumOff val="80000"/>
                </a:schemeClr>
              </a:solidFill>
              <a:effectLst/>
              <a:latin typeface="Segoe UI" panose="020B0502040204020203" pitchFamily="34" charset="0"/>
            </a:endParaRP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p:txBody>
          <a:bodyPr>
            <a:normAutofit/>
          </a:bodyPr>
          <a:lstStyle/>
          <a:p>
            <a:r>
              <a:rPr lang="en-US" dirty="0"/>
              <a:t>The button classes can be used on &lt;a&gt;, &lt;button&gt;, or &lt;input&gt; elements:</a:t>
            </a:r>
          </a:p>
          <a:p>
            <a:r>
              <a:rPr lang="en-US" dirty="0"/>
              <a:t>Bootstrap 5 also provides eight outline/bordered buttons.</a:t>
            </a:r>
          </a:p>
          <a:p>
            <a:r>
              <a:rPr lang="en-US" dirty="0"/>
              <a:t>Move the mouse over them to see an additional "hover" effect:</a:t>
            </a:r>
          </a:p>
          <a:p>
            <a:pPr algn="l"/>
            <a:r>
              <a:rPr lang="en-IN" b="0" i="0" dirty="0">
                <a:solidFill>
                  <a:srgbClr val="000000"/>
                </a:solidFill>
                <a:effectLst/>
                <a:latin typeface="Segoe UI" panose="020B0502040204020203" pitchFamily="34" charset="0"/>
              </a:rPr>
              <a:t>Example</a:t>
            </a:r>
          </a:p>
          <a:p>
            <a:pPr algn="l"/>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-outline-primary"&gt;</a:t>
            </a:r>
            <a:r>
              <a:rPr lang="en-IN" b="0" i="0" dirty="0">
                <a:solidFill>
                  <a:srgbClr val="000000"/>
                </a:solidFill>
                <a:effectLst/>
                <a:latin typeface="Consolas" panose="020B0609020204030204" pitchFamily="49" charset="0"/>
              </a:rPr>
              <a:t>Primary</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-outline-secondary"&gt;</a:t>
            </a:r>
            <a:r>
              <a:rPr lang="en-IN" b="0" i="0" dirty="0">
                <a:solidFill>
                  <a:srgbClr val="000000"/>
                </a:solidFill>
                <a:effectLst/>
                <a:latin typeface="Consolas" panose="020B0609020204030204" pitchFamily="49" charset="0"/>
              </a:rPr>
              <a:t>Secondary</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-outline-success"&gt;</a:t>
            </a:r>
            <a:r>
              <a:rPr lang="en-IN" b="0" i="0" dirty="0">
                <a:solidFill>
                  <a:srgbClr val="000000"/>
                </a:solidFill>
                <a:effectLst/>
                <a:latin typeface="Consolas" panose="020B0609020204030204" pitchFamily="49" charset="0"/>
              </a:rPr>
              <a:t>Success</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endParaRPr lang="en-IN" b="0" i="0" dirty="0">
              <a:solidFill>
                <a:srgbClr val="000000"/>
              </a:solidFill>
              <a:effectLst/>
              <a:latin typeface="Consolas" panose="020B0609020204030204" pitchFamily="49" charset="0"/>
            </a:endParaRPr>
          </a:p>
          <a:p>
            <a:pPr marL="0" indent="0">
              <a:buNone/>
            </a:pPr>
            <a:endParaRPr lang="en-US" dirty="0"/>
          </a:p>
        </p:txBody>
      </p:sp>
      <p:pic>
        <p:nvPicPr>
          <p:cNvPr id="5" name="Picture 4">
            <a:extLst>
              <a:ext uri="{FF2B5EF4-FFF2-40B4-BE49-F238E27FC236}">
                <a16:creationId xmlns:a16="http://schemas.microsoft.com/office/drawing/2014/main" id="{C0799401-D20C-045D-0F40-54FEEFD6CE16}"/>
              </a:ext>
            </a:extLst>
          </p:cNvPr>
          <p:cNvPicPr>
            <a:picLocks noChangeAspect="1"/>
          </p:cNvPicPr>
          <p:nvPr/>
        </p:nvPicPr>
        <p:blipFill>
          <a:blip r:embed="rId2"/>
          <a:stretch>
            <a:fillRect/>
          </a:stretch>
        </p:blipFill>
        <p:spPr>
          <a:xfrm>
            <a:off x="3813221" y="5390660"/>
            <a:ext cx="5635579" cy="1287231"/>
          </a:xfrm>
          <a:prstGeom prst="rect">
            <a:avLst/>
          </a:prstGeom>
        </p:spPr>
      </p:pic>
    </p:spTree>
    <p:extLst>
      <p:ext uri="{BB962C8B-B14F-4D97-AF65-F5344CB8AC3E}">
        <p14:creationId xmlns:p14="http://schemas.microsoft.com/office/powerpoint/2010/main" val="40383829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chemeClr val="bg2">
                    <a:lumMod val="20000"/>
                    <a:lumOff val="80000"/>
                  </a:schemeClr>
                </a:solidFill>
                <a:effectLst/>
                <a:latin typeface="Segoe UI" panose="020B0502040204020203" pitchFamily="34" charset="0"/>
              </a:rPr>
              <a:t>Button Size</a:t>
            </a:r>
            <a:endParaRPr lang="en-US" b="0" i="0" dirty="0">
              <a:solidFill>
                <a:schemeClr val="bg2">
                  <a:lumMod val="20000"/>
                  <a:lumOff val="80000"/>
                </a:schemeClr>
              </a:solidFill>
              <a:effectLst/>
              <a:latin typeface="Segoe UI" panose="020B0502040204020203" pitchFamily="34" charset="0"/>
            </a:endParaRP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p:txBody>
          <a:bodyPr>
            <a:normAutofit/>
          </a:bodyPr>
          <a:lstStyle/>
          <a:p>
            <a:r>
              <a:rPr lang="en-US" dirty="0"/>
              <a:t>Use the .</a:t>
            </a:r>
            <a:r>
              <a:rPr lang="en-US" dirty="0" err="1"/>
              <a:t>btn</a:t>
            </a:r>
            <a:r>
              <a:rPr lang="en-US" dirty="0"/>
              <a:t>-lg class for large buttons or .</a:t>
            </a:r>
            <a:r>
              <a:rPr lang="en-US" dirty="0" err="1"/>
              <a:t>btn-sm</a:t>
            </a:r>
            <a:r>
              <a:rPr lang="en-US" dirty="0"/>
              <a:t> class for small buttons:</a:t>
            </a:r>
          </a:p>
          <a:p>
            <a:r>
              <a:rPr lang="en-IN" b="0" i="0" dirty="0">
                <a:solidFill>
                  <a:srgbClr val="000000"/>
                </a:solidFill>
                <a:effectLst/>
                <a:latin typeface="Segoe UI" panose="020B0502040204020203" pitchFamily="34" charset="0"/>
              </a:rPr>
              <a:t>Example</a:t>
            </a:r>
          </a:p>
          <a:p>
            <a:pPr algn="l"/>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-primary </a:t>
            </a:r>
            <a:r>
              <a:rPr lang="en-IN" b="0" i="0" dirty="0" err="1">
                <a:solidFill>
                  <a:srgbClr val="0000CD"/>
                </a:solidFill>
                <a:effectLst/>
                <a:latin typeface="Consolas" panose="020B0609020204030204" pitchFamily="49" charset="0"/>
              </a:rPr>
              <a:t>btn-lg</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Large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-primary"&gt;</a:t>
            </a:r>
            <a:r>
              <a:rPr lang="en-IN" b="0" i="0" dirty="0">
                <a:solidFill>
                  <a:srgbClr val="000000"/>
                </a:solidFill>
                <a:effectLst/>
                <a:latin typeface="Consolas" panose="020B0609020204030204" pitchFamily="49" charset="0"/>
              </a:rPr>
              <a:t>Default</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-primary </a:t>
            </a:r>
            <a:r>
              <a:rPr lang="en-IN" b="0" i="0" dirty="0" err="1">
                <a:solidFill>
                  <a:srgbClr val="0000CD"/>
                </a:solidFill>
                <a:effectLst/>
                <a:latin typeface="Consolas" panose="020B0609020204030204" pitchFamily="49" charset="0"/>
              </a:rPr>
              <a:t>btn-sm</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Small</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endParaRPr lang="en-US" dirty="0"/>
          </a:p>
        </p:txBody>
      </p:sp>
      <p:pic>
        <p:nvPicPr>
          <p:cNvPr id="6" name="Picture 5">
            <a:extLst>
              <a:ext uri="{FF2B5EF4-FFF2-40B4-BE49-F238E27FC236}">
                <a16:creationId xmlns:a16="http://schemas.microsoft.com/office/drawing/2014/main" id="{71146E43-928D-8208-8A97-B8859842AD81}"/>
              </a:ext>
            </a:extLst>
          </p:cNvPr>
          <p:cNvPicPr>
            <a:picLocks noChangeAspect="1"/>
          </p:cNvPicPr>
          <p:nvPr/>
        </p:nvPicPr>
        <p:blipFill>
          <a:blip r:embed="rId2"/>
          <a:stretch>
            <a:fillRect/>
          </a:stretch>
        </p:blipFill>
        <p:spPr>
          <a:xfrm>
            <a:off x="4457471" y="5213582"/>
            <a:ext cx="3277057" cy="781159"/>
          </a:xfrm>
          <a:prstGeom prst="rect">
            <a:avLst/>
          </a:prstGeom>
        </p:spPr>
      </p:pic>
    </p:spTree>
    <p:extLst>
      <p:ext uri="{BB962C8B-B14F-4D97-AF65-F5344CB8AC3E}">
        <p14:creationId xmlns:p14="http://schemas.microsoft.com/office/powerpoint/2010/main" val="3682552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Bootstrap?</a:t>
            </a:r>
          </a:p>
        </p:txBody>
      </p:sp>
      <p:sp>
        <p:nvSpPr>
          <p:cNvPr id="3" name="Content Placeholder 2"/>
          <p:cNvSpPr>
            <a:spLocks noGrp="1"/>
          </p:cNvSpPr>
          <p:nvPr>
            <p:ph idx="1"/>
          </p:nvPr>
        </p:nvSpPr>
        <p:spPr/>
        <p:txBody>
          <a:bodyPr/>
          <a:lstStyle/>
          <a:p>
            <a:pPr algn="l"/>
            <a:r>
              <a:rPr lang="en-US" b="0" i="0" dirty="0">
                <a:solidFill>
                  <a:srgbClr val="000000"/>
                </a:solidFill>
                <a:effectLst/>
                <a:latin typeface="Verdana" panose="020B0604030504040204" pitchFamily="34" charset="0"/>
              </a:rPr>
              <a:t>Advantages of Bootstrap:</a:t>
            </a:r>
          </a:p>
          <a:p>
            <a:pPr algn="l">
              <a:buFont typeface="Arial" panose="020B0604020202020204" pitchFamily="34" charset="0"/>
              <a:buChar char="•"/>
            </a:pPr>
            <a:r>
              <a:rPr lang="en-US" b="1" i="0" dirty="0">
                <a:solidFill>
                  <a:srgbClr val="000000"/>
                </a:solidFill>
                <a:effectLst/>
                <a:latin typeface="Verdana" panose="020B0604030504040204" pitchFamily="34" charset="0"/>
              </a:rPr>
              <a:t>Easy to use:</a:t>
            </a:r>
            <a:r>
              <a:rPr lang="en-US" b="0" i="0" dirty="0">
                <a:solidFill>
                  <a:srgbClr val="000000"/>
                </a:solidFill>
                <a:effectLst/>
                <a:latin typeface="Verdana" panose="020B0604030504040204" pitchFamily="34" charset="0"/>
              </a:rPr>
              <a:t> Anybody with just basic knowledge of HTML and CSS can start using Bootstrap</a:t>
            </a:r>
          </a:p>
          <a:p>
            <a:pPr algn="l">
              <a:buFont typeface="Arial" panose="020B0604020202020204" pitchFamily="34" charset="0"/>
              <a:buChar char="•"/>
            </a:pPr>
            <a:r>
              <a:rPr lang="en-US" b="1" i="0" dirty="0">
                <a:solidFill>
                  <a:srgbClr val="000000"/>
                </a:solidFill>
                <a:effectLst/>
                <a:latin typeface="Verdana" panose="020B0604030504040204" pitchFamily="34" charset="0"/>
              </a:rPr>
              <a:t>Responsive features:</a:t>
            </a:r>
            <a:r>
              <a:rPr lang="en-US" b="0" i="0" dirty="0">
                <a:solidFill>
                  <a:srgbClr val="000000"/>
                </a:solidFill>
                <a:effectLst/>
                <a:latin typeface="Verdana" panose="020B0604030504040204" pitchFamily="34" charset="0"/>
              </a:rPr>
              <a:t> Bootstrap's responsive CSS adjusts to phones, tablets, and desktops</a:t>
            </a:r>
          </a:p>
          <a:p>
            <a:pPr algn="l">
              <a:buFont typeface="Arial" panose="020B0604020202020204" pitchFamily="34" charset="0"/>
              <a:buChar char="•"/>
            </a:pPr>
            <a:r>
              <a:rPr lang="en-US" b="1" i="0" dirty="0">
                <a:solidFill>
                  <a:srgbClr val="000000"/>
                </a:solidFill>
                <a:effectLst/>
                <a:latin typeface="Verdana" panose="020B0604030504040204" pitchFamily="34" charset="0"/>
              </a:rPr>
              <a:t>Mobile-first approach:</a:t>
            </a:r>
            <a:r>
              <a:rPr lang="en-US" b="0" i="0" dirty="0">
                <a:solidFill>
                  <a:srgbClr val="000000"/>
                </a:solidFill>
                <a:effectLst/>
                <a:latin typeface="Verdana" panose="020B0604030504040204" pitchFamily="34" charset="0"/>
              </a:rPr>
              <a:t> In Bootstrap, mobile-first styles are part of the core framework</a:t>
            </a:r>
          </a:p>
          <a:p>
            <a:pPr algn="l">
              <a:buFont typeface="Arial" panose="020B0604020202020204" pitchFamily="34" charset="0"/>
              <a:buChar char="•"/>
            </a:pPr>
            <a:r>
              <a:rPr lang="en-US" b="1" i="0" dirty="0">
                <a:solidFill>
                  <a:srgbClr val="000000"/>
                </a:solidFill>
                <a:effectLst/>
                <a:latin typeface="Verdana" panose="020B0604030504040204" pitchFamily="34" charset="0"/>
              </a:rPr>
              <a:t>Browser compatibility:</a:t>
            </a:r>
            <a:r>
              <a:rPr lang="en-US" b="0" i="0" dirty="0">
                <a:solidFill>
                  <a:srgbClr val="000000"/>
                </a:solidFill>
                <a:effectLst/>
                <a:latin typeface="Verdana" panose="020B0604030504040204" pitchFamily="34" charset="0"/>
              </a:rPr>
              <a:t> Bootstrap 5 is compatible with all modern browsers (Chrome, Firefox, Edge, Safari, and Opera). </a:t>
            </a:r>
            <a:r>
              <a:rPr lang="en-US" b="1" i="0" dirty="0">
                <a:solidFill>
                  <a:srgbClr val="000000"/>
                </a:solidFill>
                <a:effectLst/>
                <a:latin typeface="Verdana" panose="020B0604030504040204" pitchFamily="34" charset="0"/>
              </a:rPr>
              <a:t>Note</a:t>
            </a:r>
            <a:r>
              <a:rPr lang="en-US" b="0" i="0" dirty="0">
                <a:solidFill>
                  <a:srgbClr val="000000"/>
                </a:solidFill>
                <a:effectLst/>
                <a:latin typeface="Verdana" panose="020B0604030504040204" pitchFamily="34" charset="0"/>
              </a:rPr>
              <a:t> that if you need support for IE11 and down, you must use either BS4 or BS3.</a:t>
            </a:r>
          </a:p>
          <a:p>
            <a:br>
              <a:rPr lang="en-US" dirty="0"/>
            </a:br>
            <a:endParaRPr lang="en-IN" dirty="0"/>
          </a:p>
        </p:txBody>
      </p:sp>
    </p:spTree>
    <p:extLst>
      <p:ext uri="{BB962C8B-B14F-4D97-AF65-F5344CB8AC3E}">
        <p14:creationId xmlns:p14="http://schemas.microsoft.com/office/powerpoint/2010/main" val="35511585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chemeClr val="bg2">
                    <a:lumMod val="20000"/>
                    <a:lumOff val="80000"/>
                  </a:schemeClr>
                </a:solidFill>
                <a:effectLst/>
                <a:latin typeface="Segoe UI" panose="020B0502040204020203" pitchFamily="34" charset="0"/>
              </a:rPr>
              <a:t>Active/Disabled Buttons</a:t>
            </a:r>
            <a:endParaRPr lang="en-US" b="0" i="0" dirty="0">
              <a:solidFill>
                <a:schemeClr val="bg2">
                  <a:lumMod val="20000"/>
                  <a:lumOff val="80000"/>
                </a:schemeClr>
              </a:solidFill>
              <a:effectLst/>
              <a:latin typeface="Segoe UI" panose="020B0502040204020203" pitchFamily="34" charset="0"/>
            </a:endParaRP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p:txBody>
          <a:bodyPr>
            <a:normAutofit/>
          </a:bodyPr>
          <a:lstStyle/>
          <a:p>
            <a:r>
              <a:rPr lang="en-US" dirty="0"/>
              <a:t>A button can be set to an active (appear pressed) or a disabled (unclickable) state:</a:t>
            </a:r>
          </a:p>
          <a:p>
            <a:r>
              <a:rPr lang="en-US" dirty="0"/>
              <a:t>The class .active makes a button appear pressed, and the disabled attribute makes a button unclickable. Note that &lt;a&gt; elements do not support the disabled attribute and must therefore use the .disabled class to make it visually appear disabled.</a:t>
            </a:r>
          </a:p>
          <a:p>
            <a:r>
              <a:rPr lang="en-IN" dirty="0"/>
              <a:t>Example</a:t>
            </a:r>
          </a:p>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button</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="button"</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btn</a:t>
            </a:r>
            <a:r>
              <a:rPr lang="en-US" b="0" i="0" dirty="0">
                <a:solidFill>
                  <a:srgbClr val="0000CD"/>
                </a:solidFill>
                <a:effectLst/>
                <a:latin typeface="Consolas" panose="020B0609020204030204" pitchFamily="49" charset="0"/>
              </a:rPr>
              <a:t> </a:t>
            </a:r>
            <a:r>
              <a:rPr lang="en-US" b="0" i="0" dirty="0" err="1">
                <a:solidFill>
                  <a:srgbClr val="0000CD"/>
                </a:solidFill>
                <a:effectLst/>
                <a:latin typeface="Consolas" panose="020B0609020204030204" pitchFamily="49" charset="0"/>
              </a:rPr>
              <a:t>btn</a:t>
            </a:r>
            <a:r>
              <a:rPr lang="en-US" b="0" i="0" dirty="0">
                <a:solidFill>
                  <a:srgbClr val="0000CD"/>
                </a:solidFill>
                <a:effectLst/>
                <a:latin typeface="Consolas" panose="020B0609020204030204" pitchFamily="49" charset="0"/>
              </a:rPr>
              <a:t>-primary active"&gt;</a:t>
            </a:r>
            <a:r>
              <a:rPr lang="en-US" b="0" i="0" dirty="0">
                <a:solidFill>
                  <a:srgbClr val="000000"/>
                </a:solidFill>
                <a:effectLst/>
                <a:latin typeface="Consolas" panose="020B0609020204030204" pitchFamily="49" charset="0"/>
              </a:rPr>
              <a:t>Active Primary</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/button</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button</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="button"</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btn</a:t>
            </a:r>
            <a:r>
              <a:rPr lang="en-US" b="0" i="0" dirty="0">
                <a:solidFill>
                  <a:srgbClr val="0000CD"/>
                </a:solidFill>
                <a:effectLst/>
                <a:latin typeface="Consolas" panose="020B0609020204030204" pitchFamily="49" charset="0"/>
              </a:rPr>
              <a:t> </a:t>
            </a:r>
            <a:r>
              <a:rPr lang="en-US" b="0" i="0" dirty="0" err="1">
                <a:solidFill>
                  <a:srgbClr val="0000CD"/>
                </a:solidFill>
                <a:effectLst/>
                <a:latin typeface="Consolas" panose="020B0609020204030204" pitchFamily="49" charset="0"/>
              </a:rPr>
              <a:t>btn</a:t>
            </a:r>
            <a:r>
              <a:rPr lang="en-US" b="0" i="0" dirty="0">
                <a:solidFill>
                  <a:srgbClr val="0000CD"/>
                </a:solidFill>
                <a:effectLst/>
                <a:latin typeface="Consolas" panose="020B0609020204030204" pitchFamily="49" charset="0"/>
              </a:rPr>
              <a:t>-primary"</a:t>
            </a:r>
            <a:r>
              <a:rPr lang="en-US" b="0" i="0" dirty="0">
                <a:solidFill>
                  <a:srgbClr val="FF0000"/>
                </a:solidFill>
                <a:effectLst/>
                <a:latin typeface="Consolas" panose="020B0609020204030204" pitchFamily="49" charset="0"/>
              </a:rPr>
              <a:t> disabled</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Disabled Primary</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/button</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href</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btn</a:t>
            </a:r>
            <a:r>
              <a:rPr lang="en-US" b="0" i="0" dirty="0">
                <a:solidFill>
                  <a:srgbClr val="0000CD"/>
                </a:solidFill>
                <a:effectLst/>
                <a:latin typeface="Consolas" panose="020B0609020204030204" pitchFamily="49" charset="0"/>
              </a:rPr>
              <a:t> </a:t>
            </a:r>
            <a:r>
              <a:rPr lang="en-US" b="0" i="0" dirty="0" err="1">
                <a:solidFill>
                  <a:srgbClr val="0000CD"/>
                </a:solidFill>
                <a:effectLst/>
                <a:latin typeface="Consolas" panose="020B0609020204030204" pitchFamily="49" charset="0"/>
              </a:rPr>
              <a:t>btn</a:t>
            </a:r>
            <a:r>
              <a:rPr lang="en-US" b="0" i="0" dirty="0">
                <a:solidFill>
                  <a:srgbClr val="0000CD"/>
                </a:solidFill>
                <a:effectLst/>
                <a:latin typeface="Consolas" panose="020B0609020204030204" pitchFamily="49" charset="0"/>
              </a:rPr>
              <a:t>-primary disabled"&gt;</a:t>
            </a:r>
            <a:r>
              <a:rPr lang="en-US" b="0" i="0" dirty="0">
                <a:solidFill>
                  <a:srgbClr val="000000"/>
                </a:solidFill>
                <a:effectLst/>
                <a:latin typeface="Consolas" panose="020B0609020204030204" pitchFamily="49" charset="0"/>
              </a:rPr>
              <a:t>Disabled Link</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0000CD"/>
                </a:solidFill>
                <a:effectLst/>
                <a:latin typeface="Consolas" panose="020B0609020204030204" pitchFamily="49" charset="0"/>
              </a:rPr>
              <a:t>&gt;</a:t>
            </a:r>
          </a:p>
          <a:p>
            <a:endParaRPr lang="en-IN" b="0" i="0" dirty="0">
              <a:solidFill>
                <a:srgbClr val="000000"/>
              </a:solidFill>
              <a:effectLst/>
              <a:latin typeface="Segoe UI" panose="020B0502040204020203" pitchFamily="34" charset="0"/>
            </a:endParaRPr>
          </a:p>
        </p:txBody>
      </p:sp>
      <p:pic>
        <p:nvPicPr>
          <p:cNvPr id="9" name="Picture 8">
            <a:extLst>
              <a:ext uri="{FF2B5EF4-FFF2-40B4-BE49-F238E27FC236}">
                <a16:creationId xmlns:a16="http://schemas.microsoft.com/office/drawing/2014/main" id="{D4161114-39C0-18AD-0429-4C2D6FD3AE2E}"/>
              </a:ext>
            </a:extLst>
          </p:cNvPr>
          <p:cNvPicPr>
            <a:picLocks noChangeAspect="1"/>
          </p:cNvPicPr>
          <p:nvPr/>
        </p:nvPicPr>
        <p:blipFill>
          <a:blip r:embed="rId2"/>
          <a:stretch>
            <a:fillRect/>
          </a:stretch>
        </p:blipFill>
        <p:spPr>
          <a:xfrm>
            <a:off x="3923415" y="5433539"/>
            <a:ext cx="6506483" cy="590632"/>
          </a:xfrm>
          <a:prstGeom prst="rect">
            <a:avLst/>
          </a:prstGeom>
        </p:spPr>
      </p:pic>
    </p:spTree>
    <p:extLst>
      <p:ext uri="{BB962C8B-B14F-4D97-AF65-F5344CB8AC3E}">
        <p14:creationId xmlns:p14="http://schemas.microsoft.com/office/powerpoint/2010/main" val="3775988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chemeClr val="bg2">
                    <a:lumMod val="20000"/>
                    <a:lumOff val="80000"/>
                  </a:schemeClr>
                </a:solidFill>
                <a:effectLst/>
                <a:latin typeface="Segoe UI" panose="020B0502040204020203" pitchFamily="34" charset="0"/>
              </a:rPr>
              <a:t>Block Level Buttons</a:t>
            </a:r>
            <a:endParaRPr lang="en-US" b="0" i="0" dirty="0">
              <a:solidFill>
                <a:schemeClr val="bg2">
                  <a:lumMod val="20000"/>
                  <a:lumOff val="80000"/>
                </a:schemeClr>
              </a:solidFill>
              <a:effectLst/>
              <a:latin typeface="Segoe UI" panose="020B0502040204020203" pitchFamily="34" charset="0"/>
            </a:endParaRP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p:txBody>
          <a:bodyPr>
            <a:normAutofit/>
          </a:bodyPr>
          <a:lstStyle/>
          <a:p>
            <a:r>
              <a:rPr lang="en-US" dirty="0"/>
              <a:t>To create a block level button that spans the entire width of the parent element, use the .d-grid "helper" class on the parent element:</a:t>
            </a:r>
          </a:p>
          <a:p>
            <a:r>
              <a:rPr lang="en-US" b="0" i="0" dirty="0">
                <a:solidFill>
                  <a:srgbClr val="000000"/>
                </a:solidFill>
                <a:effectLst/>
                <a:latin typeface="Segoe UI" panose="020B0502040204020203" pitchFamily="34" charset="0"/>
              </a:rPr>
              <a:t>If you have many block-level buttons, you can control the space between them with the .gap-* class:</a:t>
            </a:r>
          </a:p>
          <a:p>
            <a:endParaRPr lang="en-US" b="0" i="0" dirty="0">
              <a:solidFill>
                <a:srgbClr val="000000"/>
              </a:solidFill>
              <a:effectLst/>
              <a:latin typeface="Segoe UI" panose="020B0502040204020203" pitchFamily="34" charset="0"/>
            </a:endParaRPr>
          </a:p>
          <a:p>
            <a:r>
              <a:rPr lang="en-IN" b="0" i="0" dirty="0">
                <a:solidFill>
                  <a:srgbClr val="000000"/>
                </a:solidFill>
                <a:effectLst/>
                <a:latin typeface="Segoe UI" panose="020B0502040204020203" pitchFamily="34" charset="0"/>
              </a:rPr>
              <a:t>Example</a:t>
            </a:r>
          </a:p>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-primary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-block"&gt;</a:t>
            </a:r>
            <a:r>
              <a:rPr lang="en-IN" b="0" i="0" dirty="0">
                <a:solidFill>
                  <a:srgbClr val="000000"/>
                </a:solidFill>
                <a:effectLst/>
                <a:latin typeface="Consolas" panose="020B0609020204030204" pitchFamily="49" charset="0"/>
              </a:rPr>
              <a:t>Full-Width Button</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-primary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-block"&gt;</a:t>
            </a:r>
            <a:r>
              <a:rPr lang="en-IN" b="0" i="0" dirty="0">
                <a:solidFill>
                  <a:srgbClr val="000000"/>
                </a:solidFill>
                <a:effectLst/>
                <a:latin typeface="Consolas" panose="020B0609020204030204" pitchFamily="49" charset="0"/>
              </a:rPr>
              <a:t>Full-Width Button</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endParaRPr lang="en-IN" b="0" i="0" dirty="0">
              <a:solidFill>
                <a:srgbClr val="000000"/>
              </a:solidFill>
              <a:effectLst/>
              <a:latin typeface="Segoe UI" panose="020B0502040204020203" pitchFamily="34" charset="0"/>
            </a:endParaRPr>
          </a:p>
        </p:txBody>
      </p:sp>
      <p:pic>
        <p:nvPicPr>
          <p:cNvPr id="7" name="Picture 6">
            <a:extLst>
              <a:ext uri="{FF2B5EF4-FFF2-40B4-BE49-F238E27FC236}">
                <a16:creationId xmlns:a16="http://schemas.microsoft.com/office/drawing/2014/main" id="{8125784D-7B99-DBA7-4B53-7578BE32908E}"/>
              </a:ext>
            </a:extLst>
          </p:cNvPr>
          <p:cNvPicPr>
            <a:picLocks noChangeAspect="1"/>
          </p:cNvPicPr>
          <p:nvPr/>
        </p:nvPicPr>
        <p:blipFill>
          <a:blip r:embed="rId2"/>
          <a:stretch>
            <a:fillRect/>
          </a:stretch>
        </p:blipFill>
        <p:spPr>
          <a:xfrm>
            <a:off x="3835418" y="5351235"/>
            <a:ext cx="8040222" cy="1143160"/>
          </a:xfrm>
          <a:prstGeom prst="rect">
            <a:avLst/>
          </a:prstGeom>
        </p:spPr>
      </p:pic>
    </p:spTree>
    <p:extLst>
      <p:ext uri="{BB962C8B-B14F-4D97-AF65-F5344CB8AC3E}">
        <p14:creationId xmlns:p14="http://schemas.microsoft.com/office/powerpoint/2010/main" val="6967795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chemeClr val="bg2">
                    <a:lumMod val="20000"/>
                    <a:lumOff val="80000"/>
                  </a:schemeClr>
                </a:solidFill>
                <a:effectLst/>
                <a:latin typeface="Segoe UI" panose="020B0502040204020203" pitchFamily="34" charset="0"/>
              </a:rPr>
              <a:t>Button </a:t>
            </a:r>
            <a:r>
              <a:rPr lang="en-IN" dirty="0">
                <a:solidFill>
                  <a:schemeClr val="bg2">
                    <a:lumMod val="20000"/>
                    <a:lumOff val="80000"/>
                  </a:schemeClr>
                </a:solidFill>
                <a:latin typeface="Segoe UI" panose="020B0502040204020203" pitchFamily="34" charset="0"/>
              </a:rPr>
              <a:t>g</a:t>
            </a:r>
            <a:r>
              <a:rPr lang="en-IN" b="0" i="0" dirty="0">
                <a:solidFill>
                  <a:schemeClr val="bg2">
                    <a:lumMod val="20000"/>
                    <a:lumOff val="80000"/>
                  </a:schemeClr>
                </a:solidFill>
                <a:effectLst/>
                <a:latin typeface="Segoe UI" panose="020B0502040204020203" pitchFamily="34" charset="0"/>
              </a:rPr>
              <a:t>roups</a:t>
            </a:r>
            <a:endParaRPr lang="en-US" b="0" i="0" dirty="0">
              <a:solidFill>
                <a:schemeClr val="bg2">
                  <a:lumMod val="20000"/>
                  <a:lumOff val="80000"/>
                </a:schemeClr>
              </a:solidFill>
              <a:effectLst/>
              <a:latin typeface="Segoe UI" panose="020B0502040204020203" pitchFamily="34" charset="0"/>
            </a:endParaRP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p:txBody>
          <a:bodyPr>
            <a:normAutofit/>
          </a:bodyPr>
          <a:lstStyle/>
          <a:p>
            <a:r>
              <a:rPr lang="en-US" dirty="0"/>
              <a:t>Bootstrap 5 allows you to group a series of buttons together (on a single line) in a button group:</a:t>
            </a:r>
          </a:p>
          <a:p>
            <a:r>
              <a:rPr lang="en-US" dirty="0"/>
              <a:t>Use a &lt;div&gt; element with class .</a:t>
            </a:r>
            <a:r>
              <a:rPr lang="en-US" dirty="0" err="1"/>
              <a:t>btn</a:t>
            </a:r>
            <a:r>
              <a:rPr lang="en-US" dirty="0"/>
              <a:t>-group to create a button group:</a:t>
            </a:r>
          </a:p>
          <a:p>
            <a:r>
              <a:rPr lang="en-US" dirty="0"/>
              <a:t>Example</a:t>
            </a:r>
          </a:p>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-group"&gt;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-primary"&gt;</a:t>
            </a:r>
            <a:r>
              <a:rPr lang="en-IN" b="0" i="0" dirty="0">
                <a:solidFill>
                  <a:srgbClr val="000000"/>
                </a:solidFill>
                <a:effectLst/>
                <a:latin typeface="Consolas" panose="020B0609020204030204" pitchFamily="49" charset="0"/>
              </a:rPr>
              <a:t>Apple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-primary"&gt;</a:t>
            </a:r>
            <a:r>
              <a:rPr lang="en-IN" b="0" i="0" dirty="0">
                <a:solidFill>
                  <a:srgbClr val="000000"/>
                </a:solidFill>
                <a:effectLst/>
                <a:latin typeface="Consolas" panose="020B0609020204030204" pitchFamily="49" charset="0"/>
              </a:rPr>
              <a:t>Samsung</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-primary"&gt;</a:t>
            </a:r>
            <a:r>
              <a:rPr lang="en-IN" b="0" i="0" dirty="0">
                <a:solidFill>
                  <a:srgbClr val="000000"/>
                </a:solidFill>
                <a:effectLst/>
                <a:latin typeface="Consolas" panose="020B0609020204030204" pitchFamily="49" charset="0"/>
              </a:rPr>
              <a:t>Sony</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0000CD"/>
                </a:solidFill>
                <a:effectLst/>
                <a:latin typeface="Consolas" panose="020B0609020204030204" pitchFamily="49" charset="0"/>
              </a:rPr>
              <a:t>&gt;</a:t>
            </a:r>
            <a:endParaRPr lang="en-IN" b="0" i="0" dirty="0">
              <a:solidFill>
                <a:srgbClr val="000000"/>
              </a:solidFill>
              <a:effectLst/>
              <a:latin typeface="Segoe UI" panose="020B0502040204020203" pitchFamily="34" charset="0"/>
            </a:endParaRPr>
          </a:p>
        </p:txBody>
      </p:sp>
      <p:pic>
        <p:nvPicPr>
          <p:cNvPr id="6" name="Picture 5">
            <a:extLst>
              <a:ext uri="{FF2B5EF4-FFF2-40B4-BE49-F238E27FC236}">
                <a16:creationId xmlns:a16="http://schemas.microsoft.com/office/drawing/2014/main" id="{ECB16F3B-75F8-4E5D-1CD7-5B1FC71C2053}"/>
              </a:ext>
            </a:extLst>
          </p:cNvPr>
          <p:cNvPicPr>
            <a:picLocks noChangeAspect="1"/>
          </p:cNvPicPr>
          <p:nvPr/>
        </p:nvPicPr>
        <p:blipFill>
          <a:blip r:embed="rId2"/>
          <a:stretch>
            <a:fillRect/>
          </a:stretch>
        </p:blipFill>
        <p:spPr>
          <a:xfrm>
            <a:off x="4614656" y="5903289"/>
            <a:ext cx="2962688" cy="676369"/>
          </a:xfrm>
          <a:prstGeom prst="rect">
            <a:avLst/>
          </a:prstGeom>
        </p:spPr>
      </p:pic>
    </p:spTree>
    <p:extLst>
      <p:ext uri="{BB962C8B-B14F-4D97-AF65-F5344CB8AC3E}">
        <p14:creationId xmlns:p14="http://schemas.microsoft.com/office/powerpoint/2010/main" val="31931950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chemeClr val="bg2">
                    <a:lumMod val="20000"/>
                    <a:lumOff val="80000"/>
                  </a:schemeClr>
                </a:solidFill>
                <a:effectLst/>
                <a:latin typeface="Segoe UI" panose="020B0502040204020203" pitchFamily="34" charset="0"/>
              </a:rPr>
              <a:t>Vertical Button Groups</a:t>
            </a: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p:txBody>
          <a:bodyPr>
            <a:normAutofit/>
          </a:bodyPr>
          <a:lstStyle/>
          <a:p>
            <a:r>
              <a:rPr lang="en-US" dirty="0"/>
              <a:t>Bootstrap 5 also supports vertical button groups:</a:t>
            </a:r>
          </a:p>
          <a:p>
            <a:r>
              <a:rPr lang="en-US" dirty="0"/>
              <a:t>Use the class .</a:t>
            </a:r>
            <a:r>
              <a:rPr lang="en-US" dirty="0" err="1"/>
              <a:t>btn</a:t>
            </a:r>
            <a:r>
              <a:rPr lang="en-US" dirty="0"/>
              <a:t>-group-vertical to create a vertical button group:</a:t>
            </a:r>
          </a:p>
          <a:p>
            <a:r>
              <a:rPr lang="en-US" dirty="0"/>
              <a:t>Example</a:t>
            </a:r>
          </a:p>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-group-vertical"&gt;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-primary"&gt;</a:t>
            </a:r>
            <a:r>
              <a:rPr lang="en-IN" b="0" i="0" dirty="0">
                <a:solidFill>
                  <a:srgbClr val="000000"/>
                </a:solidFill>
                <a:effectLst/>
                <a:latin typeface="Consolas" panose="020B0609020204030204" pitchFamily="49" charset="0"/>
              </a:rPr>
              <a:t>Apple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-primary"&gt;</a:t>
            </a:r>
            <a:r>
              <a:rPr lang="en-IN" b="0" i="0" dirty="0">
                <a:solidFill>
                  <a:srgbClr val="000000"/>
                </a:solidFill>
                <a:effectLst/>
                <a:latin typeface="Consolas" panose="020B0609020204030204" pitchFamily="49" charset="0"/>
              </a:rPr>
              <a:t>Samsung</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-primary"&gt;</a:t>
            </a:r>
            <a:r>
              <a:rPr lang="en-IN" b="0" i="0" dirty="0">
                <a:solidFill>
                  <a:srgbClr val="000000"/>
                </a:solidFill>
                <a:effectLst/>
                <a:latin typeface="Consolas" panose="020B0609020204030204" pitchFamily="49" charset="0"/>
              </a:rPr>
              <a:t>Sony</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0000CD"/>
                </a:solidFill>
                <a:effectLst/>
                <a:latin typeface="Consolas" panose="020B0609020204030204" pitchFamily="49" charset="0"/>
              </a:rPr>
              <a:t>&gt;</a:t>
            </a:r>
            <a:endParaRPr lang="en-IN" b="0" i="0" dirty="0">
              <a:solidFill>
                <a:srgbClr val="000000"/>
              </a:solidFill>
              <a:effectLst/>
              <a:latin typeface="Segoe UI" panose="020B0502040204020203" pitchFamily="34" charset="0"/>
            </a:endParaRPr>
          </a:p>
        </p:txBody>
      </p:sp>
      <p:pic>
        <p:nvPicPr>
          <p:cNvPr id="5" name="Picture 4">
            <a:extLst>
              <a:ext uri="{FF2B5EF4-FFF2-40B4-BE49-F238E27FC236}">
                <a16:creationId xmlns:a16="http://schemas.microsoft.com/office/drawing/2014/main" id="{DADFC58B-6B8A-8616-FCD0-8454CD579825}"/>
              </a:ext>
            </a:extLst>
          </p:cNvPr>
          <p:cNvPicPr>
            <a:picLocks noChangeAspect="1"/>
          </p:cNvPicPr>
          <p:nvPr/>
        </p:nvPicPr>
        <p:blipFill>
          <a:blip r:embed="rId2"/>
          <a:stretch>
            <a:fillRect/>
          </a:stretch>
        </p:blipFill>
        <p:spPr>
          <a:xfrm>
            <a:off x="9548718" y="5087106"/>
            <a:ext cx="1324160" cy="1505160"/>
          </a:xfrm>
          <a:prstGeom prst="rect">
            <a:avLst/>
          </a:prstGeom>
        </p:spPr>
      </p:pic>
    </p:spTree>
    <p:extLst>
      <p:ext uri="{BB962C8B-B14F-4D97-AF65-F5344CB8AC3E}">
        <p14:creationId xmlns:p14="http://schemas.microsoft.com/office/powerpoint/2010/main" val="33582688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Button Groups Side by Side</a:t>
            </a:r>
            <a:endParaRPr lang="en-IN" b="0" i="0" dirty="0">
              <a:solidFill>
                <a:schemeClr val="bg2">
                  <a:lumMod val="20000"/>
                  <a:lumOff val="80000"/>
                </a:schemeClr>
              </a:solidFill>
              <a:effectLst/>
              <a:latin typeface="Segoe UI" panose="020B0502040204020203" pitchFamily="34" charset="0"/>
            </a:endParaRP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p:txBody>
          <a:bodyPr>
            <a:normAutofit fontScale="92500" lnSpcReduction="10000"/>
          </a:bodyPr>
          <a:lstStyle/>
          <a:p>
            <a:r>
              <a:rPr lang="en-US" dirty="0"/>
              <a:t>Button groups are "inline" by default, which makes them appear side by side when you have multiple groups:</a:t>
            </a:r>
          </a:p>
          <a:p>
            <a:r>
              <a:rPr lang="en-US" dirty="0"/>
              <a:t>Example</a:t>
            </a:r>
          </a:p>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-group"&gt;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-primary"&gt;</a:t>
            </a:r>
            <a:r>
              <a:rPr lang="en-IN" b="0" i="0" dirty="0">
                <a:solidFill>
                  <a:srgbClr val="000000"/>
                </a:solidFill>
                <a:effectLst/>
                <a:latin typeface="Consolas" panose="020B0609020204030204" pitchFamily="49" charset="0"/>
              </a:rPr>
              <a:t>Apple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-primary"&gt;</a:t>
            </a:r>
            <a:r>
              <a:rPr lang="en-IN" b="0" i="0" dirty="0">
                <a:solidFill>
                  <a:srgbClr val="000000"/>
                </a:solidFill>
                <a:effectLst/>
                <a:latin typeface="Consolas" panose="020B0609020204030204" pitchFamily="49" charset="0"/>
              </a:rPr>
              <a:t>Samsung</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-primary"&gt;</a:t>
            </a:r>
            <a:r>
              <a:rPr lang="en-IN" b="0" i="0" dirty="0">
                <a:solidFill>
                  <a:srgbClr val="000000"/>
                </a:solidFill>
                <a:effectLst/>
                <a:latin typeface="Consolas" panose="020B0609020204030204" pitchFamily="49" charset="0"/>
              </a:rPr>
              <a:t>Sony</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0000CD"/>
                </a:solidFill>
                <a:effectLst/>
                <a:latin typeface="Consolas" panose="020B0609020204030204" pitchFamily="49" charset="0"/>
              </a:rPr>
              <a:t>&gt;</a:t>
            </a:r>
            <a:br>
              <a:rPr lang="en-IN" dirty="0"/>
            </a:b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-group"&gt;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-primary"&gt;</a:t>
            </a:r>
            <a:r>
              <a:rPr lang="en-IN" b="0" i="0" dirty="0">
                <a:solidFill>
                  <a:srgbClr val="000000"/>
                </a:solidFill>
                <a:effectLst/>
                <a:latin typeface="Consolas" panose="020B0609020204030204" pitchFamily="49" charset="0"/>
              </a:rPr>
              <a:t>BMW</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-primary"&gt;</a:t>
            </a:r>
            <a:r>
              <a:rPr lang="en-IN" b="0" i="0" dirty="0">
                <a:solidFill>
                  <a:srgbClr val="000000"/>
                </a:solidFill>
                <a:effectLst/>
                <a:latin typeface="Consolas" panose="020B0609020204030204" pitchFamily="49" charset="0"/>
              </a:rPr>
              <a:t>Mercedes</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-primary"&gt;</a:t>
            </a:r>
            <a:r>
              <a:rPr lang="en-IN" b="0" i="0" dirty="0">
                <a:solidFill>
                  <a:srgbClr val="000000"/>
                </a:solidFill>
                <a:effectLst/>
                <a:latin typeface="Consolas" panose="020B0609020204030204" pitchFamily="49" charset="0"/>
              </a:rPr>
              <a:t>Volvo</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0000CD"/>
                </a:solidFill>
                <a:effectLst/>
                <a:latin typeface="Consolas" panose="020B0609020204030204" pitchFamily="49" charset="0"/>
              </a:rPr>
              <a:t>&gt;</a:t>
            </a:r>
            <a:endParaRPr lang="en-IN" b="0" i="0" dirty="0">
              <a:solidFill>
                <a:srgbClr val="000000"/>
              </a:solidFill>
              <a:effectLst/>
              <a:latin typeface="Segoe UI" panose="020B0502040204020203" pitchFamily="34" charset="0"/>
            </a:endParaRPr>
          </a:p>
        </p:txBody>
      </p:sp>
      <p:pic>
        <p:nvPicPr>
          <p:cNvPr id="6" name="Picture 5">
            <a:extLst>
              <a:ext uri="{FF2B5EF4-FFF2-40B4-BE49-F238E27FC236}">
                <a16:creationId xmlns:a16="http://schemas.microsoft.com/office/drawing/2014/main" id="{87A7025D-E38E-0831-A31A-4AD381EAAB84}"/>
              </a:ext>
            </a:extLst>
          </p:cNvPr>
          <p:cNvPicPr>
            <a:picLocks noChangeAspect="1"/>
          </p:cNvPicPr>
          <p:nvPr/>
        </p:nvPicPr>
        <p:blipFill>
          <a:blip r:embed="rId2"/>
          <a:stretch>
            <a:fillRect/>
          </a:stretch>
        </p:blipFill>
        <p:spPr>
          <a:xfrm>
            <a:off x="3860711" y="5917143"/>
            <a:ext cx="5468113" cy="676369"/>
          </a:xfrm>
          <a:prstGeom prst="rect">
            <a:avLst/>
          </a:prstGeom>
        </p:spPr>
      </p:pic>
    </p:spTree>
    <p:extLst>
      <p:ext uri="{BB962C8B-B14F-4D97-AF65-F5344CB8AC3E}">
        <p14:creationId xmlns:p14="http://schemas.microsoft.com/office/powerpoint/2010/main" val="38705185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Nesting Button Groups &amp; Dropdown Menus</a:t>
            </a:r>
            <a:endParaRPr lang="en-IN" b="0" i="0" dirty="0">
              <a:solidFill>
                <a:schemeClr val="bg2">
                  <a:lumMod val="20000"/>
                  <a:lumOff val="80000"/>
                </a:schemeClr>
              </a:solidFill>
              <a:effectLst/>
              <a:latin typeface="Segoe UI" panose="020B0502040204020203" pitchFamily="34" charset="0"/>
            </a:endParaRP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p:txBody>
          <a:bodyPr>
            <a:normAutofit lnSpcReduction="10000"/>
          </a:bodyPr>
          <a:lstStyle/>
          <a:p>
            <a:r>
              <a:rPr lang="en-US" dirty="0"/>
              <a:t>Nest button groups to create dropdown menus</a:t>
            </a:r>
          </a:p>
          <a:p>
            <a:r>
              <a:rPr lang="en-US" dirty="0"/>
              <a:t>Example</a:t>
            </a:r>
          </a:p>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-group"&gt;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-primary"&gt;</a:t>
            </a:r>
            <a:r>
              <a:rPr lang="en-IN" b="0" i="0" dirty="0">
                <a:solidFill>
                  <a:srgbClr val="000000"/>
                </a:solidFill>
                <a:effectLst/>
                <a:latin typeface="Consolas" panose="020B0609020204030204" pitchFamily="49" charset="0"/>
              </a:rPr>
              <a:t>Apple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-primary"&gt;</a:t>
            </a:r>
            <a:r>
              <a:rPr lang="en-IN" b="0" i="0" dirty="0">
                <a:solidFill>
                  <a:srgbClr val="000000"/>
                </a:solidFill>
                <a:effectLst/>
                <a:latin typeface="Consolas" panose="020B0609020204030204" pitchFamily="49" charset="0"/>
              </a:rPr>
              <a:t>Samsung</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-group"&gt;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-primary dropdown-toggle"</a:t>
            </a:r>
            <a:r>
              <a:rPr lang="en-IN" b="0" i="0" dirty="0">
                <a:solidFill>
                  <a:srgbClr val="FF0000"/>
                </a:solidFill>
                <a:effectLst/>
                <a:latin typeface="Consolas" panose="020B0609020204030204" pitchFamily="49" charset="0"/>
              </a:rPr>
              <a:t> data-bs-toggle</a:t>
            </a:r>
            <a:r>
              <a:rPr lang="en-IN" b="0" i="0" dirty="0">
                <a:solidFill>
                  <a:srgbClr val="0000CD"/>
                </a:solidFill>
                <a:effectLst/>
                <a:latin typeface="Consolas" panose="020B0609020204030204" pitchFamily="49" charset="0"/>
              </a:rPr>
              <a:t>="dropdown"&gt;</a:t>
            </a:r>
            <a:r>
              <a:rPr lang="en-IN" b="0" i="0" dirty="0">
                <a:solidFill>
                  <a:srgbClr val="000000"/>
                </a:solidFill>
                <a:effectLst/>
                <a:latin typeface="Consolas" panose="020B0609020204030204" pitchFamily="49" charset="0"/>
              </a:rPr>
              <a:t>Sony</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="dropdown-menu"&gt;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="dropdown-item"</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Tablet</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="dropdown-item"</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Smartphone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0000CD"/>
                </a:solidFill>
                <a:effectLst/>
                <a:latin typeface="Consolas" panose="020B0609020204030204" pitchFamily="49" charset="0"/>
              </a:rPr>
              <a:t>&gt;</a:t>
            </a:r>
            <a:endParaRPr lang="en-IN" b="0" i="0" dirty="0">
              <a:solidFill>
                <a:srgbClr val="000000"/>
              </a:solidFill>
              <a:effectLst/>
              <a:latin typeface="Segoe UI" panose="020B0502040204020203" pitchFamily="34" charset="0"/>
            </a:endParaRPr>
          </a:p>
        </p:txBody>
      </p:sp>
      <p:pic>
        <p:nvPicPr>
          <p:cNvPr id="5" name="Picture 4">
            <a:extLst>
              <a:ext uri="{FF2B5EF4-FFF2-40B4-BE49-F238E27FC236}">
                <a16:creationId xmlns:a16="http://schemas.microsoft.com/office/drawing/2014/main" id="{18244A14-6684-974E-CC4F-A66555BDD716}"/>
              </a:ext>
            </a:extLst>
          </p:cNvPr>
          <p:cNvPicPr>
            <a:picLocks noChangeAspect="1"/>
          </p:cNvPicPr>
          <p:nvPr/>
        </p:nvPicPr>
        <p:blipFill>
          <a:blip r:embed="rId2"/>
          <a:stretch>
            <a:fillRect/>
          </a:stretch>
        </p:blipFill>
        <p:spPr>
          <a:xfrm>
            <a:off x="7077285" y="5928839"/>
            <a:ext cx="3191320" cy="514422"/>
          </a:xfrm>
          <a:prstGeom prst="rect">
            <a:avLst/>
          </a:prstGeom>
        </p:spPr>
      </p:pic>
    </p:spTree>
    <p:extLst>
      <p:ext uri="{BB962C8B-B14F-4D97-AF65-F5344CB8AC3E}">
        <p14:creationId xmlns:p14="http://schemas.microsoft.com/office/powerpoint/2010/main" val="10962562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Badges</a:t>
            </a:r>
            <a:endParaRPr lang="en-IN" b="0" i="0" dirty="0">
              <a:solidFill>
                <a:schemeClr val="bg2">
                  <a:lumMod val="20000"/>
                  <a:lumOff val="80000"/>
                </a:schemeClr>
              </a:solidFill>
              <a:effectLst/>
              <a:latin typeface="Segoe UI" panose="020B0502040204020203" pitchFamily="34" charset="0"/>
            </a:endParaRP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p:txBody>
          <a:bodyPr>
            <a:normAutofit/>
          </a:bodyPr>
          <a:lstStyle/>
          <a:p>
            <a:r>
              <a:rPr lang="en-US" dirty="0"/>
              <a:t>Badges are used to add additional information to any content.</a:t>
            </a:r>
          </a:p>
          <a:p>
            <a:r>
              <a:rPr lang="en-US" dirty="0"/>
              <a:t>Use the .badge class together with a contextual class (like .</a:t>
            </a:r>
            <a:r>
              <a:rPr lang="en-US" dirty="0" err="1"/>
              <a:t>bg</a:t>
            </a:r>
            <a:r>
              <a:rPr lang="en-US" dirty="0"/>
              <a:t>-secondary) within &lt;span&gt; elements to create rectangular badges. Note that badges scale to match the size of the parent element (if any).</a:t>
            </a:r>
          </a:p>
          <a:p>
            <a:r>
              <a:rPr lang="en-US" dirty="0"/>
              <a:t>Example</a:t>
            </a:r>
          </a:p>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Example heading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span</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="badge </a:t>
            </a:r>
            <a:r>
              <a:rPr lang="en-US" b="0" i="0" dirty="0" err="1">
                <a:solidFill>
                  <a:srgbClr val="0000CD"/>
                </a:solidFill>
                <a:effectLst/>
                <a:latin typeface="Consolas" panose="020B0609020204030204" pitchFamily="49" charset="0"/>
              </a:rPr>
              <a:t>bg</a:t>
            </a:r>
            <a:r>
              <a:rPr lang="en-US" b="0" i="0" dirty="0">
                <a:solidFill>
                  <a:srgbClr val="0000CD"/>
                </a:solidFill>
                <a:effectLst/>
                <a:latin typeface="Consolas" panose="020B0609020204030204" pitchFamily="49" charset="0"/>
              </a:rPr>
              <a:t>-secondary"&gt;</a:t>
            </a:r>
            <a:r>
              <a:rPr lang="en-US" b="0" i="0" dirty="0">
                <a:solidFill>
                  <a:srgbClr val="000000"/>
                </a:solidFill>
                <a:effectLst/>
                <a:latin typeface="Consolas" panose="020B0609020204030204" pitchFamily="49" charset="0"/>
              </a:rPr>
              <a:t>New</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/span</a:t>
            </a:r>
            <a:r>
              <a:rPr lang="en-US" b="0" i="0" dirty="0">
                <a:solidFill>
                  <a:srgbClr val="0000CD"/>
                </a:solidFill>
                <a:effectLst/>
                <a:latin typeface="Consolas" panose="020B0609020204030204" pitchFamily="49" charset="0"/>
              </a:rPr>
              <a:t>&gt;&lt;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h2</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Example heading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span</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="badge </a:t>
            </a:r>
            <a:r>
              <a:rPr lang="en-US" b="0" i="0" dirty="0" err="1">
                <a:solidFill>
                  <a:srgbClr val="0000CD"/>
                </a:solidFill>
                <a:effectLst/>
                <a:latin typeface="Consolas" panose="020B0609020204030204" pitchFamily="49" charset="0"/>
              </a:rPr>
              <a:t>bg</a:t>
            </a:r>
            <a:r>
              <a:rPr lang="en-US" b="0" i="0" dirty="0">
                <a:solidFill>
                  <a:srgbClr val="0000CD"/>
                </a:solidFill>
                <a:effectLst/>
                <a:latin typeface="Consolas" panose="020B0609020204030204" pitchFamily="49" charset="0"/>
              </a:rPr>
              <a:t>-secondary"&gt;</a:t>
            </a:r>
            <a:r>
              <a:rPr lang="en-US" b="0" i="0" dirty="0">
                <a:solidFill>
                  <a:srgbClr val="000000"/>
                </a:solidFill>
                <a:effectLst/>
                <a:latin typeface="Consolas" panose="020B0609020204030204" pitchFamily="49" charset="0"/>
              </a:rPr>
              <a:t>New</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/span</a:t>
            </a:r>
            <a:r>
              <a:rPr lang="en-US" b="0" i="0" dirty="0">
                <a:solidFill>
                  <a:srgbClr val="0000CD"/>
                </a:solidFill>
                <a:effectLst/>
                <a:latin typeface="Consolas" panose="020B0609020204030204" pitchFamily="49" charset="0"/>
              </a:rPr>
              <a:t>&gt;&lt;</a:t>
            </a:r>
            <a:r>
              <a:rPr lang="en-US" b="0" i="0" dirty="0">
                <a:solidFill>
                  <a:srgbClr val="A52A2A"/>
                </a:solidFill>
                <a:effectLst/>
                <a:latin typeface="Consolas" panose="020B0609020204030204" pitchFamily="49" charset="0"/>
              </a:rPr>
              <a:t>/h2</a:t>
            </a:r>
            <a:r>
              <a:rPr lang="en-US" b="0" i="0" dirty="0">
                <a:solidFill>
                  <a:srgbClr val="0000CD"/>
                </a:solidFill>
                <a:effectLst/>
                <a:latin typeface="Consolas" panose="020B0609020204030204" pitchFamily="49" charset="0"/>
              </a:rPr>
              <a:t>&gt;</a:t>
            </a:r>
            <a:endParaRPr lang="en-US" dirty="0"/>
          </a:p>
          <a:p>
            <a:endParaRPr lang="en-US" dirty="0"/>
          </a:p>
        </p:txBody>
      </p:sp>
    </p:spTree>
    <p:extLst>
      <p:ext uri="{BB962C8B-B14F-4D97-AF65-F5344CB8AC3E}">
        <p14:creationId xmlns:p14="http://schemas.microsoft.com/office/powerpoint/2010/main" val="35926261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Contextual Badges</a:t>
            </a:r>
            <a:endParaRPr lang="en-IN" b="0" i="0" dirty="0">
              <a:solidFill>
                <a:schemeClr val="bg2">
                  <a:lumMod val="20000"/>
                  <a:lumOff val="80000"/>
                </a:schemeClr>
              </a:solidFill>
              <a:effectLst/>
              <a:latin typeface="Segoe UI" panose="020B0502040204020203" pitchFamily="34" charset="0"/>
            </a:endParaRP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p:txBody>
          <a:bodyPr>
            <a:normAutofit/>
          </a:bodyPr>
          <a:lstStyle/>
          <a:p>
            <a:r>
              <a:rPr lang="en-US" dirty="0"/>
              <a:t>Use any of the contextual classes (.</a:t>
            </a:r>
            <a:r>
              <a:rPr lang="en-US" dirty="0" err="1"/>
              <a:t>bg</a:t>
            </a:r>
            <a:r>
              <a:rPr lang="en-US" dirty="0"/>
              <a:t>-*) to change the color of a badge:</a:t>
            </a:r>
          </a:p>
          <a:p>
            <a:endParaRPr lang="en-US" dirty="0"/>
          </a:p>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span</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="badge </a:t>
            </a:r>
            <a:r>
              <a:rPr lang="en-US" b="0" i="0" dirty="0" err="1">
                <a:solidFill>
                  <a:srgbClr val="0000CD"/>
                </a:solidFill>
                <a:effectLst/>
                <a:latin typeface="Consolas" panose="020B0609020204030204" pitchFamily="49" charset="0"/>
              </a:rPr>
              <a:t>bg</a:t>
            </a:r>
            <a:r>
              <a:rPr lang="en-US" b="0" i="0" dirty="0">
                <a:solidFill>
                  <a:srgbClr val="0000CD"/>
                </a:solidFill>
                <a:effectLst/>
                <a:latin typeface="Consolas" panose="020B0609020204030204" pitchFamily="49" charset="0"/>
              </a:rPr>
              <a:t>-primary"&gt;</a:t>
            </a:r>
            <a:r>
              <a:rPr lang="en-US" b="0" i="0" dirty="0">
                <a:solidFill>
                  <a:srgbClr val="000000"/>
                </a:solidFill>
                <a:effectLst/>
                <a:latin typeface="Consolas" panose="020B0609020204030204" pitchFamily="49" charset="0"/>
              </a:rPr>
              <a:t>Primary</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/span</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span</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="badge </a:t>
            </a:r>
            <a:r>
              <a:rPr lang="en-US" b="0" i="0" dirty="0" err="1">
                <a:solidFill>
                  <a:srgbClr val="0000CD"/>
                </a:solidFill>
                <a:effectLst/>
                <a:latin typeface="Consolas" panose="020B0609020204030204" pitchFamily="49" charset="0"/>
              </a:rPr>
              <a:t>bg</a:t>
            </a:r>
            <a:r>
              <a:rPr lang="en-US" b="0" i="0" dirty="0">
                <a:solidFill>
                  <a:srgbClr val="0000CD"/>
                </a:solidFill>
                <a:effectLst/>
                <a:latin typeface="Consolas" panose="020B0609020204030204" pitchFamily="49" charset="0"/>
              </a:rPr>
              <a:t>-secondary"&gt;</a:t>
            </a:r>
            <a:r>
              <a:rPr lang="en-US" b="0" i="0" dirty="0">
                <a:solidFill>
                  <a:srgbClr val="000000"/>
                </a:solidFill>
                <a:effectLst/>
                <a:latin typeface="Consolas" panose="020B0609020204030204" pitchFamily="49" charset="0"/>
              </a:rPr>
              <a:t>Secondary</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/span</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span</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="badge </a:t>
            </a:r>
            <a:r>
              <a:rPr lang="en-US" b="0" i="0" dirty="0" err="1">
                <a:solidFill>
                  <a:srgbClr val="0000CD"/>
                </a:solidFill>
                <a:effectLst/>
                <a:latin typeface="Consolas" panose="020B0609020204030204" pitchFamily="49" charset="0"/>
              </a:rPr>
              <a:t>bg</a:t>
            </a:r>
            <a:r>
              <a:rPr lang="en-US" b="0" i="0" dirty="0">
                <a:solidFill>
                  <a:srgbClr val="0000CD"/>
                </a:solidFill>
                <a:effectLst/>
                <a:latin typeface="Consolas" panose="020B0609020204030204" pitchFamily="49" charset="0"/>
              </a:rPr>
              <a:t>-success"&gt;</a:t>
            </a:r>
            <a:r>
              <a:rPr lang="en-US" b="0" i="0" dirty="0">
                <a:solidFill>
                  <a:srgbClr val="000000"/>
                </a:solidFill>
                <a:effectLst/>
                <a:latin typeface="Consolas" panose="020B0609020204030204" pitchFamily="49" charset="0"/>
              </a:rPr>
              <a:t>Success</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/span</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span</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="badge </a:t>
            </a:r>
            <a:r>
              <a:rPr lang="en-US" b="0" i="0" dirty="0" err="1">
                <a:solidFill>
                  <a:srgbClr val="0000CD"/>
                </a:solidFill>
                <a:effectLst/>
                <a:latin typeface="Consolas" panose="020B0609020204030204" pitchFamily="49" charset="0"/>
              </a:rPr>
              <a:t>bg</a:t>
            </a:r>
            <a:r>
              <a:rPr lang="en-US" b="0" i="0" dirty="0">
                <a:solidFill>
                  <a:srgbClr val="0000CD"/>
                </a:solidFill>
                <a:effectLst/>
                <a:latin typeface="Consolas" panose="020B0609020204030204" pitchFamily="49" charset="0"/>
              </a:rPr>
              <a:t>-danger"&gt;</a:t>
            </a:r>
            <a:r>
              <a:rPr lang="en-US" b="0" i="0" dirty="0">
                <a:solidFill>
                  <a:srgbClr val="000000"/>
                </a:solidFill>
                <a:effectLst/>
                <a:latin typeface="Consolas" panose="020B0609020204030204" pitchFamily="49" charset="0"/>
              </a:rPr>
              <a:t>Danger</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/span</a:t>
            </a:r>
            <a:r>
              <a:rPr lang="en-US" b="0" i="0" dirty="0">
                <a:solidFill>
                  <a:srgbClr val="0000CD"/>
                </a:solidFill>
                <a:effectLst/>
                <a:latin typeface="Consolas" panose="020B0609020204030204" pitchFamily="49" charset="0"/>
              </a:rPr>
              <a:t>&gt;</a:t>
            </a:r>
            <a:endParaRPr lang="en-US" dirty="0"/>
          </a:p>
        </p:txBody>
      </p:sp>
      <p:pic>
        <p:nvPicPr>
          <p:cNvPr id="9" name="Picture 8">
            <a:extLst>
              <a:ext uri="{FF2B5EF4-FFF2-40B4-BE49-F238E27FC236}">
                <a16:creationId xmlns:a16="http://schemas.microsoft.com/office/drawing/2014/main" id="{D3BEC3C7-2DFB-7A70-727C-974737603F36}"/>
              </a:ext>
            </a:extLst>
          </p:cNvPr>
          <p:cNvPicPr>
            <a:picLocks noChangeAspect="1"/>
          </p:cNvPicPr>
          <p:nvPr/>
        </p:nvPicPr>
        <p:blipFill>
          <a:blip r:embed="rId2"/>
          <a:stretch>
            <a:fillRect/>
          </a:stretch>
        </p:blipFill>
        <p:spPr>
          <a:xfrm>
            <a:off x="4333629" y="4936080"/>
            <a:ext cx="4838080" cy="1048667"/>
          </a:xfrm>
          <a:prstGeom prst="rect">
            <a:avLst/>
          </a:prstGeom>
        </p:spPr>
      </p:pic>
    </p:spTree>
    <p:extLst>
      <p:ext uri="{BB962C8B-B14F-4D97-AF65-F5344CB8AC3E}">
        <p14:creationId xmlns:p14="http://schemas.microsoft.com/office/powerpoint/2010/main" val="25647088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Pill Badges</a:t>
            </a:r>
            <a:endParaRPr lang="en-IN" b="0" i="0" dirty="0">
              <a:solidFill>
                <a:schemeClr val="bg2">
                  <a:lumMod val="20000"/>
                  <a:lumOff val="80000"/>
                </a:schemeClr>
              </a:solidFill>
              <a:effectLst/>
              <a:latin typeface="Segoe UI" panose="020B0502040204020203" pitchFamily="34" charset="0"/>
            </a:endParaRP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p:txBody>
          <a:bodyPr>
            <a:normAutofit/>
          </a:bodyPr>
          <a:lstStyle/>
          <a:p>
            <a:r>
              <a:rPr lang="en-US" dirty="0"/>
              <a:t>Use the .rounded-pill class to make the badges more round:</a:t>
            </a:r>
          </a:p>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span</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="badge rounded-pill </a:t>
            </a:r>
            <a:r>
              <a:rPr lang="en-US" b="0" i="0" dirty="0" err="1">
                <a:solidFill>
                  <a:srgbClr val="0000CD"/>
                </a:solidFill>
                <a:effectLst/>
                <a:latin typeface="Consolas" panose="020B0609020204030204" pitchFamily="49" charset="0"/>
              </a:rPr>
              <a:t>bg</a:t>
            </a:r>
            <a:r>
              <a:rPr lang="en-US" b="0" i="0" dirty="0">
                <a:solidFill>
                  <a:srgbClr val="0000CD"/>
                </a:solidFill>
                <a:effectLst/>
                <a:latin typeface="Consolas" panose="020B0609020204030204" pitchFamily="49" charset="0"/>
              </a:rPr>
              <a:t>-primary"&gt;</a:t>
            </a:r>
            <a:r>
              <a:rPr lang="en-US" b="0" i="0" dirty="0">
                <a:solidFill>
                  <a:srgbClr val="000000"/>
                </a:solidFill>
                <a:effectLst/>
                <a:latin typeface="Consolas" panose="020B0609020204030204" pitchFamily="49" charset="0"/>
              </a:rPr>
              <a:t>Primary</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/span</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span</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="badge rounded-pill </a:t>
            </a:r>
            <a:r>
              <a:rPr lang="en-US" b="0" i="0" dirty="0" err="1">
                <a:solidFill>
                  <a:srgbClr val="0000CD"/>
                </a:solidFill>
                <a:effectLst/>
                <a:latin typeface="Consolas" panose="020B0609020204030204" pitchFamily="49" charset="0"/>
              </a:rPr>
              <a:t>bg</a:t>
            </a:r>
            <a:r>
              <a:rPr lang="en-US" b="0" i="0" dirty="0">
                <a:solidFill>
                  <a:srgbClr val="0000CD"/>
                </a:solidFill>
                <a:effectLst/>
                <a:latin typeface="Consolas" panose="020B0609020204030204" pitchFamily="49" charset="0"/>
              </a:rPr>
              <a:t>-secondary"&gt;</a:t>
            </a:r>
            <a:r>
              <a:rPr lang="en-US" b="0" i="0" dirty="0">
                <a:solidFill>
                  <a:srgbClr val="000000"/>
                </a:solidFill>
                <a:effectLst/>
                <a:latin typeface="Consolas" panose="020B0609020204030204" pitchFamily="49" charset="0"/>
              </a:rPr>
              <a:t>Secondary</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/span</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span</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="badge rounded-pill </a:t>
            </a:r>
            <a:r>
              <a:rPr lang="en-US" b="0" i="0" dirty="0" err="1">
                <a:solidFill>
                  <a:srgbClr val="0000CD"/>
                </a:solidFill>
                <a:effectLst/>
                <a:latin typeface="Consolas" panose="020B0609020204030204" pitchFamily="49" charset="0"/>
              </a:rPr>
              <a:t>bg</a:t>
            </a:r>
            <a:r>
              <a:rPr lang="en-US" b="0" i="0" dirty="0">
                <a:solidFill>
                  <a:srgbClr val="0000CD"/>
                </a:solidFill>
                <a:effectLst/>
                <a:latin typeface="Consolas" panose="020B0609020204030204" pitchFamily="49" charset="0"/>
              </a:rPr>
              <a:t>-success"&gt;</a:t>
            </a:r>
            <a:r>
              <a:rPr lang="en-US" b="0" i="0" dirty="0">
                <a:solidFill>
                  <a:srgbClr val="000000"/>
                </a:solidFill>
                <a:effectLst/>
                <a:latin typeface="Consolas" panose="020B0609020204030204" pitchFamily="49" charset="0"/>
              </a:rPr>
              <a:t>Success</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/span</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span</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="badge rounded-pill </a:t>
            </a:r>
            <a:r>
              <a:rPr lang="en-US" b="0" i="0" dirty="0" err="1">
                <a:solidFill>
                  <a:srgbClr val="0000CD"/>
                </a:solidFill>
                <a:effectLst/>
                <a:latin typeface="Consolas" panose="020B0609020204030204" pitchFamily="49" charset="0"/>
              </a:rPr>
              <a:t>bg</a:t>
            </a:r>
            <a:r>
              <a:rPr lang="en-US" b="0" i="0" dirty="0">
                <a:solidFill>
                  <a:srgbClr val="0000CD"/>
                </a:solidFill>
                <a:effectLst/>
                <a:latin typeface="Consolas" panose="020B0609020204030204" pitchFamily="49" charset="0"/>
              </a:rPr>
              <a:t>-danger"&gt;</a:t>
            </a:r>
            <a:r>
              <a:rPr lang="en-US" b="0" i="0" dirty="0">
                <a:solidFill>
                  <a:srgbClr val="000000"/>
                </a:solidFill>
                <a:effectLst/>
                <a:latin typeface="Consolas" panose="020B0609020204030204" pitchFamily="49" charset="0"/>
              </a:rPr>
              <a:t>Danger</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/span</a:t>
            </a:r>
            <a:r>
              <a:rPr lang="en-US" b="0" i="0" dirty="0">
                <a:solidFill>
                  <a:srgbClr val="0000CD"/>
                </a:solidFill>
                <a:effectLst/>
                <a:latin typeface="Consolas" panose="020B0609020204030204" pitchFamily="49" charset="0"/>
              </a:rPr>
              <a:t>&gt;</a:t>
            </a:r>
            <a:endParaRPr lang="en-US" dirty="0"/>
          </a:p>
        </p:txBody>
      </p:sp>
      <p:pic>
        <p:nvPicPr>
          <p:cNvPr id="6" name="Picture 5">
            <a:extLst>
              <a:ext uri="{FF2B5EF4-FFF2-40B4-BE49-F238E27FC236}">
                <a16:creationId xmlns:a16="http://schemas.microsoft.com/office/drawing/2014/main" id="{483BC54D-A85A-8645-F058-C109DBD6207E}"/>
              </a:ext>
            </a:extLst>
          </p:cNvPr>
          <p:cNvPicPr>
            <a:picLocks noChangeAspect="1"/>
          </p:cNvPicPr>
          <p:nvPr/>
        </p:nvPicPr>
        <p:blipFill>
          <a:blip r:embed="rId2"/>
          <a:stretch>
            <a:fillRect/>
          </a:stretch>
        </p:blipFill>
        <p:spPr>
          <a:xfrm>
            <a:off x="4347918" y="5122693"/>
            <a:ext cx="4588264" cy="862055"/>
          </a:xfrm>
          <a:prstGeom prst="rect">
            <a:avLst/>
          </a:prstGeom>
        </p:spPr>
      </p:pic>
    </p:spTree>
    <p:extLst>
      <p:ext uri="{BB962C8B-B14F-4D97-AF65-F5344CB8AC3E}">
        <p14:creationId xmlns:p14="http://schemas.microsoft.com/office/powerpoint/2010/main" val="1125558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Badge inside an Element</a:t>
            </a:r>
            <a:endParaRPr lang="en-IN" b="0" i="0" dirty="0">
              <a:solidFill>
                <a:schemeClr val="bg2">
                  <a:lumMod val="20000"/>
                  <a:lumOff val="80000"/>
                </a:schemeClr>
              </a:solidFill>
              <a:effectLst/>
              <a:latin typeface="Segoe UI" panose="020B0502040204020203" pitchFamily="34" charset="0"/>
            </a:endParaRP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p:txBody>
          <a:bodyPr>
            <a:normAutofit/>
          </a:bodyPr>
          <a:lstStyle/>
          <a:p>
            <a:r>
              <a:rPr lang="en-US" dirty="0"/>
              <a:t>Use the .rounded-pill class to make the badges more round.</a:t>
            </a:r>
          </a:p>
          <a:p>
            <a:r>
              <a:rPr lang="en-US" dirty="0"/>
              <a:t>An example of using a badge inside a button:</a:t>
            </a:r>
          </a:p>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button</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="button"</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btn</a:t>
            </a:r>
            <a:r>
              <a:rPr lang="en-US" b="0" i="0" dirty="0">
                <a:solidFill>
                  <a:srgbClr val="0000CD"/>
                </a:solidFill>
                <a:effectLst/>
                <a:latin typeface="Consolas" panose="020B0609020204030204" pitchFamily="49" charset="0"/>
              </a:rPr>
              <a:t> </a:t>
            </a:r>
            <a:r>
              <a:rPr lang="en-US" b="0" i="0" dirty="0" err="1">
                <a:solidFill>
                  <a:srgbClr val="0000CD"/>
                </a:solidFill>
                <a:effectLst/>
                <a:latin typeface="Consolas" panose="020B0609020204030204" pitchFamily="49" charset="0"/>
              </a:rPr>
              <a:t>btn</a:t>
            </a:r>
            <a:r>
              <a:rPr lang="en-US" b="0" i="0" dirty="0">
                <a:solidFill>
                  <a:srgbClr val="0000CD"/>
                </a:solidFill>
                <a:effectLst/>
                <a:latin typeface="Consolas" panose="020B0609020204030204" pitchFamily="49" charset="0"/>
              </a:rPr>
              <a:t>-primary"&gt;</a:t>
            </a:r>
            <a:br>
              <a:rPr lang="en-US" dirty="0"/>
            </a:br>
            <a:r>
              <a:rPr lang="en-US" b="0" i="0" dirty="0">
                <a:solidFill>
                  <a:srgbClr val="000000"/>
                </a:solidFill>
                <a:effectLst/>
                <a:latin typeface="Consolas" panose="020B0609020204030204" pitchFamily="49" charset="0"/>
              </a:rPr>
              <a:t>  Messages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span</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="badge </a:t>
            </a:r>
            <a:r>
              <a:rPr lang="en-US" b="0" i="0" dirty="0" err="1">
                <a:solidFill>
                  <a:srgbClr val="0000CD"/>
                </a:solidFill>
                <a:effectLst/>
                <a:latin typeface="Consolas" panose="020B0609020204030204" pitchFamily="49" charset="0"/>
              </a:rPr>
              <a:t>bg</a:t>
            </a:r>
            <a:r>
              <a:rPr lang="en-US" b="0" i="0" dirty="0">
                <a:solidFill>
                  <a:srgbClr val="0000CD"/>
                </a:solidFill>
                <a:effectLst/>
                <a:latin typeface="Consolas" panose="020B0609020204030204" pitchFamily="49" charset="0"/>
              </a:rPr>
              <a:t>-danger"&gt;</a:t>
            </a:r>
            <a:r>
              <a:rPr lang="en-US" b="0" i="0" dirty="0">
                <a:solidFill>
                  <a:srgbClr val="000000"/>
                </a:solidFill>
                <a:effectLst/>
                <a:latin typeface="Consolas" panose="020B0609020204030204" pitchFamily="49" charset="0"/>
              </a:rPr>
              <a:t>4</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/span</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/button</a:t>
            </a:r>
            <a:r>
              <a:rPr lang="en-US" b="0" i="0" dirty="0">
                <a:solidFill>
                  <a:srgbClr val="0000CD"/>
                </a:solidFill>
                <a:effectLst/>
                <a:latin typeface="Consolas" panose="020B0609020204030204" pitchFamily="49" charset="0"/>
              </a:rPr>
              <a:t>&gt;</a:t>
            </a:r>
            <a:endParaRPr lang="en-US" dirty="0"/>
          </a:p>
          <a:p>
            <a:endParaRPr lang="en-US" dirty="0"/>
          </a:p>
        </p:txBody>
      </p:sp>
      <p:pic>
        <p:nvPicPr>
          <p:cNvPr id="7" name="Picture 6">
            <a:extLst>
              <a:ext uri="{FF2B5EF4-FFF2-40B4-BE49-F238E27FC236}">
                <a16:creationId xmlns:a16="http://schemas.microsoft.com/office/drawing/2014/main" id="{BB52322B-4D9E-223E-FA30-073DB7C13FE5}"/>
              </a:ext>
            </a:extLst>
          </p:cNvPr>
          <p:cNvPicPr>
            <a:picLocks noChangeAspect="1"/>
          </p:cNvPicPr>
          <p:nvPr/>
        </p:nvPicPr>
        <p:blipFill>
          <a:blip r:embed="rId2"/>
          <a:stretch>
            <a:fillRect/>
          </a:stretch>
        </p:blipFill>
        <p:spPr>
          <a:xfrm>
            <a:off x="3934104" y="4485363"/>
            <a:ext cx="2162477" cy="685896"/>
          </a:xfrm>
          <a:prstGeom prst="rect">
            <a:avLst/>
          </a:prstGeom>
        </p:spPr>
      </p:pic>
    </p:spTree>
    <p:extLst>
      <p:ext uri="{BB962C8B-B14F-4D97-AF65-F5344CB8AC3E}">
        <p14:creationId xmlns:p14="http://schemas.microsoft.com/office/powerpoint/2010/main" val="1207200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0" i="0" dirty="0">
                <a:solidFill>
                  <a:schemeClr val="bg2">
                    <a:lumMod val="20000"/>
                    <a:lumOff val="80000"/>
                  </a:schemeClr>
                </a:solidFill>
                <a:effectLst/>
                <a:latin typeface="Segoe UI" panose="020B0502040204020203" pitchFamily="34" charset="0"/>
              </a:rPr>
              <a:t>Where to Get Bootstrap 5?</a:t>
            </a:r>
          </a:p>
        </p:txBody>
      </p:sp>
      <p:sp>
        <p:nvSpPr>
          <p:cNvPr id="3" name="Content Placeholder 2"/>
          <p:cNvSpPr>
            <a:spLocks noGrp="1"/>
          </p:cNvSpPr>
          <p:nvPr>
            <p:ph idx="1"/>
          </p:nvPr>
        </p:nvSpPr>
        <p:spPr/>
        <p:txBody>
          <a:bodyPr/>
          <a:lstStyle/>
          <a:p>
            <a:pPr algn="l"/>
            <a:r>
              <a:rPr lang="en-US" b="0" i="0" dirty="0">
                <a:solidFill>
                  <a:srgbClr val="000000"/>
                </a:solidFill>
                <a:effectLst/>
                <a:latin typeface="Verdana" panose="020B0604030504040204" pitchFamily="34" charset="0"/>
              </a:rPr>
              <a:t>There are two ways to start using Bootstrap 5 on your own web site.</a:t>
            </a:r>
          </a:p>
          <a:p>
            <a:pPr algn="l"/>
            <a:r>
              <a:rPr lang="en-US" b="0" i="0" dirty="0">
                <a:solidFill>
                  <a:srgbClr val="000000"/>
                </a:solidFill>
                <a:effectLst/>
                <a:latin typeface="Verdana" panose="020B0604030504040204" pitchFamily="34" charset="0"/>
              </a:rPr>
              <a:t>You can:</a:t>
            </a:r>
          </a:p>
          <a:p>
            <a:pPr algn="l">
              <a:buFont typeface="Arial" panose="020B0604020202020204" pitchFamily="34" charset="0"/>
              <a:buChar char="•"/>
            </a:pPr>
            <a:r>
              <a:rPr lang="en-US" b="0" i="0" dirty="0">
                <a:solidFill>
                  <a:srgbClr val="000000"/>
                </a:solidFill>
                <a:effectLst/>
                <a:latin typeface="Verdana" panose="020B0604030504040204" pitchFamily="34" charset="0"/>
              </a:rPr>
              <a:t>Include Bootstrap 5 from a CDN</a:t>
            </a:r>
          </a:p>
          <a:p>
            <a:pPr algn="l">
              <a:buFont typeface="Arial" panose="020B0604020202020204" pitchFamily="34" charset="0"/>
              <a:buChar char="•"/>
            </a:pPr>
            <a:r>
              <a:rPr lang="en-US" b="0" i="0" dirty="0">
                <a:solidFill>
                  <a:srgbClr val="000000"/>
                </a:solidFill>
                <a:effectLst/>
                <a:latin typeface="Verdana" panose="020B0604030504040204" pitchFamily="34" charset="0"/>
              </a:rPr>
              <a:t>Download Bootstrap 5 from getbootstrap.com</a:t>
            </a:r>
          </a:p>
          <a:p>
            <a:br>
              <a:rPr lang="en-US" dirty="0"/>
            </a:br>
            <a:endParaRPr lang="en-IN" dirty="0"/>
          </a:p>
        </p:txBody>
      </p:sp>
    </p:spTree>
    <p:extLst>
      <p:ext uri="{BB962C8B-B14F-4D97-AF65-F5344CB8AC3E}">
        <p14:creationId xmlns:p14="http://schemas.microsoft.com/office/powerpoint/2010/main" val="435026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Progress Bars</a:t>
            </a:r>
            <a:endParaRPr lang="en-IN" b="0" i="0" dirty="0">
              <a:solidFill>
                <a:schemeClr val="bg2">
                  <a:lumMod val="20000"/>
                  <a:lumOff val="80000"/>
                </a:schemeClr>
              </a:solidFill>
              <a:effectLst/>
              <a:latin typeface="Segoe UI" panose="020B0502040204020203" pitchFamily="34" charset="0"/>
            </a:endParaRP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p:txBody>
          <a:bodyPr>
            <a:normAutofit/>
          </a:bodyPr>
          <a:lstStyle/>
          <a:p>
            <a:r>
              <a:rPr lang="en-US" dirty="0"/>
              <a:t>Basic Progress Bar</a:t>
            </a:r>
          </a:p>
          <a:p>
            <a:r>
              <a:rPr lang="en-US" dirty="0"/>
              <a:t>A progress bar can be used to show how far a user is in a process.</a:t>
            </a:r>
          </a:p>
          <a:p>
            <a:r>
              <a:rPr lang="en-US" dirty="0"/>
              <a:t>To create a default progress bar, add a .progress class to a container element and add the .progress-bar class to its child element. Use the CSS width property to set the width of the progress bar:</a:t>
            </a:r>
          </a:p>
          <a:p>
            <a:r>
              <a:rPr lang="en-US" dirty="0"/>
              <a:t>Example</a:t>
            </a:r>
          </a:p>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="progress"&gt;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="progress-bar"</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="width:70%"&gt;&lt;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p>
          <a:p>
            <a:endParaRPr lang="en-US" dirty="0"/>
          </a:p>
        </p:txBody>
      </p:sp>
      <p:pic>
        <p:nvPicPr>
          <p:cNvPr id="8" name="Picture 7">
            <a:extLst>
              <a:ext uri="{FF2B5EF4-FFF2-40B4-BE49-F238E27FC236}">
                <a16:creationId xmlns:a16="http://schemas.microsoft.com/office/drawing/2014/main" id="{63FED099-836A-8E4C-3911-B1C7FFEB1A35}"/>
              </a:ext>
            </a:extLst>
          </p:cNvPr>
          <p:cNvPicPr>
            <a:picLocks noChangeAspect="1"/>
          </p:cNvPicPr>
          <p:nvPr/>
        </p:nvPicPr>
        <p:blipFill>
          <a:blip r:embed="rId2"/>
          <a:stretch>
            <a:fillRect/>
          </a:stretch>
        </p:blipFill>
        <p:spPr>
          <a:xfrm>
            <a:off x="3515030" y="5200161"/>
            <a:ext cx="8154538" cy="752580"/>
          </a:xfrm>
          <a:prstGeom prst="rect">
            <a:avLst/>
          </a:prstGeom>
        </p:spPr>
      </p:pic>
    </p:spTree>
    <p:extLst>
      <p:ext uri="{BB962C8B-B14F-4D97-AF65-F5344CB8AC3E}">
        <p14:creationId xmlns:p14="http://schemas.microsoft.com/office/powerpoint/2010/main" val="3389381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Progress Bars</a:t>
            </a:r>
            <a:endParaRPr lang="en-IN" b="0" i="0" dirty="0">
              <a:solidFill>
                <a:schemeClr val="bg2">
                  <a:lumMod val="20000"/>
                  <a:lumOff val="80000"/>
                </a:schemeClr>
              </a:solidFill>
              <a:effectLst/>
              <a:latin typeface="Segoe UI" panose="020B0502040204020203" pitchFamily="34" charset="0"/>
            </a:endParaRP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p:txBody>
          <a:bodyPr>
            <a:normAutofit/>
          </a:bodyPr>
          <a:lstStyle/>
          <a:p>
            <a:r>
              <a:rPr lang="en-US" dirty="0"/>
              <a:t>Basic Progress Bar</a:t>
            </a:r>
          </a:p>
          <a:p>
            <a:r>
              <a:rPr lang="en-US" dirty="0"/>
              <a:t>A progress bar can be used to show how far a user is in a process.</a:t>
            </a:r>
          </a:p>
          <a:p>
            <a:r>
              <a:rPr lang="en-US" dirty="0"/>
              <a:t>To create a default progress bar, add a .progress class to a container element and add the .progress-bar class to its child element. Use the CSS width property to set the width of the progress bar:</a:t>
            </a:r>
          </a:p>
          <a:p>
            <a:r>
              <a:rPr lang="en-US" dirty="0"/>
              <a:t>Example</a:t>
            </a:r>
          </a:p>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="progress"&gt;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="progress-bar"</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="width:70%"&gt;&lt;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p>
          <a:p>
            <a:endParaRPr lang="en-US" dirty="0"/>
          </a:p>
        </p:txBody>
      </p:sp>
      <p:pic>
        <p:nvPicPr>
          <p:cNvPr id="8" name="Picture 7">
            <a:extLst>
              <a:ext uri="{FF2B5EF4-FFF2-40B4-BE49-F238E27FC236}">
                <a16:creationId xmlns:a16="http://schemas.microsoft.com/office/drawing/2014/main" id="{63FED099-836A-8E4C-3911-B1C7FFEB1A35}"/>
              </a:ext>
            </a:extLst>
          </p:cNvPr>
          <p:cNvPicPr>
            <a:picLocks noChangeAspect="1"/>
          </p:cNvPicPr>
          <p:nvPr/>
        </p:nvPicPr>
        <p:blipFill>
          <a:blip r:embed="rId2"/>
          <a:stretch>
            <a:fillRect/>
          </a:stretch>
        </p:blipFill>
        <p:spPr>
          <a:xfrm>
            <a:off x="3515030" y="5200161"/>
            <a:ext cx="8154538" cy="752580"/>
          </a:xfrm>
          <a:prstGeom prst="rect">
            <a:avLst/>
          </a:prstGeom>
        </p:spPr>
      </p:pic>
    </p:spTree>
    <p:extLst>
      <p:ext uri="{BB962C8B-B14F-4D97-AF65-F5344CB8AC3E}">
        <p14:creationId xmlns:p14="http://schemas.microsoft.com/office/powerpoint/2010/main" val="34966917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Progress Bar Height</a:t>
            </a:r>
            <a:endParaRPr lang="en-IN" b="0" i="0" dirty="0">
              <a:solidFill>
                <a:schemeClr val="bg2">
                  <a:lumMod val="20000"/>
                  <a:lumOff val="80000"/>
                </a:schemeClr>
              </a:solidFill>
              <a:effectLst/>
              <a:latin typeface="Segoe UI" panose="020B0502040204020203" pitchFamily="34" charset="0"/>
            </a:endParaRP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p:txBody>
          <a:bodyPr>
            <a:normAutofit/>
          </a:bodyPr>
          <a:lstStyle/>
          <a:p>
            <a:r>
              <a:rPr lang="en-US" dirty="0"/>
              <a:t>The height of the progress bar is 1rem (usually 16px) by default. Use the CSS height property to change it. Note that you must set the same height for the progress container and the progress bar:</a:t>
            </a:r>
          </a:p>
          <a:p>
            <a:endParaRPr lang="en-US" dirty="0"/>
          </a:p>
          <a:p>
            <a:r>
              <a:rPr lang="en-US" dirty="0"/>
              <a:t>Example</a:t>
            </a:r>
          </a:p>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="progress"</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="height:20px"&gt;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="progress-bar"</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="width:40%;height:20px"&gt;&lt;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US" dirty="0"/>
          </a:p>
        </p:txBody>
      </p:sp>
      <p:pic>
        <p:nvPicPr>
          <p:cNvPr id="5" name="Picture 4">
            <a:extLst>
              <a:ext uri="{FF2B5EF4-FFF2-40B4-BE49-F238E27FC236}">
                <a16:creationId xmlns:a16="http://schemas.microsoft.com/office/drawing/2014/main" id="{8ECC10D6-8863-8CC5-FA34-A6C56229C637}"/>
              </a:ext>
            </a:extLst>
          </p:cNvPr>
          <p:cNvPicPr>
            <a:picLocks noChangeAspect="1"/>
          </p:cNvPicPr>
          <p:nvPr/>
        </p:nvPicPr>
        <p:blipFill>
          <a:blip r:embed="rId2"/>
          <a:stretch>
            <a:fillRect/>
          </a:stretch>
        </p:blipFill>
        <p:spPr>
          <a:xfrm>
            <a:off x="3520542" y="4916180"/>
            <a:ext cx="7992590" cy="1695687"/>
          </a:xfrm>
          <a:prstGeom prst="rect">
            <a:avLst/>
          </a:prstGeom>
        </p:spPr>
      </p:pic>
    </p:spTree>
    <p:extLst>
      <p:ext uri="{BB962C8B-B14F-4D97-AF65-F5344CB8AC3E}">
        <p14:creationId xmlns:p14="http://schemas.microsoft.com/office/powerpoint/2010/main" val="9157092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Progress Bar Labels</a:t>
            </a:r>
            <a:endParaRPr lang="en-IN" b="0" i="0" dirty="0">
              <a:solidFill>
                <a:schemeClr val="bg2">
                  <a:lumMod val="20000"/>
                  <a:lumOff val="80000"/>
                </a:schemeClr>
              </a:solidFill>
              <a:effectLst/>
              <a:latin typeface="Segoe UI" panose="020B0502040204020203" pitchFamily="34" charset="0"/>
            </a:endParaRP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p:txBody>
          <a:bodyPr>
            <a:normAutofit/>
          </a:bodyPr>
          <a:lstStyle/>
          <a:p>
            <a:r>
              <a:rPr lang="en-US" dirty="0"/>
              <a:t>Add text inside the progress bar to show the visible percentage:</a:t>
            </a:r>
          </a:p>
          <a:p>
            <a:pPr marL="0" indent="0">
              <a:buNone/>
            </a:pPr>
            <a:r>
              <a:rPr lang="en-US" dirty="0"/>
              <a:t>Example</a:t>
            </a:r>
          </a:p>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="progress"&gt;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="progress-bar"</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="width:70%"&gt;</a:t>
            </a:r>
            <a:r>
              <a:rPr lang="en-US" b="0" i="0" dirty="0">
                <a:solidFill>
                  <a:srgbClr val="000000"/>
                </a:solidFill>
                <a:effectLst/>
                <a:latin typeface="Consolas" panose="020B0609020204030204" pitchFamily="49" charset="0"/>
              </a:rPr>
              <a:t>70%</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US" dirty="0"/>
          </a:p>
        </p:txBody>
      </p:sp>
      <p:pic>
        <p:nvPicPr>
          <p:cNvPr id="6" name="Picture 5">
            <a:extLst>
              <a:ext uri="{FF2B5EF4-FFF2-40B4-BE49-F238E27FC236}">
                <a16:creationId xmlns:a16="http://schemas.microsoft.com/office/drawing/2014/main" id="{923087E0-6A6A-83FB-2F95-C0E0030F5101}"/>
              </a:ext>
            </a:extLst>
          </p:cNvPr>
          <p:cNvPicPr>
            <a:picLocks noChangeAspect="1"/>
          </p:cNvPicPr>
          <p:nvPr/>
        </p:nvPicPr>
        <p:blipFill>
          <a:blip r:embed="rId2"/>
          <a:stretch>
            <a:fillRect/>
          </a:stretch>
        </p:blipFill>
        <p:spPr>
          <a:xfrm>
            <a:off x="3457455" y="4624778"/>
            <a:ext cx="7992590" cy="628738"/>
          </a:xfrm>
          <a:prstGeom prst="rect">
            <a:avLst/>
          </a:prstGeom>
        </p:spPr>
      </p:pic>
    </p:spTree>
    <p:extLst>
      <p:ext uri="{BB962C8B-B14F-4D97-AF65-F5344CB8AC3E}">
        <p14:creationId xmlns:p14="http://schemas.microsoft.com/office/powerpoint/2010/main" val="16362028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Colored Progress Bars</a:t>
            </a:r>
            <a:endParaRPr lang="en-IN" b="0" i="0" dirty="0">
              <a:solidFill>
                <a:schemeClr val="bg2">
                  <a:lumMod val="20000"/>
                  <a:lumOff val="80000"/>
                </a:schemeClr>
              </a:solidFill>
              <a:effectLst/>
              <a:latin typeface="Segoe UI" panose="020B0502040204020203" pitchFamily="34" charset="0"/>
            </a:endParaRP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864108"/>
            <a:ext cx="7315200" cy="4200261"/>
          </a:xfrm>
        </p:spPr>
        <p:txBody>
          <a:bodyPr>
            <a:normAutofit/>
          </a:bodyPr>
          <a:lstStyle/>
          <a:p>
            <a:r>
              <a:rPr lang="en-US" dirty="0"/>
              <a:t>By default, the progress bar is blue (primary). Use any of the contextual background classes to change its color:</a:t>
            </a:r>
          </a:p>
          <a:p>
            <a:endParaRPr lang="en-US" dirty="0"/>
          </a:p>
          <a:p>
            <a:pPr marL="0" indent="0">
              <a:buNone/>
            </a:pPr>
            <a:r>
              <a:rPr lang="en-US" dirty="0"/>
              <a:t>Example</a:t>
            </a:r>
          </a:p>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="progress"&gt;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="progress-bar </a:t>
            </a:r>
            <a:r>
              <a:rPr lang="en-US" b="0" i="0" dirty="0" err="1">
                <a:solidFill>
                  <a:srgbClr val="0000CD"/>
                </a:solidFill>
                <a:effectLst/>
                <a:latin typeface="Consolas" panose="020B0609020204030204" pitchFamily="49" charset="0"/>
              </a:rPr>
              <a:t>bg</a:t>
            </a:r>
            <a:r>
              <a:rPr lang="en-US" b="0" i="0" dirty="0">
                <a:solidFill>
                  <a:srgbClr val="0000CD"/>
                </a:solidFill>
                <a:effectLst/>
                <a:latin typeface="Consolas" panose="020B0609020204030204" pitchFamily="49" charset="0"/>
              </a:rPr>
              <a:t>-success"</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="width:20%"&gt;&lt;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US" dirty="0"/>
          </a:p>
        </p:txBody>
      </p:sp>
      <p:pic>
        <p:nvPicPr>
          <p:cNvPr id="5" name="Picture 4">
            <a:extLst>
              <a:ext uri="{FF2B5EF4-FFF2-40B4-BE49-F238E27FC236}">
                <a16:creationId xmlns:a16="http://schemas.microsoft.com/office/drawing/2014/main" id="{315C50B8-4047-60BD-F159-6362EFCF068C}"/>
              </a:ext>
            </a:extLst>
          </p:cNvPr>
          <p:cNvPicPr>
            <a:picLocks noChangeAspect="1"/>
          </p:cNvPicPr>
          <p:nvPr/>
        </p:nvPicPr>
        <p:blipFill>
          <a:blip r:embed="rId2"/>
          <a:stretch>
            <a:fillRect/>
          </a:stretch>
        </p:blipFill>
        <p:spPr>
          <a:xfrm>
            <a:off x="3829144" y="4541665"/>
            <a:ext cx="8106906" cy="2219635"/>
          </a:xfrm>
          <a:prstGeom prst="rect">
            <a:avLst/>
          </a:prstGeom>
        </p:spPr>
      </p:pic>
    </p:spTree>
    <p:extLst>
      <p:ext uri="{BB962C8B-B14F-4D97-AF65-F5344CB8AC3E}">
        <p14:creationId xmlns:p14="http://schemas.microsoft.com/office/powerpoint/2010/main" val="21479600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Striped Progress Bars</a:t>
            </a: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864108"/>
            <a:ext cx="7315200" cy="4200261"/>
          </a:xfrm>
        </p:spPr>
        <p:txBody>
          <a:bodyPr>
            <a:normAutofit/>
          </a:bodyPr>
          <a:lstStyle/>
          <a:p>
            <a:r>
              <a:rPr lang="en-US" dirty="0"/>
              <a:t>Use the .progress-bar-striped class to add stripes to the progress bars:</a:t>
            </a:r>
          </a:p>
          <a:p>
            <a:pPr marL="0" indent="0">
              <a:buNone/>
            </a:pPr>
            <a:r>
              <a:rPr lang="en-US" dirty="0"/>
              <a:t>Example</a:t>
            </a:r>
          </a:p>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="progress"&gt;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="progress-bar progress-bar-striped"</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="width:40%"&gt;&lt;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US" dirty="0"/>
          </a:p>
        </p:txBody>
      </p:sp>
      <p:pic>
        <p:nvPicPr>
          <p:cNvPr id="7" name="Picture 6">
            <a:extLst>
              <a:ext uri="{FF2B5EF4-FFF2-40B4-BE49-F238E27FC236}">
                <a16:creationId xmlns:a16="http://schemas.microsoft.com/office/drawing/2014/main" id="{0E267773-9A02-1C6A-963E-82CA4AD93226}"/>
              </a:ext>
            </a:extLst>
          </p:cNvPr>
          <p:cNvPicPr>
            <a:picLocks noChangeAspect="1"/>
          </p:cNvPicPr>
          <p:nvPr/>
        </p:nvPicPr>
        <p:blipFill>
          <a:blip r:embed="rId2"/>
          <a:stretch>
            <a:fillRect/>
          </a:stretch>
        </p:blipFill>
        <p:spPr>
          <a:xfrm>
            <a:off x="3575926" y="4513742"/>
            <a:ext cx="8106906" cy="2219635"/>
          </a:xfrm>
          <a:prstGeom prst="rect">
            <a:avLst/>
          </a:prstGeom>
        </p:spPr>
      </p:pic>
    </p:spTree>
    <p:extLst>
      <p:ext uri="{BB962C8B-B14F-4D97-AF65-F5344CB8AC3E}">
        <p14:creationId xmlns:p14="http://schemas.microsoft.com/office/powerpoint/2010/main" val="30620637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Animated Progress Bar</a:t>
            </a: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864108"/>
            <a:ext cx="7315200" cy="4200261"/>
          </a:xfrm>
        </p:spPr>
        <p:txBody>
          <a:bodyPr>
            <a:normAutofit/>
          </a:bodyPr>
          <a:lstStyle/>
          <a:p>
            <a:r>
              <a:rPr lang="en-US" dirty="0"/>
              <a:t>Add the .progress-bar-animated class to animate the progress bar:</a:t>
            </a:r>
          </a:p>
          <a:p>
            <a:r>
              <a:rPr lang="en-US" dirty="0"/>
              <a:t>Example</a:t>
            </a:r>
          </a:p>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="progress"&gt;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="progress-bar progress-bar-striped progress-bar-animated"</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="width:40%"&gt;</a:t>
            </a:r>
          </a:p>
          <a:p>
            <a:pPr marL="0" indent="0">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p>
          <a:p>
            <a:pPr marL="0" indent="0">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US" dirty="0"/>
          </a:p>
        </p:txBody>
      </p:sp>
      <p:pic>
        <p:nvPicPr>
          <p:cNvPr id="6" name="Picture 5">
            <a:extLst>
              <a:ext uri="{FF2B5EF4-FFF2-40B4-BE49-F238E27FC236}">
                <a16:creationId xmlns:a16="http://schemas.microsoft.com/office/drawing/2014/main" id="{21E7B4D7-B6C1-F1CF-15A6-6079C4E24DB4}"/>
              </a:ext>
            </a:extLst>
          </p:cNvPr>
          <p:cNvPicPr>
            <a:picLocks noChangeAspect="1"/>
          </p:cNvPicPr>
          <p:nvPr/>
        </p:nvPicPr>
        <p:blipFill>
          <a:blip r:embed="rId2"/>
          <a:stretch>
            <a:fillRect/>
          </a:stretch>
        </p:blipFill>
        <p:spPr>
          <a:xfrm>
            <a:off x="3614179" y="5060772"/>
            <a:ext cx="8011643" cy="504895"/>
          </a:xfrm>
          <a:prstGeom prst="rect">
            <a:avLst/>
          </a:prstGeom>
        </p:spPr>
      </p:pic>
    </p:spTree>
    <p:extLst>
      <p:ext uri="{BB962C8B-B14F-4D97-AF65-F5344CB8AC3E}">
        <p14:creationId xmlns:p14="http://schemas.microsoft.com/office/powerpoint/2010/main" val="35334431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Multiple Progress Bars</a:t>
            </a: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864108"/>
            <a:ext cx="7315200" cy="4200261"/>
          </a:xfrm>
        </p:spPr>
        <p:txBody>
          <a:bodyPr>
            <a:normAutofit fontScale="92500" lnSpcReduction="20000"/>
          </a:bodyPr>
          <a:lstStyle/>
          <a:p>
            <a:r>
              <a:rPr lang="en-US" dirty="0"/>
              <a:t>Progress bars can also be stacked:</a:t>
            </a:r>
          </a:p>
          <a:p>
            <a:pPr marL="0" indent="0">
              <a:buNone/>
            </a:pPr>
            <a:r>
              <a:rPr lang="en-US" dirty="0"/>
              <a:t>Example</a:t>
            </a:r>
          </a:p>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="progress"&gt;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="progress-bar </a:t>
            </a:r>
            <a:r>
              <a:rPr lang="en-US" b="0" i="0" dirty="0" err="1">
                <a:solidFill>
                  <a:srgbClr val="0000CD"/>
                </a:solidFill>
                <a:effectLst/>
                <a:latin typeface="Consolas" panose="020B0609020204030204" pitchFamily="49" charset="0"/>
              </a:rPr>
              <a:t>bg</a:t>
            </a:r>
            <a:r>
              <a:rPr lang="en-US" b="0" i="0" dirty="0">
                <a:solidFill>
                  <a:srgbClr val="0000CD"/>
                </a:solidFill>
                <a:effectLst/>
                <a:latin typeface="Consolas" panose="020B0609020204030204" pitchFamily="49" charset="0"/>
              </a:rPr>
              <a:t>-success"</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="width:40%"&gt;</a:t>
            </a:r>
            <a:br>
              <a:rPr lang="en-US" dirty="0"/>
            </a:br>
            <a:r>
              <a:rPr lang="en-US" b="0" i="0" dirty="0">
                <a:solidFill>
                  <a:srgbClr val="000000"/>
                </a:solidFill>
                <a:effectLst/>
                <a:latin typeface="Consolas" panose="020B0609020204030204" pitchFamily="49" charset="0"/>
              </a:rPr>
              <a:t>    Free Space</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="progress-bar </a:t>
            </a:r>
            <a:r>
              <a:rPr lang="en-US" b="0" i="0" dirty="0" err="1">
                <a:solidFill>
                  <a:srgbClr val="0000CD"/>
                </a:solidFill>
                <a:effectLst/>
                <a:latin typeface="Consolas" panose="020B0609020204030204" pitchFamily="49" charset="0"/>
              </a:rPr>
              <a:t>bg</a:t>
            </a:r>
            <a:r>
              <a:rPr lang="en-US" b="0" i="0" dirty="0">
                <a:solidFill>
                  <a:srgbClr val="0000CD"/>
                </a:solidFill>
                <a:effectLst/>
                <a:latin typeface="Consolas" panose="020B0609020204030204" pitchFamily="49" charset="0"/>
              </a:rPr>
              <a:t>-warning"</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="width:10%"&gt;</a:t>
            </a:r>
            <a:br>
              <a:rPr lang="en-US" dirty="0"/>
            </a:br>
            <a:r>
              <a:rPr lang="en-US" b="0" i="0" dirty="0">
                <a:solidFill>
                  <a:srgbClr val="000000"/>
                </a:solidFill>
                <a:effectLst/>
                <a:latin typeface="Consolas" panose="020B0609020204030204" pitchFamily="49" charset="0"/>
              </a:rPr>
              <a:t>    Warning</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="progress-bar </a:t>
            </a:r>
            <a:r>
              <a:rPr lang="en-US" b="0" i="0" dirty="0" err="1">
                <a:solidFill>
                  <a:srgbClr val="0000CD"/>
                </a:solidFill>
                <a:effectLst/>
                <a:latin typeface="Consolas" panose="020B0609020204030204" pitchFamily="49" charset="0"/>
              </a:rPr>
              <a:t>bg</a:t>
            </a:r>
            <a:r>
              <a:rPr lang="en-US" b="0" i="0" dirty="0">
                <a:solidFill>
                  <a:srgbClr val="0000CD"/>
                </a:solidFill>
                <a:effectLst/>
                <a:latin typeface="Consolas" panose="020B0609020204030204" pitchFamily="49" charset="0"/>
              </a:rPr>
              <a:t>-danger"</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="width:20%"&gt;</a:t>
            </a:r>
            <a:br>
              <a:rPr lang="en-US" dirty="0"/>
            </a:br>
            <a:r>
              <a:rPr lang="en-US" b="0" i="0" dirty="0">
                <a:solidFill>
                  <a:srgbClr val="000000"/>
                </a:solidFill>
                <a:effectLst/>
                <a:latin typeface="Consolas" panose="020B0609020204030204" pitchFamily="49" charset="0"/>
              </a:rPr>
              <a:t>    Danger</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p>
          <a:p>
            <a:pPr marL="0" indent="0">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US" dirty="0"/>
          </a:p>
        </p:txBody>
      </p:sp>
      <p:pic>
        <p:nvPicPr>
          <p:cNvPr id="5" name="Picture 4">
            <a:extLst>
              <a:ext uri="{FF2B5EF4-FFF2-40B4-BE49-F238E27FC236}">
                <a16:creationId xmlns:a16="http://schemas.microsoft.com/office/drawing/2014/main" id="{2613D2AD-95AA-C7E3-840A-B67E29D26067}"/>
              </a:ext>
            </a:extLst>
          </p:cNvPr>
          <p:cNvPicPr>
            <a:picLocks noChangeAspect="1"/>
          </p:cNvPicPr>
          <p:nvPr/>
        </p:nvPicPr>
        <p:blipFill>
          <a:blip r:embed="rId2"/>
          <a:stretch>
            <a:fillRect/>
          </a:stretch>
        </p:blipFill>
        <p:spPr>
          <a:xfrm>
            <a:off x="3435928" y="5064370"/>
            <a:ext cx="8324548" cy="1128612"/>
          </a:xfrm>
          <a:prstGeom prst="rect">
            <a:avLst/>
          </a:prstGeom>
        </p:spPr>
      </p:pic>
    </p:spTree>
    <p:extLst>
      <p:ext uri="{BB962C8B-B14F-4D97-AF65-F5344CB8AC3E}">
        <p14:creationId xmlns:p14="http://schemas.microsoft.com/office/powerpoint/2010/main" val="33015470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Spinners</a:t>
            </a: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864108"/>
            <a:ext cx="7315200" cy="4200261"/>
          </a:xfrm>
        </p:spPr>
        <p:txBody>
          <a:bodyPr>
            <a:normAutofit/>
          </a:bodyPr>
          <a:lstStyle/>
          <a:p>
            <a:pPr marL="0" indent="0">
              <a:buNone/>
            </a:pPr>
            <a:r>
              <a:rPr lang="en-US" dirty="0"/>
              <a:t>To create a spinner/loader, use the .spinner-border class:</a:t>
            </a:r>
          </a:p>
          <a:p>
            <a:pPr marL="0" indent="0">
              <a:buNone/>
            </a:pPr>
            <a:r>
              <a:rPr lang="en-US" dirty="0"/>
              <a:t>Example</a:t>
            </a:r>
          </a:p>
          <a:p>
            <a:pPr algn="l"/>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="spinner-border"&gt;&lt;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br>
              <a:rPr lang="en-US" b="0" i="0" dirty="0">
                <a:solidFill>
                  <a:srgbClr val="000000"/>
                </a:solidFill>
                <a:effectLst/>
                <a:latin typeface="Consolas" panose="020B0609020204030204" pitchFamily="49" charset="0"/>
              </a:rPr>
            </a:br>
            <a:endParaRPr lang="en-US" b="0" i="0" dirty="0">
              <a:solidFill>
                <a:srgbClr val="000000"/>
              </a:solidFill>
              <a:effectLst/>
              <a:latin typeface="Consolas" panose="020B0609020204030204" pitchFamily="49" charset="0"/>
            </a:endParaRPr>
          </a:p>
          <a:p>
            <a:pPr marL="0" indent="0">
              <a:buNone/>
            </a:pPr>
            <a:r>
              <a:rPr lang="en-US" dirty="0"/>
              <a:t>Colored Spinners</a:t>
            </a:r>
          </a:p>
          <a:p>
            <a:pPr marL="0" indent="0">
              <a:buNone/>
            </a:pPr>
            <a:r>
              <a:rPr lang="en-US" dirty="0"/>
              <a:t>Use any text color </a:t>
            </a:r>
            <a:r>
              <a:rPr lang="en-US" dirty="0" err="1"/>
              <a:t>utilites</a:t>
            </a:r>
            <a:r>
              <a:rPr lang="en-US" dirty="0"/>
              <a:t> to add a color to the spinner:</a:t>
            </a:r>
          </a:p>
          <a:p>
            <a:pPr marL="0" indent="0">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="spinner-border text-muted"&gt;&lt;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="spinner-border text-primary"&gt;&lt;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="spinner-border text-success"&gt;&lt;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="spinner-border text-info"&gt;&lt;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1908454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Spinners</a:t>
            </a: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864108"/>
            <a:ext cx="7315200" cy="4200261"/>
          </a:xfrm>
        </p:spPr>
        <p:txBody>
          <a:bodyPr>
            <a:normAutofit fontScale="85000" lnSpcReduction="20000"/>
          </a:bodyPr>
          <a:lstStyle/>
          <a:p>
            <a:pPr marL="0" indent="0">
              <a:buNone/>
            </a:pPr>
            <a:r>
              <a:rPr lang="en-US" dirty="0"/>
              <a:t>To create a spinner/loader, use the .spinner-border class:</a:t>
            </a:r>
          </a:p>
          <a:p>
            <a:pPr marL="0" indent="0">
              <a:buNone/>
            </a:pPr>
            <a:r>
              <a:rPr lang="en-US" dirty="0"/>
              <a:t>Example</a:t>
            </a:r>
          </a:p>
          <a:p>
            <a:pPr algn="l"/>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="spinner-border"&gt;&lt;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br>
              <a:rPr lang="en-US" b="0" i="0" dirty="0">
                <a:solidFill>
                  <a:srgbClr val="000000"/>
                </a:solidFill>
                <a:effectLst/>
                <a:latin typeface="Consolas" panose="020B0609020204030204" pitchFamily="49" charset="0"/>
              </a:rPr>
            </a:br>
            <a:endParaRPr lang="en-US" b="0" i="0" dirty="0">
              <a:solidFill>
                <a:srgbClr val="000000"/>
              </a:solidFill>
              <a:effectLst/>
              <a:latin typeface="Consolas" panose="020B0609020204030204" pitchFamily="49" charset="0"/>
            </a:endParaRPr>
          </a:p>
          <a:p>
            <a:pPr marL="0" indent="0">
              <a:buNone/>
            </a:pPr>
            <a:r>
              <a:rPr lang="en-US" dirty="0"/>
              <a:t>Colored Spinners</a:t>
            </a:r>
          </a:p>
          <a:p>
            <a:pPr marL="0" indent="0">
              <a:buNone/>
            </a:pPr>
            <a:r>
              <a:rPr lang="en-US" dirty="0"/>
              <a:t>Use any text color </a:t>
            </a:r>
            <a:r>
              <a:rPr lang="en-US" dirty="0" err="1"/>
              <a:t>utilites</a:t>
            </a:r>
            <a:r>
              <a:rPr lang="en-US" dirty="0"/>
              <a:t> to add a color to the spinner:</a:t>
            </a:r>
          </a:p>
          <a:p>
            <a:pPr marL="0" indent="0">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="spinner-border text-muted"&gt;&lt;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="spinner-border text-primary"&gt;&lt;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="spinner-border text-success"&gt;&lt;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="spinner-border text-info"&gt;&lt;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p>
          <a:p>
            <a:pPr marL="0" indent="0">
              <a:buNone/>
            </a:pPr>
            <a:r>
              <a:rPr lang="en-US" dirty="0"/>
              <a:t>Growing Spinners</a:t>
            </a:r>
          </a:p>
          <a:p>
            <a:pPr marL="0" indent="0">
              <a:buNone/>
            </a:pPr>
            <a:r>
              <a:rPr lang="en-US" dirty="0"/>
              <a:t>Use the .spinner-grow class if you want the spinner/loader to grow instead of "spin":</a:t>
            </a:r>
          </a:p>
          <a:p>
            <a:pPr marL="0" indent="0">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="spinner-grow text-muted"&gt;&lt;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="spinner-grow text-primary"&gt;&lt;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3050767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0" i="0" dirty="0">
                <a:solidFill>
                  <a:schemeClr val="bg2">
                    <a:lumMod val="20000"/>
                    <a:lumOff val="80000"/>
                  </a:schemeClr>
                </a:solidFill>
                <a:effectLst/>
                <a:latin typeface="Segoe UI" panose="020B0502040204020203" pitchFamily="34" charset="0"/>
              </a:rPr>
              <a:t>Bootstrap 5 Containers</a:t>
            </a:r>
          </a:p>
        </p:txBody>
      </p:sp>
      <p:sp>
        <p:nvSpPr>
          <p:cNvPr id="3" name="Content Placeholder 2"/>
          <p:cNvSpPr>
            <a:spLocks noGrp="1"/>
          </p:cNvSpPr>
          <p:nvPr>
            <p:ph idx="1"/>
          </p:nvPr>
        </p:nvSpPr>
        <p:spPr/>
        <p:txBody>
          <a:bodyPr/>
          <a:lstStyle/>
          <a:p>
            <a:pPr algn="l"/>
            <a:r>
              <a:rPr lang="en-US" i="0" dirty="0">
                <a:solidFill>
                  <a:srgbClr val="000000"/>
                </a:solidFill>
                <a:effectLst/>
                <a:latin typeface="Verdana" panose="020B0604030504040204" pitchFamily="34" charset="0"/>
              </a:rPr>
              <a:t>Containers are used to pad the content inside of them, and there are two container classes available:</a:t>
            </a:r>
          </a:p>
          <a:p>
            <a:pPr algn="l"/>
            <a:endParaRPr lang="en-US" i="0" dirty="0">
              <a:solidFill>
                <a:srgbClr val="000000"/>
              </a:solidFill>
              <a:effectLst/>
              <a:latin typeface="Verdana" panose="020B0604030504040204" pitchFamily="34" charset="0"/>
            </a:endParaRPr>
          </a:p>
          <a:p>
            <a:pPr algn="l"/>
            <a:r>
              <a:rPr lang="en-US" i="0" dirty="0">
                <a:solidFill>
                  <a:srgbClr val="000000"/>
                </a:solidFill>
                <a:effectLst/>
                <a:latin typeface="Verdana" panose="020B0604030504040204" pitchFamily="34" charset="0"/>
              </a:rPr>
              <a:t>The </a:t>
            </a:r>
            <a:r>
              <a:rPr lang="en-US" b="1" i="0" dirty="0">
                <a:solidFill>
                  <a:srgbClr val="000000"/>
                </a:solidFill>
                <a:effectLst/>
                <a:latin typeface="Verdana" panose="020B0604030504040204" pitchFamily="34" charset="0"/>
              </a:rPr>
              <a:t>.container</a:t>
            </a:r>
            <a:r>
              <a:rPr lang="en-US" i="0" dirty="0">
                <a:solidFill>
                  <a:srgbClr val="000000"/>
                </a:solidFill>
                <a:effectLst/>
                <a:latin typeface="Verdana" panose="020B0604030504040204" pitchFamily="34" charset="0"/>
              </a:rPr>
              <a:t> class provides a responsive fixed width container</a:t>
            </a:r>
          </a:p>
          <a:p>
            <a:pPr algn="l"/>
            <a:r>
              <a:rPr lang="en-US" i="0" dirty="0">
                <a:solidFill>
                  <a:srgbClr val="000000"/>
                </a:solidFill>
                <a:effectLst/>
                <a:latin typeface="Verdana" panose="020B0604030504040204" pitchFamily="34" charset="0"/>
              </a:rPr>
              <a:t>The </a:t>
            </a:r>
            <a:r>
              <a:rPr lang="en-US" b="1" i="0" dirty="0">
                <a:solidFill>
                  <a:srgbClr val="000000"/>
                </a:solidFill>
                <a:effectLst/>
                <a:latin typeface="Verdana" panose="020B0604030504040204" pitchFamily="34" charset="0"/>
              </a:rPr>
              <a:t>.container-fluid</a:t>
            </a:r>
            <a:r>
              <a:rPr lang="en-US" i="0" dirty="0">
                <a:solidFill>
                  <a:srgbClr val="000000"/>
                </a:solidFill>
                <a:effectLst/>
                <a:latin typeface="Verdana" panose="020B0604030504040204" pitchFamily="34" charset="0"/>
              </a:rPr>
              <a:t> class provides a full width container, spanning the entire width of the viewport</a:t>
            </a:r>
            <a:endParaRPr lang="en-IN" dirty="0"/>
          </a:p>
        </p:txBody>
      </p:sp>
    </p:spTree>
    <p:extLst>
      <p:ext uri="{BB962C8B-B14F-4D97-AF65-F5344CB8AC3E}">
        <p14:creationId xmlns:p14="http://schemas.microsoft.com/office/powerpoint/2010/main" val="20745962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Spinners</a:t>
            </a: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864108"/>
            <a:ext cx="7315200" cy="4200261"/>
          </a:xfrm>
        </p:spPr>
        <p:txBody>
          <a:bodyPr>
            <a:normAutofit fontScale="85000" lnSpcReduction="10000"/>
          </a:bodyPr>
          <a:lstStyle/>
          <a:p>
            <a:pPr marL="0" indent="0">
              <a:buNone/>
            </a:pPr>
            <a:r>
              <a:rPr lang="en-US" dirty="0"/>
              <a:t>Spinner Size</a:t>
            </a:r>
          </a:p>
          <a:p>
            <a:pPr marL="0" indent="0">
              <a:buNone/>
            </a:pPr>
            <a:r>
              <a:rPr lang="en-US" dirty="0"/>
              <a:t>Use .spinner-border-</a:t>
            </a:r>
            <a:r>
              <a:rPr lang="en-US" dirty="0" err="1"/>
              <a:t>sm</a:t>
            </a:r>
            <a:r>
              <a:rPr lang="en-US" dirty="0"/>
              <a:t> or .spinner-grow-</a:t>
            </a:r>
            <a:r>
              <a:rPr lang="en-US" dirty="0" err="1"/>
              <a:t>sm</a:t>
            </a:r>
            <a:r>
              <a:rPr lang="en-US" dirty="0"/>
              <a:t> to create a smaller spinner:</a:t>
            </a:r>
          </a:p>
          <a:p>
            <a:pPr marL="0" indent="0">
              <a:buNone/>
            </a:pPr>
            <a:r>
              <a:rPr lang="en-US" dirty="0"/>
              <a:t>Example</a:t>
            </a:r>
          </a:p>
          <a:p>
            <a:pPr marL="0" indent="0">
              <a:buNone/>
            </a:pP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="spinner-border spinner-border-</a:t>
            </a:r>
            <a:r>
              <a:rPr lang="en-IN" b="0" i="0" dirty="0" err="1">
                <a:solidFill>
                  <a:srgbClr val="0000CD"/>
                </a:solidFill>
                <a:effectLst/>
                <a:latin typeface="Consolas" panose="020B0609020204030204" pitchFamily="49" charset="0"/>
              </a:rPr>
              <a:t>sm</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/div</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="spinner-grow spinner-grow-</a:t>
            </a:r>
            <a:r>
              <a:rPr lang="en-IN" b="0" i="0" dirty="0" err="1">
                <a:solidFill>
                  <a:srgbClr val="0000CD"/>
                </a:solidFill>
                <a:effectLst/>
                <a:latin typeface="Consolas" panose="020B0609020204030204" pitchFamily="49" charset="0"/>
              </a:rPr>
              <a:t>sm</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/div</a:t>
            </a:r>
            <a:r>
              <a:rPr lang="en-IN" b="0" i="0" dirty="0">
                <a:solidFill>
                  <a:srgbClr val="0000CD"/>
                </a:solidFill>
                <a:effectLst/>
                <a:latin typeface="Consolas" panose="020B0609020204030204" pitchFamily="49" charset="0"/>
              </a:rPr>
              <a:t>&gt;</a:t>
            </a:r>
            <a:endParaRPr lang="en-US" b="0" i="0" dirty="0">
              <a:solidFill>
                <a:srgbClr val="0000CD"/>
              </a:solidFill>
              <a:effectLst/>
              <a:latin typeface="Consolas" panose="020B0609020204030204" pitchFamily="49" charset="0"/>
            </a:endParaRPr>
          </a:p>
          <a:p>
            <a:pPr marL="0" indent="0">
              <a:buNone/>
            </a:pPr>
            <a:r>
              <a:rPr lang="en-US" dirty="0"/>
              <a:t>Spinner Buttons</a:t>
            </a:r>
          </a:p>
          <a:p>
            <a:pPr marL="0" indent="0">
              <a:buNone/>
            </a:pPr>
            <a:r>
              <a:rPr lang="en-US" dirty="0"/>
              <a:t>You can also add spinners to a button, with or without text:</a:t>
            </a:r>
          </a:p>
          <a:p>
            <a:pPr marL="0" indent="0">
              <a:buNone/>
            </a:pPr>
            <a:r>
              <a:rPr lang="en-US" dirty="0"/>
              <a:t>Example</a:t>
            </a:r>
          </a:p>
          <a:p>
            <a:pPr marL="0" indent="0">
              <a:buNone/>
            </a:pP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-primary"&gt;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span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="spinner-border spinner-border-</a:t>
            </a:r>
            <a:r>
              <a:rPr lang="en-IN" b="0" i="0" dirty="0" err="1">
                <a:solidFill>
                  <a:srgbClr val="0000CD"/>
                </a:solidFill>
                <a:effectLst/>
                <a:latin typeface="Consolas" panose="020B0609020204030204" pitchFamily="49" charset="0"/>
              </a:rPr>
              <a:t>sm</a:t>
            </a:r>
            <a:r>
              <a:rPr lang="en-IN" b="0" i="0">
                <a:solidFill>
                  <a:srgbClr val="0000CD"/>
                </a:solidFill>
                <a:effectLst/>
                <a:latin typeface="Consolas" panose="020B0609020204030204" pitchFamily="49" charset="0"/>
              </a:rPr>
              <a:t>"&gt;&lt;</a:t>
            </a:r>
            <a:r>
              <a:rPr lang="en-IN" b="0" i="0">
                <a:solidFill>
                  <a:srgbClr val="A52A2A"/>
                </a:solidFill>
                <a:effectLst/>
                <a:latin typeface="Consolas" panose="020B0609020204030204" pitchFamily="49" charset="0"/>
              </a:rPr>
              <a:t>/span</a:t>
            </a:r>
            <a:r>
              <a:rPr lang="en-IN" b="0" i="0">
                <a:solidFill>
                  <a:srgbClr val="0000CD"/>
                </a:solidFill>
                <a:effectLst/>
                <a:latin typeface="Consolas" panose="020B0609020204030204" pitchFamily="49" charset="0"/>
              </a:rPr>
              <a:t>&gt;</a:t>
            </a:r>
            <a:br>
              <a:rPr lang="en-IN"/>
            </a:br>
            <a:r>
              <a:rPr lang="en-IN" b="0" i="0">
                <a:solidFill>
                  <a:srgbClr val="0000CD"/>
                </a:solidFill>
                <a:effectLst/>
                <a:latin typeface="Consolas" panose="020B0609020204030204" pitchFamily="49" charset="0"/>
              </a:rPr>
              <a:t>&lt;</a:t>
            </a:r>
            <a:r>
              <a:rPr lang="en-IN" b="0" i="0">
                <a:solidFill>
                  <a:srgbClr val="A52A2A"/>
                </a:solidFill>
                <a:effectLst/>
                <a:latin typeface="Consolas" panose="020B0609020204030204" pitchFamily="49" charset="0"/>
              </a:rPr>
              <a:t>/button</a:t>
            </a:r>
            <a:r>
              <a:rPr lang="en-IN" b="0" i="0">
                <a:solidFill>
                  <a:srgbClr val="0000CD"/>
                </a:solidFill>
                <a:effectLst/>
                <a:latin typeface="Consolas" panose="020B0609020204030204" pitchFamily="49" charset="0"/>
              </a:rPr>
              <a:t>&gt;</a:t>
            </a:r>
            <a:endParaRPr lang="en-US" dirty="0"/>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34654067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Pagination</a:t>
            </a: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864108"/>
            <a:ext cx="7315200" cy="5121056"/>
          </a:xfrm>
        </p:spPr>
        <p:txBody>
          <a:bodyPr>
            <a:normAutofit fontScale="92500" lnSpcReduction="10000"/>
          </a:bodyPr>
          <a:lstStyle/>
          <a:p>
            <a:pPr marL="0" indent="0">
              <a:buNone/>
            </a:pPr>
            <a:r>
              <a:rPr lang="en-US" dirty="0"/>
              <a:t>If you have a web site with lots of pages, you may wish to add some sort of pagination to each page.</a:t>
            </a:r>
          </a:p>
          <a:p>
            <a:pPr marL="0" indent="0">
              <a:buNone/>
            </a:pPr>
            <a:r>
              <a:rPr lang="en-US" dirty="0"/>
              <a:t>To create a basic pagination, add the .pagination class to an &lt;</a:t>
            </a:r>
            <a:r>
              <a:rPr lang="en-US" dirty="0" err="1"/>
              <a:t>ul</a:t>
            </a:r>
            <a:r>
              <a:rPr lang="en-US" dirty="0"/>
              <a:t>&gt; element. Then add the .page-item to each &lt;li&gt; element and a .page-link class to each link inside &lt;li&gt;:</a:t>
            </a:r>
          </a:p>
          <a:p>
            <a:pPr marL="0" indent="0">
              <a:buNone/>
            </a:pPr>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ul</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="pagination"&gt;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="page-item"&gt;&lt;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="page-link"</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Previous</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="page-item"&gt;&lt;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="page-link"</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1</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="page-item"&gt;&lt;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="page-link"</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2</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="page-item"&gt;&lt;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="page-link"</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3</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="page-item"&gt;&lt;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="page-link"</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Next</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ul</a:t>
            </a:r>
            <a:r>
              <a:rPr lang="en-IN" b="0" i="0" dirty="0">
                <a:solidFill>
                  <a:srgbClr val="0000CD"/>
                </a:solidFill>
                <a:effectLst/>
                <a:latin typeface="Consolas" panose="020B0609020204030204" pitchFamily="49" charset="0"/>
              </a:rPr>
              <a:t>&gt;</a:t>
            </a:r>
            <a:endParaRPr lang="en-US" dirty="0"/>
          </a:p>
          <a:p>
            <a:pPr marL="0" indent="0">
              <a:buNone/>
            </a:pPr>
            <a:r>
              <a:rPr lang="en-US" dirty="0"/>
              <a:t> </a:t>
            </a:r>
          </a:p>
        </p:txBody>
      </p:sp>
      <p:pic>
        <p:nvPicPr>
          <p:cNvPr id="6" name="Picture 5">
            <a:extLst>
              <a:ext uri="{FF2B5EF4-FFF2-40B4-BE49-F238E27FC236}">
                <a16:creationId xmlns:a16="http://schemas.microsoft.com/office/drawing/2014/main" id="{B0E2F684-BD23-BB82-7688-18027DA21B0E}"/>
              </a:ext>
            </a:extLst>
          </p:cNvPr>
          <p:cNvPicPr>
            <a:picLocks noChangeAspect="1"/>
          </p:cNvPicPr>
          <p:nvPr/>
        </p:nvPicPr>
        <p:blipFill>
          <a:blip r:embed="rId2"/>
          <a:stretch>
            <a:fillRect/>
          </a:stretch>
        </p:blipFill>
        <p:spPr>
          <a:xfrm>
            <a:off x="4826783" y="5820595"/>
            <a:ext cx="3286584" cy="647790"/>
          </a:xfrm>
          <a:prstGeom prst="rect">
            <a:avLst/>
          </a:prstGeom>
        </p:spPr>
      </p:pic>
    </p:spTree>
    <p:extLst>
      <p:ext uri="{BB962C8B-B14F-4D97-AF65-F5344CB8AC3E}">
        <p14:creationId xmlns:p14="http://schemas.microsoft.com/office/powerpoint/2010/main" val="32702483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Pagination</a:t>
            </a:r>
            <a:br>
              <a:rPr lang="en-US" b="0" i="0" dirty="0">
                <a:solidFill>
                  <a:schemeClr val="bg2">
                    <a:lumMod val="20000"/>
                    <a:lumOff val="80000"/>
                  </a:schemeClr>
                </a:solidFill>
                <a:effectLst/>
                <a:latin typeface="Segoe UI" panose="020B0502040204020203" pitchFamily="34" charset="0"/>
              </a:rPr>
            </a:br>
            <a:br>
              <a:rPr lang="en-US" b="0" i="0" dirty="0">
                <a:solidFill>
                  <a:schemeClr val="bg2">
                    <a:lumMod val="20000"/>
                    <a:lumOff val="80000"/>
                  </a:schemeClr>
                </a:solidFill>
                <a:effectLst/>
                <a:latin typeface="Segoe UI" panose="020B0502040204020203" pitchFamily="34" charset="0"/>
              </a:rPr>
            </a:br>
            <a:r>
              <a:rPr lang="en-US" b="0" i="0" dirty="0">
                <a:solidFill>
                  <a:schemeClr val="bg2">
                    <a:lumMod val="20000"/>
                    <a:lumOff val="80000"/>
                  </a:schemeClr>
                </a:solidFill>
                <a:effectLst/>
                <a:latin typeface="Segoe UI" panose="020B0502040204020203" pitchFamily="34" charset="0"/>
              </a:rPr>
              <a:t> .active class</a:t>
            </a: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864108"/>
            <a:ext cx="7315200" cy="5121056"/>
          </a:xfrm>
        </p:spPr>
        <p:txBody>
          <a:bodyPr>
            <a:normAutofit/>
          </a:bodyPr>
          <a:lstStyle/>
          <a:p>
            <a:pPr marL="0" indent="0">
              <a:buNone/>
            </a:pPr>
            <a:r>
              <a:rPr lang="en-US" dirty="0"/>
              <a:t>Active State</a:t>
            </a:r>
          </a:p>
          <a:p>
            <a:pPr marL="0" indent="0">
              <a:buNone/>
            </a:pPr>
            <a:r>
              <a:rPr lang="en-US" dirty="0"/>
              <a:t>The .active class is used to "highlight" the current page:</a:t>
            </a:r>
          </a:p>
          <a:p>
            <a:pPr marL="0" indent="0">
              <a:buNone/>
            </a:pPr>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ul</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="pagination"&gt;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="page-item"&gt;&lt;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="page-link"</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Previous</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="page-item"&gt;&lt;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="page-link"</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1</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="page-item active"&gt;&lt;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="page-link"</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2</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="page-item"&gt;&lt;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="page-link"</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3</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="page-item"&gt;&lt;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="page-link"</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Next</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ul</a:t>
            </a:r>
            <a:r>
              <a:rPr lang="en-IN" b="0" i="0" dirty="0">
                <a:solidFill>
                  <a:srgbClr val="0000CD"/>
                </a:solidFill>
                <a:effectLst/>
                <a:latin typeface="Consolas" panose="020B0609020204030204" pitchFamily="49" charset="0"/>
              </a:rPr>
              <a:t>&gt;</a:t>
            </a:r>
            <a:endParaRPr lang="en-US" dirty="0"/>
          </a:p>
          <a:p>
            <a:pPr marL="0" indent="0">
              <a:buNone/>
            </a:pPr>
            <a:r>
              <a:rPr lang="en-US" dirty="0"/>
              <a:t> </a:t>
            </a:r>
          </a:p>
        </p:txBody>
      </p:sp>
      <p:pic>
        <p:nvPicPr>
          <p:cNvPr id="8" name="Picture 7">
            <a:extLst>
              <a:ext uri="{FF2B5EF4-FFF2-40B4-BE49-F238E27FC236}">
                <a16:creationId xmlns:a16="http://schemas.microsoft.com/office/drawing/2014/main" id="{53EA6370-F904-E032-7818-1AF070221040}"/>
              </a:ext>
            </a:extLst>
          </p:cNvPr>
          <p:cNvPicPr>
            <a:picLocks noChangeAspect="1"/>
          </p:cNvPicPr>
          <p:nvPr/>
        </p:nvPicPr>
        <p:blipFill>
          <a:blip r:embed="rId2"/>
          <a:stretch>
            <a:fillRect/>
          </a:stretch>
        </p:blipFill>
        <p:spPr>
          <a:xfrm>
            <a:off x="4641911" y="5658234"/>
            <a:ext cx="3296110" cy="695422"/>
          </a:xfrm>
          <a:prstGeom prst="rect">
            <a:avLst/>
          </a:prstGeom>
        </p:spPr>
      </p:pic>
    </p:spTree>
    <p:extLst>
      <p:ext uri="{BB962C8B-B14F-4D97-AF65-F5344CB8AC3E}">
        <p14:creationId xmlns:p14="http://schemas.microsoft.com/office/powerpoint/2010/main" val="22324593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Pagination</a:t>
            </a:r>
            <a:br>
              <a:rPr lang="en-US" b="0" i="0" dirty="0">
                <a:solidFill>
                  <a:schemeClr val="bg2">
                    <a:lumMod val="20000"/>
                    <a:lumOff val="80000"/>
                  </a:schemeClr>
                </a:solidFill>
                <a:effectLst/>
                <a:latin typeface="Segoe UI" panose="020B0502040204020203" pitchFamily="34" charset="0"/>
              </a:rPr>
            </a:br>
            <a:br>
              <a:rPr lang="en-US" b="0" i="0" dirty="0">
                <a:solidFill>
                  <a:schemeClr val="bg2">
                    <a:lumMod val="20000"/>
                    <a:lumOff val="80000"/>
                  </a:schemeClr>
                </a:solidFill>
                <a:effectLst/>
                <a:latin typeface="Segoe UI" panose="020B0502040204020203" pitchFamily="34" charset="0"/>
              </a:rPr>
            </a:br>
            <a:r>
              <a:rPr lang="en-US" b="0" i="0" dirty="0">
                <a:solidFill>
                  <a:schemeClr val="bg2">
                    <a:lumMod val="20000"/>
                    <a:lumOff val="80000"/>
                  </a:schemeClr>
                </a:solidFill>
                <a:effectLst/>
                <a:latin typeface="Segoe UI" panose="020B0502040204020203" pitchFamily="34" charset="0"/>
              </a:rPr>
              <a:t> Disabled State</a:t>
            </a: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864108"/>
            <a:ext cx="7315200" cy="5121056"/>
          </a:xfrm>
        </p:spPr>
        <p:txBody>
          <a:bodyPr>
            <a:normAutofit/>
          </a:bodyPr>
          <a:lstStyle/>
          <a:p>
            <a:pPr marL="0" indent="0">
              <a:buNone/>
            </a:pPr>
            <a:r>
              <a:rPr lang="en-US" dirty="0"/>
              <a:t>Disabled State</a:t>
            </a:r>
          </a:p>
          <a:p>
            <a:pPr marL="0" indent="0">
              <a:buNone/>
            </a:pPr>
            <a:r>
              <a:rPr lang="en-US" dirty="0"/>
              <a:t>The .active class is used to "highlight" the current page:</a:t>
            </a:r>
          </a:p>
          <a:p>
            <a:pPr marL="0" indent="0">
              <a:buNone/>
            </a:pPr>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ul</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="pagination"&gt;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="page-item disabled"&gt;&lt;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="page-link"</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Previous</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="page-item"&gt;&lt;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="page-link"</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1</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="page-item"&gt;&lt;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="page-link"</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2</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="page-item"&gt;&lt;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="page-link"</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3</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="page-item"&gt;&lt;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="page-link"</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Next</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ul</a:t>
            </a:r>
            <a:r>
              <a:rPr lang="en-IN" b="0" i="0" dirty="0">
                <a:solidFill>
                  <a:srgbClr val="0000CD"/>
                </a:solidFill>
                <a:effectLst/>
                <a:latin typeface="Consolas" panose="020B0609020204030204" pitchFamily="49" charset="0"/>
              </a:rPr>
              <a:t>&gt;</a:t>
            </a:r>
            <a:r>
              <a:rPr lang="en-US" dirty="0"/>
              <a:t> </a:t>
            </a:r>
          </a:p>
        </p:txBody>
      </p:sp>
      <p:sp>
        <p:nvSpPr>
          <p:cNvPr id="3" name="Rectangle 1">
            <a:extLst>
              <a:ext uri="{FF2B5EF4-FFF2-40B4-BE49-F238E27FC236}">
                <a16:creationId xmlns:a16="http://schemas.microsoft.com/office/drawing/2014/main" id="{D1F74EF7-C76E-4E3D-FBB9-3455F5B3D30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The </a:t>
            </a:r>
            <a:r>
              <a:rPr kumimoji="0" lang="en-US" altLang="en-US" sz="1100" b="0" i="0" u="none" strike="noStrike" cap="none" normalizeH="0" baseline="0">
                <a:ln>
                  <a:noFill/>
                </a:ln>
                <a:solidFill>
                  <a:srgbClr val="DC143C"/>
                </a:solidFill>
                <a:effectLst/>
                <a:latin typeface="Consolas" panose="020B0609020204030204" pitchFamily="49" charset="0"/>
              </a:rPr>
              <a:t>.disabled</a:t>
            </a:r>
            <a:r>
              <a:rPr kumimoji="0" lang="en-US" altLang="en-US" sz="1100" b="0" i="0" u="none" strike="noStrike" cap="none" normalizeH="0" baseline="0">
                <a:ln>
                  <a:noFill/>
                </a:ln>
                <a:solidFill>
                  <a:srgbClr val="000000"/>
                </a:solidFill>
                <a:effectLst/>
                <a:latin typeface="Verdana" panose="020B0604030504040204" pitchFamily="34" charset="0"/>
              </a:rPr>
              <a:t> class is used for un-clickable links:</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40172B99-741E-E559-4191-9421BBF7DB7C}"/>
              </a:ext>
            </a:extLst>
          </p:cNvPr>
          <p:cNvPicPr>
            <a:picLocks noChangeAspect="1"/>
          </p:cNvPicPr>
          <p:nvPr/>
        </p:nvPicPr>
        <p:blipFill>
          <a:blip r:embed="rId2"/>
          <a:stretch>
            <a:fillRect/>
          </a:stretch>
        </p:blipFill>
        <p:spPr>
          <a:xfrm>
            <a:off x="4371734" y="6074303"/>
            <a:ext cx="3448531" cy="666843"/>
          </a:xfrm>
          <a:prstGeom prst="rect">
            <a:avLst/>
          </a:prstGeom>
        </p:spPr>
      </p:pic>
    </p:spTree>
    <p:extLst>
      <p:ext uri="{BB962C8B-B14F-4D97-AF65-F5344CB8AC3E}">
        <p14:creationId xmlns:p14="http://schemas.microsoft.com/office/powerpoint/2010/main" val="5681594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Pagination Sizing</a:t>
            </a: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864108"/>
            <a:ext cx="7315200" cy="5121056"/>
          </a:xfrm>
        </p:spPr>
        <p:txBody>
          <a:bodyPr>
            <a:normAutofit/>
          </a:bodyPr>
          <a:lstStyle/>
          <a:p>
            <a:pPr marL="0" indent="0">
              <a:buNone/>
            </a:pPr>
            <a:r>
              <a:rPr lang="en-US" dirty="0"/>
              <a:t>Pagination blocks can also be sized to a larger or a smaller size:</a:t>
            </a:r>
          </a:p>
          <a:p>
            <a:pPr marL="0" indent="0">
              <a:buNone/>
            </a:pPr>
            <a:r>
              <a:rPr lang="en-US" dirty="0"/>
              <a:t>Add class .pagination-lg for larger blocks or .pagination-</a:t>
            </a:r>
            <a:r>
              <a:rPr lang="en-US" dirty="0" err="1"/>
              <a:t>sm</a:t>
            </a:r>
            <a:r>
              <a:rPr lang="en-US" dirty="0"/>
              <a:t> for smaller blocks:</a:t>
            </a:r>
          </a:p>
          <a:p>
            <a:pPr marL="0" indent="0">
              <a:buNone/>
            </a:pPr>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ul</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="pagination pagination-</a:t>
            </a:r>
            <a:r>
              <a:rPr lang="en-IN" b="0" i="0" dirty="0" err="1">
                <a:solidFill>
                  <a:srgbClr val="0000CD"/>
                </a:solidFill>
                <a:effectLst/>
                <a:latin typeface="Consolas" panose="020B0609020204030204" pitchFamily="49" charset="0"/>
              </a:rPr>
              <a:t>lg</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="page-item"&gt;&lt;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="page-link"</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Previous</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="page-item"&gt;&lt;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="page-link"</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1</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="page-item"&gt;&lt;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="page-link"</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2</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="page-item"&gt;&lt;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="page-link"</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3</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="page-item"&gt;&lt;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="page-link"</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Next</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ul</a:t>
            </a:r>
            <a:r>
              <a:rPr lang="en-IN" b="0" i="0" dirty="0">
                <a:solidFill>
                  <a:srgbClr val="0000CD"/>
                </a:solidFill>
                <a:effectLst/>
                <a:latin typeface="Consolas" panose="020B0609020204030204" pitchFamily="49" charset="0"/>
              </a:rPr>
              <a:t>&gt;</a:t>
            </a:r>
            <a:r>
              <a:rPr lang="en-US" dirty="0"/>
              <a:t> </a:t>
            </a:r>
          </a:p>
        </p:txBody>
      </p:sp>
      <p:pic>
        <p:nvPicPr>
          <p:cNvPr id="5" name="Picture 4">
            <a:extLst>
              <a:ext uri="{FF2B5EF4-FFF2-40B4-BE49-F238E27FC236}">
                <a16:creationId xmlns:a16="http://schemas.microsoft.com/office/drawing/2014/main" id="{B22BCAEA-01B4-070E-FBCC-FEE4EB5B9FBF}"/>
              </a:ext>
            </a:extLst>
          </p:cNvPr>
          <p:cNvPicPr>
            <a:picLocks noChangeAspect="1"/>
          </p:cNvPicPr>
          <p:nvPr/>
        </p:nvPicPr>
        <p:blipFill>
          <a:blip r:embed="rId2"/>
          <a:stretch>
            <a:fillRect/>
          </a:stretch>
        </p:blipFill>
        <p:spPr>
          <a:xfrm>
            <a:off x="5789990" y="5370262"/>
            <a:ext cx="4934639" cy="1409897"/>
          </a:xfrm>
          <a:prstGeom prst="rect">
            <a:avLst/>
          </a:prstGeom>
        </p:spPr>
      </p:pic>
    </p:spTree>
    <p:extLst>
      <p:ext uri="{BB962C8B-B14F-4D97-AF65-F5344CB8AC3E}">
        <p14:creationId xmlns:p14="http://schemas.microsoft.com/office/powerpoint/2010/main" val="12022764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Pagination Alignment</a:t>
            </a: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379828"/>
            <a:ext cx="7315200" cy="4853354"/>
          </a:xfrm>
        </p:spPr>
        <p:txBody>
          <a:bodyPr>
            <a:normAutofit/>
          </a:bodyPr>
          <a:lstStyle/>
          <a:p>
            <a:pPr marL="0" indent="0">
              <a:buNone/>
            </a:pPr>
            <a:r>
              <a:rPr lang="en-US" dirty="0"/>
              <a:t>Use utility classes to change the alignment of the pagination:</a:t>
            </a:r>
          </a:p>
          <a:p>
            <a:pPr marL="0" indent="0">
              <a:buNone/>
            </a:pPr>
            <a:r>
              <a:rPr lang="en-IN" b="0" i="0" dirty="0">
                <a:solidFill>
                  <a:srgbClr val="008000"/>
                </a:solidFill>
                <a:effectLst/>
                <a:latin typeface="Consolas" panose="020B0609020204030204" pitchFamily="49" charset="0"/>
              </a:rPr>
              <a:t>&lt;!-- Default (left-aligned) --&gt;</a:t>
            </a:r>
            <a:br>
              <a:rPr lang="en-IN" dirty="0"/>
            </a:br>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ul</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="pagination"</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="margin:20px 0"&gt;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="page-item"&gt;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ul</a:t>
            </a:r>
            <a:r>
              <a:rPr lang="en-IN" b="0" i="0" dirty="0">
                <a:solidFill>
                  <a:srgbClr val="0000CD"/>
                </a:solidFill>
                <a:effectLst/>
                <a:latin typeface="Consolas" panose="020B0609020204030204" pitchFamily="49" charset="0"/>
              </a:rPr>
              <a:t>&gt;</a:t>
            </a:r>
            <a:br>
              <a:rPr lang="en-IN" dirty="0"/>
            </a:br>
            <a:r>
              <a:rPr lang="en-IN" b="0" i="0" dirty="0">
                <a:solidFill>
                  <a:srgbClr val="008000"/>
                </a:solidFill>
                <a:effectLst/>
                <a:latin typeface="Consolas" panose="020B0609020204030204" pitchFamily="49" charset="0"/>
              </a:rPr>
              <a:t>&lt;!-- </a:t>
            </a:r>
            <a:r>
              <a:rPr lang="en-IN" b="0" i="0" dirty="0" err="1">
                <a:solidFill>
                  <a:srgbClr val="008000"/>
                </a:solidFill>
                <a:effectLst/>
                <a:latin typeface="Consolas" panose="020B0609020204030204" pitchFamily="49" charset="0"/>
              </a:rPr>
              <a:t>Center</a:t>
            </a:r>
            <a:r>
              <a:rPr lang="en-IN" b="0" i="0" dirty="0">
                <a:solidFill>
                  <a:srgbClr val="008000"/>
                </a:solidFill>
                <a:effectLst/>
                <a:latin typeface="Consolas" panose="020B0609020204030204" pitchFamily="49" charset="0"/>
              </a:rPr>
              <a:t>-aligned --&gt;</a:t>
            </a:r>
            <a:br>
              <a:rPr lang="en-IN" dirty="0"/>
            </a:br>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ul</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="pagination justify-content-</a:t>
            </a:r>
            <a:r>
              <a:rPr lang="en-IN" b="0" i="0" dirty="0" err="1">
                <a:solidFill>
                  <a:srgbClr val="0000CD"/>
                </a:solidFill>
                <a:effectLst/>
                <a:latin typeface="Consolas" panose="020B0609020204030204" pitchFamily="49" charset="0"/>
              </a:rPr>
              <a:t>center</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="margin:20px 0"&gt;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="page-item"&gt;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ul</a:t>
            </a:r>
            <a:r>
              <a:rPr lang="en-IN" b="0" i="0" dirty="0">
                <a:solidFill>
                  <a:srgbClr val="0000CD"/>
                </a:solidFill>
                <a:effectLst/>
                <a:latin typeface="Consolas" panose="020B0609020204030204" pitchFamily="49" charset="0"/>
              </a:rPr>
              <a:t>&gt;</a:t>
            </a:r>
            <a:br>
              <a:rPr lang="en-IN" dirty="0"/>
            </a:br>
            <a:r>
              <a:rPr lang="en-IN" b="0" i="0" dirty="0">
                <a:solidFill>
                  <a:srgbClr val="008000"/>
                </a:solidFill>
                <a:effectLst/>
                <a:latin typeface="Consolas" panose="020B0609020204030204" pitchFamily="49" charset="0"/>
              </a:rPr>
              <a:t>&lt;!-- Right-aligned --&gt;</a:t>
            </a:r>
            <a:br>
              <a:rPr lang="en-IN" dirty="0"/>
            </a:br>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ul</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="pagination justify-content-end"</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="margin:20px 0"&gt;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="page-item"&gt;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ul</a:t>
            </a:r>
            <a:r>
              <a:rPr lang="en-IN" b="0" i="0" dirty="0">
                <a:solidFill>
                  <a:srgbClr val="0000CD"/>
                </a:solidFill>
                <a:effectLst/>
                <a:latin typeface="Consolas" panose="020B0609020204030204" pitchFamily="49" charset="0"/>
              </a:rPr>
              <a:t>&gt;</a:t>
            </a:r>
            <a:endParaRPr lang="en-US" dirty="0"/>
          </a:p>
        </p:txBody>
      </p:sp>
      <p:pic>
        <p:nvPicPr>
          <p:cNvPr id="6" name="Picture 5">
            <a:extLst>
              <a:ext uri="{FF2B5EF4-FFF2-40B4-BE49-F238E27FC236}">
                <a16:creationId xmlns:a16="http://schemas.microsoft.com/office/drawing/2014/main" id="{091E6EC8-ED8E-31D3-78A7-F13354F98B23}"/>
              </a:ext>
            </a:extLst>
          </p:cNvPr>
          <p:cNvPicPr>
            <a:picLocks noChangeAspect="1"/>
          </p:cNvPicPr>
          <p:nvPr/>
        </p:nvPicPr>
        <p:blipFill>
          <a:blip r:embed="rId2"/>
          <a:stretch>
            <a:fillRect/>
          </a:stretch>
        </p:blipFill>
        <p:spPr>
          <a:xfrm>
            <a:off x="3778745" y="4942347"/>
            <a:ext cx="7954485" cy="1867161"/>
          </a:xfrm>
          <a:prstGeom prst="rect">
            <a:avLst/>
          </a:prstGeom>
        </p:spPr>
      </p:pic>
    </p:spTree>
    <p:extLst>
      <p:ext uri="{BB962C8B-B14F-4D97-AF65-F5344CB8AC3E}">
        <p14:creationId xmlns:p14="http://schemas.microsoft.com/office/powerpoint/2010/main" val="578677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Breadcrumb</a:t>
            </a: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379828"/>
            <a:ext cx="7315200" cy="4853354"/>
          </a:xfrm>
        </p:spPr>
        <p:txBody>
          <a:bodyPr>
            <a:normAutofit/>
          </a:bodyPr>
          <a:lstStyle/>
          <a:p>
            <a:pPr marL="0" indent="0">
              <a:buNone/>
            </a:pPr>
            <a:endParaRPr lang="en-US" dirty="0"/>
          </a:p>
          <a:p>
            <a:pPr marL="0" indent="0">
              <a:buNone/>
            </a:pPr>
            <a:r>
              <a:rPr lang="en-US" dirty="0"/>
              <a:t>Indicate the current page’s location within a navigational hierarchy that automatically adds separators via CSS.</a:t>
            </a:r>
          </a:p>
          <a:p>
            <a:pPr marL="0" indent="0">
              <a:buNone/>
            </a:pPr>
            <a:r>
              <a:rPr lang="en-US" dirty="0"/>
              <a:t>Use an ordered or unordered list with linked list items to create a minimally styled breadcrumb. Use our utilities to add additional styles as desired.</a:t>
            </a:r>
          </a:p>
        </p:txBody>
      </p:sp>
      <p:pic>
        <p:nvPicPr>
          <p:cNvPr id="5" name="Picture 4">
            <a:extLst>
              <a:ext uri="{FF2B5EF4-FFF2-40B4-BE49-F238E27FC236}">
                <a16:creationId xmlns:a16="http://schemas.microsoft.com/office/drawing/2014/main" id="{D36AD74D-3F4E-134F-0323-52DA013BDBAB}"/>
              </a:ext>
            </a:extLst>
          </p:cNvPr>
          <p:cNvPicPr>
            <a:picLocks noChangeAspect="1"/>
          </p:cNvPicPr>
          <p:nvPr/>
        </p:nvPicPr>
        <p:blipFill>
          <a:blip r:embed="rId2"/>
          <a:stretch>
            <a:fillRect/>
          </a:stretch>
        </p:blipFill>
        <p:spPr>
          <a:xfrm>
            <a:off x="3685478" y="4844522"/>
            <a:ext cx="7887801" cy="1838582"/>
          </a:xfrm>
          <a:prstGeom prst="rect">
            <a:avLst/>
          </a:prstGeom>
        </p:spPr>
      </p:pic>
    </p:spTree>
    <p:extLst>
      <p:ext uri="{BB962C8B-B14F-4D97-AF65-F5344CB8AC3E}">
        <p14:creationId xmlns:p14="http://schemas.microsoft.com/office/powerpoint/2010/main" val="36974894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Breadcrumb</a:t>
            </a: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379828"/>
            <a:ext cx="7315200" cy="4853354"/>
          </a:xfrm>
        </p:spPr>
        <p:txBody>
          <a:bodyPr>
            <a:normAutofit/>
          </a:bodyPr>
          <a:lstStyle/>
          <a:p>
            <a:pPr marL="0" indent="0">
              <a:buNone/>
            </a:pPr>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ul</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="breadcrumb"&gt;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="breadcrumb-item"&gt;&lt;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Photos</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="breadcrumb-item"&gt;&lt;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Summer 2017</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="breadcrumb-item"&gt;&lt;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Italy</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="breadcrumb-item active"&gt;</a:t>
            </a:r>
            <a:r>
              <a:rPr lang="en-IN" b="0" i="0" dirty="0">
                <a:solidFill>
                  <a:srgbClr val="000000"/>
                </a:solidFill>
                <a:effectLst/>
                <a:latin typeface="Consolas" panose="020B0609020204030204" pitchFamily="49" charset="0"/>
              </a:rPr>
              <a:t>Rome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ul</a:t>
            </a:r>
            <a:r>
              <a:rPr lang="en-IN" b="0" i="0" dirty="0">
                <a:solidFill>
                  <a:srgbClr val="0000CD"/>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13751548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List Groups</a:t>
            </a: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379828"/>
            <a:ext cx="7315200" cy="4853354"/>
          </a:xfrm>
        </p:spPr>
        <p:txBody>
          <a:bodyPr>
            <a:normAutofit/>
          </a:bodyPr>
          <a:lstStyle/>
          <a:p>
            <a:pPr marL="0" indent="0">
              <a:buNone/>
            </a:pPr>
            <a:r>
              <a:rPr lang="en-US" dirty="0"/>
              <a:t>The most basic list group is an unordered list with list items:</a:t>
            </a:r>
          </a:p>
          <a:p>
            <a:pPr marL="0" indent="0">
              <a:buNone/>
            </a:pPr>
            <a:r>
              <a:rPr lang="en-US" dirty="0"/>
              <a:t>To create a basic list group, use an &lt;</a:t>
            </a:r>
            <a:r>
              <a:rPr lang="en-US" dirty="0" err="1"/>
              <a:t>ul</a:t>
            </a:r>
            <a:r>
              <a:rPr lang="en-US" dirty="0"/>
              <a:t>&gt; element with class .list-group, and &lt;li&gt; elements with class .list-group-item.</a:t>
            </a:r>
          </a:p>
          <a:p>
            <a:pPr marL="0" indent="0">
              <a:buNone/>
            </a:pPr>
            <a:endParaRPr lang="en-US" dirty="0"/>
          </a:p>
          <a:p>
            <a:pPr marL="0" indent="0">
              <a:buNone/>
            </a:pPr>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ul</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="list-group"&gt;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="list-group-item"&gt;</a:t>
            </a:r>
            <a:r>
              <a:rPr lang="en-IN" b="0" i="0" dirty="0">
                <a:solidFill>
                  <a:srgbClr val="000000"/>
                </a:solidFill>
                <a:effectLst/>
                <a:latin typeface="Consolas" panose="020B0609020204030204" pitchFamily="49" charset="0"/>
              </a:rPr>
              <a:t>First item</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="list-group-item"&gt;</a:t>
            </a:r>
            <a:r>
              <a:rPr lang="en-IN" b="0" i="0" dirty="0">
                <a:solidFill>
                  <a:srgbClr val="000000"/>
                </a:solidFill>
                <a:effectLst/>
                <a:latin typeface="Consolas" panose="020B0609020204030204" pitchFamily="49" charset="0"/>
              </a:rPr>
              <a:t>Second item</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="list-group-item"&gt;</a:t>
            </a:r>
            <a:r>
              <a:rPr lang="en-IN" b="0" i="0" dirty="0">
                <a:solidFill>
                  <a:srgbClr val="000000"/>
                </a:solidFill>
                <a:effectLst/>
                <a:latin typeface="Consolas" panose="020B0609020204030204" pitchFamily="49" charset="0"/>
              </a:rPr>
              <a:t>Third item</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ul</a:t>
            </a:r>
            <a:r>
              <a:rPr lang="en-IN" b="0" i="0" dirty="0">
                <a:solidFill>
                  <a:srgbClr val="0000CD"/>
                </a:solidFill>
                <a:effectLst/>
                <a:latin typeface="Consolas" panose="020B0609020204030204" pitchFamily="49" charset="0"/>
              </a:rPr>
              <a:t>&gt;</a:t>
            </a:r>
            <a:endParaRPr lang="en-US" dirty="0"/>
          </a:p>
        </p:txBody>
      </p:sp>
      <p:pic>
        <p:nvPicPr>
          <p:cNvPr id="6" name="Picture 5">
            <a:extLst>
              <a:ext uri="{FF2B5EF4-FFF2-40B4-BE49-F238E27FC236}">
                <a16:creationId xmlns:a16="http://schemas.microsoft.com/office/drawing/2014/main" id="{8B341920-0274-5148-0166-708FAD80331C}"/>
              </a:ext>
            </a:extLst>
          </p:cNvPr>
          <p:cNvPicPr>
            <a:picLocks noChangeAspect="1"/>
          </p:cNvPicPr>
          <p:nvPr/>
        </p:nvPicPr>
        <p:blipFill>
          <a:blip r:embed="rId2"/>
          <a:stretch>
            <a:fillRect/>
          </a:stretch>
        </p:blipFill>
        <p:spPr>
          <a:xfrm>
            <a:off x="3698954" y="4504941"/>
            <a:ext cx="7964011" cy="1657581"/>
          </a:xfrm>
          <a:prstGeom prst="rect">
            <a:avLst/>
          </a:prstGeom>
        </p:spPr>
      </p:pic>
    </p:spTree>
    <p:extLst>
      <p:ext uri="{BB962C8B-B14F-4D97-AF65-F5344CB8AC3E}">
        <p14:creationId xmlns:p14="http://schemas.microsoft.com/office/powerpoint/2010/main" val="17413155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List Groups</a:t>
            </a:r>
            <a:br>
              <a:rPr lang="en-US" b="0" i="0" dirty="0">
                <a:solidFill>
                  <a:schemeClr val="bg2">
                    <a:lumMod val="20000"/>
                    <a:lumOff val="80000"/>
                  </a:schemeClr>
                </a:solidFill>
                <a:effectLst/>
                <a:latin typeface="Segoe UI" panose="020B0502040204020203" pitchFamily="34" charset="0"/>
              </a:rPr>
            </a:br>
            <a:br>
              <a:rPr lang="en-US" b="0" i="0" dirty="0">
                <a:solidFill>
                  <a:schemeClr val="bg2">
                    <a:lumMod val="20000"/>
                    <a:lumOff val="80000"/>
                  </a:schemeClr>
                </a:solidFill>
                <a:effectLst/>
                <a:latin typeface="Segoe UI" panose="020B0502040204020203" pitchFamily="34" charset="0"/>
              </a:rPr>
            </a:br>
            <a:r>
              <a:rPr lang="en-US" b="0" i="0" dirty="0">
                <a:solidFill>
                  <a:schemeClr val="bg2">
                    <a:lumMod val="20000"/>
                    <a:lumOff val="80000"/>
                  </a:schemeClr>
                </a:solidFill>
                <a:effectLst/>
                <a:latin typeface="Segoe UI" panose="020B0502040204020203" pitchFamily="34" charset="0"/>
              </a:rPr>
              <a:t>Active State</a:t>
            </a: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379828"/>
            <a:ext cx="7315200" cy="4853354"/>
          </a:xfrm>
        </p:spPr>
        <p:txBody>
          <a:bodyPr>
            <a:normAutofit/>
          </a:bodyPr>
          <a:lstStyle/>
          <a:p>
            <a:pPr marL="0" indent="0">
              <a:buNone/>
            </a:pPr>
            <a:r>
              <a:rPr lang="en-US" dirty="0"/>
              <a:t>Use the .active class to highlight the current item:</a:t>
            </a:r>
          </a:p>
          <a:p>
            <a:pPr marL="0" indent="0">
              <a:buNone/>
            </a:pPr>
            <a:endParaRPr lang="en-US" dirty="0"/>
          </a:p>
          <a:p>
            <a:pPr marL="0" indent="0">
              <a:buNone/>
            </a:pPr>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ul</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="list-group"&gt;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="list-group-item active"&gt;</a:t>
            </a:r>
            <a:r>
              <a:rPr lang="en-IN" b="0" i="0" dirty="0">
                <a:solidFill>
                  <a:srgbClr val="000000"/>
                </a:solidFill>
                <a:effectLst/>
                <a:latin typeface="Consolas" panose="020B0609020204030204" pitchFamily="49" charset="0"/>
              </a:rPr>
              <a:t>Active item</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="list-group-item"&gt;</a:t>
            </a:r>
            <a:r>
              <a:rPr lang="en-IN" b="0" i="0" dirty="0">
                <a:solidFill>
                  <a:srgbClr val="000000"/>
                </a:solidFill>
                <a:effectLst/>
                <a:latin typeface="Consolas" panose="020B0609020204030204" pitchFamily="49" charset="0"/>
              </a:rPr>
              <a:t>Second item</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="list-group-item"&gt;</a:t>
            </a:r>
            <a:r>
              <a:rPr lang="en-IN" b="0" i="0" dirty="0">
                <a:solidFill>
                  <a:srgbClr val="000000"/>
                </a:solidFill>
                <a:effectLst/>
                <a:latin typeface="Consolas" panose="020B0609020204030204" pitchFamily="49" charset="0"/>
              </a:rPr>
              <a:t>Third item</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ul</a:t>
            </a:r>
            <a:r>
              <a:rPr lang="en-IN" b="0" i="0" dirty="0">
                <a:solidFill>
                  <a:srgbClr val="0000CD"/>
                </a:solidFill>
                <a:effectLst/>
                <a:latin typeface="Consolas" panose="020B0609020204030204" pitchFamily="49" charset="0"/>
              </a:rPr>
              <a:t>&gt;</a:t>
            </a:r>
            <a:endParaRPr lang="en-US" dirty="0"/>
          </a:p>
        </p:txBody>
      </p:sp>
      <p:pic>
        <p:nvPicPr>
          <p:cNvPr id="7" name="Picture 6">
            <a:extLst>
              <a:ext uri="{FF2B5EF4-FFF2-40B4-BE49-F238E27FC236}">
                <a16:creationId xmlns:a16="http://schemas.microsoft.com/office/drawing/2014/main" id="{70AC7D76-250E-A736-2BAA-00C9BE0AAC1B}"/>
              </a:ext>
            </a:extLst>
          </p:cNvPr>
          <p:cNvPicPr>
            <a:picLocks noChangeAspect="1"/>
          </p:cNvPicPr>
          <p:nvPr/>
        </p:nvPicPr>
        <p:blipFill>
          <a:blip r:embed="rId2"/>
          <a:stretch>
            <a:fillRect/>
          </a:stretch>
        </p:blipFill>
        <p:spPr>
          <a:xfrm>
            <a:off x="3532208" y="4426762"/>
            <a:ext cx="7983064" cy="1533739"/>
          </a:xfrm>
          <a:prstGeom prst="rect">
            <a:avLst/>
          </a:prstGeom>
        </p:spPr>
      </p:pic>
    </p:spTree>
    <p:extLst>
      <p:ext uri="{BB962C8B-B14F-4D97-AF65-F5344CB8AC3E}">
        <p14:creationId xmlns:p14="http://schemas.microsoft.com/office/powerpoint/2010/main" val="2634975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73A3C-BD8C-CD67-1020-FBF29B977C95}"/>
              </a:ext>
            </a:extLst>
          </p:cNvPr>
          <p:cNvSpPr>
            <a:spLocks noGrp="1"/>
          </p:cNvSpPr>
          <p:nvPr>
            <p:ph type="title"/>
          </p:nvPr>
        </p:nvSpPr>
        <p:spPr/>
        <p:txBody>
          <a:bodyPr/>
          <a:lstStyle/>
          <a:p>
            <a:r>
              <a:rPr lang="en-IN" dirty="0"/>
              <a:t>max-width</a:t>
            </a:r>
          </a:p>
        </p:txBody>
      </p:sp>
      <p:pic>
        <p:nvPicPr>
          <p:cNvPr id="4" name="Picture 3">
            <a:extLst>
              <a:ext uri="{FF2B5EF4-FFF2-40B4-BE49-F238E27FC236}">
                <a16:creationId xmlns:a16="http://schemas.microsoft.com/office/drawing/2014/main" id="{96C0556C-F9F8-634A-2887-9C50A9AF4D58}"/>
              </a:ext>
            </a:extLst>
          </p:cNvPr>
          <p:cNvPicPr>
            <a:picLocks noChangeAspect="1"/>
          </p:cNvPicPr>
          <p:nvPr/>
        </p:nvPicPr>
        <p:blipFill>
          <a:blip r:embed="rId2"/>
          <a:stretch>
            <a:fillRect/>
          </a:stretch>
        </p:blipFill>
        <p:spPr>
          <a:xfrm>
            <a:off x="3593431" y="2310063"/>
            <a:ext cx="8213557" cy="3288632"/>
          </a:xfrm>
          <a:prstGeom prst="rect">
            <a:avLst/>
          </a:prstGeom>
        </p:spPr>
      </p:pic>
    </p:spTree>
    <p:extLst>
      <p:ext uri="{BB962C8B-B14F-4D97-AF65-F5344CB8AC3E}">
        <p14:creationId xmlns:p14="http://schemas.microsoft.com/office/powerpoint/2010/main" val="4039317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List Group With Linked Items</a:t>
            </a: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379828"/>
            <a:ext cx="7315200" cy="4853354"/>
          </a:xfrm>
        </p:spPr>
        <p:txBody>
          <a:bodyPr>
            <a:normAutofit/>
          </a:bodyPr>
          <a:lstStyle/>
          <a:p>
            <a:pPr marL="0" indent="0">
              <a:buNone/>
            </a:pPr>
            <a:r>
              <a:rPr lang="en-US" dirty="0"/>
              <a:t>To create a list group with linked items, use &lt;div&gt; instead of &lt;</a:t>
            </a:r>
            <a:r>
              <a:rPr lang="en-US" dirty="0" err="1"/>
              <a:t>ul</a:t>
            </a:r>
            <a:r>
              <a:rPr lang="en-US" dirty="0"/>
              <a:t>&gt; and &lt;a&gt; instead of &lt;li&gt;. Optionally, add the .list-group-item-action class if you want a grey background color on hover:</a:t>
            </a:r>
          </a:p>
          <a:p>
            <a:pPr marL="0" indent="0">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="list-group"&gt;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href</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="list-group-item list-group-item-action"&gt;</a:t>
            </a:r>
            <a:r>
              <a:rPr lang="en-US" b="0" i="0" dirty="0">
                <a:solidFill>
                  <a:srgbClr val="000000"/>
                </a:solidFill>
                <a:effectLst/>
                <a:latin typeface="Consolas" panose="020B0609020204030204" pitchFamily="49" charset="0"/>
              </a:rPr>
              <a:t>First item</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href</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="list-group-item list-group-item-action"&gt;</a:t>
            </a:r>
            <a:r>
              <a:rPr lang="en-US" b="0" i="0" dirty="0">
                <a:solidFill>
                  <a:srgbClr val="000000"/>
                </a:solidFill>
                <a:effectLst/>
                <a:latin typeface="Consolas" panose="020B0609020204030204" pitchFamily="49" charset="0"/>
              </a:rPr>
              <a:t>Second item</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href</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="list-group-item list-group-item-action"&gt;</a:t>
            </a:r>
            <a:r>
              <a:rPr lang="en-US" b="0" i="0" dirty="0">
                <a:solidFill>
                  <a:srgbClr val="000000"/>
                </a:solidFill>
                <a:effectLst/>
                <a:latin typeface="Consolas" panose="020B0609020204030204" pitchFamily="49" charset="0"/>
              </a:rPr>
              <a:t>Third item</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41316566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List Group</a:t>
            </a:r>
            <a:br>
              <a:rPr lang="en-US" b="0" i="0" dirty="0">
                <a:solidFill>
                  <a:schemeClr val="bg2">
                    <a:lumMod val="20000"/>
                    <a:lumOff val="80000"/>
                  </a:schemeClr>
                </a:solidFill>
                <a:effectLst/>
                <a:latin typeface="Segoe UI" panose="020B0502040204020203" pitchFamily="34" charset="0"/>
              </a:rPr>
            </a:br>
            <a:br>
              <a:rPr lang="en-US" b="0" i="0" dirty="0">
                <a:solidFill>
                  <a:schemeClr val="bg2">
                    <a:lumMod val="20000"/>
                    <a:lumOff val="80000"/>
                  </a:schemeClr>
                </a:solidFill>
                <a:effectLst/>
                <a:latin typeface="Segoe UI" panose="020B0502040204020203" pitchFamily="34" charset="0"/>
              </a:rPr>
            </a:br>
            <a:r>
              <a:rPr lang="en-US" b="0" i="0" dirty="0">
                <a:solidFill>
                  <a:schemeClr val="bg2">
                    <a:lumMod val="20000"/>
                    <a:lumOff val="80000"/>
                  </a:schemeClr>
                </a:solidFill>
                <a:effectLst/>
                <a:latin typeface="Segoe UI" panose="020B0502040204020203" pitchFamily="34" charset="0"/>
              </a:rPr>
              <a:t>Disabled Item</a:t>
            </a: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379828"/>
            <a:ext cx="7315200" cy="4853354"/>
          </a:xfrm>
        </p:spPr>
        <p:txBody>
          <a:bodyPr>
            <a:normAutofit/>
          </a:bodyPr>
          <a:lstStyle/>
          <a:p>
            <a:pPr marL="0" indent="0">
              <a:buNone/>
            </a:pPr>
            <a:r>
              <a:rPr lang="en-US" dirty="0"/>
              <a:t>The .disabled class adds a lighter text color to the disabled item. And when used on links, it will remove the hover effect:</a:t>
            </a:r>
          </a:p>
          <a:p>
            <a:pPr marL="0" indent="0">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="list-group"&gt;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href</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="list-group-item disabled"&gt;</a:t>
            </a:r>
            <a:r>
              <a:rPr lang="en-US" b="0" i="0" dirty="0">
                <a:solidFill>
                  <a:srgbClr val="000000"/>
                </a:solidFill>
                <a:effectLst/>
                <a:latin typeface="Consolas" panose="020B0609020204030204" pitchFamily="49" charset="0"/>
              </a:rPr>
              <a:t>Disabled item</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href</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="list-group-item disabled"&gt;</a:t>
            </a:r>
            <a:r>
              <a:rPr lang="en-US" b="0" i="0" dirty="0">
                <a:solidFill>
                  <a:srgbClr val="000000"/>
                </a:solidFill>
                <a:effectLst/>
                <a:latin typeface="Consolas" panose="020B0609020204030204" pitchFamily="49" charset="0"/>
              </a:rPr>
              <a:t>Disabled item</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href</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="list-group-item"&gt;</a:t>
            </a:r>
            <a:r>
              <a:rPr lang="en-US" b="0" i="0" dirty="0">
                <a:solidFill>
                  <a:srgbClr val="000000"/>
                </a:solidFill>
                <a:effectLst/>
                <a:latin typeface="Consolas" panose="020B0609020204030204" pitchFamily="49" charset="0"/>
              </a:rPr>
              <a:t>Third item</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US" dirty="0"/>
          </a:p>
        </p:txBody>
      </p:sp>
      <p:pic>
        <p:nvPicPr>
          <p:cNvPr id="5" name="Picture 4">
            <a:extLst>
              <a:ext uri="{FF2B5EF4-FFF2-40B4-BE49-F238E27FC236}">
                <a16:creationId xmlns:a16="http://schemas.microsoft.com/office/drawing/2014/main" id="{03D7EDC8-2C82-882E-FDED-3420D8462CA1}"/>
              </a:ext>
            </a:extLst>
          </p:cNvPr>
          <p:cNvPicPr>
            <a:picLocks noChangeAspect="1"/>
          </p:cNvPicPr>
          <p:nvPr/>
        </p:nvPicPr>
        <p:blipFill>
          <a:blip r:embed="rId2"/>
          <a:stretch>
            <a:fillRect/>
          </a:stretch>
        </p:blipFill>
        <p:spPr>
          <a:xfrm>
            <a:off x="3583350" y="4425010"/>
            <a:ext cx="7944959" cy="1505160"/>
          </a:xfrm>
          <a:prstGeom prst="rect">
            <a:avLst/>
          </a:prstGeom>
        </p:spPr>
      </p:pic>
    </p:spTree>
    <p:extLst>
      <p:ext uri="{BB962C8B-B14F-4D97-AF65-F5344CB8AC3E}">
        <p14:creationId xmlns:p14="http://schemas.microsoft.com/office/powerpoint/2010/main" val="8052763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List Group</a:t>
            </a:r>
            <a:br>
              <a:rPr lang="en-US" b="0" i="0" dirty="0">
                <a:solidFill>
                  <a:schemeClr val="bg2">
                    <a:lumMod val="20000"/>
                    <a:lumOff val="80000"/>
                  </a:schemeClr>
                </a:solidFill>
                <a:effectLst/>
                <a:latin typeface="Segoe UI" panose="020B0502040204020203" pitchFamily="34" charset="0"/>
              </a:rPr>
            </a:br>
            <a:br>
              <a:rPr lang="en-US" b="0" i="0" dirty="0">
                <a:solidFill>
                  <a:schemeClr val="bg2">
                    <a:lumMod val="20000"/>
                    <a:lumOff val="80000"/>
                  </a:schemeClr>
                </a:solidFill>
                <a:effectLst/>
                <a:latin typeface="Segoe UI" panose="020B0502040204020203" pitchFamily="34" charset="0"/>
              </a:rPr>
            </a:br>
            <a:r>
              <a:rPr lang="en-US" b="0" i="0" dirty="0">
                <a:solidFill>
                  <a:schemeClr val="bg2">
                    <a:lumMod val="20000"/>
                    <a:lumOff val="80000"/>
                  </a:schemeClr>
                </a:solidFill>
                <a:effectLst/>
                <a:latin typeface="Segoe UI" panose="020B0502040204020203" pitchFamily="34" charset="0"/>
              </a:rPr>
              <a:t>Flush / Remove Borders</a:t>
            </a: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379828"/>
            <a:ext cx="7315200" cy="4853354"/>
          </a:xfrm>
        </p:spPr>
        <p:txBody>
          <a:bodyPr>
            <a:normAutofit/>
          </a:bodyPr>
          <a:lstStyle/>
          <a:p>
            <a:pPr marL="0" indent="0">
              <a:buNone/>
            </a:pPr>
            <a:r>
              <a:rPr lang="en-US" dirty="0"/>
              <a:t>Use the .list-group-flush class to remove some borders and rounded corners:</a:t>
            </a:r>
          </a:p>
          <a:p>
            <a:pPr marL="0" indent="0">
              <a:buNone/>
            </a:pPr>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ul</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="list-group list-group-flush"&gt;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="list-group-item"&gt;</a:t>
            </a:r>
            <a:r>
              <a:rPr lang="en-IN" b="0" i="0" dirty="0">
                <a:solidFill>
                  <a:srgbClr val="000000"/>
                </a:solidFill>
                <a:effectLst/>
                <a:latin typeface="Consolas" panose="020B0609020204030204" pitchFamily="49" charset="0"/>
              </a:rPr>
              <a:t>First item</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="list-group-item"&gt;</a:t>
            </a:r>
            <a:r>
              <a:rPr lang="en-IN" b="0" i="0" dirty="0">
                <a:solidFill>
                  <a:srgbClr val="000000"/>
                </a:solidFill>
                <a:effectLst/>
                <a:latin typeface="Consolas" panose="020B0609020204030204" pitchFamily="49" charset="0"/>
              </a:rPr>
              <a:t>Second item</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="list-group-item"&gt;</a:t>
            </a:r>
            <a:r>
              <a:rPr lang="en-IN" b="0" i="0" dirty="0">
                <a:solidFill>
                  <a:srgbClr val="000000"/>
                </a:solidFill>
                <a:effectLst/>
                <a:latin typeface="Consolas" panose="020B0609020204030204" pitchFamily="49" charset="0"/>
              </a:rPr>
              <a:t>Third item</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="list-group-item"&gt;</a:t>
            </a:r>
            <a:r>
              <a:rPr lang="en-IN" b="0" i="0" dirty="0">
                <a:solidFill>
                  <a:srgbClr val="000000"/>
                </a:solidFill>
                <a:effectLst/>
                <a:latin typeface="Consolas" panose="020B0609020204030204" pitchFamily="49" charset="0"/>
              </a:rPr>
              <a:t>Fourth item</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ul</a:t>
            </a:r>
            <a:r>
              <a:rPr lang="en-IN" b="0" i="0" dirty="0">
                <a:solidFill>
                  <a:srgbClr val="0000CD"/>
                </a:solidFill>
                <a:effectLst/>
                <a:latin typeface="Consolas" panose="020B0609020204030204" pitchFamily="49" charset="0"/>
              </a:rPr>
              <a:t>&gt;</a:t>
            </a:r>
            <a:endParaRPr lang="en-US" dirty="0"/>
          </a:p>
        </p:txBody>
      </p:sp>
      <p:pic>
        <p:nvPicPr>
          <p:cNvPr id="6" name="Picture 5">
            <a:extLst>
              <a:ext uri="{FF2B5EF4-FFF2-40B4-BE49-F238E27FC236}">
                <a16:creationId xmlns:a16="http://schemas.microsoft.com/office/drawing/2014/main" id="{65604244-25D0-BB14-031D-EC601FEBBAF8}"/>
              </a:ext>
            </a:extLst>
          </p:cNvPr>
          <p:cNvPicPr>
            <a:picLocks noChangeAspect="1"/>
          </p:cNvPicPr>
          <p:nvPr/>
        </p:nvPicPr>
        <p:blipFill>
          <a:blip r:embed="rId2"/>
          <a:stretch>
            <a:fillRect/>
          </a:stretch>
        </p:blipFill>
        <p:spPr>
          <a:xfrm>
            <a:off x="3949479" y="4707169"/>
            <a:ext cx="7706801" cy="1676634"/>
          </a:xfrm>
          <a:prstGeom prst="rect">
            <a:avLst/>
          </a:prstGeom>
        </p:spPr>
      </p:pic>
    </p:spTree>
    <p:extLst>
      <p:ext uri="{BB962C8B-B14F-4D97-AF65-F5344CB8AC3E}">
        <p14:creationId xmlns:p14="http://schemas.microsoft.com/office/powerpoint/2010/main" val="32794631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List Group</a:t>
            </a:r>
            <a:br>
              <a:rPr lang="en-US" b="0" i="0" dirty="0">
                <a:solidFill>
                  <a:schemeClr val="bg2">
                    <a:lumMod val="20000"/>
                    <a:lumOff val="80000"/>
                  </a:schemeClr>
                </a:solidFill>
                <a:effectLst/>
                <a:latin typeface="Segoe UI" panose="020B0502040204020203" pitchFamily="34" charset="0"/>
              </a:rPr>
            </a:br>
            <a:br>
              <a:rPr lang="en-US" b="0" i="0" dirty="0">
                <a:solidFill>
                  <a:schemeClr val="bg2">
                    <a:lumMod val="20000"/>
                    <a:lumOff val="80000"/>
                  </a:schemeClr>
                </a:solidFill>
                <a:effectLst/>
                <a:latin typeface="Segoe UI" panose="020B0502040204020203" pitchFamily="34" charset="0"/>
              </a:rPr>
            </a:br>
            <a:r>
              <a:rPr lang="en-US" b="0" i="0" dirty="0">
                <a:solidFill>
                  <a:schemeClr val="bg2">
                    <a:lumMod val="20000"/>
                    <a:lumOff val="80000"/>
                  </a:schemeClr>
                </a:solidFill>
                <a:effectLst/>
                <a:latin typeface="Segoe UI" panose="020B0502040204020203" pitchFamily="34" charset="0"/>
              </a:rPr>
              <a:t>Numbered List Groups</a:t>
            </a: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379828"/>
            <a:ext cx="7315200" cy="4853354"/>
          </a:xfrm>
        </p:spPr>
        <p:txBody>
          <a:bodyPr>
            <a:normAutofit/>
          </a:bodyPr>
          <a:lstStyle/>
          <a:p>
            <a:pPr marL="0" indent="0">
              <a:buNone/>
            </a:pPr>
            <a:r>
              <a:rPr lang="en-US" dirty="0"/>
              <a:t>Use the .list-group-numbered class to create list items with numbers in front of them:</a:t>
            </a:r>
          </a:p>
          <a:p>
            <a:pPr marL="0" indent="0">
              <a:buNone/>
            </a:pPr>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ol</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="list-group list-group-numbered"&gt;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="list-group-item"&gt;</a:t>
            </a:r>
            <a:r>
              <a:rPr lang="en-IN" b="0" i="0" dirty="0">
                <a:solidFill>
                  <a:srgbClr val="000000"/>
                </a:solidFill>
                <a:effectLst/>
                <a:latin typeface="Consolas" panose="020B0609020204030204" pitchFamily="49" charset="0"/>
              </a:rPr>
              <a:t>First item</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="list-group-item"&gt;</a:t>
            </a:r>
            <a:r>
              <a:rPr lang="en-IN" b="0" i="0" dirty="0">
                <a:solidFill>
                  <a:srgbClr val="000000"/>
                </a:solidFill>
                <a:effectLst/>
                <a:latin typeface="Consolas" panose="020B0609020204030204" pitchFamily="49" charset="0"/>
              </a:rPr>
              <a:t>Second item</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="list-group-item"&gt;</a:t>
            </a:r>
            <a:r>
              <a:rPr lang="en-IN" b="0" i="0" dirty="0">
                <a:solidFill>
                  <a:srgbClr val="000000"/>
                </a:solidFill>
                <a:effectLst/>
                <a:latin typeface="Consolas" panose="020B0609020204030204" pitchFamily="49" charset="0"/>
              </a:rPr>
              <a:t>Third item</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ol</a:t>
            </a:r>
            <a:r>
              <a:rPr lang="en-IN" b="0" i="0" dirty="0">
                <a:solidFill>
                  <a:srgbClr val="0000CD"/>
                </a:solidFill>
                <a:effectLst/>
                <a:latin typeface="Consolas" panose="020B0609020204030204" pitchFamily="49" charset="0"/>
              </a:rPr>
              <a:t>&gt;</a:t>
            </a:r>
            <a:endParaRPr lang="en-US" dirty="0"/>
          </a:p>
        </p:txBody>
      </p:sp>
      <p:pic>
        <p:nvPicPr>
          <p:cNvPr id="7" name="Picture 6">
            <a:extLst>
              <a:ext uri="{FF2B5EF4-FFF2-40B4-BE49-F238E27FC236}">
                <a16:creationId xmlns:a16="http://schemas.microsoft.com/office/drawing/2014/main" id="{870A02E8-EB20-7392-FDF9-C72A11C75201}"/>
              </a:ext>
            </a:extLst>
          </p:cNvPr>
          <p:cNvPicPr>
            <a:picLocks noChangeAspect="1"/>
          </p:cNvPicPr>
          <p:nvPr/>
        </p:nvPicPr>
        <p:blipFill>
          <a:blip r:embed="rId2"/>
          <a:stretch>
            <a:fillRect/>
          </a:stretch>
        </p:blipFill>
        <p:spPr>
          <a:xfrm>
            <a:off x="3680016" y="4306495"/>
            <a:ext cx="7630590" cy="1514686"/>
          </a:xfrm>
          <a:prstGeom prst="rect">
            <a:avLst/>
          </a:prstGeom>
        </p:spPr>
      </p:pic>
    </p:spTree>
    <p:extLst>
      <p:ext uri="{BB962C8B-B14F-4D97-AF65-F5344CB8AC3E}">
        <p14:creationId xmlns:p14="http://schemas.microsoft.com/office/powerpoint/2010/main" val="24613177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List Group</a:t>
            </a:r>
            <a:br>
              <a:rPr lang="en-US" b="0" i="0" dirty="0">
                <a:solidFill>
                  <a:schemeClr val="bg2">
                    <a:lumMod val="20000"/>
                    <a:lumOff val="80000"/>
                  </a:schemeClr>
                </a:solidFill>
                <a:effectLst/>
                <a:latin typeface="Segoe UI" panose="020B0502040204020203" pitchFamily="34" charset="0"/>
              </a:rPr>
            </a:br>
            <a:br>
              <a:rPr lang="en-US" b="0" i="0" dirty="0">
                <a:solidFill>
                  <a:schemeClr val="bg2">
                    <a:lumMod val="20000"/>
                    <a:lumOff val="80000"/>
                  </a:schemeClr>
                </a:solidFill>
                <a:effectLst/>
                <a:latin typeface="Segoe UI" panose="020B0502040204020203" pitchFamily="34" charset="0"/>
              </a:rPr>
            </a:br>
            <a:r>
              <a:rPr lang="en-US" b="0" i="0" dirty="0">
                <a:solidFill>
                  <a:schemeClr val="bg2">
                    <a:lumMod val="20000"/>
                    <a:lumOff val="80000"/>
                  </a:schemeClr>
                </a:solidFill>
                <a:effectLst/>
                <a:latin typeface="Segoe UI" panose="020B0502040204020203" pitchFamily="34" charset="0"/>
              </a:rPr>
              <a:t>Horizontal List Groups</a:t>
            </a: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379828"/>
            <a:ext cx="7315200" cy="4853354"/>
          </a:xfrm>
        </p:spPr>
        <p:txBody>
          <a:bodyPr>
            <a:normAutofit/>
          </a:bodyPr>
          <a:lstStyle/>
          <a:p>
            <a:pPr marL="0" indent="0">
              <a:buNone/>
            </a:pPr>
            <a:r>
              <a:rPr lang="en-US" dirty="0"/>
              <a:t>If you want the list items to display horizontally instead of vertically (side by side instead of on top of each other), add the .list-group-horizontal class to .list-group:</a:t>
            </a:r>
          </a:p>
          <a:p>
            <a:pPr marL="0" indent="0">
              <a:buNone/>
            </a:pPr>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ul</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="list-group list-group-horizontal"&gt;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="list-group-item"&gt;</a:t>
            </a:r>
            <a:r>
              <a:rPr lang="en-IN" b="0" i="0" dirty="0">
                <a:solidFill>
                  <a:srgbClr val="000000"/>
                </a:solidFill>
                <a:effectLst/>
                <a:latin typeface="Consolas" panose="020B0609020204030204" pitchFamily="49" charset="0"/>
              </a:rPr>
              <a:t>First item</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="list-group-item"&gt;</a:t>
            </a:r>
            <a:r>
              <a:rPr lang="en-IN" b="0" i="0" dirty="0">
                <a:solidFill>
                  <a:srgbClr val="000000"/>
                </a:solidFill>
                <a:effectLst/>
                <a:latin typeface="Consolas" panose="020B0609020204030204" pitchFamily="49" charset="0"/>
              </a:rPr>
              <a:t>Second item</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="list-group-item"&gt;</a:t>
            </a:r>
            <a:r>
              <a:rPr lang="en-IN" b="0" i="0" dirty="0">
                <a:solidFill>
                  <a:srgbClr val="000000"/>
                </a:solidFill>
                <a:effectLst/>
                <a:latin typeface="Consolas" panose="020B0609020204030204" pitchFamily="49" charset="0"/>
              </a:rPr>
              <a:t>Third item</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="list-group-item"&gt;</a:t>
            </a:r>
            <a:r>
              <a:rPr lang="en-IN" b="0" i="0" dirty="0">
                <a:solidFill>
                  <a:srgbClr val="000000"/>
                </a:solidFill>
                <a:effectLst/>
                <a:latin typeface="Consolas" panose="020B0609020204030204" pitchFamily="49" charset="0"/>
              </a:rPr>
              <a:t>Fourth item</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ul</a:t>
            </a:r>
            <a:r>
              <a:rPr lang="en-IN" b="0" i="0" dirty="0">
                <a:solidFill>
                  <a:srgbClr val="0000CD"/>
                </a:solidFill>
                <a:effectLst/>
                <a:latin typeface="Consolas" panose="020B0609020204030204" pitchFamily="49" charset="0"/>
              </a:rPr>
              <a:t>&gt;</a:t>
            </a:r>
            <a:endParaRPr lang="en-US" dirty="0"/>
          </a:p>
        </p:txBody>
      </p:sp>
      <p:pic>
        <p:nvPicPr>
          <p:cNvPr id="5" name="Picture 4">
            <a:extLst>
              <a:ext uri="{FF2B5EF4-FFF2-40B4-BE49-F238E27FC236}">
                <a16:creationId xmlns:a16="http://schemas.microsoft.com/office/drawing/2014/main" id="{8B19FF94-8497-351C-F343-91D1EB4FB96D}"/>
              </a:ext>
            </a:extLst>
          </p:cNvPr>
          <p:cNvPicPr>
            <a:picLocks noChangeAspect="1"/>
          </p:cNvPicPr>
          <p:nvPr/>
        </p:nvPicPr>
        <p:blipFill>
          <a:blip r:embed="rId2"/>
          <a:stretch>
            <a:fillRect/>
          </a:stretch>
        </p:blipFill>
        <p:spPr>
          <a:xfrm>
            <a:off x="4150328" y="4547284"/>
            <a:ext cx="5858693" cy="562053"/>
          </a:xfrm>
          <a:prstGeom prst="rect">
            <a:avLst/>
          </a:prstGeom>
        </p:spPr>
      </p:pic>
    </p:spTree>
    <p:extLst>
      <p:ext uri="{BB962C8B-B14F-4D97-AF65-F5344CB8AC3E}">
        <p14:creationId xmlns:p14="http://schemas.microsoft.com/office/powerpoint/2010/main" val="14299359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List Group</a:t>
            </a:r>
            <a:br>
              <a:rPr lang="en-US" b="0" i="0" dirty="0">
                <a:solidFill>
                  <a:schemeClr val="bg2">
                    <a:lumMod val="20000"/>
                    <a:lumOff val="80000"/>
                  </a:schemeClr>
                </a:solidFill>
                <a:effectLst/>
                <a:latin typeface="Segoe UI" panose="020B0502040204020203" pitchFamily="34" charset="0"/>
              </a:rPr>
            </a:br>
            <a:br>
              <a:rPr lang="en-US" b="0" i="0" dirty="0">
                <a:solidFill>
                  <a:schemeClr val="bg2">
                    <a:lumMod val="20000"/>
                    <a:lumOff val="80000"/>
                  </a:schemeClr>
                </a:solidFill>
                <a:effectLst/>
                <a:latin typeface="Segoe UI" panose="020B0502040204020203" pitchFamily="34" charset="0"/>
              </a:rPr>
            </a:br>
            <a:r>
              <a:rPr lang="en-US" b="0" i="0" dirty="0">
                <a:solidFill>
                  <a:schemeClr val="bg2">
                    <a:lumMod val="20000"/>
                    <a:lumOff val="80000"/>
                  </a:schemeClr>
                </a:solidFill>
                <a:effectLst/>
                <a:latin typeface="Segoe UI" panose="020B0502040204020203" pitchFamily="34" charset="0"/>
              </a:rPr>
              <a:t>Contextual Classes</a:t>
            </a: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379828"/>
            <a:ext cx="7315200" cy="4853354"/>
          </a:xfrm>
        </p:spPr>
        <p:txBody>
          <a:bodyPr>
            <a:normAutofit fontScale="92500" lnSpcReduction="10000"/>
          </a:bodyPr>
          <a:lstStyle/>
          <a:p>
            <a:pPr marL="0" indent="0">
              <a:buNone/>
            </a:pPr>
            <a:r>
              <a:rPr lang="en-US" dirty="0"/>
              <a:t>Contextual classes can be used to add color to the list items:</a:t>
            </a:r>
          </a:p>
          <a:p>
            <a:pPr marL="0" indent="0">
              <a:buNone/>
            </a:pPr>
            <a:r>
              <a:rPr lang="en-US" dirty="0"/>
              <a:t>The classes for coloring list-items are: .list-group-item-success, list-group-item-secondary, list-group-item-info, list-group-item-warning, .list-group-item-danger, .list-group-item-primary, list-group-item-dark and list-group-item-light,:</a:t>
            </a:r>
          </a:p>
          <a:p>
            <a:pPr marL="0" indent="0">
              <a:buNone/>
            </a:pPr>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ul</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="list-group"&gt;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="list-group-item list-group-item-success"&gt;</a:t>
            </a:r>
            <a:r>
              <a:rPr lang="en-IN" b="0" i="0" dirty="0">
                <a:solidFill>
                  <a:srgbClr val="000000"/>
                </a:solidFill>
                <a:effectLst/>
                <a:latin typeface="Consolas" panose="020B0609020204030204" pitchFamily="49" charset="0"/>
              </a:rPr>
              <a:t>Success item</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="list-group-item list-group-item-secondary"&gt;</a:t>
            </a:r>
            <a:r>
              <a:rPr lang="en-IN" b="0" i="0" dirty="0">
                <a:solidFill>
                  <a:srgbClr val="000000"/>
                </a:solidFill>
                <a:effectLst/>
                <a:latin typeface="Consolas" panose="020B0609020204030204" pitchFamily="49" charset="0"/>
              </a:rPr>
              <a:t>Secondary item</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="list-group-item list-group-item-info"&gt;</a:t>
            </a:r>
            <a:r>
              <a:rPr lang="en-IN" b="0" i="0" dirty="0">
                <a:solidFill>
                  <a:srgbClr val="000000"/>
                </a:solidFill>
                <a:effectLst/>
                <a:latin typeface="Consolas" panose="020B0609020204030204" pitchFamily="49" charset="0"/>
              </a:rPr>
              <a:t>Info item</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="list-group-item list-group-item-warning"&gt;</a:t>
            </a:r>
            <a:r>
              <a:rPr lang="en-IN" b="0" i="0" dirty="0">
                <a:solidFill>
                  <a:srgbClr val="000000"/>
                </a:solidFill>
                <a:effectLst/>
                <a:latin typeface="Consolas" panose="020B0609020204030204" pitchFamily="49" charset="0"/>
              </a:rPr>
              <a:t>Warning item</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="list-group-item list-group-item-danger"&gt;</a:t>
            </a:r>
            <a:r>
              <a:rPr lang="en-IN" b="0" i="0" dirty="0">
                <a:solidFill>
                  <a:srgbClr val="000000"/>
                </a:solidFill>
                <a:effectLst/>
                <a:latin typeface="Consolas" panose="020B0609020204030204" pitchFamily="49" charset="0"/>
              </a:rPr>
              <a:t>Danger item</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p>
          <a:p>
            <a:pPr marL="0" indent="0">
              <a:buNone/>
            </a:pP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ul</a:t>
            </a:r>
            <a:r>
              <a:rPr lang="en-IN" b="0" i="0" dirty="0">
                <a:solidFill>
                  <a:srgbClr val="0000CD"/>
                </a:solidFill>
                <a:effectLst/>
                <a:latin typeface="Consolas" panose="020B0609020204030204" pitchFamily="49" charset="0"/>
              </a:rPr>
              <a:t>&gt;</a:t>
            </a:r>
            <a:endParaRPr lang="en-US" dirty="0"/>
          </a:p>
        </p:txBody>
      </p:sp>
      <p:pic>
        <p:nvPicPr>
          <p:cNvPr id="6" name="Picture 5">
            <a:extLst>
              <a:ext uri="{FF2B5EF4-FFF2-40B4-BE49-F238E27FC236}">
                <a16:creationId xmlns:a16="http://schemas.microsoft.com/office/drawing/2014/main" id="{0DEB9AEE-BE30-6879-0E1D-24DB93D8DFA9}"/>
              </a:ext>
            </a:extLst>
          </p:cNvPr>
          <p:cNvPicPr>
            <a:picLocks noChangeAspect="1"/>
          </p:cNvPicPr>
          <p:nvPr/>
        </p:nvPicPr>
        <p:blipFill>
          <a:blip r:embed="rId2"/>
          <a:stretch>
            <a:fillRect/>
          </a:stretch>
        </p:blipFill>
        <p:spPr>
          <a:xfrm>
            <a:off x="7357404" y="4529798"/>
            <a:ext cx="4495932" cy="2643016"/>
          </a:xfrm>
          <a:prstGeom prst="rect">
            <a:avLst/>
          </a:prstGeom>
        </p:spPr>
      </p:pic>
    </p:spTree>
    <p:extLst>
      <p:ext uri="{BB962C8B-B14F-4D97-AF65-F5344CB8AC3E}">
        <p14:creationId xmlns:p14="http://schemas.microsoft.com/office/powerpoint/2010/main" val="1134536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List Group</a:t>
            </a:r>
            <a:br>
              <a:rPr lang="en-US" b="0" i="0" dirty="0">
                <a:solidFill>
                  <a:schemeClr val="bg2">
                    <a:lumMod val="20000"/>
                    <a:lumOff val="80000"/>
                  </a:schemeClr>
                </a:solidFill>
                <a:effectLst/>
                <a:latin typeface="Segoe UI" panose="020B0502040204020203" pitchFamily="34" charset="0"/>
              </a:rPr>
            </a:br>
            <a:br>
              <a:rPr lang="en-US" b="0" i="0" dirty="0">
                <a:solidFill>
                  <a:schemeClr val="bg2">
                    <a:lumMod val="20000"/>
                    <a:lumOff val="80000"/>
                  </a:schemeClr>
                </a:solidFill>
                <a:effectLst/>
                <a:latin typeface="Segoe UI" panose="020B0502040204020203" pitchFamily="34" charset="0"/>
              </a:rPr>
            </a:br>
            <a:r>
              <a:rPr lang="en-US" b="0" i="0" dirty="0">
                <a:solidFill>
                  <a:schemeClr val="bg2">
                    <a:lumMod val="20000"/>
                    <a:lumOff val="80000"/>
                  </a:schemeClr>
                </a:solidFill>
                <a:effectLst/>
                <a:latin typeface="Segoe UI" panose="020B0502040204020203" pitchFamily="34" charset="0"/>
              </a:rPr>
              <a:t>Link items with Contextual Classes</a:t>
            </a: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379828"/>
            <a:ext cx="7315200" cy="4853354"/>
          </a:xfrm>
        </p:spPr>
        <p:txBody>
          <a:bodyPr>
            <a:normAutofit/>
          </a:bodyPr>
          <a:lstStyle/>
          <a:p>
            <a:pPr marL="0" indent="0">
              <a:buNone/>
            </a:pPr>
            <a:endParaRPr lang="en-IN" b="0" i="0" dirty="0">
              <a:solidFill>
                <a:srgbClr val="0000CD"/>
              </a:solidFill>
              <a:effectLst/>
              <a:latin typeface="Consolas" panose="020B0609020204030204" pitchFamily="49" charset="0"/>
            </a:endParaRPr>
          </a:p>
          <a:p>
            <a:pPr marL="0" indent="0">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="list-group"&gt;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href</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="list-group-item list-group-item-action"&gt;</a:t>
            </a:r>
            <a:r>
              <a:rPr lang="en-US" b="0" i="0" dirty="0">
                <a:solidFill>
                  <a:srgbClr val="000000"/>
                </a:solidFill>
                <a:effectLst/>
                <a:latin typeface="Consolas" panose="020B0609020204030204" pitchFamily="49" charset="0"/>
              </a:rPr>
              <a:t>Action item</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href</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="list-group-item list-group-item-action list-group-item-success"&gt;</a:t>
            </a:r>
            <a:r>
              <a:rPr lang="en-US" b="0" i="0" dirty="0">
                <a:solidFill>
                  <a:srgbClr val="000000"/>
                </a:solidFill>
                <a:effectLst/>
                <a:latin typeface="Consolas" panose="020B0609020204030204" pitchFamily="49" charset="0"/>
              </a:rPr>
              <a:t>Success item</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0000CD"/>
                </a:solidFill>
                <a:effectLst/>
                <a:latin typeface="Consolas" panose="020B0609020204030204" pitchFamily="49" charset="0"/>
              </a:rPr>
              <a:t>&gt;</a:t>
            </a:r>
          </a:p>
          <a:p>
            <a:pPr marL="0" indent="0">
              <a:buNone/>
            </a:pP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0000CD"/>
                </a:solidFill>
                <a:effectLst/>
                <a:latin typeface="Consolas" panose="020B0609020204030204" pitchFamily="49" charset="0"/>
              </a:rPr>
              <a:t>&gt;</a:t>
            </a:r>
            <a:endParaRPr lang="en-US" dirty="0"/>
          </a:p>
        </p:txBody>
      </p:sp>
      <p:pic>
        <p:nvPicPr>
          <p:cNvPr id="6" name="Picture 5">
            <a:extLst>
              <a:ext uri="{FF2B5EF4-FFF2-40B4-BE49-F238E27FC236}">
                <a16:creationId xmlns:a16="http://schemas.microsoft.com/office/drawing/2014/main" id="{0DEB9AEE-BE30-6879-0E1D-24DB93D8DFA9}"/>
              </a:ext>
            </a:extLst>
          </p:cNvPr>
          <p:cNvPicPr>
            <a:picLocks noChangeAspect="1"/>
          </p:cNvPicPr>
          <p:nvPr/>
        </p:nvPicPr>
        <p:blipFill>
          <a:blip r:embed="rId2"/>
          <a:stretch>
            <a:fillRect/>
          </a:stretch>
        </p:blipFill>
        <p:spPr>
          <a:xfrm>
            <a:off x="6373731" y="3835156"/>
            <a:ext cx="4495932" cy="2643016"/>
          </a:xfrm>
          <a:prstGeom prst="rect">
            <a:avLst/>
          </a:prstGeom>
        </p:spPr>
      </p:pic>
    </p:spTree>
    <p:extLst>
      <p:ext uri="{BB962C8B-B14F-4D97-AF65-F5344CB8AC3E}">
        <p14:creationId xmlns:p14="http://schemas.microsoft.com/office/powerpoint/2010/main" val="17281917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List Group</a:t>
            </a:r>
            <a:br>
              <a:rPr lang="en-US" b="0" i="0" dirty="0">
                <a:solidFill>
                  <a:schemeClr val="bg2">
                    <a:lumMod val="20000"/>
                    <a:lumOff val="80000"/>
                  </a:schemeClr>
                </a:solidFill>
                <a:effectLst/>
                <a:latin typeface="Segoe UI" panose="020B0502040204020203" pitchFamily="34" charset="0"/>
              </a:rPr>
            </a:br>
            <a:br>
              <a:rPr lang="en-US" b="0" i="0" dirty="0">
                <a:solidFill>
                  <a:schemeClr val="bg2">
                    <a:lumMod val="20000"/>
                    <a:lumOff val="80000"/>
                  </a:schemeClr>
                </a:solidFill>
                <a:effectLst/>
                <a:latin typeface="Segoe UI" panose="020B0502040204020203" pitchFamily="34" charset="0"/>
              </a:rPr>
            </a:br>
            <a:r>
              <a:rPr lang="en-US" b="0" i="0" dirty="0">
                <a:solidFill>
                  <a:schemeClr val="bg2">
                    <a:lumMod val="20000"/>
                    <a:lumOff val="80000"/>
                  </a:schemeClr>
                </a:solidFill>
                <a:effectLst/>
                <a:latin typeface="Segoe UI" panose="020B0502040204020203" pitchFamily="34" charset="0"/>
              </a:rPr>
              <a:t>List Group with Badges</a:t>
            </a: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379828"/>
            <a:ext cx="7315200" cy="4853354"/>
          </a:xfrm>
        </p:spPr>
        <p:txBody>
          <a:bodyPr>
            <a:normAutofit fontScale="92500" lnSpcReduction="20000"/>
          </a:bodyPr>
          <a:lstStyle/>
          <a:p>
            <a:pPr marL="0" indent="0">
              <a:buNone/>
            </a:pPr>
            <a:endParaRPr lang="en-IN" b="0" i="0" dirty="0">
              <a:solidFill>
                <a:srgbClr val="0000CD"/>
              </a:solidFill>
              <a:effectLst/>
              <a:latin typeface="Consolas" panose="020B0609020204030204" pitchFamily="49" charset="0"/>
            </a:endParaRPr>
          </a:p>
          <a:p>
            <a:pPr marL="0" indent="0">
              <a:buNone/>
            </a:pPr>
            <a:r>
              <a:rPr lang="en-US" dirty="0"/>
              <a:t>Combine .badge classes with utility/helper classes to add badges inside the list group:</a:t>
            </a:r>
          </a:p>
          <a:p>
            <a:pPr marL="0" indent="0">
              <a:buNone/>
            </a:pPr>
            <a:endParaRPr lang="en-US" dirty="0"/>
          </a:p>
          <a:p>
            <a:pPr marL="0" indent="0">
              <a:buNone/>
            </a:pPr>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ul</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="list-group"&gt;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="list-group-item d-flex justify-content-between align-items-</a:t>
            </a:r>
            <a:r>
              <a:rPr lang="en-IN" b="0" i="0" dirty="0" err="1">
                <a:solidFill>
                  <a:srgbClr val="0000CD"/>
                </a:solidFill>
                <a:effectLst/>
                <a:latin typeface="Consolas" panose="020B0609020204030204" pitchFamily="49" charset="0"/>
              </a:rPr>
              <a:t>center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Inbox</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span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="badge </a:t>
            </a:r>
            <a:r>
              <a:rPr lang="en-IN" b="0" i="0" dirty="0" err="1">
                <a:solidFill>
                  <a:srgbClr val="0000CD"/>
                </a:solidFill>
                <a:effectLst/>
                <a:latin typeface="Consolas" panose="020B0609020204030204" pitchFamily="49" charset="0"/>
              </a:rPr>
              <a:t>bg</a:t>
            </a:r>
            <a:r>
              <a:rPr lang="en-IN" b="0" i="0" dirty="0">
                <a:solidFill>
                  <a:srgbClr val="0000CD"/>
                </a:solidFill>
                <a:effectLst/>
                <a:latin typeface="Consolas" panose="020B0609020204030204" pitchFamily="49" charset="0"/>
              </a:rPr>
              <a:t>-primary rounded-pill"&gt;</a:t>
            </a:r>
            <a:r>
              <a:rPr lang="en-IN" b="0" i="0" dirty="0">
                <a:solidFill>
                  <a:srgbClr val="000000"/>
                </a:solidFill>
                <a:effectLst/>
                <a:latin typeface="Consolas" panose="020B0609020204030204" pitchFamily="49" charset="0"/>
              </a:rPr>
              <a:t>12</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/span</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="list-group-item d-flex justify-content-between align-items-</a:t>
            </a:r>
            <a:r>
              <a:rPr lang="en-IN" b="0" i="0" dirty="0" err="1">
                <a:solidFill>
                  <a:srgbClr val="0000CD"/>
                </a:solidFill>
                <a:effectLst/>
                <a:latin typeface="Consolas" panose="020B0609020204030204" pitchFamily="49" charset="0"/>
              </a:rPr>
              <a:t>center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Ads</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span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="badge </a:t>
            </a:r>
            <a:r>
              <a:rPr lang="en-IN" b="0" i="0" dirty="0" err="1">
                <a:solidFill>
                  <a:srgbClr val="0000CD"/>
                </a:solidFill>
                <a:effectLst/>
                <a:latin typeface="Consolas" panose="020B0609020204030204" pitchFamily="49" charset="0"/>
              </a:rPr>
              <a:t>bg</a:t>
            </a:r>
            <a:r>
              <a:rPr lang="en-IN" b="0" i="0" dirty="0">
                <a:solidFill>
                  <a:srgbClr val="0000CD"/>
                </a:solidFill>
                <a:effectLst/>
                <a:latin typeface="Consolas" panose="020B0609020204030204" pitchFamily="49" charset="0"/>
              </a:rPr>
              <a:t>-primary rounded-pill"&gt;</a:t>
            </a:r>
            <a:r>
              <a:rPr lang="en-IN" b="0" i="0" dirty="0">
                <a:solidFill>
                  <a:srgbClr val="000000"/>
                </a:solidFill>
                <a:effectLst/>
                <a:latin typeface="Consolas" panose="020B0609020204030204" pitchFamily="49" charset="0"/>
              </a:rPr>
              <a:t>50</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/span</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p>
          <a:p>
            <a:pPr marL="0" indent="0">
              <a:buNone/>
            </a:pPr>
            <a:r>
              <a:rPr lang="en-IN" dirty="0">
                <a:solidFill>
                  <a:srgbClr val="0000CD"/>
                </a:solidFill>
                <a:latin typeface="Consolas" panose="020B0609020204030204" pitchFamily="49" charset="0"/>
              </a:rPr>
              <a:t>&lt;/</a:t>
            </a:r>
            <a:r>
              <a:rPr lang="en-IN" dirty="0" err="1">
                <a:solidFill>
                  <a:srgbClr val="0000CD"/>
                </a:solidFill>
                <a:latin typeface="Consolas" panose="020B0609020204030204" pitchFamily="49" charset="0"/>
              </a:rPr>
              <a:t>ul</a:t>
            </a:r>
            <a:r>
              <a:rPr lang="en-IN" dirty="0">
                <a:solidFill>
                  <a:srgbClr val="0000CD"/>
                </a:solidFill>
                <a:latin typeface="Consolas" panose="020B0609020204030204" pitchFamily="49" charset="0"/>
              </a:rPr>
              <a:t>&gt;</a:t>
            </a:r>
            <a:endParaRPr lang="en-US" dirty="0"/>
          </a:p>
        </p:txBody>
      </p:sp>
    </p:spTree>
    <p:extLst>
      <p:ext uri="{BB962C8B-B14F-4D97-AF65-F5344CB8AC3E}">
        <p14:creationId xmlns:p14="http://schemas.microsoft.com/office/powerpoint/2010/main" val="25589687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Cards</a:t>
            </a:r>
            <a:br>
              <a:rPr lang="en-US" b="0" i="0" dirty="0">
                <a:solidFill>
                  <a:schemeClr val="bg2">
                    <a:lumMod val="20000"/>
                    <a:lumOff val="80000"/>
                  </a:schemeClr>
                </a:solidFill>
                <a:effectLst/>
                <a:latin typeface="Segoe UI" panose="020B0502040204020203" pitchFamily="34" charset="0"/>
              </a:rPr>
            </a:br>
            <a:r>
              <a:rPr lang="en-US" b="0" i="0" dirty="0">
                <a:solidFill>
                  <a:schemeClr val="bg2">
                    <a:lumMod val="20000"/>
                    <a:lumOff val="80000"/>
                  </a:schemeClr>
                </a:solidFill>
                <a:effectLst/>
                <a:latin typeface="Segoe UI" panose="020B0502040204020203" pitchFamily="34" charset="0"/>
              </a:rPr>
              <a:t>Basic Card</a:t>
            </a: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379828"/>
            <a:ext cx="7315200" cy="4853354"/>
          </a:xfrm>
        </p:spPr>
        <p:txBody>
          <a:bodyPr>
            <a:normAutofit/>
          </a:bodyPr>
          <a:lstStyle/>
          <a:p>
            <a:pPr marL="0" indent="0">
              <a:buNone/>
            </a:pPr>
            <a:endParaRPr lang="en-IN" b="0" i="0" dirty="0">
              <a:solidFill>
                <a:srgbClr val="0000CD"/>
              </a:solidFill>
              <a:effectLst/>
              <a:latin typeface="Consolas" panose="020B0609020204030204" pitchFamily="49" charset="0"/>
            </a:endParaRPr>
          </a:p>
          <a:p>
            <a:pPr marL="0" indent="0">
              <a:buNone/>
            </a:pPr>
            <a:r>
              <a:rPr lang="en-US" dirty="0"/>
              <a:t>A card in Bootstrap 5 is a bordered box with some padding around its content. It includes options for headers, footers, content, colors, etc.</a:t>
            </a:r>
          </a:p>
          <a:p>
            <a:pPr marL="0" indent="0">
              <a:buNone/>
            </a:pPr>
            <a:r>
              <a:rPr lang="en-US" dirty="0"/>
              <a:t>A basic card is created with the .card class, and content inside the card has a .card-body class:</a:t>
            </a:r>
          </a:p>
          <a:p>
            <a:pPr marL="0" indent="0">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="card"&gt;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="card-body"&gt;</a:t>
            </a:r>
            <a:r>
              <a:rPr lang="en-US" b="0" i="0" dirty="0">
                <a:solidFill>
                  <a:srgbClr val="000000"/>
                </a:solidFill>
                <a:effectLst/>
                <a:latin typeface="Consolas" panose="020B0609020204030204" pitchFamily="49" charset="0"/>
              </a:rPr>
              <a:t>Basic card</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US" dirty="0"/>
          </a:p>
        </p:txBody>
      </p:sp>
      <p:pic>
        <p:nvPicPr>
          <p:cNvPr id="6" name="Picture 5">
            <a:extLst>
              <a:ext uri="{FF2B5EF4-FFF2-40B4-BE49-F238E27FC236}">
                <a16:creationId xmlns:a16="http://schemas.microsoft.com/office/drawing/2014/main" id="{8E947C4D-F518-6A42-82AB-193008C049A9}"/>
              </a:ext>
            </a:extLst>
          </p:cNvPr>
          <p:cNvPicPr>
            <a:picLocks noChangeAspect="1"/>
          </p:cNvPicPr>
          <p:nvPr/>
        </p:nvPicPr>
        <p:blipFill>
          <a:blip r:embed="rId2"/>
          <a:stretch>
            <a:fillRect/>
          </a:stretch>
        </p:blipFill>
        <p:spPr>
          <a:xfrm>
            <a:off x="3620252" y="5042133"/>
            <a:ext cx="7916380" cy="819264"/>
          </a:xfrm>
          <a:prstGeom prst="rect">
            <a:avLst/>
          </a:prstGeom>
        </p:spPr>
      </p:pic>
    </p:spTree>
    <p:extLst>
      <p:ext uri="{BB962C8B-B14F-4D97-AF65-F5344CB8AC3E}">
        <p14:creationId xmlns:p14="http://schemas.microsoft.com/office/powerpoint/2010/main" val="29815757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Cards</a:t>
            </a:r>
            <a:br>
              <a:rPr lang="en-US" b="0" i="0" dirty="0">
                <a:solidFill>
                  <a:schemeClr val="bg2">
                    <a:lumMod val="20000"/>
                    <a:lumOff val="80000"/>
                  </a:schemeClr>
                </a:solidFill>
                <a:effectLst/>
                <a:latin typeface="Segoe UI" panose="020B0502040204020203" pitchFamily="34" charset="0"/>
              </a:rPr>
            </a:br>
            <a:r>
              <a:rPr lang="en-US" b="0" i="0" dirty="0">
                <a:solidFill>
                  <a:schemeClr val="bg2">
                    <a:lumMod val="20000"/>
                    <a:lumOff val="80000"/>
                  </a:schemeClr>
                </a:solidFill>
                <a:effectLst/>
                <a:latin typeface="Segoe UI" panose="020B0502040204020203" pitchFamily="34" charset="0"/>
              </a:rPr>
              <a:t>Basic Card</a:t>
            </a: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379828"/>
            <a:ext cx="7315200" cy="4853354"/>
          </a:xfrm>
        </p:spPr>
        <p:txBody>
          <a:bodyPr>
            <a:normAutofit/>
          </a:bodyPr>
          <a:lstStyle/>
          <a:p>
            <a:pPr marL="0" indent="0">
              <a:buNone/>
            </a:pPr>
            <a:endParaRPr lang="en-IN" b="0" i="0" dirty="0">
              <a:solidFill>
                <a:srgbClr val="0000CD"/>
              </a:solidFill>
              <a:effectLst/>
              <a:latin typeface="Consolas" panose="020B0609020204030204" pitchFamily="49" charset="0"/>
            </a:endParaRPr>
          </a:p>
          <a:p>
            <a:pPr marL="0" indent="0">
              <a:buNone/>
            </a:pPr>
            <a:r>
              <a:rPr lang="en-US" dirty="0"/>
              <a:t>A card in Bootstrap 5 is a bordered box with some padding around its content. It includes options for headers, footers, content, colors, etc.</a:t>
            </a:r>
          </a:p>
          <a:p>
            <a:pPr marL="0" indent="0">
              <a:buNone/>
            </a:pPr>
            <a:r>
              <a:rPr lang="en-US" dirty="0"/>
              <a:t>A basic card is created with the .card class, and content inside the card has a .card-body class:</a:t>
            </a:r>
          </a:p>
          <a:p>
            <a:pPr marL="0" indent="0">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="card"&gt;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="card-body"&gt;</a:t>
            </a:r>
            <a:r>
              <a:rPr lang="en-US" b="0" i="0" dirty="0">
                <a:solidFill>
                  <a:srgbClr val="000000"/>
                </a:solidFill>
                <a:effectLst/>
                <a:latin typeface="Consolas" panose="020B0609020204030204" pitchFamily="49" charset="0"/>
              </a:rPr>
              <a:t>Basic card</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US" dirty="0"/>
          </a:p>
        </p:txBody>
      </p:sp>
      <p:pic>
        <p:nvPicPr>
          <p:cNvPr id="6" name="Picture 5">
            <a:extLst>
              <a:ext uri="{FF2B5EF4-FFF2-40B4-BE49-F238E27FC236}">
                <a16:creationId xmlns:a16="http://schemas.microsoft.com/office/drawing/2014/main" id="{8E947C4D-F518-6A42-82AB-193008C049A9}"/>
              </a:ext>
            </a:extLst>
          </p:cNvPr>
          <p:cNvPicPr>
            <a:picLocks noChangeAspect="1"/>
          </p:cNvPicPr>
          <p:nvPr/>
        </p:nvPicPr>
        <p:blipFill>
          <a:blip r:embed="rId2"/>
          <a:stretch>
            <a:fillRect/>
          </a:stretch>
        </p:blipFill>
        <p:spPr>
          <a:xfrm>
            <a:off x="3620252" y="5042133"/>
            <a:ext cx="7916380" cy="819264"/>
          </a:xfrm>
          <a:prstGeom prst="rect">
            <a:avLst/>
          </a:prstGeom>
        </p:spPr>
      </p:pic>
      <p:pic>
        <p:nvPicPr>
          <p:cNvPr id="5" name="Picture 4">
            <a:extLst>
              <a:ext uri="{FF2B5EF4-FFF2-40B4-BE49-F238E27FC236}">
                <a16:creationId xmlns:a16="http://schemas.microsoft.com/office/drawing/2014/main" id="{B3C16442-9070-29CA-0858-87C2870DFBED}"/>
              </a:ext>
            </a:extLst>
          </p:cNvPr>
          <p:cNvPicPr>
            <a:picLocks noChangeAspect="1"/>
          </p:cNvPicPr>
          <p:nvPr/>
        </p:nvPicPr>
        <p:blipFill>
          <a:blip r:embed="rId3"/>
          <a:stretch>
            <a:fillRect/>
          </a:stretch>
        </p:blipFill>
        <p:spPr>
          <a:xfrm>
            <a:off x="8736201" y="4135902"/>
            <a:ext cx="2448267" cy="2553978"/>
          </a:xfrm>
          <a:prstGeom prst="rect">
            <a:avLst/>
          </a:prstGeom>
        </p:spPr>
      </p:pic>
    </p:spTree>
    <p:extLst>
      <p:ext uri="{BB962C8B-B14F-4D97-AF65-F5344CB8AC3E}">
        <p14:creationId xmlns:p14="http://schemas.microsoft.com/office/powerpoint/2010/main" val="3470166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Padding</a:t>
            </a:r>
            <a:br>
              <a:rPr lang="en-US" dirty="0"/>
            </a:br>
            <a:endParaRPr lang="en-US" b="0" i="0" dirty="0">
              <a:solidFill>
                <a:schemeClr val="bg2">
                  <a:lumMod val="20000"/>
                  <a:lumOff val="80000"/>
                </a:schemeClr>
              </a:solidFill>
              <a:effectLst/>
              <a:latin typeface="Segoe UI" panose="020B0502040204020203" pitchFamily="34" charset="0"/>
            </a:endParaRPr>
          </a:p>
        </p:txBody>
      </p:sp>
      <p:sp>
        <p:nvSpPr>
          <p:cNvPr id="3" name="Content Placeholder 2"/>
          <p:cNvSpPr>
            <a:spLocks noGrp="1"/>
          </p:cNvSpPr>
          <p:nvPr>
            <p:ph idx="1"/>
          </p:nvPr>
        </p:nvSpPr>
        <p:spPr/>
        <p:txBody>
          <a:bodyPr/>
          <a:lstStyle/>
          <a:p>
            <a:pPr marL="0" indent="0" algn="l">
              <a:buNone/>
            </a:pPr>
            <a:r>
              <a:rPr lang="en-US" b="1" dirty="0"/>
              <a:t>Container Padding</a:t>
            </a:r>
          </a:p>
          <a:p>
            <a:pPr marL="0" indent="0" algn="l">
              <a:buNone/>
            </a:pPr>
            <a:r>
              <a:rPr lang="en-US" dirty="0"/>
              <a:t>By default, containers have left and right padding, with no top or bottom padding. Therefore, we often use spacing utilities, such as extra padding and margins to make them look even better. For example</a:t>
            </a:r>
          </a:p>
          <a:p>
            <a:pPr marL="0" indent="0" algn="l">
              <a:buNone/>
            </a:pPr>
            <a:r>
              <a:rPr lang="en-US" dirty="0"/>
              <a:t>e, .pt-5 means "add a large top padding":</a:t>
            </a:r>
          </a:p>
          <a:p>
            <a:pPr marL="0" indent="0" algn="l">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="container pt-5"&gt;&lt;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27668715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Cards</a:t>
            </a:r>
            <a:br>
              <a:rPr lang="en-US" b="0" i="0" dirty="0">
                <a:solidFill>
                  <a:schemeClr val="bg2">
                    <a:lumMod val="20000"/>
                    <a:lumOff val="80000"/>
                  </a:schemeClr>
                </a:solidFill>
                <a:effectLst/>
                <a:latin typeface="Segoe UI" panose="020B0502040204020203" pitchFamily="34" charset="0"/>
              </a:rPr>
            </a:br>
            <a:br>
              <a:rPr lang="en-US" b="0" i="0" dirty="0">
                <a:solidFill>
                  <a:schemeClr val="bg2">
                    <a:lumMod val="20000"/>
                    <a:lumOff val="80000"/>
                  </a:schemeClr>
                </a:solidFill>
                <a:effectLst/>
                <a:latin typeface="Segoe UI" panose="020B0502040204020203" pitchFamily="34" charset="0"/>
              </a:rPr>
            </a:br>
            <a:r>
              <a:rPr lang="en-US" b="0" i="0" dirty="0">
                <a:solidFill>
                  <a:schemeClr val="bg2">
                    <a:lumMod val="20000"/>
                    <a:lumOff val="80000"/>
                  </a:schemeClr>
                </a:solidFill>
                <a:effectLst/>
                <a:latin typeface="Segoe UI" panose="020B0502040204020203" pitchFamily="34" charset="0"/>
              </a:rPr>
              <a:t>Header and Footer</a:t>
            </a: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379828"/>
            <a:ext cx="7315200" cy="4853354"/>
          </a:xfrm>
        </p:spPr>
        <p:txBody>
          <a:bodyPr>
            <a:normAutofit/>
          </a:bodyPr>
          <a:lstStyle/>
          <a:p>
            <a:pPr marL="0" indent="0">
              <a:buNone/>
            </a:pPr>
            <a:endParaRPr lang="en-IN" b="0" i="0" dirty="0">
              <a:solidFill>
                <a:srgbClr val="0000CD"/>
              </a:solidFill>
              <a:effectLst/>
              <a:latin typeface="Consolas" panose="020B0609020204030204" pitchFamily="49" charset="0"/>
            </a:endParaRPr>
          </a:p>
          <a:p>
            <a:pPr marL="0" indent="0">
              <a:buNone/>
            </a:pPr>
            <a:r>
              <a:rPr lang="en-US" dirty="0"/>
              <a:t>The .card-header class adds a heading to the card and the .card-footer class adds a footer to the card:</a:t>
            </a:r>
          </a:p>
          <a:p>
            <a:pPr marL="0" indent="0">
              <a:buNone/>
            </a:pPr>
            <a:endParaRPr lang="en-US" dirty="0"/>
          </a:p>
          <a:p>
            <a:pPr marL="0" indent="0">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="card"&gt;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="card-header"&gt;</a:t>
            </a:r>
            <a:r>
              <a:rPr lang="en-US" b="0" i="0" dirty="0">
                <a:solidFill>
                  <a:srgbClr val="000000"/>
                </a:solidFill>
                <a:effectLst/>
                <a:latin typeface="Consolas" panose="020B0609020204030204" pitchFamily="49" charset="0"/>
              </a:rPr>
              <a:t>Header</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="card-body"&gt;</a:t>
            </a:r>
            <a:r>
              <a:rPr lang="en-US" b="0" i="0" dirty="0">
                <a:solidFill>
                  <a:srgbClr val="000000"/>
                </a:solidFill>
                <a:effectLst/>
                <a:latin typeface="Consolas" panose="020B0609020204030204" pitchFamily="49" charset="0"/>
              </a:rPr>
              <a:t>Content</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="card-footer"&gt;</a:t>
            </a:r>
            <a:r>
              <a:rPr lang="en-US" b="0" i="0" dirty="0">
                <a:solidFill>
                  <a:srgbClr val="000000"/>
                </a:solidFill>
                <a:effectLst/>
                <a:latin typeface="Consolas" panose="020B0609020204030204" pitchFamily="49" charset="0"/>
              </a:rPr>
              <a:t>Footer</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US" dirty="0"/>
          </a:p>
        </p:txBody>
      </p:sp>
      <p:pic>
        <p:nvPicPr>
          <p:cNvPr id="5" name="Picture 4">
            <a:extLst>
              <a:ext uri="{FF2B5EF4-FFF2-40B4-BE49-F238E27FC236}">
                <a16:creationId xmlns:a16="http://schemas.microsoft.com/office/drawing/2014/main" id="{34617AFA-1283-40E3-0B7F-349D629C830E}"/>
              </a:ext>
            </a:extLst>
          </p:cNvPr>
          <p:cNvPicPr>
            <a:picLocks noChangeAspect="1"/>
          </p:cNvPicPr>
          <p:nvPr/>
        </p:nvPicPr>
        <p:blipFill>
          <a:blip r:embed="rId2"/>
          <a:stretch>
            <a:fillRect/>
          </a:stretch>
        </p:blipFill>
        <p:spPr>
          <a:xfrm>
            <a:off x="3642830" y="4657116"/>
            <a:ext cx="7944959" cy="1762371"/>
          </a:xfrm>
          <a:prstGeom prst="rect">
            <a:avLst/>
          </a:prstGeom>
        </p:spPr>
      </p:pic>
    </p:spTree>
    <p:extLst>
      <p:ext uri="{BB962C8B-B14F-4D97-AF65-F5344CB8AC3E}">
        <p14:creationId xmlns:p14="http://schemas.microsoft.com/office/powerpoint/2010/main" val="23007754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Cards</a:t>
            </a:r>
            <a:br>
              <a:rPr lang="en-US" b="0" i="0" dirty="0">
                <a:solidFill>
                  <a:schemeClr val="bg2">
                    <a:lumMod val="20000"/>
                    <a:lumOff val="80000"/>
                  </a:schemeClr>
                </a:solidFill>
                <a:effectLst/>
                <a:latin typeface="Segoe UI" panose="020B0502040204020203" pitchFamily="34" charset="0"/>
              </a:rPr>
            </a:br>
            <a:br>
              <a:rPr lang="en-US" b="0" i="0" dirty="0">
                <a:solidFill>
                  <a:schemeClr val="bg2">
                    <a:lumMod val="20000"/>
                    <a:lumOff val="80000"/>
                  </a:schemeClr>
                </a:solidFill>
                <a:effectLst/>
                <a:latin typeface="Segoe UI" panose="020B0502040204020203" pitchFamily="34" charset="0"/>
              </a:rPr>
            </a:br>
            <a:r>
              <a:rPr lang="en-US" b="0" i="0" dirty="0">
                <a:solidFill>
                  <a:schemeClr val="bg2">
                    <a:lumMod val="20000"/>
                    <a:lumOff val="80000"/>
                  </a:schemeClr>
                </a:solidFill>
                <a:effectLst/>
                <a:latin typeface="Segoe UI" panose="020B0502040204020203" pitchFamily="34" charset="0"/>
              </a:rPr>
              <a:t>Contextual Cards</a:t>
            </a: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379828"/>
            <a:ext cx="7315200" cy="4853354"/>
          </a:xfrm>
        </p:spPr>
        <p:txBody>
          <a:bodyPr>
            <a:normAutofit/>
          </a:bodyPr>
          <a:lstStyle/>
          <a:p>
            <a:pPr marL="0" indent="0">
              <a:buNone/>
            </a:pPr>
            <a:endParaRPr lang="en-IN" b="0" i="0" dirty="0">
              <a:solidFill>
                <a:srgbClr val="0000CD"/>
              </a:solidFill>
              <a:effectLst/>
              <a:latin typeface="Consolas" panose="020B0609020204030204" pitchFamily="49" charset="0"/>
            </a:endParaRPr>
          </a:p>
          <a:p>
            <a:pPr marL="0" indent="0">
              <a:buNone/>
            </a:pPr>
            <a:r>
              <a:rPr lang="en-US" dirty="0"/>
              <a:t>To add a background color the card, use contextual classes (.</a:t>
            </a:r>
            <a:r>
              <a:rPr lang="en-US" dirty="0" err="1"/>
              <a:t>bg</a:t>
            </a:r>
            <a:r>
              <a:rPr lang="en-US" dirty="0"/>
              <a:t>-primary, .</a:t>
            </a:r>
            <a:r>
              <a:rPr lang="en-US" dirty="0" err="1"/>
              <a:t>bg</a:t>
            </a:r>
            <a:r>
              <a:rPr lang="en-US" dirty="0"/>
              <a:t>-success, .</a:t>
            </a:r>
            <a:r>
              <a:rPr lang="en-US" dirty="0" err="1"/>
              <a:t>bg</a:t>
            </a:r>
            <a:r>
              <a:rPr lang="en-US" dirty="0"/>
              <a:t>-info, .</a:t>
            </a:r>
            <a:r>
              <a:rPr lang="en-US" dirty="0" err="1"/>
              <a:t>bg</a:t>
            </a:r>
            <a:r>
              <a:rPr lang="en-US" dirty="0"/>
              <a:t>-warning, .</a:t>
            </a:r>
            <a:r>
              <a:rPr lang="en-US" dirty="0" err="1"/>
              <a:t>bg</a:t>
            </a:r>
            <a:r>
              <a:rPr lang="en-US" dirty="0"/>
              <a:t>-danger, .</a:t>
            </a:r>
            <a:r>
              <a:rPr lang="en-US" dirty="0" err="1"/>
              <a:t>bg</a:t>
            </a:r>
            <a:r>
              <a:rPr lang="en-US" dirty="0"/>
              <a:t>-secondary, .</a:t>
            </a:r>
            <a:r>
              <a:rPr lang="en-US" dirty="0" err="1"/>
              <a:t>bg</a:t>
            </a:r>
            <a:r>
              <a:rPr lang="en-US" dirty="0"/>
              <a:t>-dark and .</a:t>
            </a:r>
            <a:r>
              <a:rPr lang="en-US" dirty="0" err="1"/>
              <a:t>bg</a:t>
            </a:r>
            <a:r>
              <a:rPr lang="en-US" dirty="0"/>
              <a:t>-light.</a:t>
            </a:r>
          </a:p>
          <a:p>
            <a:pPr marL="0" indent="0">
              <a:buNone/>
            </a:pPr>
            <a:endParaRPr lang="en-US" dirty="0"/>
          </a:p>
          <a:p>
            <a:pPr marL="0" indent="0">
              <a:buNone/>
            </a:pPr>
            <a:br>
              <a:rPr lang="en-US" dirty="0">
                <a:solidFill>
                  <a:srgbClr val="0000CD"/>
                </a:solidFill>
                <a:latin typeface="Consolas" panose="020B0609020204030204" pitchFamily="49" charset="0"/>
              </a:rPr>
            </a:br>
            <a:r>
              <a:rPr lang="en-US" dirty="0">
                <a:solidFill>
                  <a:srgbClr val="0000CD"/>
                </a:solidFill>
                <a:latin typeface="Consolas" panose="020B0609020204030204" pitchFamily="49" charset="0"/>
              </a:rPr>
              <a:t> </a:t>
            </a:r>
          </a:p>
          <a:p>
            <a:pPr marL="0" indent="0">
              <a:buNone/>
            </a:pPr>
            <a:r>
              <a:rPr lang="en-US" dirty="0">
                <a:solidFill>
                  <a:srgbClr val="0000CD"/>
                </a:solidFill>
                <a:latin typeface="Consolas" panose="020B0609020204030204" pitchFamily="49" charset="0"/>
              </a:rPr>
              <a:t>&lt;div class="card </a:t>
            </a:r>
            <a:r>
              <a:rPr lang="en-US" dirty="0" err="1">
                <a:solidFill>
                  <a:srgbClr val="0000CD"/>
                </a:solidFill>
                <a:latin typeface="Consolas" panose="020B0609020204030204" pitchFamily="49" charset="0"/>
              </a:rPr>
              <a:t>bg</a:t>
            </a:r>
            <a:r>
              <a:rPr lang="en-US" dirty="0">
                <a:solidFill>
                  <a:srgbClr val="0000CD"/>
                </a:solidFill>
                <a:latin typeface="Consolas" panose="020B0609020204030204" pitchFamily="49" charset="0"/>
              </a:rPr>
              <a:t>-warning text-white"&gt;</a:t>
            </a:r>
          </a:p>
          <a:p>
            <a:pPr marL="0" indent="0">
              <a:buNone/>
            </a:pPr>
            <a:r>
              <a:rPr lang="en-US" dirty="0">
                <a:solidFill>
                  <a:srgbClr val="0000CD"/>
                </a:solidFill>
                <a:latin typeface="Consolas" panose="020B0609020204030204" pitchFamily="49" charset="0"/>
              </a:rPr>
              <a:t>    &lt;div class="card-body"&gt;Warning card&lt;/div&gt;</a:t>
            </a:r>
          </a:p>
          <a:p>
            <a:pPr marL="0" indent="0">
              <a:buNone/>
            </a:pPr>
            <a:r>
              <a:rPr lang="en-US" dirty="0">
                <a:solidFill>
                  <a:srgbClr val="0000CD"/>
                </a:solidFill>
                <a:latin typeface="Consolas" panose="020B0609020204030204" pitchFamily="49" charset="0"/>
              </a:rPr>
              <a:t>  &lt;/div&gt;</a:t>
            </a:r>
          </a:p>
        </p:txBody>
      </p:sp>
    </p:spTree>
    <p:extLst>
      <p:ext uri="{BB962C8B-B14F-4D97-AF65-F5344CB8AC3E}">
        <p14:creationId xmlns:p14="http://schemas.microsoft.com/office/powerpoint/2010/main" val="33075977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Cards</a:t>
            </a:r>
            <a:br>
              <a:rPr lang="en-US" b="0" i="0" dirty="0">
                <a:solidFill>
                  <a:schemeClr val="bg2">
                    <a:lumMod val="20000"/>
                    <a:lumOff val="80000"/>
                  </a:schemeClr>
                </a:solidFill>
                <a:effectLst/>
                <a:latin typeface="Segoe UI" panose="020B0502040204020203" pitchFamily="34" charset="0"/>
              </a:rPr>
            </a:br>
            <a:br>
              <a:rPr lang="en-US" b="0" i="0" dirty="0">
                <a:solidFill>
                  <a:schemeClr val="bg2">
                    <a:lumMod val="20000"/>
                    <a:lumOff val="80000"/>
                  </a:schemeClr>
                </a:solidFill>
                <a:effectLst/>
                <a:latin typeface="Segoe UI" panose="020B0502040204020203" pitchFamily="34" charset="0"/>
              </a:rPr>
            </a:br>
            <a:r>
              <a:rPr lang="en-US" b="0" i="0" dirty="0">
                <a:solidFill>
                  <a:schemeClr val="bg2">
                    <a:lumMod val="20000"/>
                    <a:lumOff val="80000"/>
                  </a:schemeClr>
                </a:solidFill>
                <a:effectLst/>
                <a:latin typeface="Segoe UI" panose="020B0502040204020203" pitchFamily="34" charset="0"/>
              </a:rPr>
              <a:t>Titles, text, and links</a:t>
            </a: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379828"/>
            <a:ext cx="7315200" cy="5674608"/>
          </a:xfrm>
        </p:spPr>
        <p:txBody>
          <a:bodyPr>
            <a:normAutofit/>
          </a:bodyPr>
          <a:lstStyle/>
          <a:p>
            <a:pPr marL="0" indent="0">
              <a:buNone/>
            </a:pPr>
            <a:endParaRPr lang="en-IN" b="0" i="0" dirty="0">
              <a:solidFill>
                <a:srgbClr val="0000CD"/>
              </a:solidFill>
              <a:effectLst/>
              <a:latin typeface="Consolas" panose="020B0609020204030204" pitchFamily="49" charset="0"/>
            </a:endParaRPr>
          </a:p>
          <a:p>
            <a:pPr marL="0" indent="0">
              <a:buNone/>
            </a:pPr>
            <a:r>
              <a:rPr lang="en-US" dirty="0"/>
              <a:t>Use .card-title to add card titles to any heading element. The .card-text class is used to remove bottom margins for a &lt;p&gt; element if it is the last child (or the only one) inside .card-body. The .card-link class adds a blue color to any link, and a hover effect.</a:t>
            </a:r>
          </a:p>
          <a:p>
            <a:pPr marL="0" indent="0">
              <a:buNone/>
            </a:pPr>
            <a:br>
              <a:rPr lang="en-US" dirty="0">
                <a:solidFill>
                  <a:srgbClr val="0000CD"/>
                </a:solidFill>
                <a:latin typeface="Consolas" panose="020B0609020204030204" pitchFamily="49" charset="0"/>
              </a:rPr>
            </a:br>
            <a:r>
              <a:rPr lang="en-US" dirty="0">
                <a:solidFill>
                  <a:srgbClr val="0000CD"/>
                </a:solidFill>
                <a:latin typeface="Consolas" panose="020B0609020204030204" pitchFamily="49" charset="0"/>
              </a:rPr>
              <a:t> </a:t>
            </a:r>
          </a:p>
          <a:p>
            <a:pPr marL="0" indent="0">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="card"&gt;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="card-body"&gt;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h4</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="card-title"&gt;</a:t>
            </a:r>
            <a:r>
              <a:rPr lang="en-US" b="0" i="0" dirty="0">
                <a:solidFill>
                  <a:srgbClr val="000000"/>
                </a:solidFill>
                <a:effectLst/>
                <a:latin typeface="Consolas" panose="020B0609020204030204" pitchFamily="49" charset="0"/>
              </a:rPr>
              <a:t>Card title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/h4</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="card-text"&gt;</a:t>
            </a:r>
            <a:r>
              <a:rPr lang="en-US" b="0" i="0" dirty="0">
                <a:solidFill>
                  <a:srgbClr val="000000"/>
                </a:solidFill>
                <a:effectLst/>
                <a:latin typeface="Consolas" panose="020B0609020204030204" pitchFamily="49" charset="0"/>
              </a:rPr>
              <a:t>Some example text. Some example text.</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href</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="card-link"&gt;</a:t>
            </a:r>
            <a:r>
              <a:rPr lang="en-US" b="0" i="0" dirty="0">
                <a:solidFill>
                  <a:srgbClr val="000000"/>
                </a:solidFill>
                <a:effectLst/>
                <a:latin typeface="Consolas" panose="020B0609020204030204" pitchFamily="49" charset="0"/>
              </a:rPr>
              <a:t>Card link</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href</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="card-link"&gt;</a:t>
            </a:r>
            <a:r>
              <a:rPr lang="en-US" b="0" i="0" dirty="0">
                <a:solidFill>
                  <a:srgbClr val="000000"/>
                </a:solidFill>
                <a:effectLst/>
                <a:latin typeface="Consolas" panose="020B0609020204030204" pitchFamily="49" charset="0"/>
              </a:rPr>
              <a:t>Another link</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US" dirty="0">
              <a:solidFill>
                <a:srgbClr val="0000CD"/>
              </a:solidFill>
              <a:latin typeface="Consolas" panose="020B0609020204030204" pitchFamily="49" charset="0"/>
            </a:endParaRPr>
          </a:p>
        </p:txBody>
      </p:sp>
    </p:spTree>
    <p:extLst>
      <p:ext uri="{BB962C8B-B14F-4D97-AF65-F5344CB8AC3E}">
        <p14:creationId xmlns:p14="http://schemas.microsoft.com/office/powerpoint/2010/main" val="6441460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Cards</a:t>
            </a:r>
            <a:br>
              <a:rPr lang="en-US" b="0" i="0" dirty="0">
                <a:solidFill>
                  <a:schemeClr val="bg2">
                    <a:lumMod val="20000"/>
                    <a:lumOff val="80000"/>
                  </a:schemeClr>
                </a:solidFill>
                <a:effectLst/>
                <a:latin typeface="Segoe UI" panose="020B0502040204020203" pitchFamily="34" charset="0"/>
              </a:rPr>
            </a:br>
            <a:br>
              <a:rPr lang="en-US" b="0" i="0" dirty="0">
                <a:solidFill>
                  <a:schemeClr val="bg2">
                    <a:lumMod val="20000"/>
                    <a:lumOff val="80000"/>
                  </a:schemeClr>
                </a:solidFill>
                <a:effectLst/>
                <a:latin typeface="Segoe UI" panose="020B0502040204020203" pitchFamily="34" charset="0"/>
              </a:rPr>
            </a:br>
            <a:r>
              <a:rPr lang="en-US" b="0" i="0" dirty="0">
                <a:solidFill>
                  <a:schemeClr val="bg2">
                    <a:lumMod val="20000"/>
                    <a:lumOff val="80000"/>
                  </a:schemeClr>
                </a:solidFill>
                <a:effectLst/>
                <a:latin typeface="Segoe UI" panose="020B0502040204020203" pitchFamily="34" charset="0"/>
              </a:rPr>
              <a:t>Card Images</a:t>
            </a: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83123" y="379828"/>
            <a:ext cx="7315200" cy="5674608"/>
          </a:xfrm>
        </p:spPr>
        <p:txBody>
          <a:bodyPr>
            <a:normAutofit/>
          </a:bodyPr>
          <a:lstStyle/>
          <a:p>
            <a:pPr marL="0" indent="0">
              <a:buNone/>
            </a:pPr>
            <a:endParaRPr lang="en-IN" b="0" i="0" dirty="0">
              <a:solidFill>
                <a:srgbClr val="0000CD"/>
              </a:solidFill>
              <a:effectLst/>
              <a:latin typeface="Consolas" panose="020B0609020204030204" pitchFamily="49" charset="0"/>
            </a:endParaRPr>
          </a:p>
          <a:p>
            <a:pPr marL="0" indent="0">
              <a:buNone/>
            </a:pPr>
            <a:r>
              <a:rPr lang="en-US" dirty="0"/>
              <a:t>Add </a:t>
            </a:r>
            <a:r>
              <a:rPr lang="en-US" b="1" dirty="0"/>
              <a:t>.card-</a:t>
            </a:r>
            <a:r>
              <a:rPr lang="en-US" b="1" dirty="0" err="1"/>
              <a:t>img</a:t>
            </a:r>
            <a:r>
              <a:rPr lang="en-US" b="1" dirty="0"/>
              <a:t>-top </a:t>
            </a:r>
            <a:r>
              <a:rPr lang="en-US" dirty="0"/>
              <a:t>or </a:t>
            </a:r>
            <a:r>
              <a:rPr lang="en-US" b="1" dirty="0"/>
              <a:t>.card-</a:t>
            </a:r>
            <a:r>
              <a:rPr lang="en-US" b="1" dirty="0" err="1"/>
              <a:t>img</a:t>
            </a:r>
            <a:r>
              <a:rPr lang="en-US" b="1" dirty="0"/>
              <a:t>-bottom </a:t>
            </a:r>
            <a:r>
              <a:rPr lang="en-US" dirty="0"/>
              <a:t>to an &lt;</a:t>
            </a:r>
            <a:r>
              <a:rPr lang="en-US" dirty="0" err="1"/>
              <a:t>img</a:t>
            </a:r>
            <a:r>
              <a:rPr lang="en-US" dirty="0"/>
              <a:t>&gt; to place the image at the top or at the bottom inside the card. Note that we have added the image outside of the </a:t>
            </a:r>
            <a:r>
              <a:rPr lang="en-US" b="1" dirty="0"/>
              <a:t>.card-body </a:t>
            </a:r>
            <a:r>
              <a:rPr lang="en-US" dirty="0"/>
              <a:t>to span the entire width:</a:t>
            </a:r>
            <a:br>
              <a:rPr lang="en-US" dirty="0">
                <a:solidFill>
                  <a:srgbClr val="0000CD"/>
                </a:solidFill>
                <a:latin typeface="Consolas" panose="020B0609020204030204" pitchFamily="49" charset="0"/>
              </a:rPr>
            </a:br>
            <a:r>
              <a:rPr lang="en-US" dirty="0">
                <a:solidFill>
                  <a:srgbClr val="0000CD"/>
                </a:solidFill>
                <a:latin typeface="Consolas" panose="020B0609020204030204" pitchFamily="49" charset="0"/>
              </a:rPr>
              <a:t> </a:t>
            </a:r>
          </a:p>
          <a:p>
            <a:pPr marL="0" indent="0">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="card"</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="width:400px"&gt;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img</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="card-</a:t>
            </a:r>
            <a:r>
              <a:rPr lang="en-US" b="0" i="0" dirty="0" err="1">
                <a:solidFill>
                  <a:srgbClr val="0000CD"/>
                </a:solidFill>
                <a:effectLst/>
                <a:latin typeface="Consolas" panose="020B0609020204030204" pitchFamily="49" charset="0"/>
              </a:rPr>
              <a:t>img</a:t>
            </a:r>
            <a:r>
              <a:rPr lang="en-US" b="0" i="0" dirty="0">
                <a:solidFill>
                  <a:srgbClr val="0000CD"/>
                </a:solidFill>
                <a:effectLst/>
                <a:latin typeface="Consolas" panose="020B0609020204030204" pitchFamily="49" charset="0"/>
              </a:rPr>
              <a:t>-top"</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src</a:t>
            </a:r>
            <a:r>
              <a:rPr lang="en-US" b="0" i="0" dirty="0">
                <a:solidFill>
                  <a:srgbClr val="0000CD"/>
                </a:solidFill>
                <a:effectLst/>
                <a:latin typeface="Consolas" panose="020B0609020204030204" pitchFamily="49" charset="0"/>
              </a:rPr>
              <a:t>=“ab.jpg"</a:t>
            </a:r>
            <a:r>
              <a:rPr lang="en-US" b="0" i="0" dirty="0">
                <a:solidFill>
                  <a:srgbClr val="FF0000"/>
                </a:solidFill>
                <a:effectLst/>
                <a:latin typeface="Consolas" panose="020B0609020204030204" pitchFamily="49" charset="0"/>
              </a:rPr>
              <a:t> alt</a:t>
            </a:r>
            <a:r>
              <a:rPr lang="en-US" b="0" i="0" dirty="0">
                <a:solidFill>
                  <a:srgbClr val="0000CD"/>
                </a:solidFill>
                <a:effectLst/>
                <a:latin typeface="Consolas" panose="020B0609020204030204" pitchFamily="49" charset="0"/>
              </a:rPr>
              <a:t>="Card image"&gt;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="card-body"&gt;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h4</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="card-title"&gt;</a:t>
            </a:r>
            <a:r>
              <a:rPr lang="en-US" b="0" i="0" dirty="0">
                <a:solidFill>
                  <a:srgbClr val="000000"/>
                </a:solidFill>
                <a:effectLst/>
                <a:latin typeface="Consolas" panose="020B0609020204030204" pitchFamily="49" charset="0"/>
              </a:rPr>
              <a:t>John Doe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/h4</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="card-text"&gt;</a:t>
            </a:r>
            <a:r>
              <a:rPr lang="en-US" b="0" i="0" dirty="0">
                <a:solidFill>
                  <a:srgbClr val="000000"/>
                </a:solidFill>
                <a:effectLst/>
                <a:latin typeface="Consolas" panose="020B0609020204030204" pitchFamily="49" charset="0"/>
              </a:rPr>
              <a:t>Some example text.</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href</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btn</a:t>
            </a:r>
            <a:r>
              <a:rPr lang="en-US" b="0" i="0" dirty="0">
                <a:solidFill>
                  <a:srgbClr val="0000CD"/>
                </a:solidFill>
                <a:effectLst/>
                <a:latin typeface="Consolas" panose="020B0609020204030204" pitchFamily="49" charset="0"/>
              </a:rPr>
              <a:t> </a:t>
            </a:r>
            <a:r>
              <a:rPr lang="en-US" b="0" i="0" dirty="0" err="1">
                <a:solidFill>
                  <a:srgbClr val="0000CD"/>
                </a:solidFill>
                <a:effectLst/>
                <a:latin typeface="Consolas" panose="020B0609020204030204" pitchFamily="49" charset="0"/>
              </a:rPr>
              <a:t>btn</a:t>
            </a:r>
            <a:r>
              <a:rPr lang="en-US" b="0" i="0" dirty="0">
                <a:solidFill>
                  <a:srgbClr val="0000CD"/>
                </a:solidFill>
                <a:effectLst/>
                <a:latin typeface="Consolas" panose="020B0609020204030204" pitchFamily="49" charset="0"/>
              </a:rPr>
              <a:t>-primary"&gt;</a:t>
            </a:r>
            <a:r>
              <a:rPr lang="en-US" b="0" i="0" dirty="0">
                <a:solidFill>
                  <a:srgbClr val="000000"/>
                </a:solidFill>
                <a:effectLst/>
                <a:latin typeface="Consolas" panose="020B0609020204030204" pitchFamily="49" charset="0"/>
              </a:rPr>
              <a:t>See Profile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US" dirty="0">
              <a:solidFill>
                <a:srgbClr val="0000CD"/>
              </a:solidFill>
              <a:latin typeface="Consolas" panose="020B0609020204030204" pitchFamily="49" charset="0"/>
            </a:endParaRPr>
          </a:p>
        </p:txBody>
      </p:sp>
    </p:spTree>
    <p:extLst>
      <p:ext uri="{BB962C8B-B14F-4D97-AF65-F5344CB8AC3E}">
        <p14:creationId xmlns:p14="http://schemas.microsoft.com/office/powerpoint/2010/main" val="96693018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Cards</a:t>
            </a:r>
            <a:br>
              <a:rPr lang="en-US" b="0" i="0" dirty="0">
                <a:solidFill>
                  <a:schemeClr val="bg2">
                    <a:lumMod val="20000"/>
                    <a:lumOff val="80000"/>
                  </a:schemeClr>
                </a:solidFill>
                <a:effectLst/>
                <a:latin typeface="Segoe UI" panose="020B0502040204020203" pitchFamily="34" charset="0"/>
              </a:rPr>
            </a:br>
            <a:br>
              <a:rPr lang="en-US" b="0" i="0" dirty="0">
                <a:solidFill>
                  <a:schemeClr val="bg2">
                    <a:lumMod val="20000"/>
                    <a:lumOff val="80000"/>
                  </a:schemeClr>
                </a:solidFill>
                <a:effectLst/>
                <a:latin typeface="Segoe UI" panose="020B0502040204020203" pitchFamily="34" charset="0"/>
              </a:rPr>
            </a:br>
            <a:r>
              <a:rPr lang="en-US" b="0" i="0" dirty="0">
                <a:solidFill>
                  <a:schemeClr val="bg2">
                    <a:lumMod val="20000"/>
                    <a:lumOff val="80000"/>
                  </a:schemeClr>
                </a:solidFill>
                <a:effectLst/>
                <a:latin typeface="Segoe UI" panose="020B0502040204020203" pitchFamily="34" charset="0"/>
              </a:rPr>
              <a:t>Card Images</a:t>
            </a:r>
          </a:p>
        </p:txBody>
      </p:sp>
      <p:pic>
        <p:nvPicPr>
          <p:cNvPr id="5" name="Content Placeholder 4">
            <a:extLst>
              <a:ext uri="{FF2B5EF4-FFF2-40B4-BE49-F238E27FC236}">
                <a16:creationId xmlns:a16="http://schemas.microsoft.com/office/drawing/2014/main" id="{314B5312-684C-9C7B-ACAB-20AABFFE7D9F}"/>
              </a:ext>
            </a:extLst>
          </p:cNvPr>
          <p:cNvPicPr>
            <a:picLocks noGrp="1" noChangeAspect="1"/>
          </p:cNvPicPr>
          <p:nvPr>
            <p:ph idx="1"/>
          </p:nvPr>
        </p:nvPicPr>
        <p:blipFill>
          <a:blip r:embed="rId2"/>
          <a:stretch>
            <a:fillRect/>
          </a:stretch>
        </p:blipFill>
        <p:spPr>
          <a:xfrm>
            <a:off x="3103292" y="1126039"/>
            <a:ext cx="3162741" cy="4182059"/>
          </a:xfrm>
        </p:spPr>
      </p:pic>
      <p:pic>
        <p:nvPicPr>
          <p:cNvPr id="7" name="Picture 6">
            <a:extLst>
              <a:ext uri="{FF2B5EF4-FFF2-40B4-BE49-F238E27FC236}">
                <a16:creationId xmlns:a16="http://schemas.microsoft.com/office/drawing/2014/main" id="{94B354BB-79CE-3C16-34C7-C863E6F77FE1}"/>
              </a:ext>
            </a:extLst>
          </p:cNvPr>
          <p:cNvPicPr>
            <a:picLocks noChangeAspect="1"/>
          </p:cNvPicPr>
          <p:nvPr/>
        </p:nvPicPr>
        <p:blipFill>
          <a:blip r:embed="rId3"/>
          <a:stretch>
            <a:fillRect/>
          </a:stretch>
        </p:blipFill>
        <p:spPr>
          <a:xfrm>
            <a:off x="6627888" y="1466576"/>
            <a:ext cx="2762636" cy="3924848"/>
          </a:xfrm>
          <a:prstGeom prst="rect">
            <a:avLst/>
          </a:prstGeom>
        </p:spPr>
      </p:pic>
    </p:spTree>
    <p:extLst>
      <p:ext uri="{BB962C8B-B14F-4D97-AF65-F5344CB8AC3E}">
        <p14:creationId xmlns:p14="http://schemas.microsoft.com/office/powerpoint/2010/main" val="23922982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Cards</a:t>
            </a:r>
            <a:br>
              <a:rPr lang="en-US" b="0" i="0" dirty="0">
                <a:solidFill>
                  <a:schemeClr val="bg2">
                    <a:lumMod val="20000"/>
                    <a:lumOff val="80000"/>
                  </a:schemeClr>
                </a:solidFill>
                <a:effectLst/>
                <a:latin typeface="Segoe UI" panose="020B0502040204020203" pitchFamily="34" charset="0"/>
              </a:rPr>
            </a:br>
            <a:br>
              <a:rPr lang="en-US" b="0" i="0" dirty="0">
                <a:solidFill>
                  <a:schemeClr val="bg2">
                    <a:lumMod val="20000"/>
                    <a:lumOff val="80000"/>
                  </a:schemeClr>
                </a:solidFill>
                <a:effectLst/>
                <a:latin typeface="Segoe UI" panose="020B0502040204020203" pitchFamily="34" charset="0"/>
              </a:rPr>
            </a:br>
            <a:r>
              <a:rPr lang="en-US" b="0" i="0" dirty="0">
                <a:solidFill>
                  <a:schemeClr val="bg2">
                    <a:lumMod val="20000"/>
                    <a:lumOff val="80000"/>
                  </a:schemeClr>
                </a:solidFill>
                <a:effectLst/>
                <a:latin typeface="Segoe UI" panose="020B0502040204020203" pitchFamily="34" charset="0"/>
              </a:rPr>
              <a:t>Card Image Overlays</a:t>
            </a: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379828"/>
            <a:ext cx="7315200" cy="5674608"/>
          </a:xfrm>
        </p:spPr>
        <p:txBody>
          <a:bodyPr>
            <a:normAutofit/>
          </a:bodyPr>
          <a:lstStyle/>
          <a:p>
            <a:pPr marL="0" indent="0">
              <a:buNone/>
            </a:pPr>
            <a:endParaRPr lang="en-IN" b="0" i="0" dirty="0">
              <a:solidFill>
                <a:srgbClr val="0000CD"/>
              </a:solidFill>
              <a:effectLst/>
              <a:latin typeface="Consolas" panose="020B0609020204030204" pitchFamily="49" charset="0"/>
            </a:endParaRPr>
          </a:p>
          <a:p>
            <a:pPr marL="0" indent="0">
              <a:buNone/>
            </a:pPr>
            <a:r>
              <a:rPr lang="en-US" dirty="0"/>
              <a:t>Turn an image into a card background and use .card-</a:t>
            </a:r>
            <a:r>
              <a:rPr lang="en-US" dirty="0" err="1"/>
              <a:t>img</a:t>
            </a:r>
            <a:r>
              <a:rPr lang="en-US" dirty="0"/>
              <a:t>-overlay to add text on top of the image:</a:t>
            </a:r>
          </a:p>
          <a:p>
            <a:pPr marL="0" indent="0">
              <a:buNone/>
            </a:pPr>
            <a:r>
              <a:rPr lang="en-US" dirty="0">
                <a:solidFill>
                  <a:srgbClr val="0000CD"/>
                </a:solidFill>
                <a:latin typeface="Consolas" panose="020B0609020204030204" pitchFamily="49" charset="0"/>
              </a:rPr>
              <a:t> </a:t>
            </a:r>
          </a:p>
          <a:p>
            <a:pPr marL="0" indent="0">
              <a:buNone/>
            </a:pP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="card"</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="width:500px"&gt;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img</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="card-</a:t>
            </a:r>
            <a:r>
              <a:rPr lang="en-IN" b="0" i="0" dirty="0" err="1">
                <a:solidFill>
                  <a:srgbClr val="0000CD"/>
                </a:solidFill>
                <a:effectLst/>
                <a:latin typeface="Consolas" panose="020B0609020204030204" pitchFamily="49" charset="0"/>
              </a:rPr>
              <a:t>img</a:t>
            </a:r>
            <a:r>
              <a:rPr lang="en-IN" b="0" i="0" dirty="0">
                <a:solidFill>
                  <a:srgbClr val="0000CD"/>
                </a:solidFill>
                <a:effectLst/>
                <a:latin typeface="Consolas" panose="020B0609020204030204" pitchFamily="49" charset="0"/>
              </a:rPr>
              <a:t>-top"</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src</a:t>
            </a:r>
            <a:r>
              <a:rPr lang="en-IN" b="0" i="0" dirty="0">
                <a:solidFill>
                  <a:srgbClr val="0000CD"/>
                </a:solidFill>
                <a:effectLst/>
                <a:latin typeface="Consolas" panose="020B0609020204030204" pitchFamily="49" charset="0"/>
              </a:rPr>
              <a:t>="img_avatar1.png"</a:t>
            </a:r>
            <a:r>
              <a:rPr lang="en-IN" b="0" i="0" dirty="0">
                <a:solidFill>
                  <a:srgbClr val="FF0000"/>
                </a:solidFill>
                <a:effectLst/>
                <a:latin typeface="Consolas" panose="020B0609020204030204" pitchFamily="49" charset="0"/>
              </a:rPr>
              <a:t> alt</a:t>
            </a:r>
            <a:r>
              <a:rPr lang="en-IN" b="0" i="0" dirty="0">
                <a:solidFill>
                  <a:srgbClr val="0000CD"/>
                </a:solidFill>
                <a:effectLst/>
                <a:latin typeface="Consolas" panose="020B0609020204030204" pitchFamily="49" charset="0"/>
              </a:rPr>
              <a:t>="Card image"&gt;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="card-</a:t>
            </a:r>
            <a:r>
              <a:rPr lang="en-IN" b="0" i="0" dirty="0" err="1">
                <a:solidFill>
                  <a:srgbClr val="0000CD"/>
                </a:solidFill>
                <a:effectLst/>
                <a:latin typeface="Consolas" panose="020B0609020204030204" pitchFamily="49" charset="0"/>
              </a:rPr>
              <a:t>img</a:t>
            </a:r>
            <a:r>
              <a:rPr lang="en-IN" b="0" i="0" dirty="0">
                <a:solidFill>
                  <a:srgbClr val="0000CD"/>
                </a:solidFill>
                <a:effectLst/>
                <a:latin typeface="Consolas" panose="020B0609020204030204" pitchFamily="49" charset="0"/>
              </a:rPr>
              <a:t>-overlay"&gt;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h4</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="card-title"&gt;</a:t>
            </a:r>
            <a:r>
              <a:rPr lang="en-IN" b="0" i="0" dirty="0">
                <a:solidFill>
                  <a:srgbClr val="000000"/>
                </a:solidFill>
                <a:effectLst/>
                <a:latin typeface="Consolas" panose="020B0609020204030204" pitchFamily="49" charset="0"/>
              </a:rPr>
              <a:t>John Doe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/h4</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="card-text"&gt;</a:t>
            </a:r>
            <a:r>
              <a:rPr lang="en-IN" b="0" i="0" dirty="0">
                <a:solidFill>
                  <a:srgbClr val="000000"/>
                </a:solidFill>
                <a:effectLst/>
                <a:latin typeface="Consolas" panose="020B0609020204030204" pitchFamily="49" charset="0"/>
              </a:rPr>
              <a:t>Some example text.</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-primary"&gt;</a:t>
            </a:r>
            <a:r>
              <a:rPr lang="en-IN" b="0" i="0" dirty="0">
                <a:solidFill>
                  <a:srgbClr val="000000"/>
                </a:solidFill>
                <a:effectLst/>
                <a:latin typeface="Consolas" panose="020B0609020204030204" pitchFamily="49" charset="0"/>
              </a:rPr>
              <a:t>See Profile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0000CD"/>
                </a:solidFill>
                <a:effectLst/>
                <a:latin typeface="Consolas" panose="020B0609020204030204" pitchFamily="49" charset="0"/>
              </a:rPr>
              <a:t>&gt;</a:t>
            </a:r>
            <a:endParaRPr lang="en-US" dirty="0">
              <a:solidFill>
                <a:srgbClr val="0000CD"/>
              </a:solidFill>
              <a:latin typeface="Consolas" panose="020B0609020204030204" pitchFamily="49" charset="0"/>
            </a:endParaRPr>
          </a:p>
        </p:txBody>
      </p:sp>
    </p:spTree>
    <p:extLst>
      <p:ext uri="{BB962C8B-B14F-4D97-AF65-F5344CB8AC3E}">
        <p14:creationId xmlns:p14="http://schemas.microsoft.com/office/powerpoint/2010/main" val="186338450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Cards</a:t>
            </a:r>
            <a:br>
              <a:rPr lang="en-US" b="0" i="0" dirty="0">
                <a:solidFill>
                  <a:schemeClr val="bg2">
                    <a:lumMod val="20000"/>
                    <a:lumOff val="80000"/>
                  </a:schemeClr>
                </a:solidFill>
                <a:effectLst/>
                <a:latin typeface="Segoe UI" panose="020B0502040204020203" pitchFamily="34" charset="0"/>
              </a:rPr>
            </a:br>
            <a:br>
              <a:rPr lang="en-US" b="0" i="0" dirty="0">
                <a:solidFill>
                  <a:schemeClr val="bg2">
                    <a:lumMod val="20000"/>
                    <a:lumOff val="80000"/>
                  </a:schemeClr>
                </a:solidFill>
                <a:effectLst/>
                <a:latin typeface="Segoe UI" panose="020B0502040204020203" pitchFamily="34" charset="0"/>
              </a:rPr>
            </a:br>
            <a:r>
              <a:rPr lang="en-US" b="0" i="0" dirty="0">
                <a:solidFill>
                  <a:schemeClr val="bg2">
                    <a:lumMod val="20000"/>
                    <a:lumOff val="80000"/>
                  </a:schemeClr>
                </a:solidFill>
                <a:effectLst/>
                <a:latin typeface="Segoe UI" panose="020B0502040204020203" pitchFamily="34" charset="0"/>
              </a:rPr>
              <a:t>Card Image Overlays</a:t>
            </a:r>
          </a:p>
        </p:txBody>
      </p:sp>
      <p:pic>
        <p:nvPicPr>
          <p:cNvPr id="5" name="Content Placeholder 4">
            <a:extLst>
              <a:ext uri="{FF2B5EF4-FFF2-40B4-BE49-F238E27FC236}">
                <a16:creationId xmlns:a16="http://schemas.microsoft.com/office/drawing/2014/main" id="{E19E22FC-FEA2-CF70-9926-ABBAF296571D}"/>
              </a:ext>
            </a:extLst>
          </p:cNvPr>
          <p:cNvPicPr>
            <a:picLocks noGrp="1" noChangeAspect="1"/>
          </p:cNvPicPr>
          <p:nvPr>
            <p:ph idx="1"/>
          </p:nvPr>
        </p:nvPicPr>
        <p:blipFill>
          <a:blip r:embed="rId2"/>
          <a:stretch>
            <a:fillRect/>
          </a:stretch>
        </p:blipFill>
        <p:spPr>
          <a:xfrm>
            <a:off x="5244782" y="973618"/>
            <a:ext cx="4563112" cy="4486901"/>
          </a:xfrm>
        </p:spPr>
      </p:pic>
    </p:spTree>
    <p:extLst>
      <p:ext uri="{BB962C8B-B14F-4D97-AF65-F5344CB8AC3E}">
        <p14:creationId xmlns:p14="http://schemas.microsoft.com/office/powerpoint/2010/main" val="24354671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Dropdowns</a:t>
            </a: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379828"/>
            <a:ext cx="7315200" cy="5674608"/>
          </a:xfrm>
        </p:spPr>
        <p:txBody>
          <a:bodyPr>
            <a:normAutofit/>
          </a:bodyPr>
          <a:lstStyle/>
          <a:p>
            <a:pPr marL="0" indent="0">
              <a:buNone/>
            </a:pPr>
            <a:endParaRPr lang="en-IN" b="0" i="0" dirty="0">
              <a:solidFill>
                <a:srgbClr val="0000CD"/>
              </a:solidFill>
              <a:effectLst/>
              <a:latin typeface="Consolas" panose="020B0609020204030204" pitchFamily="49" charset="0"/>
            </a:endParaRPr>
          </a:p>
          <a:p>
            <a:pPr marL="0" indent="0">
              <a:buNone/>
            </a:pPr>
            <a:r>
              <a:rPr lang="en-US" dirty="0"/>
              <a:t>A dropdown menu is a toggleable menu that allows the user to choose one value from a predefined list:</a:t>
            </a:r>
            <a:r>
              <a:rPr lang="en-US" dirty="0">
                <a:solidFill>
                  <a:srgbClr val="0000CD"/>
                </a:solidFill>
                <a:latin typeface="Consolas" panose="020B0609020204030204" pitchFamily="49" charset="0"/>
              </a:rPr>
              <a:t> </a:t>
            </a:r>
          </a:p>
          <a:p>
            <a:pPr marL="0" indent="0">
              <a:buNone/>
            </a:pPr>
            <a:r>
              <a:rPr lang="en-US" dirty="0"/>
              <a:t>The .dropdown class indicates a dropdown menu.</a:t>
            </a:r>
          </a:p>
          <a:p>
            <a:pPr marL="0" indent="0">
              <a:buNone/>
            </a:pPr>
            <a:r>
              <a:rPr lang="en-US" dirty="0"/>
              <a:t>To open the dropdown menu, use a button or a link with a class of .dropdown-toggle and the data-bs-toggle="dropdown" attribute.</a:t>
            </a:r>
          </a:p>
          <a:p>
            <a:pPr marL="0" indent="0">
              <a:buNone/>
            </a:pPr>
            <a:r>
              <a:rPr lang="en-US" dirty="0"/>
              <a:t>Add the .dropdown-menu class to a &lt;div&gt; element to actually build the dropdown menu. Then add the .dropdown-item class to each element (links or buttons) inside the dropdown menu.</a:t>
            </a:r>
          </a:p>
          <a:p>
            <a:pPr marL="0" indent="0">
              <a:buNone/>
            </a:pPr>
            <a:endParaRPr lang="en-US" dirty="0">
              <a:solidFill>
                <a:srgbClr val="0000CD"/>
              </a:solidFill>
              <a:latin typeface="Consolas" panose="020B0609020204030204" pitchFamily="49" charset="0"/>
            </a:endParaRPr>
          </a:p>
        </p:txBody>
      </p:sp>
    </p:spTree>
    <p:extLst>
      <p:ext uri="{BB962C8B-B14F-4D97-AF65-F5344CB8AC3E}">
        <p14:creationId xmlns:p14="http://schemas.microsoft.com/office/powerpoint/2010/main" val="260966103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Dropdowns</a:t>
            </a: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379828"/>
            <a:ext cx="7315200" cy="5674608"/>
          </a:xfrm>
        </p:spPr>
        <p:txBody>
          <a:bodyPr>
            <a:normAutofit/>
          </a:bodyPr>
          <a:lstStyle/>
          <a:p>
            <a:pPr marL="0" indent="0">
              <a:buNone/>
            </a:pPr>
            <a:endParaRPr lang="en-IN" b="0" i="0" dirty="0">
              <a:solidFill>
                <a:srgbClr val="0000CD"/>
              </a:solidFill>
              <a:effectLst/>
              <a:latin typeface="Consolas" panose="020B0609020204030204" pitchFamily="49" charset="0"/>
            </a:endParaRPr>
          </a:p>
          <a:p>
            <a:pPr marL="0" indent="0">
              <a:buNone/>
            </a:pP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="dropdown"&gt;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-primary dropdown-toggle"</a:t>
            </a:r>
            <a:r>
              <a:rPr lang="en-IN" b="0" i="0" dirty="0">
                <a:solidFill>
                  <a:srgbClr val="FF0000"/>
                </a:solidFill>
                <a:effectLst/>
                <a:latin typeface="Consolas" panose="020B0609020204030204" pitchFamily="49" charset="0"/>
              </a:rPr>
              <a:t> data-bs-toggle</a:t>
            </a:r>
            <a:r>
              <a:rPr lang="en-IN" b="0" i="0" dirty="0">
                <a:solidFill>
                  <a:srgbClr val="0000CD"/>
                </a:solidFill>
                <a:effectLst/>
                <a:latin typeface="Consolas" panose="020B0609020204030204" pitchFamily="49" charset="0"/>
              </a:rPr>
              <a:t>="dropdown"&gt;</a:t>
            </a:r>
            <a:br>
              <a:rPr lang="en-IN" dirty="0"/>
            </a:br>
            <a:r>
              <a:rPr lang="en-IN" b="0" i="0" dirty="0">
                <a:solidFill>
                  <a:srgbClr val="000000"/>
                </a:solidFill>
                <a:effectLst/>
                <a:latin typeface="Consolas" panose="020B0609020204030204" pitchFamily="49" charset="0"/>
              </a:rPr>
              <a:t>    Dropdown button</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ul</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="dropdown-menu"&gt;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="dropdown-item"</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Link 1</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="dropdown-item"</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Link 2</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="dropdown-item"</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Link 3</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ul</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0000CD"/>
                </a:solidFill>
                <a:effectLst/>
                <a:latin typeface="Consolas" panose="020B0609020204030204" pitchFamily="49" charset="0"/>
              </a:rPr>
              <a:t>&gt;</a:t>
            </a:r>
            <a:endParaRPr lang="en-IN" b="0" i="0" dirty="0">
              <a:solidFill>
                <a:srgbClr val="000000"/>
              </a:solidFill>
              <a:effectLst/>
              <a:latin typeface="Consolas" panose="020B0609020204030204" pitchFamily="49" charset="0"/>
            </a:endParaRPr>
          </a:p>
          <a:p>
            <a:pPr marL="0" indent="0">
              <a:buNone/>
            </a:pPr>
            <a:endParaRPr lang="en-US" dirty="0"/>
          </a:p>
        </p:txBody>
      </p:sp>
      <p:pic>
        <p:nvPicPr>
          <p:cNvPr id="5" name="Picture 4">
            <a:extLst>
              <a:ext uri="{FF2B5EF4-FFF2-40B4-BE49-F238E27FC236}">
                <a16:creationId xmlns:a16="http://schemas.microsoft.com/office/drawing/2014/main" id="{518782AB-2494-56D3-56D0-5A8B4B5CBB50}"/>
              </a:ext>
            </a:extLst>
          </p:cNvPr>
          <p:cNvPicPr>
            <a:picLocks noChangeAspect="1"/>
          </p:cNvPicPr>
          <p:nvPr/>
        </p:nvPicPr>
        <p:blipFill>
          <a:blip r:embed="rId2"/>
          <a:stretch>
            <a:fillRect/>
          </a:stretch>
        </p:blipFill>
        <p:spPr>
          <a:xfrm>
            <a:off x="9672085" y="5435224"/>
            <a:ext cx="1714739" cy="1238423"/>
          </a:xfrm>
          <a:prstGeom prst="rect">
            <a:avLst/>
          </a:prstGeom>
        </p:spPr>
      </p:pic>
    </p:spTree>
    <p:extLst>
      <p:ext uri="{BB962C8B-B14F-4D97-AF65-F5344CB8AC3E}">
        <p14:creationId xmlns:p14="http://schemas.microsoft.com/office/powerpoint/2010/main" val="38433110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Dropdown Divider and header</a:t>
            </a: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379828"/>
            <a:ext cx="7315200" cy="5674608"/>
          </a:xfrm>
        </p:spPr>
        <p:txBody>
          <a:bodyPr>
            <a:normAutofit/>
          </a:bodyPr>
          <a:lstStyle/>
          <a:p>
            <a:pPr marL="0" indent="0">
              <a:buNone/>
            </a:pPr>
            <a:endParaRPr lang="en-IN" b="0" i="0" dirty="0">
              <a:solidFill>
                <a:srgbClr val="0000CD"/>
              </a:solidFill>
              <a:effectLst/>
              <a:latin typeface="Consolas" panose="020B0609020204030204" pitchFamily="49" charset="0"/>
            </a:endParaRPr>
          </a:p>
          <a:p>
            <a:pPr marL="0" indent="0">
              <a:buNone/>
            </a:pPr>
            <a:r>
              <a:rPr lang="en-US" dirty="0"/>
              <a:t>The .dropdown-divider class is used to separate links inside the dropdown menu with a thin horizontal border:</a:t>
            </a:r>
          </a:p>
          <a:p>
            <a:pPr marL="0" indent="0">
              <a:buNone/>
            </a:pPr>
            <a:r>
              <a:rPr lang="en-US" dirty="0"/>
              <a:t>Example</a:t>
            </a:r>
          </a:p>
          <a:p>
            <a:pPr marL="0" indent="0">
              <a:buNone/>
            </a:pPr>
            <a:r>
              <a:rPr lang="en-US" dirty="0"/>
              <a:t>&lt;li&gt;&lt;</a:t>
            </a:r>
            <a:r>
              <a:rPr lang="en-US" dirty="0" err="1"/>
              <a:t>hr</a:t>
            </a:r>
            <a:r>
              <a:rPr lang="en-US" dirty="0"/>
              <a:t> class="dropdown-divider"&gt;&lt;/</a:t>
            </a:r>
            <a:r>
              <a:rPr lang="en-US" dirty="0" err="1"/>
              <a:t>hr</a:t>
            </a:r>
            <a:r>
              <a:rPr lang="en-US" dirty="0"/>
              <a:t>&gt;&lt;/li&gt;</a:t>
            </a:r>
          </a:p>
          <a:p>
            <a:pPr marL="0" indent="0">
              <a:buNone/>
            </a:pPr>
            <a:r>
              <a:rPr lang="en-US" b="1" dirty="0"/>
              <a:t>Dropdown Header</a:t>
            </a:r>
          </a:p>
          <a:p>
            <a:pPr marL="0" indent="0">
              <a:buNone/>
            </a:pPr>
            <a:r>
              <a:rPr lang="en-US" dirty="0"/>
              <a:t>The .dropdown-header class is used to add headers inside the dropdown menu:</a:t>
            </a:r>
          </a:p>
          <a:p>
            <a:pPr marL="0" indent="0">
              <a:buNone/>
            </a:pPr>
            <a:endParaRPr lang="en-US" dirty="0"/>
          </a:p>
          <a:p>
            <a:pPr marL="0" indent="0">
              <a:buNone/>
            </a:pPr>
            <a:r>
              <a:rPr lang="en-US" dirty="0"/>
              <a:t>Example</a:t>
            </a:r>
          </a:p>
          <a:p>
            <a:pPr marL="0" indent="0">
              <a:buNone/>
            </a:pPr>
            <a:r>
              <a:rPr lang="en-US" dirty="0"/>
              <a:t>&lt;li&gt;&lt;h5 class="dropdown-header"&gt;Dropdown header 1&lt;/h5&gt;&lt;/li&gt;</a:t>
            </a:r>
          </a:p>
        </p:txBody>
      </p:sp>
    </p:spTree>
    <p:extLst>
      <p:ext uri="{BB962C8B-B14F-4D97-AF65-F5344CB8AC3E}">
        <p14:creationId xmlns:p14="http://schemas.microsoft.com/office/powerpoint/2010/main" val="4097007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Padding</a:t>
            </a:r>
            <a:br>
              <a:rPr lang="en-US" dirty="0"/>
            </a:br>
            <a:r>
              <a:rPr lang="en-US" dirty="0"/>
              <a:t>margins</a:t>
            </a:r>
            <a:br>
              <a:rPr lang="en-US" dirty="0"/>
            </a:br>
            <a:endParaRPr lang="en-US" b="0" i="0" dirty="0">
              <a:solidFill>
                <a:schemeClr val="bg2">
                  <a:lumMod val="20000"/>
                  <a:lumOff val="80000"/>
                </a:schemeClr>
              </a:solidFill>
              <a:effectLst/>
              <a:latin typeface="Segoe UI" panose="020B0502040204020203" pitchFamily="34" charset="0"/>
            </a:endParaRPr>
          </a:p>
        </p:txBody>
      </p:sp>
      <p:sp>
        <p:nvSpPr>
          <p:cNvPr id="3" name="Content Placeholder 2"/>
          <p:cNvSpPr>
            <a:spLocks noGrp="1"/>
          </p:cNvSpPr>
          <p:nvPr>
            <p:ph idx="1"/>
          </p:nvPr>
        </p:nvSpPr>
        <p:spPr/>
        <p:txBody>
          <a:bodyPr/>
          <a:lstStyle/>
          <a:p>
            <a:pPr marL="0" indent="0" algn="l">
              <a:buNone/>
            </a:pPr>
            <a:r>
              <a:rPr lang="en-IN" dirty="0"/>
              <a:t>The classes are named using the format {property}{sides}-{size} for </a:t>
            </a:r>
            <a:r>
              <a:rPr lang="en-IN" dirty="0" err="1"/>
              <a:t>xs</a:t>
            </a:r>
            <a:r>
              <a:rPr lang="en-IN" dirty="0"/>
              <a:t> and {property}{sides}-{breakpoint}-{size} for </a:t>
            </a:r>
            <a:r>
              <a:rPr lang="en-IN" dirty="0" err="1"/>
              <a:t>sm</a:t>
            </a:r>
            <a:r>
              <a:rPr lang="en-IN" dirty="0"/>
              <a:t>, md, </a:t>
            </a:r>
            <a:r>
              <a:rPr lang="en-IN" dirty="0" err="1"/>
              <a:t>lg</a:t>
            </a:r>
            <a:r>
              <a:rPr lang="en-IN" dirty="0"/>
              <a:t>, and xl.</a:t>
            </a:r>
          </a:p>
          <a:p>
            <a:pPr marL="0" indent="0" algn="l">
              <a:buNone/>
            </a:pPr>
            <a:endParaRPr lang="en-IN" dirty="0"/>
          </a:p>
          <a:p>
            <a:pPr marL="0" indent="0" algn="l">
              <a:buNone/>
            </a:pPr>
            <a:r>
              <a:rPr lang="en-IN" dirty="0"/>
              <a:t>Where property is one of:</a:t>
            </a:r>
          </a:p>
          <a:p>
            <a:pPr marL="0" indent="0" algn="l">
              <a:buNone/>
            </a:pPr>
            <a:endParaRPr lang="en-IN" dirty="0"/>
          </a:p>
          <a:p>
            <a:pPr marL="0" indent="0" algn="l">
              <a:buNone/>
            </a:pPr>
            <a:r>
              <a:rPr lang="en-IN" dirty="0"/>
              <a:t>m - for classes that set margin</a:t>
            </a:r>
          </a:p>
          <a:p>
            <a:pPr marL="0" indent="0" algn="l">
              <a:buNone/>
            </a:pPr>
            <a:r>
              <a:rPr lang="en-IN" dirty="0"/>
              <a:t>p - for classes that set padding</a:t>
            </a:r>
          </a:p>
          <a:p>
            <a:pPr marL="0" indent="0" algn="l">
              <a:buNone/>
            </a:pPr>
            <a:endParaRPr lang="en-IN" dirty="0"/>
          </a:p>
        </p:txBody>
      </p:sp>
    </p:spTree>
    <p:extLst>
      <p:ext uri="{BB962C8B-B14F-4D97-AF65-F5344CB8AC3E}">
        <p14:creationId xmlns:p14="http://schemas.microsoft.com/office/powerpoint/2010/main" val="308167203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 Dropdown Position</a:t>
            </a: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379828"/>
            <a:ext cx="7315200" cy="5674608"/>
          </a:xfrm>
        </p:spPr>
        <p:txBody>
          <a:bodyPr>
            <a:normAutofit/>
          </a:bodyPr>
          <a:lstStyle/>
          <a:p>
            <a:pPr marL="0" indent="0">
              <a:buNone/>
            </a:pPr>
            <a:endParaRPr lang="en-IN" b="0" i="0" dirty="0">
              <a:solidFill>
                <a:srgbClr val="0000CD"/>
              </a:solidFill>
              <a:effectLst/>
              <a:latin typeface="Consolas" panose="020B0609020204030204" pitchFamily="49" charset="0"/>
            </a:endParaRPr>
          </a:p>
          <a:p>
            <a:pPr marL="0" indent="0">
              <a:buNone/>
            </a:pPr>
            <a:r>
              <a:rPr lang="en-US" dirty="0"/>
              <a:t>You can also create a "</a:t>
            </a:r>
            <a:r>
              <a:rPr lang="en-US" dirty="0" err="1"/>
              <a:t>dropend</a:t>
            </a:r>
            <a:r>
              <a:rPr lang="en-US" dirty="0"/>
              <a:t>" or "</a:t>
            </a:r>
            <a:r>
              <a:rPr lang="en-US" dirty="0" err="1"/>
              <a:t>dropstart</a:t>
            </a:r>
            <a:r>
              <a:rPr lang="en-US" dirty="0"/>
              <a:t>" menu, by adding the .</a:t>
            </a:r>
            <a:r>
              <a:rPr lang="en-US" dirty="0" err="1"/>
              <a:t>dropend</a:t>
            </a:r>
            <a:r>
              <a:rPr lang="en-US" dirty="0"/>
              <a:t> or .</a:t>
            </a:r>
            <a:r>
              <a:rPr lang="en-US" dirty="0" err="1"/>
              <a:t>dropstart</a:t>
            </a:r>
            <a:r>
              <a:rPr lang="en-US" dirty="0"/>
              <a:t> class to the dropdown element. Note that the caret/arrow is added automatically:</a:t>
            </a:r>
          </a:p>
          <a:p>
            <a:pPr marL="0" indent="0">
              <a:buNone/>
            </a:pPr>
            <a:endParaRPr lang="en-US" dirty="0"/>
          </a:p>
          <a:p>
            <a:pPr marL="0" indent="0">
              <a:buNone/>
            </a:pPr>
            <a:r>
              <a:rPr lang="en-US" dirty="0" err="1"/>
              <a:t>Dropright</a:t>
            </a:r>
            <a:endParaRPr lang="en-US" dirty="0"/>
          </a:p>
          <a:p>
            <a:pPr marL="0" indent="0">
              <a:buNone/>
            </a:pPr>
            <a:r>
              <a:rPr lang="en-US" dirty="0"/>
              <a:t>&lt;div class="dropdown </a:t>
            </a:r>
            <a:r>
              <a:rPr lang="en-US" dirty="0" err="1"/>
              <a:t>dropend</a:t>
            </a:r>
            <a:r>
              <a:rPr lang="en-US" dirty="0"/>
              <a:t>"&gt;</a:t>
            </a:r>
          </a:p>
          <a:p>
            <a:pPr marL="0" indent="0">
              <a:buNone/>
            </a:pPr>
            <a:r>
              <a:rPr lang="en-US" dirty="0" err="1"/>
              <a:t>Dropleft</a:t>
            </a:r>
            <a:endParaRPr lang="en-US" dirty="0"/>
          </a:p>
          <a:p>
            <a:pPr marL="0" indent="0">
              <a:buNone/>
            </a:pPr>
            <a:r>
              <a:rPr lang="en-US" dirty="0"/>
              <a:t>&lt;div class="dropdown </a:t>
            </a:r>
            <a:r>
              <a:rPr lang="en-US" dirty="0" err="1"/>
              <a:t>dropstart</a:t>
            </a:r>
            <a:r>
              <a:rPr lang="en-US" dirty="0"/>
              <a:t>"&gt;</a:t>
            </a:r>
          </a:p>
        </p:txBody>
      </p:sp>
    </p:spTree>
    <p:extLst>
      <p:ext uri="{BB962C8B-B14F-4D97-AF65-F5344CB8AC3E}">
        <p14:creationId xmlns:p14="http://schemas.microsoft.com/office/powerpoint/2010/main" val="100930458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 Dropdown Position</a:t>
            </a: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379828"/>
            <a:ext cx="7315200" cy="5674608"/>
          </a:xfrm>
        </p:spPr>
        <p:txBody>
          <a:bodyPr>
            <a:normAutofit/>
          </a:bodyPr>
          <a:lstStyle/>
          <a:p>
            <a:pPr marL="0" indent="0">
              <a:lnSpc>
                <a:spcPct val="80000"/>
              </a:lnSpc>
              <a:buNone/>
            </a:pPr>
            <a:r>
              <a:rPr lang="en-US" sz="1900" b="1" dirty="0" err="1"/>
              <a:t>Dropup</a:t>
            </a:r>
            <a:endParaRPr lang="en-US" sz="1900" b="1" dirty="0"/>
          </a:p>
          <a:p>
            <a:pPr marL="0" indent="0">
              <a:lnSpc>
                <a:spcPct val="80000"/>
              </a:lnSpc>
              <a:buNone/>
            </a:pPr>
            <a:r>
              <a:rPr lang="en-US" sz="1900" dirty="0"/>
              <a:t>If you want the dropdown menu to expand upwards instead of downwards, change the &lt;div&gt; element with class="dropdown" to "</a:t>
            </a:r>
            <a:r>
              <a:rPr lang="en-US" sz="1900" dirty="0" err="1"/>
              <a:t>dropup</a:t>
            </a:r>
            <a:r>
              <a:rPr lang="en-US" sz="1900" dirty="0"/>
              <a:t>":</a:t>
            </a:r>
          </a:p>
          <a:p>
            <a:pPr marL="0" indent="0">
              <a:lnSpc>
                <a:spcPct val="80000"/>
              </a:lnSpc>
              <a:buNone/>
            </a:pPr>
            <a:endParaRPr lang="en-US" sz="1900" dirty="0"/>
          </a:p>
          <a:p>
            <a:pPr marL="0" indent="0">
              <a:lnSpc>
                <a:spcPct val="80000"/>
              </a:lnSpc>
              <a:buNone/>
            </a:pPr>
            <a:r>
              <a:rPr lang="en-US" sz="1900" dirty="0"/>
              <a:t>Example</a:t>
            </a:r>
          </a:p>
          <a:p>
            <a:pPr marL="0" indent="0">
              <a:lnSpc>
                <a:spcPct val="80000"/>
              </a:lnSpc>
              <a:buNone/>
            </a:pPr>
            <a:r>
              <a:rPr lang="en-US" sz="1900" dirty="0"/>
              <a:t>&lt;div class="</a:t>
            </a:r>
            <a:r>
              <a:rPr lang="en-US" sz="1900" dirty="0" err="1"/>
              <a:t>dropup</a:t>
            </a:r>
            <a:r>
              <a:rPr lang="en-US" sz="1900" dirty="0"/>
              <a:t>"&gt;</a:t>
            </a:r>
          </a:p>
        </p:txBody>
      </p:sp>
    </p:spTree>
    <p:extLst>
      <p:ext uri="{BB962C8B-B14F-4D97-AF65-F5344CB8AC3E}">
        <p14:creationId xmlns:p14="http://schemas.microsoft.com/office/powerpoint/2010/main" val="376806523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Collapse</a:t>
            </a: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379828"/>
            <a:ext cx="7315200" cy="5674608"/>
          </a:xfrm>
        </p:spPr>
        <p:txBody>
          <a:bodyPr>
            <a:normAutofit/>
          </a:bodyPr>
          <a:lstStyle/>
          <a:p>
            <a:pPr marL="0" indent="0">
              <a:lnSpc>
                <a:spcPct val="80000"/>
              </a:lnSpc>
              <a:buNone/>
            </a:pPr>
            <a:r>
              <a:rPr lang="en-US" sz="1900" b="1" dirty="0"/>
              <a:t>Basic Collapsible</a:t>
            </a:r>
          </a:p>
          <a:p>
            <a:pPr marL="0" indent="0">
              <a:lnSpc>
                <a:spcPct val="80000"/>
              </a:lnSpc>
              <a:buNone/>
            </a:pPr>
            <a:r>
              <a:rPr lang="en-US" sz="1900" dirty="0" err="1"/>
              <a:t>Collapsibles</a:t>
            </a:r>
            <a:r>
              <a:rPr lang="en-US" sz="1900" dirty="0"/>
              <a:t> are useful when you want to hide and show large amount of content:</a:t>
            </a:r>
          </a:p>
          <a:p>
            <a:pPr marL="0" indent="0">
              <a:lnSpc>
                <a:spcPct val="80000"/>
              </a:lnSpc>
              <a:buNone/>
            </a:pPr>
            <a:endParaRPr lang="en-US" sz="1900" b="1" dirty="0"/>
          </a:p>
          <a:p>
            <a:pPr marL="0" indent="0">
              <a:lnSpc>
                <a:spcPct val="80000"/>
              </a:lnSpc>
              <a:buNone/>
            </a:pPr>
            <a:r>
              <a:rPr lang="en-US" sz="1900" b="1" dirty="0"/>
              <a:t>Example</a:t>
            </a:r>
          </a:p>
          <a:p>
            <a:pPr marL="0" indent="0">
              <a:lnSpc>
                <a:spcPct val="80000"/>
              </a:lnSpc>
              <a:buNone/>
            </a:pPr>
            <a:r>
              <a:rPr lang="en-US" sz="1900" dirty="0"/>
              <a:t>&lt;button data-bs-toggle="collapse" data-bs-target="#demo"&gt;Collapsible&lt;/button&gt;</a:t>
            </a:r>
          </a:p>
          <a:p>
            <a:pPr marL="0" indent="0">
              <a:lnSpc>
                <a:spcPct val="80000"/>
              </a:lnSpc>
              <a:buNone/>
            </a:pPr>
            <a:endParaRPr lang="en-US" sz="1900" dirty="0"/>
          </a:p>
          <a:p>
            <a:pPr marL="0" indent="0">
              <a:lnSpc>
                <a:spcPct val="80000"/>
              </a:lnSpc>
              <a:buNone/>
            </a:pPr>
            <a:r>
              <a:rPr lang="en-US" sz="1900" dirty="0"/>
              <a:t>&lt;div id="demo" class="collapse"&gt;</a:t>
            </a:r>
          </a:p>
          <a:p>
            <a:pPr marL="0" indent="0">
              <a:lnSpc>
                <a:spcPct val="80000"/>
              </a:lnSpc>
              <a:buNone/>
            </a:pPr>
            <a:r>
              <a:rPr lang="en-US" sz="1900" dirty="0"/>
              <a:t>Lorem ipsum dolor text....</a:t>
            </a:r>
          </a:p>
          <a:p>
            <a:pPr marL="0" indent="0">
              <a:lnSpc>
                <a:spcPct val="80000"/>
              </a:lnSpc>
              <a:buNone/>
            </a:pPr>
            <a:r>
              <a:rPr lang="en-US" sz="1900" dirty="0"/>
              <a:t>&lt;/div&gt;</a:t>
            </a:r>
          </a:p>
        </p:txBody>
      </p:sp>
    </p:spTree>
    <p:extLst>
      <p:ext uri="{BB962C8B-B14F-4D97-AF65-F5344CB8AC3E}">
        <p14:creationId xmlns:p14="http://schemas.microsoft.com/office/powerpoint/2010/main" val="114913678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chemeClr val="bg2">
                    <a:lumMod val="20000"/>
                    <a:lumOff val="80000"/>
                  </a:schemeClr>
                </a:solidFill>
                <a:effectLst/>
                <a:latin typeface="Segoe UI" panose="020B0502040204020203" pitchFamily="34" charset="0"/>
              </a:rPr>
              <a:t>Collapse</a:t>
            </a: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379828"/>
            <a:ext cx="7315200" cy="5674608"/>
          </a:xfrm>
        </p:spPr>
        <p:txBody>
          <a:bodyPr>
            <a:normAutofit/>
          </a:bodyPr>
          <a:lstStyle/>
          <a:p>
            <a:pPr marL="0" indent="0">
              <a:lnSpc>
                <a:spcPct val="80000"/>
              </a:lnSpc>
              <a:buNone/>
            </a:pPr>
            <a:r>
              <a:rPr lang="en-US" sz="1900" b="1" dirty="0"/>
              <a:t>The .collapse class indicates a collapsible element (a &lt;div&gt; in our example); this is the content that will be shown or hidden with a click of a button.</a:t>
            </a:r>
          </a:p>
          <a:p>
            <a:pPr marL="0" indent="0">
              <a:lnSpc>
                <a:spcPct val="80000"/>
              </a:lnSpc>
              <a:buNone/>
            </a:pPr>
            <a:endParaRPr lang="en-US" sz="1900" b="1" dirty="0"/>
          </a:p>
          <a:p>
            <a:pPr marL="0" indent="0">
              <a:lnSpc>
                <a:spcPct val="80000"/>
              </a:lnSpc>
              <a:buNone/>
            </a:pPr>
            <a:r>
              <a:rPr lang="en-US" sz="1900" b="1" dirty="0"/>
              <a:t>To control (show/hide) the collapsible content, add the data-bs-toggle="collapse" attribute to an &lt;a&gt; or a &lt;button&gt; element. Then add the data-bs-target="#id" attribute to connect the button with the collapsible content (&lt;div id="demo"&gt;).</a:t>
            </a:r>
          </a:p>
          <a:p>
            <a:pPr marL="0" indent="0">
              <a:lnSpc>
                <a:spcPct val="80000"/>
              </a:lnSpc>
              <a:buNone/>
            </a:pPr>
            <a:endParaRPr lang="en-US" sz="1900" b="1" dirty="0"/>
          </a:p>
          <a:p>
            <a:pPr marL="0" indent="0">
              <a:lnSpc>
                <a:spcPct val="80000"/>
              </a:lnSpc>
              <a:buNone/>
            </a:pPr>
            <a:r>
              <a:rPr lang="en-US" sz="1900" b="1" dirty="0"/>
              <a:t>Note: For &lt;a&gt; elements, you can use the </a:t>
            </a:r>
            <a:r>
              <a:rPr lang="en-US" sz="1900" b="1" dirty="0" err="1"/>
              <a:t>href</a:t>
            </a:r>
            <a:r>
              <a:rPr lang="en-US" sz="1900" b="1" dirty="0"/>
              <a:t> attribute instead of the data-bs-target attribute:</a:t>
            </a:r>
            <a:endParaRPr lang="en-US" sz="1900" dirty="0"/>
          </a:p>
        </p:txBody>
      </p:sp>
    </p:spTree>
    <p:extLst>
      <p:ext uri="{BB962C8B-B14F-4D97-AF65-F5344CB8AC3E}">
        <p14:creationId xmlns:p14="http://schemas.microsoft.com/office/powerpoint/2010/main" val="209926379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lnSpc>
                <a:spcPct val="80000"/>
              </a:lnSpc>
              <a:buNone/>
            </a:pPr>
            <a:r>
              <a:rPr lang="en-US" sz="3600" b="1" dirty="0"/>
              <a:t>Accordion</a:t>
            </a: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379828"/>
            <a:ext cx="7315200" cy="5674608"/>
          </a:xfrm>
        </p:spPr>
        <p:txBody>
          <a:bodyPr>
            <a:normAutofit/>
          </a:bodyPr>
          <a:lstStyle/>
          <a:p>
            <a:pPr marL="0" indent="0">
              <a:lnSpc>
                <a:spcPct val="80000"/>
              </a:lnSpc>
              <a:buNone/>
            </a:pPr>
            <a:r>
              <a:rPr lang="en-US" sz="1900" b="1" dirty="0"/>
              <a:t>Accordion</a:t>
            </a:r>
          </a:p>
          <a:p>
            <a:pPr marL="0" indent="0">
              <a:lnSpc>
                <a:spcPct val="80000"/>
              </a:lnSpc>
              <a:buNone/>
            </a:pPr>
            <a:r>
              <a:rPr lang="en-US" sz="1900" dirty="0"/>
              <a:t>Build vertically collapsing accordions in combination with our Collapse JavaScript plugin.</a:t>
            </a:r>
          </a:p>
          <a:p>
            <a:pPr marL="0" indent="0">
              <a:lnSpc>
                <a:spcPct val="80000"/>
              </a:lnSpc>
              <a:buNone/>
            </a:pPr>
            <a:r>
              <a:rPr lang="en-US" sz="1900" dirty="0"/>
              <a:t>The accordion uses collapse internally to make it collapsible. To render an accordion that’s expanded, add the .open class on the .accordion.</a:t>
            </a:r>
          </a:p>
          <a:p>
            <a:pPr marL="0" indent="0">
              <a:lnSpc>
                <a:spcPct val="80000"/>
              </a:lnSpc>
              <a:buNone/>
            </a:pPr>
            <a:endParaRPr lang="en-US" sz="1900" dirty="0"/>
          </a:p>
        </p:txBody>
      </p:sp>
    </p:spTree>
    <p:extLst>
      <p:ext uri="{BB962C8B-B14F-4D97-AF65-F5344CB8AC3E}">
        <p14:creationId xmlns:p14="http://schemas.microsoft.com/office/powerpoint/2010/main" val="339736179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err="1">
                <a:solidFill>
                  <a:schemeClr val="bg2">
                    <a:lumMod val="20000"/>
                    <a:lumOff val="80000"/>
                  </a:schemeClr>
                </a:solidFill>
                <a:effectLst/>
                <a:latin typeface="Segoe UI" panose="020B0502040204020203" pitchFamily="34" charset="0"/>
              </a:rPr>
              <a:t>Navs</a:t>
            </a:r>
            <a:br>
              <a:rPr lang="en-US" b="0" i="0" dirty="0">
                <a:solidFill>
                  <a:schemeClr val="bg2">
                    <a:lumMod val="20000"/>
                    <a:lumOff val="80000"/>
                  </a:schemeClr>
                </a:solidFill>
                <a:effectLst/>
                <a:latin typeface="Segoe UI" panose="020B0502040204020203" pitchFamily="34" charset="0"/>
              </a:rPr>
            </a:br>
            <a:r>
              <a:rPr lang="en-US" b="0" i="0" dirty="0">
                <a:solidFill>
                  <a:schemeClr val="bg2">
                    <a:lumMod val="20000"/>
                    <a:lumOff val="80000"/>
                  </a:schemeClr>
                </a:solidFill>
                <a:effectLst/>
                <a:latin typeface="Segoe UI" panose="020B0502040204020203" pitchFamily="34" charset="0"/>
              </a:rPr>
              <a:t>Menus</a:t>
            </a: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379828"/>
            <a:ext cx="7315200" cy="5674608"/>
          </a:xfrm>
        </p:spPr>
        <p:txBody>
          <a:bodyPr>
            <a:normAutofit fontScale="92500" lnSpcReduction="10000"/>
          </a:bodyPr>
          <a:lstStyle/>
          <a:p>
            <a:pPr marL="0" indent="0">
              <a:buNone/>
            </a:pPr>
            <a:endParaRPr lang="en-IN" b="0" i="0" dirty="0">
              <a:solidFill>
                <a:srgbClr val="0000CD"/>
              </a:solidFill>
              <a:effectLst/>
              <a:latin typeface="Consolas" panose="020B0609020204030204" pitchFamily="49" charset="0"/>
            </a:endParaRPr>
          </a:p>
          <a:p>
            <a:pPr marL="0" indent="0">
              <a:buNone/>
            </a:pPr>
            <a:r>
              <a:rPr lang="en-US" dirty="0"/>
              <a:t>If you want to create a simple horizontal menu, add the </a:t>
            </a:r>
            <a:r>
              <a:rPr lang="en-US" b="1" dirty="0"/>
              <a:t>.nav</a:t>
            </a:r>
            <a:r>
              <a:rPr lang="en-US" dirty="0"/>
              <a:t> class to a &lt;</a:t>
            </a:r>
            <a:r>
              <a:rPr lang="en-US" dirty="0" err="1"/>
              <a:t>ul</a:t>
            </a:r>
            <a:r>
              <a:rPr lang="en-US" dirty="0"/>
              <a:t>&gt; element, followed by </a:t>
            </a:r>
            <a:r>
              <a:rPr lang="en-US" b="1" dirty="0"/>
              <a:t>.nav-item</a:t>
            </a:r>
            <a:r>
              <a:rPr lang="en-US" dirty="0"/>
              <a:t> for each &lt;li&gt; and add the </a:t>
            </a:r>
            <a:r>
              <a:rPr lang="en-US" b="1" dirty="0"/>
              <a:t>.nav-link</a:t>
            </a:r>
            <a:r>
              <a:rPr lang="en-US" dirty="0"/>
              <a:t> class to their links:</a:t>
            </a:r>
          </a:p>
          <a:p>
            <a:pPr marL="0" indent="0">
              <a:buNone/>
            </a:pPr>
            <a:r>
              <a:rPr lang="en-US" dirty="0">
                <a:solidFill>
                  <a:srgbClr val="0000CD"/>
                </a:solidFill>
                <a:latin typeface="Consolas" panose="020B0609020204030204" pitchFamily="49" charset="0"/>
              </a:rPr>
              <a:t> </a:t>
            </a:r>
          </a:p>
          <a:p>
            <a:pPr algn="l"/>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ul</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="nav-item"&gt;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="nav-link"</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Link</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="nav-item"&gt;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="nav-link"</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Link</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="nav-item"&gt;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="nav-link"</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Link</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="nav-item"&gt;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="nav-link disabled"</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Disabled</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ul</a:t>
            </a:r>
            <a:r>
              <a:rPr lang="en-IN" b="0" i="0" dirty="0">
                <a:solidFill>
                  <a:srgbClr val="0000CD"/>
                </a:solidFill>
                <a:effectLst/>
                <a:latin typeface="Consolas" panose="020B0609020204030204" pitchFamily="49" charset="0"/>
              </a:rPr>
              <a:t>&gt;</a:t>
            </a:r>
            <a:endParaRPr lang="en-IN" b="0" i="0" dirty="0">
              <a:solidFill>
                <a:srgbClr val="000000"/>
              </a:solidFill>
              <a:effectLst/>
              <a:latin typeface="Consolas" panose="020B0609020204030204" pitchFamily="49" charset="0"/>
            </a:endParaRPr>
          </a:p>
        </p:txBody>
      </p:sp>
      <p:pic>
        <p:nvPicPr>
          <p:cNvPr id="6" name="Picture 5">
            <a:extLst>
              <a:ext uri="{FF2B5EF4-FFF2-40B4-BE49-F238E27FC236}">
                <a16:creationId xmlns:a16="http://schemas.microsoft.com/office/drawing/2014/main" id="{EC1CC85F-2FCA-1FA2-4F34-D7C33BA8484F}"/>
              </a:ext>
            </a:extLst>
          </p:cNvPr>
          <p:cNvPicPr>
            <a:picLocks noChangeAspect="1"/>
          </p:cNvPicPr>
          <p:nvPr/>
        </p:nvPicPr>
        <p:blipFill>
          <a:blip r:embed="rId2"/>
          <a:stretch>
            <a:fillRect/>
          </a:stretch>
        </p:blipFill>
        <p:spPr>
          <a:xfrm>
            <a:off x="6875992" y="6050509"/>
            <a:ext cx="2762636" cy="409632"/>
          </a:xfrm>
          <a:prstGeom prst="rect">
            <a:avLst/>
          </a:prstGeom>
        </p:spPr>
      </p:pic>
    </p:spTree>
    <p:extLst>
      <p:ext uri="{BB962C8B-B14F-4D97-AF65-F5344CB8AC3E}">
        <p14:creationId xmlns:p14="http://schemas.microsoft.com/office/powerpoint/2010/main" val="396867072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err="1">
                <a:solidFill>
                  <a:schemeClr val="bg2">
                    <a:lumMod val="20000"/>
                    <a:lumOff val="80000"/>
                  </a:schemeClr>
                </a:solidFill>
                <a:effectLst/>
                <a:latin typeface="Segoe UI" panose="020B0502040204020203" pitchFamily="34" charset="0"/>
              </a:rPr>
              <a:t>Navs</a:t>
            </a:r>
            <a:br>
              <a:rPr lang="en-US" b="0" i="0" dirty="0">
                <a:solidFill>
                  <a:schemeClr val="bg2">
                    <a:lumMod val="20000"/>
                    <a:lumOff val="80000"/>
                  </a:schemeClr>
                </a:solidFill>
                <a:effectLst/>
                <a:latin typeface="Segoe UI" panose="020B0502040204020203" pitchFamily="34" charset="0"/>
              </a:rPr>
            </a:br>
            <a:r>
              <a:rPr lang="en-US" b="0" i="0" dirty="0">
                <a:solidFill>
                  <a:schemeClr val="bg2">
                    <a:lumMod val="20000"/>
                    <a:lumOff val="80000"/>
                  </a:schemeClr>
                </a:solidFill>
                <a:effectLst/>
                <a:latin typeface="Segoe UI" panose="020B0502040204020203" pitchFamily="34" charset="0"/>
              </a:rPr>
              <a:t>Aligned Nav</a:t>
            </a: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379828"/>
            <a:ext cx="7315200" cy="5674608"/>
          </a:xfrm>
        </p:spPr>
        <p:txBody>
          <a:bodyPr>
            <a:normAutofit/>
          </a:bodyPr>
          <a:lstStyle/>
          <a:p>
            <a:pPr marL="0" indent="0">
              <a:buNone/>
            </a:pPr>
            <a:endParaRPr lang="en-IN" b="0" i="0" dirty="0">
              <a:solidFill>
                <a:srgbClr val="0000CD"/>
              </a:solidFill>
              <a:effectLst/>
              <a:latin typeface="Consolas" panose="020B0609020204030204" pitchFamily="49" charset="0"/>
            </a:endParaRPr>
          </a:p>
          <a:p>
            <a:pPr marL="0" indent="0">
              <a:buNone/>
            </a:pPr>
            <a:r>
              <a:rPr lang="en-US" dirty="0"/>
              <a:t>Add the </a:t>
            </a:r>
            <a:r>
              <a:rPr lang="en-US" b="1" dirty="0"/>
              <a:t>.justify-content-center</a:t>
            </a:r>
            <a:r>
              <a:rPr lang="en-US" dirty="0"/>
              <a:t> class to center the nav, and the </a:t>
            </a:r>
            <a:r>
              <a:rPr lang="en-US" b="1" dirty="0"/>
              <a:t>.justify-content-end</a:t>
            </a:r>
            <a:r>
              <a:rPr lang="en-US" dirty="0"/>
              <a:t> class to right-align the nav.</a:t>
            </a:r>
            <a:r>
              <a:rPr lang="en-US" dirty="0">
                <a:solidFill>
                  <a:srgbClr val="0000CD"/>
                </a:solidFill>
                <a:latin typeface="Consolas" panose="020B0609020204030204" pitchFamily="49" charset="0"/>
              </a:rPr>
              <a:t> </a:t>
            </a:r>
          </a:p>
          <a:p>
            <a:pPr algn="l"/>
            <a:r>
              <a:rPr lang="en-US" b="0" i="0" dirty="0">
                <a:solidFill>
                  <a:srgbClr val="008000"/>
                </a:solidFill>
                <a:effectLst/>
                <a:latin typeface="Consolas" panose="020B0609020204030204" pitchFamily="49" charset="0"/>
              </a:rPr>
              <a:t>&lt;!-- Centered nav --&gt;</a:t>
            </a:r>
            <a:br>
              <a:rPr lang="en-US" dirty="0"/>
            </a:b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ul</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="nav justify-content-center"&gt;</a:t>
            </a:r>
            <a:br>
              <a:rPr lang="en-US" dirty="0"/>
            </a:br>
            <a:br>
              <a:rPr lang="en-US" dirty="0"/>
            </a:br>
            <a:r>
              <a:rPr lang="en-US" b="0" i="0" dirty="0">
                <a:solidFill>
                  <a:srgbClr val="008000"/>
                </a:solidFill>
                <a:effectLst/>
                <a:latin typeface="Consolas" panose="020B0609020204030204" pitchFamily="49" charset="0"/>
              </a:rPr>
              <a:t>&lt;!-- Right-aligned nav --&gt;</a:t>
            </a:r>
            <a:br>
              <a:rPr lang="en-US" dirty="0"/>
            </a:b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ul</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="nav justify-content-end"&gt;</a:t>
            </a:r>
            <a:endParaRPr lang="en-IN" b="0" i="0" dirty="0">
              <a:solidFill>
                <a:srgbClr val="000000"/>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B38CB7EC-ADBF-7E12-26AA-05C9A0AAA489}"/>
              </a:ext>
            </a:extLst>
          </p:cNvPr>
          <p:cNvPicPr>
            <a:picLocks noChangeAspect="1"/>
          </p:cNvPicPr>
          <p:nvPr/>
        </p:nvPicPr>
        <p:blipFill>
          <a:blip r:embed="rId2"/>
          <a:stretch>
            <a:fillRect/>
          </a:stretch>
        </p:blipFill>
        <p:spPr>
          <a:xfrm>
            <a:off x="5714606" y="4980211"/>
            <a:ext cx="5639587" cy="943107"/>
          </a:xfrm>
          <a:prstGeom prst="rect">
            <a:avLst/>
          </a:prstGeom>
        </p:spPr>
      </p:pic>
    </p:spTree>
    <p:extLst>
      <p:ext uri="{BB962C8B-B14F-4D97-AF65-F5344CB8AC3E}">
        <p14:creationId xmlns:p14="http://schemas.microsoft.com/office/powerpoint/2010/main" val="96111669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err="1">
                <a:solidFill>
                  <a:schemeClr val="bg2">
                    <a:lumMod val="20000"/>
                    <a:lumOff val="80000"/>
                  </a:schemeClr>
                </a:solidFill>
                <a:effectLst/>
                <a:latin typeface="Segoe UI" panose="020B0502040204020203" pitchFamily="34" charset="0"/>
              </a:rPr>
              <a:t>Navs</a:t>
            </a:r>
            <a:br>
              <a:rPr lang="en-US" b="0" i="0" dirty="0">
                <a:solidFill>
                  <a:schemeClr val="bg2">
                    <a:lumMod val="20000"/>
                    <a:lumOff val="80000"/>
                  </a:schemeClr>
                </a:solidFill>
                <a:effectLst/>
                <a:latin typeface="Segoe UI" panose="020B0502040204020203" pitchFamily="34" charset="0"/>
              </a:rPr>
            </a:br>
            <a:r>
              <a:rPr lang="en-US" b="0" i="0" dirty="0">
                <a:solidFill>
                  <a:schemeClr val="bg2">
                    <a:lumMod val="20000"/>
                    <a:lumOff val="80000"/>
                  </a:schemeClr>
                </a:solidFill>
                <a:effectLst/>
                <a:latin typeface="Segoe UI" panose="020B0502040204020203" pitchFamily="34" charset="0"/>
              </a:rPr>
              <a:t>Vertical Nav</a:t>
            </a:r>
            <a:br>
              <a:rPr lang="en-US" b="0" i="0" dirty="0">
                <a:solidFill>
                  <a:schemeClr val="bg2">
                    <a:lumMod val="20000"/>
                    <a:lumOff val="80000"/>
                  </a:schemeClr>
                </a:solidFill>
                <a:effectLst/>
                <a:latin typeface="Segoe UI" panose="020B0502040204020203" pitchFamily="34" charset="0"/>
              </a:rPr>
            </a:br>
            <a:r>
              <a:rPr lang="en-US" b="0" i="0" dirty="0">
                <a:solidFill>
                  <a:schemeClr val="bg2">
                    <a:lumMod val="20000"/>
                    <a:lumOff val="80000"/>
                  </a:schemeClr>
                </a:solidFill>
                <a:effectLst/>
                <a:latin typeface="Segoe UI" panose="020B0502040204020203" pitchFamily="34" charset="0"/>
              </a:rPr>
              <a:t>Tabs</a:t>
            </a:r>
            <a:br>
              <a:rPr lang="en-US" b="0" i="0" dirty="0">
                <a:solidFill>
                  <a:schemeClr val="bg2">
                    <a:lumMod val="20000"/>
                    <a:lumOff val="80000"/>
                  </a:schemeClr>
                </a:solidFill>
                <a:effectLst/>
                <a:latin typeface="Segoe UI" panose="020B0502040204020203" pitchFamily="34" charset="0"/>
              </a:rPr>
            </a:br>
            <a:endParaRPr lang="en-US" b="0" i="0" dirty="0">
              <a:solidFill>
                <a:schemeClr val="bg2">
                  <a:lumMod val="20000"/>
                  <a:lumOff val="80000"/>
                </a:schemeClr>
              </a:solidFill>
              <a:effectLst/>
              <a:latin typeface="Segoe UI" panose="020B0502040204020203" pitchFamily="34" charset="0"/>
            </a:endParaRP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379828"/>
            <a:ext cx="7315200" cy="5674608"/>
          </a:xfrm>
        </p:spPr>
        <p:txBody>
          <a:bodyPr>
            <a:normAutofit/>
          </a:bodyPr>
          <a:lstStyle/>
          <a:p>
            <a:pPr marL="0" indent="0">
              <a:buNone/>
            </a:pPr>
            <a:endParaRPr lang="en-IN" b="0" i="0" dirty="0">
              <a:solidFill>
                <a:srgbClr val="0000CD"/>
              </a:solidFill>
              <a:effectLst/>
              <a:latin typeface="Consolas" panose="020B0609020204030204" pitchFamily="49" charset="0"/>
            </a:endParaRPr>
          </a:p>
          <a:p>
            <a:pPr marL="0" indent="0">
              <a:buNone/>
            </a:pPr>
            <a:r>
              <a:rPr lang="en-US" b="1" dirty="0"/>
              <a:t>Vertical Nav</a:t>
            </a:r>
          </a:p>
          <a:p>
            <a:pPr marL="0" indent="0">
              <a:buNone/>
            </a:pPr>
            <a:r>
              <a:rPr lang="en-US" dirty="0"/>
              <a:t>Add the .flex-column class to create a vertical nav:</a:t>
            </a:r>
          </a:p>
          <a:p>
            <a:pPr algn="l"/>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ul</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="nav flex-column"&gt;</a:t>
            </a:r>
          </a:p>
          <a:p>
            <a:pPr marL="0" indent="0" algn="l">
              <a:buNone/>
            </a:pPr>
            <a:endParaRPr lang="en-IN" b="0" i="0" dirty="0">
              <a:solidFill>
                <a:srgbClr val="000000"/>
              </a:solidFill>
              <a:effectLst/>
              <a:latin typeface="Segoe UI" panose="020B0502040204020203" pitchFamily="34" charset="0"/>
            </a:endParaRPr>
          </a:p>
          <a:p>
            <a:pPr marL="0" indent="0" algn="l">
              <a:buNone/>
            </a:pPr>
            <a:endParaRPr lang="en-IN" sz="2100" b="1" dirty="0"/>
          </a:p>
          <a:p>
            <a:pPr marL="0" indent="0" algn="l">
              <a:buNone/>
            </a:pPr>
            <a:r>
              <a:rPr lang="en-IN" sz="2100" b="1" dirty="0"/>
              <a:t>Tabs</a:t>
            </a:r>
          </a:p>
          <a:p>
            <a:pPr marL="0" indent="0" algn="l">
              <a:buNone/>
            </a:pPr>
            <a:r>
              <a:rPr lang="en-US" sz="2100" dirty="0"/>
              <a:t>Turn the nav menu into navigation tabs with the .nav-tabs class. Add the .active class to the active/current link. If you want the tabs to be togglable, see the last example on this page.</a:t>
            </a:r>
            <a:endParaRPr lang="en-IN" sz="2100" dirty="0"/>
          </a:p>
          <a:p>
            <a:pPr marL="0" indent="0">
              <a:buNone/>
            </a:pPr>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ul</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 nav-tabs"&gt;</a:t>
            </a:r>
            <a:br>
              <a:rPr lang="en-IN" dirty="0"/>
            </a:br>
            <a:br>
              <a:rPr lang="en-US" b="0" i="0" dirty="0">
                <a:solidFill>
                  <a:srgbClr val="000000"/>
                </a:solidFill>
                <a:effectLst/>
                <a:latin typeface="Consolas" panose="020B0609020204030204" pitchFamily="49" charset="0"/>
              </a:rPr>
            </a:br>
            <a:endParaRPr lang="en-US" b="0" i="0" dirty="0">
              <a:solidFill>
                <a:srgbClr val="000000"/>
              </a:solidFill>
              <a:effectLst/>
              <a:latin typeface="Consolas" panose="020B0609020204030204" pitchFamily="49" charset="0"/>
            </a:endParaRPr>
          </a:p>
        </p:txBody>
      </p:sp>
      <p:pic>
        <p:nvPicPr>
          <p:cNvPr id="7" name="Picture 6">
            <a:extLst>
              <a:ext uri="{FF2B5EF4-FFF2-40B4-BE49-F238E27FC236}">
                <a16:creationId xmlns:a16="http://schemas.microsoft.com/office/drawing/2014/main" id="{6946FC9F-CC64-8E6C-42E8-EE570509F185}"/>
              </a:ext>
            </a:extLst>
          </p:cNvPr>
          <p:cNvPicPr>
            <a:picLocks noChangeAspect="1"/>
          </p:cNvPicPr>
          <p:nvPr/>
        </p:nvPicPr>
        <p:blipFill>
          <a:blip r:embed="rId2"/>
          <a:stretch>
            <a:fillRect/>
          </a:stretch>
        </p:blipFill>
        <p:spPr>
          <a:xfrm>
            <a:off x="9720628" y="1246379"/>
            <a:ext cx="952633" cy="1400370"/>
          </a:xfrm>
          <a:prstGeom prst="rect">
            <a:avLst/>
          </a:prstGeom>
        </p:spPr>
      </p:pic>
      <p:pic>
        <p:nvPicPr>
          <p:cNvPr id="10" name="Picture 9">
            <a:extLst>
              <a:ext uri="{FF2B5EF4-FFF2-40B4-BE49-F238E27FC236}">
                <a16:creationId xmlns:a16="http://schemas.microsoft.com/office/drawing/2014/main" id="{E216C10E-099F-DB5A-C589-38EB63D1D662}"/>
              </a:ext>
            </a:extLst>
          </p:cNvPr>
          <p:cNvPicPr>
            <a:picLocks noChangeAspect="1"/>
          </p:cNvPicPr>
          <p:nvPr/>
        </p:nvPicPr>
        <p:blipFill>
          <a:blip r:embed="rId3"/>
          <a:stretch>
            <a:fillRect/>
          </a:stretch>
        </p:blipFill>
        <p:spPr>
          <a:xfrm>
            <a:off x="4805182" y="5619715"/>
            <a:ext cx="2581635" cy="495369"/>
          </a:xfrm>
          <a:prstGeom prst="rect">
            <a:avLst/>
          </a:prstGeom>
        </p:spPr>
      </p:pic>
    </p:spTree>
    <p:extLst>
      <p:ext uri="{BB962C8B-B14F-4D97-AF65-F5344CB8AC3E}">
        <p14:creationId xmlns:p14="http://schemas.microsoft.com/office/powerpoint/2010/main" val="392949486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err="1">
                <a:solidFill>
                  <a:schemeClr val="bg2">
                    <a:lumMod val="20000"/>
                    <a:lumOff val="80000"/>
                  </a:schemeClr>
                </a:solidFill>
                <a:effectLst/>
                <a:latin typeface="Segoe UI" panose="020B0502040204020203" pitchFamily="34" charset="0"/>
              </a:rPr>
              <a:t>Navs</a:t>
            </a:r>
            <a:br>
              <a:rPr lang="en-US" b="0" i="0" dirty="0">
                <a:solidFill>
                  <a:schemeClr val="bg2">
                    <a:lumMod val="20000"/>
                    <a:lumOff val="80000"/>
                  </a:schemeClr>
                </a:solidFill>
                <a:effectLst/>
                <a:latin typeface="Segoe UI" panose="020B0502040204020203" pitchFamily="34" charset="0"/>
              </a:rPr>
            </a:br>
            <a:r>
              <a:rPr lang="en-US" b="0" i="0" dirty="0">
                <a:solidFill>
                  <a:schemeClr val="bg2">
                    <a:lumMod val="20000"/>
                    <a:lumOff val="80000"/>
                  </a:schemeClr>
                </a:solidFill>
                <a:effectLst/>
                <a:latin typeface="Segoe UI" panose="020B0502040204020203" pitchFamily="34" charset="0"/>
              </a:rPr>
              <a:t>Vertical Nav</a:t>
            </a:r>
            <a:br>
              <a:rPr lang="en-US" b="0" i="0" dirty="0">
                <a:solidFill>
                  <a:schemeClr val="bg2">
                    <a:lumMod val="20000"/>
                    <a:lumOff val="80000"/>
                  </a:schemeClr>
                </a:solidFill>
                <a:effectLst/>
                <a:latin typeface="Segoe UI" panose="020B0502040204020203" pitchFamily="34" charset="0"/>
              </a:rPr>
            </a:br>
            <a:r>
              <a:rPr lang="en-US" b="0" i="0" dirty="0">
                <a:solidFill>
                  <a:schemeClr val="bg2">
                    <a:lumMod val="20000"/>
                    <a:lumOff val="80000"/>
                  </a:schemeClr>
                </a:solidFill>
                <a:effectLst/>
                <a:latin typeface="Segoe UI" panose="020B0502040204020203" pitchFamily="34" charset="0"/>
              </a:rPr>
              <a:t>Tabs</a:t>
            </a:r>
            <a:br>
              <a:rPr lang="en-US" b="0" i="0" dirty="0">
                <a:solidFill>
                  <a:schemeClr val="bg2">
                    <a:lumMod val="20000"/>
                    <a:lumOff val="80000"/>
                  </a:schemeClr>
                </a:solidFill>
                <a:effectLst/>
                <a:latin typeface="Segoe UI" panose="020B0502040204020203" pitchFamily="34" charset="0"/>
              </a:rPr>
            </a:br>
            <a:endParaRPr lang="en-US" b="0" i="0" dirty="0">
              <a:solidFill>
                <a:schemeClr val="bg2">
                  <a:lumMod val="20000"/>
                  <a:lumOff val="80000"/>
                </a:schemeClr>
              </a:solidFill>
              <a:effectLst/>
              <a:latin typeface="Segoe UI" panose="020B0502040204020203" pitchFamily="34" charset="0"/>
            </a:endParaRP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379828"/>
            <a:ext cx="7315200" cy="5674608"/>
          </a:xfrm>
        </p:spPr>
        <p:txBody>
          <a:bodyPr>
            <a:normAutofit/>
          </a:bodyPr>
          <a:lstStyle/>
          <a:p>
            <a:pPr algn="l"/>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ul</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 nav-tabs"&gt;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="nav-item"&gt;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="nav-link active"</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Active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="nav-item"&gt;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="nav-link"</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Link</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="nav-item"&gt;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="nav-link"</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Link</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="nav-item"&gt;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="nav-link disabled"</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Disabled</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ul</a:t>
            </a:r>
            <a:r>
              <a:rPr lang="en-IN" b="0" i="0" dirty="0">
                <a:solidFill>
                  <a:srgbClr val="0000CD"/>
                </a:solidFill>
                <a:effectLst/>
                <a:latin typeface="Consolas" panose="020B0609020204030204" pitchFamily="49" charset="0"/>
              </a:rPr>
              <a:t>&gt;</a:t>
            </a:r>
            <a:endParaRPr lang="en-IN"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6299778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err="1">
                <a:solidFill>
                  <a:schemeClr val="bg2">
                    <a:lumMod val="20000"/>
                    <a:lumOff val="80000"/>
                  </a:schemeClr>
                </a:solidFill>
                <a:effectLst/>
                <a:latin typeface="Segoe UI" panose="020B0502040204020203" pitchFamily="34" charset="0"/>
              </a:rPr>
              <a:t>Navs</a:t>
            </a:r>
            <a:br>
              <a:rPr lang="en-US" b="0" i="0" dirty="0">
                <a:solidFill>
                  <a:schemeClr val="bg2">
                    <a:lumMod val="20000"/>
                    <a:lumOff val="80000"/>
                  </a:schemeClr>
                </a:solidFill>
                <a:effectLst/>
                <a:latin typeface="Segoe UI" panose="020B0502040204020203" pitchFamily="34" charset="0"/>
              </a:rPr>
            </a:br>
            <a:r>
              <a:rPr lang="en-US" b="0" i="0" dirty="0">
                <a:solidFill>
                  <a:schemeClr val="bg2">
                    <a:lumMod val="20000"/>
                    <a:lumOff val="80000"/>
                  </a:schemeClr>
                </a:solidFill>
                <a:effectLst/>
                <a:latin typeface="Segoe UI" panose="020B0502040204020203" pitchFamily="34" charset="0"/>
              </a:rPr>
              <a:t>Pills</a:t>
            </a:r>
            <a:br>
              <a:rPr lang="en-US" b="0" i="0" dirty="0">
                <a:solidFill>
                  <a:schemeClr val="bg2">
                    <a:lumMod val="20000"/>
                    <a:lumOff val="80000"/>
                  </a:schemeClr>
                </a:solidFill>
                <a:effectLst/>
                <a:latin typeface="Segoe UI" panose="020B0502040204020203" pitchFamily="34" charset="0"/>
              </a:rPr>
            </a:br>
            <a:endParaRPr lang="en-US" b="0" i="0" dirty="0">
              <a:solidFill>
                <a:schemeClr val="bg2">
                  <a:lumMod val="20000"/>
                  <a:lumOff val="80000"/>
                </a:schemeClr>
              </a:solidFill>
              <a:effectLst/>
              <a:latin typeface="Segoe UI" panose="020B0502040204020203" pitchFamily="34" charset="0"/>
            </a:endParaRPr>
          </a:p>
        </p:txBody>
      </p:sp>
      <p:sp>
        <p:nvSpPr>
          <p:cNvPr id="4" name="Content Placeholder 3">
            <a:extLst>
              <a:ext uri="{FF2B5EF4-FFF2-40B4-BE49-F238E27FC236}">
                <a16:creationId xmlns:a16="http://schemas.microsoft.com/office/drawing/2014/main" id="{CD4E01F0-B069-FB54-7822-A5B0EB247177}"/>
              </a:ext>
            </a:extLst>
          </p:cNvPr>
          <p:cNvSpPr>
            <a:spLocks noGrp="1"/>
          </p:cNvSpPr>
          <p:nvPr>
            <p:ph idx="1"/>
          </p:nvPr>
        </p:nvSpPr>
        <p:spPr>
          <a:xfrm>
            <a:off x="3869268" y="379828"/>
            <a:ext cx="7315200" cy="5674608"/>
          </a:xfrm>
        </p:spPr>
        <p:txBody>
          <a:bodyPr>
            <a:normAutofit/>
          </a:bodyPr>
          <a:lstStyle/>
          <a:p>
            <a:pPr marL="0" indent="0">
              <a:buNone/>
            </a:pPr>
            <a:r>
              <a:rPr lang="en-IN" b="1" dirty="0"/>
              <a:t>Pills</a:t>
            </a:r>
          </a:p>
          <a:p>
            <a:pPr marL="0" indent="0">
              <a:buNone/>
            </a:pPr>
            <a:r>
              <a:rPr lang="en-US" dirty="0"/>
              <a:t>Turn the nav menu into navigation pills with the .nav-pills class. If you want the pills to be togglable, see the last example on this page.</a:t>
            </a:r>
            <a:endParaRPr lang="en-IN" dirty="0"/>
          </a:p>
          <a:p>
            <a:pPr algn="l"/>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ul</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="nav nav-pills"&gt;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ul</a:t>
            </a:r>
            <a:r>
              <a:rPr lang="en-IN" b="0" i="0" dirty="0">
                <a:solidFill>
                  <a:srgbClr val="0000CD"/>
                </a:solidFill>
                <a:effectLst/>
                <a:latin typeface="Consolas" panose="020B0609020204030204" pitchFamily="49" charset="0"/>
              </a:rPr>
              <a:t>&gt;</a:t>
            </a:r>
          </a:p>
          <a:p>
            <a:pPr algn="l"/>
            <a:r>
              <a:rPr lang="en-IN" b="1" dirty="0"/>
              <a:t>Justified Tabs/pills</a:t>
            </a:r>
          </a:p>
          <a:p>
            <a:pPr marL="0" indent="0" algn="l">
              <a:buNone/>
            </a:pPr>
            <a:r>
              <a:rPr lang="en-US" dirty="0"/>
              <a:t>Justify the tabs/pills with the .nav-justified class (equal width):</a:t>
            </a:r>
            <a:endParaRPr lang="en-IN" dirty="0"/>
          </a:p>
          <a:p>
            <a:pPr algn="l"/>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ul</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="nav nav-pills nav-justified"&gt;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ul</a:t>
            </a:r>
            <a:r>
              <a:rPr lang="en-US" b="0" i="0" dirty="0">
                <a:solidFill>
                  <a:srgbClr val="0000CD"/>
                </a:solidFill>
                <a:effectLst/>
                <a:latin typeface="Consolas" panose="020B0609020204030204" pitchFamily="49" charset="0"/>
              </a:rPr>
              <a:t>&gt;</a:t>
            </a:r>
            <a:br>
              <a:rPr lang="en-US" dirty="0"/>
            </a:br>
            <a:endParaRPr lang="en-IN" b="1" dirty="0"/>
          </a:p>
        </p:txBody>
      </p:sp>
      <p:pic>
        <p:nvPicPr>
          <p:cNvPr id="6" name="Picture 5">
            <a:extLst>
              <a:ext uri="{FF2B5EF4-FFF2-40B4-BE49-F238E27FC236}">
                <a16:creationId xmlns:a16="http://schemas.microsoft.com/office/drawing/2014/main" id="{CFB86CC4-E1CD-82A8-1588-2BA9A8D7551A}"/>
              </a:ext>
            </a:extLst>
          </p:cNvPr>
          <p:cNvPicPr>
            <a:picLocks noChangeAspect="1"/>
          </p:cNvPicPr>
          <p:nvPr/>
        </p:nvPicPr>
        <p:blipFill>
          <a:blip r:embed="rId2"/>
          <a:stretch>
            <a:fillRect/>
          </a:stretch>
        </p:blipFill>
        <p:spPr>
          <a:xfrm>
            <a:off x="8405620" y="932112"/>
            <a:ext cx="2695951" cy="504895"/>
          </a:xfrm>
          <a:prstGeom prst="rect">
            <a:avLst/>
          </a:prstGeom>
        </p:spPr>
      </p:pic>
    </p:spTree>
    <p:extLst>
      <p:ext uri="{BB962C8B-B14F-4D97-AF65-F5344CB8AC3E}">
        <p14:creationId xmlns:p14="http://schemas.microsoft.com/office/powerpoint/2010/main" val="368396834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14623</TotalTime>
  <Words>10246</Words>
  <Application>Microsoft Office PowerPoint</Application>
  <PresentationFormat>Widescreen</PresentationFormat>
  <Paragraphs>664</Paragraphs>
  <Slides>117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117</vt:i4>
      </vt:variant>
    </vt:vector>
  </HeadingPairs>
  <TitlesOfParts>
    <vt:vector size="127" baseType="lpstr">
      <vt:lpstr>Arial</vt:lpstr>
      <vt:lpstr>Calibri</vt:lpstr>
      <vt:lpstr>Consolas</vt:lpstr>
      <vt:lpstr>Corbel</vt:lpstr>
      <vt:lpstr>Courier New</vt:lpstr>
      <vt:lpstr>Segoe UI</vt:lpstr>
      <vt:lpstr>Times New Roman</vt:lpstr>
      <vt:lpstr>Verdana</vt:lpstr>
      <vt:lpstr>Wingdings 2</vt:lpstr>
      <vt:lpstr>Frame</vt:lpstr>
      <vt:lpstr>Bootstrap-5</vt:lpstr>
      <vt:lpstr>Introduction to Bootstrap</vt:lpstr>
      <vt:lpstr>Introduction to Bootstrap versions</vt:lpstr>
      <vt:lpstr>Why Use Bootstrap?</vt:lpstr>
      <vt:lpstr>Where to Get Bootstrap 5?</vt:lpstr>
      <vt:lpstr>Bootstrap 5 Containers</vt:lpstr>
      <vt:lpstr>max-width</vt:lpstr>
      <vt:lpstr>Container Padding </vt:lpstr>
      <vt:lpstr>Container Padding margins </vt:lpstr>
      <vt:lpstr>Container Padding margins </vt:lpstr>
      <vt:lpstr>Container Padding margins </vt:lpstr>
      <vt:lpstr>max-width</vt:lpstr>
      <vt:lpstr>Grid System</vt:lpstr>
      <vt:lpstr>Grid System</vt:lpstr>
      <vt:lpstr>Typography</vt:lpstr>
      <vt:lpstr>Typography</vt:lpstr>
      <vt:lpstr>Typography</vt:lpstr>
      <vt:lpstr>Typography</vt:lpstr>
      <vt:lpstr>Typography</vt:lpstr>
      <vt:lpstr>Typography</vt:lpstr>
      <vt:lpstr>colors</vt:lpstr>
      <vt:lpstr>Table </vt:lpstr>
      <vt:lpstr>Table </vt:lpstr>
      <vt:lpstr>Table </vt:lpstr>
      <vt:lpstr>Images </vt:lpstr>
      <vt:lpstr>Images </vt:lpstr>
      <vt:lpstr>Images </vt:lpstr>
      <vt:lpstr>Images </vt:lpstr>
      <vt:lpstr>Aligning Images</vt:lpstr>
      <vt:lpstr>Responsive Images</vt:lpstr>
      <vt:lpstr>Bootstrap 4 Jumbotron</vt:lpstr>
      <vt:lpstr>Bootstrap 4 Jumbotron</vt:lpstr>
      <vt:lpstr>Alerts</vt:lpstr>
      <vt:lpstr>Alert Links </vt:lpstr>
      <vt:lpstr>Animated Alerts  </vt:lpstr>
      <vt:lpstr>Button</vt:lpstr>
      <vt:lpstr>Button</vt:lpstr>
      <vt:lpstr>Button Outline</vt:lpstr>
      <vt:lpstr>Button Size</vt:lpstr>
      <vt:lpstr>Active/Disabled Buttons</vt:lpstr>
      <vt:lpstr>Block Level Buttons</vt:lpstr>
      <vt:lpstr>Button groups</vt:lpstr>
      <vt:lpstr>Vertical Button Groups</vt:lpstr>
      <vt:lpstr>Button Groups Side by Side</vt:lpstr>
      <vt:lpstr>Nesting Button Groups &amp; Dropdown Menus</vt:lpstr>
      <vt:lpstr>Badges</vt:lpstr>
      <vt:lpstr>Contextual Badges</vt:lpstr>
      <vt:lpstr>Pill Badges</vt:lpstr>
      <vt:lpstr>Badge inside an Element</vt:lpstr>
      <vt:lpstr>Progress Bars</vt:lpstr>
      <vt:lpstr>Progress Bars</vt:lpstr>
      <vt:lpstr>Progress Bar Height</vt:lpstr>
      <vt:lpstr>Progress Bar Labels</vt:lpstr>
      <vt:lpstr>Colored Progress Bars</vt:lpstr>
      <vt:lpstr>Striped Progress Bars</vt:lpstr>
      <vt:lpstr>Animated Progress Bar</vt:lpstr>
      <vt:lpstr>Multiple Progress Bars</vt:lpstr>
      <vt:lpstr>Spinners</vt:lpstr>
      <vt:lpstr>Spinners</vt:lpstr>
      <vt:lpstr>Spinners</vt:lpstr>
      <vt:lpstr>Pagination</vt:lpstr>
      <vt:lpstr>Pagination   .active class</vt:lpstr>
      <vt:lpstr>Pagination   Disabled State</vt:lpstr>
      <vt:lpstr>Pagination Sizing</vt:lpstr>
      <vt:lpstr>Pagination Alignment</vt:lpstr>
      <vt:lpstr>Breadcrumb</vt:lpstr>
      <vt:lpstr>Breadcrumb</vt:lpstr>
      <vt:lpstr>List Groups</vt:lpstr>
      <vt:lpstr>List Groups  Active State</vt:lpstr>
      <vt:lpstr>List Group With Linked Items</vt:lpstr>
      <vt:lpstr>List Group  Disabled Item</vt:lpstr>
      <vt:lpstr>List Group  Flush / Remove Borders</vt:lpstr>
      <vt:lpstr>List Group  Numbered List Groups</vt:lpstr>
      <vt:lpstr>List Group  Horizontal List Groups</vt:lpstr>
      <vt:lpstr>List Group  Contextual Classes</vt:lpstr>
      <vt:lpstr>List Group  Link items with Contextual Classes</vt:lpstr>
      <vt:lpstr>List Group  List Group with Badges</vt:lpstr>
      <vt:lpstr>Cards Basic Card</vt:lpstr>
      <vt:lpstr>Cards Basic Card</vt:lpstr>
      <vt:lpstr>Cards  Header and Footer</vt:lpstr>
      <vt:lpstr>Cards  Contextual Cards</vt:lpstr>
      <vt:lpstr>Cards  Titles, text, and links</vt:lpstr>
      <vt:lpstr>Cards  Card Images</vt:lpstr>
      <vt:lpstr>Cards  Card Images</vt:lpstr>
      <vt:lpstr>Cards  Card Image Overlays</vt:lpstr>
      <vt:lpstr>Cards  Card Image Overlays</vt:lpstr>
      <vt:lpstr>Dropdowns</vt:lpstr>
      <vt:lpstr>Dropdowns</vt:lpstr>
      <vt:lpstr>Dropdown Divider and header</vt:lpstr>
      <vt:lpstr> Dropdown Position</vt:lpstr>
      <vt:lpstr> Dropdown Position</vt:lpstr>
      <vt:lpstr>Collapse</vt:lpstr>
      <vt:lpstr>Collapse</vt:lpstr>
      <vt:lpstr>Accordion</vt:lpstr>
      <vt:lpstr>Navs Menus</vt:lpstr>
      <vt:lpstr>Navs Aligned Nav</vt:lpstr>
      <vt:lpstr>Navs Vertical Nav Tabs </vt:lpstr>
      <vt:lpstr>Navs Vertical Nav Tabs </vt:lpstr>
      <vt:lpstr>Navs Pills </vt:lpstr>
      <vt:lpstr>Navs Pills with Dropdown </vt:lpstr>
      <vt:lpstr>Navs Tabs with Dropdown </vt:lpstr>
      <vt:lpstr>Navs Toggleable / Dynamic Pills </vt:lpstr>
      <vt:lpstr>Navbar </vt:lpstr>
      <vt:lpstr>Navbar </vt:lpstr>
      <vt:lpstr> Vertical Navbar </vt:lpstr>
      <vt:lpstr> Colored Navbar </vt:lpstr>
      <vt:lpstr> Brand / Logo Navbar </vt:lpstr>
      <vt:lpstr> Brand / Logo Navbar </vt:lpstr>
      <vt:lpstr>Carousel / Slideshow</vt:lpstr>
      <vt:lpstr>Carousel / Slideshow</vt:lpstr>
      <vt:lpstr>Modals</vt:lpstr>
      <vt:lpstr>Tooltips</vt:lpstr>
      <vt:lpstr>Tooltips</vt:lpstr>
      <vt:lpstr>Forms</vt:lpstr>
      <vt:lpstr>Textarea     Form Row/Grid (Inline Forms)  </vt:lpstr>
      <vt:lpstr>Checkbox</vt:lpstr>
      <vt:lpstr>Radio buttons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Design</dc:title>
  <dc:creator>Rucha Dave</dc:creator>
  <cp:lastModifiedBy>Anand P.K</cp:lastModifiedBy>
  <cp:revision>791</cp:revision>
  <dcterms:created xsi:type="dcterms:W3CDTF">2019-12-16T12:02:33Z</dcterms:created>
  <dcterms:modified xsi:type="dcterms:W3CDTF">2025-04-04T11:10:00Z</dcterms:modified>
</cp:coreProperties>
</file>