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5" r:id="rId5"/>
    <p:sldId id="262" r:id="rId6"/>
    <p:sldId id="263" r:id="rId7"/>
    <p:sldId id="266" r:id="rId8"/>
    <p:sldId id="268" r:id="rId9"/>
    <p:sldId id="269" r:id="rId10"/>
    <p:sldId id="279" r:id="rId11"/>
    <p:sldId id="270" r:id="rId12"/>
    <p:sldId id="271" r:id="rId13"/>
    <p:sldId id="280" r:id="rId14"/>
    <p:sldId id="281" r:id="rId15"/>
    <p:sldId id="272" r:id="rId16"/>
    <p:sldId id="273" r:id="rId17"/>
    <p:sldId id="275" r:id="rId18"/>
    <p:sldId id="282" r:id="rId19"/>
    <p:sldId id="283" r:id="rId20"/>
    <p:sldId id="284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80053-B2C2-2CB9-362B-0F56BBF2A9C0}" v="3" dt="2025-08-27T03:44:30.017"/>
    <p1510:client id="{FF3C056F-B00E-A25B-7FDA-B71C9F10D742}" v="22" dt="2025-08-29T03:27:57.7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03FCA4-D164-4C82-9AB8-CEC60A77A84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BEE99E3-4204-499E-BF26-A84A4EB5DF87}">
      <dgm:prSet/>
      <dgm:spPr/>
      <dgm:t>
        <a:bodyPr/>
        <a:lstStyle/>
        <a:p>
          <a:r>
            <a:rPr lang="en-US" b="1"/>
            <a:t>Query Submitted</a:t>
          </a:r>
          <a:r>
            <a:rPr lang="en-US"/>
            <a:t> → user asks a question</a:t>
          </a:r>
        </a:p>
      </dgm:t>
    </dgm:pt>
    <dgm:pt modelId="{4A7D1F48-23EA-43DA-9740-FBB15349FEDC}" type="parTrans" cxnId="{C62DC7F7-47E2-4A18-AE37-D7D9E63AEC4C}">
      <dgm:prSet/>
      <dgm:spPr/>
      <dgm:t>
        <a:bodyPr/>
        <a:lstStyle/>
        <a:p>
          <a:endParaRPr lang="en-US"/>
        </a:p>
      </dgm:t>
    </dgm:pt>
    <dgm:pt modelId="{BC1A903B-D853-4832-984F-69CC030E7649}" type="sibTrans" cxnId="{C62DC7F7-47E2-4A18-AE37-D7D9E63AEC4C}">
      <dgm:prSet/>
      <dgm:spPr/>
      <dgm:t>
        <a:bodyPr/>
        <a:lstStyle/>
        <a:p>
          <a:endParaRPr lang="en-US"/>
        </a:p>
      </dgm:t>
    </dgm:pt>
    <dgm:pt modelId="{D1BDBCA0-0CAC-4364-BC0A-5A4247B446BB}">
      <dgm:prSet/>
      <dgm:spPr/>
      <dgm:t>
        <a:bodyPr/>
        <a:lstStyle/>
        <a:p>
          <a:r>
            <a:rPr lang="en-US" b="1"/>
            <a:t>Embedding &amp; Matching</a:t>
          </a:r>
          <a:r>
            <a:rPr lang="en-US"/>
            <a:t> → query turned into vector, compared with stored vectors</a:t>
          </a:r>
        </a:p>
      </dgm:t>
    </dgm:pt>
    <dgm:pt modelId="{F3F0469F-2836-4139-8AF5-F2D05241E260}" type="parTrans" cxnId="{CC49B81F-4AAC-49E0-9324-7452CEB19AAE}">
      <dgm:prSet/>
      <dgm:spPr/>
      <dgm:t>
        <a:bodyPr/>
        <a:lstStyle/>
        <a:p>
          <a:endParaRPr lang="en-US"/>
        </a:p>
      </dgm:t>
    </dgm:pt>
    <dgm:pt modelId="{FAFA08F5-DD46-4BC8-A10A-1EBB5457397E}" type="sibTrans" cxnId="{CC49B81F-4AAC-49E0-9324-7452CEB19AAE}">
      <dgm:prSet/>
      <dgm:spPr/>
      <dgm:t>
        <a:bodyPr/>
        <a:lstStyle/>
        <a:p>
          <a:endParaRPr lang="en-US"/>
        </a:p>
      </dgm:t>
    </dgm:pt>
    <dgm:pt modelId="{816958E7-2946-40C0-AD03-D50A8B58E393}">
      <dgm:prSet/>
      <dgm:spPr/>
      <dgm:t>
        <a:bodyPr/>
        <a:lstStyle/>
        <a:p>
          <a:r>
            <a:rPr lang="en-US" b="1"/>
            <a:t>Retrieve Top-k Chunks</a:t>
          </a:r>
          <a:r>
            <a:rPr lang="en-US"/>
            <a:t> → most relevant pieces fetched</a:t>
          </a:r>
        </a:p>
      </dgm:t>
    </dgm:pt>
    <dgm:pt modelId="{C8EF0375-07A9-42B4-BE06-54E585D9CD09}" type="parTrans" cxnId="{5BF21F2C-3F26-4BCD-AD16-E1D60C0744CD}">
      <dgm:prSet/>
      <dgm:spPr/>
      <dgm:t>
        <a:bodyPr/>
        <a:lstStyle/>
        <a:p>
          <a:endParaRPr lang="en-US"/>
        </a:p>
      </dgm:t>
    </dgm:pt>
    <dgm:pt modelId="{09FE4982-1C0B-4E0D-AB77-F5FACC1B079E}" type="sibTrans" cxnId="{5BF21F2C-3F26-4BCD-AD16-E1D60C0744CD}">
      <dgm:prSet/>
      <dgm:spPr/>
      <dgm:t>
        <a:bodyPr/>
        <a:lstStyle/>
        <a:p>
          <a:endParaRPr lang="en-US"/>
        </a:p>
      </dgm:t>
    </dgm:pt>
    <dgm:pt modelId="{3EDD2161-A463-4E36-BE10-14A703FFBF32}">
      <dgm:prSet/>
      <dgm:spPr/>
      <dgm:t>
        <a:bodyPr/>
        <a:lstStyle/>
        <a:p>
          <a:r>
            <a:rPr lang="en-US" b="1"/>
            <a:t>Reranking</a:t>
          </a:r>
          <a:r>
            <a:rPr lang="en-US"/>
            <a:t> → reorder with Cohere/Voyage</a:t>
          </a:r>
        </a:p>
      </dgm:t>
    </dgm:pt>
    <dgm:pt modelId="{9797CF51-259F-4615-B7BB-312567762C15}" type="parTrans" cxnId="{16BD06C1-1652-4392-9AB3-31D35D802141}">
      <dgm:prSet/>
      <dgm:spPr/>
      <dgm:t>
        <a:bodyPr/>
        <a:lstStyle/>
        <a:p>
          <a:endParaRPr lang="en-US"/>
        </a:p>
      </dgm:t>
    </dgm:pt>
    <dgm:pt modelId="{2B0BBEE3-2C2D-4109-82CD-FFE56104D031}" type="sibTrans" cxnId="{16BD06C1-1652-4392-9AB3-31D35D802141}">
      <dgm:prSet/>
      <dgm:spPr/>
      <dgm:t>
        <a:bodyPr/>
        <a:lstStyle/>
        <a:p>
          <a:endParaRPr lang="en-US"/>
        </a:p>
      </dgm:t>
    </dgm:pt>
    <dgm:pt modelId="{2205182D-1BF9-4167-97F2-C9EF8FBA995D}">
      <dgm:prSet/>
      <dgm:spPr/>
      <dgm:t>
        <a:bodyPr/>
        <a:lstStyle/>
        <a:p>
          <a:r>
            <a:rPr lang="en-US" b="1"/>
            <a:t>RSE (Relevant Segment Extraction)</a:t>
          </a:r>
          <a:r>
            <a:rPr lang="en-US"/>
            <a:t> → combine related chunks into segments</a:t>
          </a:r>
        </a:p>
      </dgm:t>
    </dgm:pt>
    <dgm:pt modelId="{665DA9BF-B103-4431-9C90-429D0B815D91}" type="parTrans" cxnId="{B0BE3AC6-A8EA-459A-B3A1-3D7E99B837E5}">
      <dgm:prSet/>
      <dgm:spPr/>
      <dgm:t>
        <a:bodyPr/>
        <a:lstStyle/>
        <a:p>
          <a:endParaRPr lang="en-US"/>
        </a:p>
      </dgm:t>
    </dgm:pt>
    <dgm:pt modelId="{ED7882F3-1E4E-46C7-9071-21D3102BBED6}" type="sibTrans" cxnId="{B0BE3AC6-A8EA-459A-B3A1-3D7E99B837E5}">
      <dgm:prSet/>
      <dgm:spPr/>
      <dgm:t>
        <a:bodyPr/>
        <a:lstStyle/>
        <a:p>
          <a:endParaRPr lang="en-US"/>
        </a:p>
      </dgm:t>
    </dgm:pt>
    <dgm:pt modelId="{A1258FD0-5925-439A-AD5F-C1A0F6FAFE53}">
      <dgm:prSet/>
      <dgm:spPr/>
      <dgm:t>
        <a:bodyPr/>
        <a:lstStyle/>
        <a:p>
          <a:r>
            <a:rPr lang="en-US" b="1"/>
            <a:t>LLM Processing</a:t>
          </a:r>
          <a:r>
            <a:rPr lang="en-US"/>
            <a:t> → context sent to model (OpenAI, </a:t>
          </a:r>
          <a:r>
            <a:rPr lang="en-US">
              <a:latin typeface="Aptos Display" panose="020F0302020204030204"/>
            </a:rPr>
            <a:t>Claude</a:t>
          </a:r>
          <a:r>
            <a:rPr lang="en-US"/>
            <a:t>, DeepSeek, etc.)</a:t>
          </a:r>
        </a:p>
      </dgm:t>
    </dgm:pt>
    <dgm:pt modelId="{0718BECE-7488-4FC5-8CFA-7059FC90B54F}" type="parTrans" cxnId="{3F0D14C1-F7AB-490B-886D-36EEE02332B9}">
      <dgm:prSet/>
      <dgm:spPr/>
      <dgm:t>
        <a:bodyPr/>
        <a:lstStyle/>
        <a:p>
          <a:endParaRPr lang="en-US"/>
        </a:p>
      </dgm:t>
    </dgm:pt>
    <dgm:pt modelId="{BF66FB4B-9351-44AA-887E-349EE937BF0F}" type="sibTrans" cxnId="{3F0D14C1-F7AB-490B-886D-36EEE02332B9}">
      <dgm:prSet/>
      <dgm:spPr/>
      <dgm:t>
        <a:bodyPr/>
        <a:lstStyle/>
        <a:p>
          <a:endParaRPr lang="en-US"/>
        </a:p>
      </dgm:t>
    </dgm:pt>
    <dgm:pt modelId="{CADF19DD-3AB5-4FEB-B871-E038A895DA35}">
      <dgm:prSet/>
      <dgm:spPr/>
      <dgm:t>
        <a:bodyPr/>
        <a:lstStyle/>
        <a:p>
          <a:r>
            <a:rPr lang="en-US" b="1"/>
            <a:t>Answer Generated</a:t>
          </a:r>
          <a:r>
            <a:rPr lang="en-US"/>
            <a:t> → grounded, domain-aware, explainable</a:t>
          </a:r>
        </a:p>
      </dgm:t>
    </dgm:pt>
    <dgm:pt modelId="{A72646D8-E763-4D9B-8108-84D1D56C6471}" type="parTrans" cxnId="{33192DA3-43C5-4995-B57D-9D0B1111C5DE}">
      <dgm:prSet/>
      <dgm:spPr/>
      <dgm:t>
        <a:bodyPr/>
        <a:lstStyle/>
        <a:p>
          <a:endParaRPr lang="en-US"/>
        </a:p>
      </dgm:t>
    </dgm:pt>
    <dgm:pt modelId="{C3BA90DE-6014-4AA1-A94F-D6689A2E59C6}" type="sibTrans" cxnId="{33192DA3-43C5-4995-B57D-9D0B1111C5DE}">
      <dgm:prSet/>
      <dgm:spPr/>
      <dgm:t>
        <a:bodyPr/>
        <a:lstStyle/>
        <a:p>
          <a:endParaRPr lang="en-US"/>
        </a:p>
      </dgm:t>
    </dgm:pt>
    <dgm:pt modelId="{1B4FA805-395E-4050-8336-F5EF2B6E3396}" type="pres">
      <dgm:prSet presAssocID="{5A03FCA4-D164-4C82-9AB8-CEC60A77A849}" presName="Name0" presStyleCnt="0">
        <dgm:presLayoutVars>
          <dgm:dir/>
          <dgm:resizeHandles val="exact"/>
        </dgm:presLayoutVars>
      </dgm:prSet>
      <dgm:spPr/>
    </dgm:pt>
    <dgm:pt modelId="{AE2F1DA8-5653-4654-BEBF-D20509578A3C}" type="pres">
      <dgm:prSet presAssocID="{EBEE99E3-4204-499E-BF26-A84A4EB5DF87}" presName="node" presStyleLbl="node1" presStyleIdx="0" presStyleCnt="7">
        <dgm:presLayoutVars>
          <dgm:bulletEnabled val="1"/>
        </dgm:presLayoutVars>
      </dgm:prSet>
      <dgm:spPr/>
    </dgm:pt>
    <dgm:pt modelId="{102ED8B9-D0E2-40C8-AA26-8407AB7F3FE2}" type="pres">
      <dgm:prSet presAssocID="{BC1A903B-D853-4832-984F-69CC030E7649}" presName="sibTrans" presStyleLbl="sibTrans1D1" presStyleIdx="0" presStyleCnt="6"/>
      <dgm:spPr/>
    </dgm:pt>
    <dgm:pt modelId="{C27A6EA2-B2E6-46CF-A1BB-471794788164}" type="pres">
      <dgm:prSet presAssocID="{BC1A903B-D853-4832-984F-69CC030E7649}" presName="connectorText" presStyleLbl="sibTrans1D1" presStyleIdx="0" presStyleCnt="6"/>
      <dgm:spPr/>
    </dgm:pt>
    <dgm:pt modelId="{6B2E095E-9CB8-4C7A-8FA8-E3AA0D6FD954}" type="pres">
      <dgm:prSet presAssocID="{D1BDBCA0-0CAC-4364-BC0A-5A4247B446BB}" presName="node" presStyleLbl="node1" presStyleIdx="1" presStyleCnt="7">
        <dgm:presLayoutVars>
          <dgm:bulletEnabled val="1"/>
        </dgm:presLayoutVars>
      </dgm:prSet>
      <dgm:spPr/>
    </dgm:pt>
    <dgm:pt modelId="{FCE8E03E-44BB-42A5-AD1A-D7EEA811F78C}" type="pres">
      <dgm:prSet presAssocID="{FAFA08F5-DD46-4BC8-A10A-1EBB5457397E}" presName="sibTrans" presStyleLbl="sibTrans1D1" presStyleIdx="1" presStyleCnt="6"/>
      <dgm:spPr/>
    </dgm:pt>
    <dgm:pt modelId="{C8D82F7F-B035-449C-9265-6A872ABB76AB}" type="pres">
      <dgm:prSet presAssocID="{FAFA08F5-DD46-4BC8-A10A-1EBB5457397E}" presName="connectorText" presStyleLbl="sibTrans1D1" presStyleIdx="1" presStyleCnt="6"/>
      <dgm:spPr/>
    </dgm:pt>
    <dgm:pt modelId="{B1CC2FA9-09AB-4037-9718-3FCCE2ACEFC0}" type="pres">
      <dgm:prSet presAssocID="{816958E7-2946-40C0-AD03-D50A8B58E393}" presName="node" presStyleLbl="node1" presStyleIdx="2" presStyleCnt="7">
        <dgm:presLayoutVars>
          <dgm:bulletEnabled val="1"/>
        </dgm:presLayoutVars>
      </dgm:prSet>
      <dgm:spPr/>
    </dgm:pt>
    <dgm:pt modelId="{AC00C16D-1D8F-4F28-8A2C-2A759912DA9D}" type="pres">
      <dgm:prSet presAssocID="{09FE4982-1C0B-4E0D-AB77-F5FACC1B079E}" presName="sibTrans" presStyleLbl="sibTrans1D1" presStyleIdx="2" presStyleCnt="6"/>
      <dgm:spPr/>
    </dgm:pt>
    <dgm:pt modelId="{137AAE68-E97B-4FCE-AF4D-24E0F7F0B284}" type="pres">
      <dgm:prSet presAssocID="{09FE4982-1C0B-4E0D-AB77-F5FACC1B079E}" presName="connectorText" presStyleLbl="sibTrans1D1" presStyleIdx="2" presStyleCnt="6"/>
      <dgm:spPr/>
    </dgm:pt>
    <dgm:pt modelId="{08C084BF-72F0-4254-A7DA-E81D021A464A}" type="pres">
      <dgm:prSet presAssocID="{3EDD2161-A463-4E36-BE10-14A703FFBF32}" presName="node" presStyleLbl="node1" presStyleIdx="3" presStyleCnt="7">
        <dgm:presLayoutVars>
          <dgm:bulletEnabled val="1"/>
        </dgm:presLayoutVars>
      </dgm:prSet>
      <dgm:spPr/>
    </dgm:pt>
    <dgm:pt modelId="{7837C92D-0D58-4E1E-A4F0-8DC64C38FFFF}" type="pres">
      <dgm:prSet presAssocID="{2B0BBEE3-2C2D-4109-82CD-FFE56104D031}" presName="sibTrans" presStyleLbl="sibTrans1D1" presStyleIdx="3" presStyleCnt="6"/>
      <dgm:spPr/>
    </dgm:pt>
    <dgm:pt modelId="{E8B90E69-59A8-46B1-986D-1BF94F50F9C2}" type="pres">
      <dgm:prSet presAssocID="{2B0BBEE3-2C2D-4109-82CD-FFE56104D031}" presName="connectorText" presStyleLbl="sibTrans1D1" presStyleIdx="3" presStyleCnt="6"/>
      <dgm:spPr/>
    </dgm:pt>
    <dgm:pt modelId="{D427CF2F-D1A7-48FE-AAE2-C8301A0B0548}" type="pres">
      <dgm:prSet presAssocID="{2205182D-1BF9-4167-97F2-C9EF8FBA995D}" presName="node" presStyleLbl="node1" presStyleIdx="4" presStyleCnt="7">
        <dgm:presLayoutVars>
          <dgm:bulletEnabled val="1"/>
        </dgm:presLayoutVars>
      </dgm:prSet>
      <dgm:spPr/>
    </dgm:pt>
    <dgm:pt modelId="{2999E715-CB9D-4B04-9558-DE279EF35BB3}" type="pres">
      <dgm:prSet presAssocID="{ED7882F3-1E4E-46C7-9071-21D3102BBED6}" presName="sibTrans" presStyleLbl="sibTrans1D1" presStyleIdx="4" presStyleCnt="6"/>
      <dgm:spPr/>
    </dgm:pt>
    <dgm:pt modelId="{9B0CAD6D-FE7E-42B3-8B45-D7A292020201}" type="pres">
      <dgm:prSet presAssocID="{ED7882F3-1E4E-46C7-9071-21D3102BBED6}" presName="connectorText" presStyleLbl="sibTrans1D1" presStyleIdx="4" presStyleCnt="6"/>
      <dgm:spPr/>
    </dgm:pt>
    <dgm:pt modelId="{2526C493-E47B-494E-A145-AB57DC70DFD7}" type="pres">
      <dgm:prSet presAssocID="{A1258FD0-5925-439A-AD5F-C1A0F6FAFE53}" presName="node" presStyleLbl="node1" presStyleIdx="5" presStyleCnt="7">
        <dgm:presLayoutVars>
          <dgm:bulletEnabled val="1"/>
        </dgm:presLayoutVars>
      </dgm:prSet>
      <dgm:spPr/>
    </dgm:pt>
    <dgm:pt modelId="{3D63CD74-65D2-4A97-A301-16C1FE420165}" type="pres">
      <dgm:prSet presAssocID="{BF66FB4B-9351-44AA-887E-349EE937BF0F}" presName="sibTrans" presStyleLbl="sibTrans1D1" presStyleIdx="5" presStyleCnt="6"/>
      <dgm:spPr/>
    </dgm:pt>
    <dgm:pt modelId="{FE265C9C-6D20-46E4-B3C7-DE7476D4B7F2}" type="pres">
      <dgm:prSet presAssocID="{BF66FB4B-9351-44AA-887E-349EE937BF0F}" presName="connectorText" presStyleLbl="sibTrans1D1" presStyleIdx="5" presStyleCnt="6"/>
      <dgm:spPr/>
    </dgm:pt>
    <dgm:pt modelId="{A0D78584-FE74-4B65-8A04-8E51B62DD75D}" type="pres">
      <dgm:prSet presAssocID="{CADF19DD-3AB5-4FEB-B871-E038A895DA35}" presName="node" presStyleLbl="node1" presStyleIdx="6" presStyleCnt="7">
        <dgm:presLayoutVars>
          <dgm:bulletEnabled val="1"/>
        </dgm:presLayoutVars>
      </dgm:prSet>
      <dgm:spPr/>
    </dgm:pt>
  </dgm:ptLst>
  <dgm:cxnLst>
    <dgm:cxn modelId="{4604C409-B1FE-40E5-9C4B-A5D27578D123}" type="presOf" srcId="{2B0BBEE3-2C2D-4109-82CD-FFE56104D031}" destId="{E8B90E69-59A8-46B1-986D-1BF94F50F9C2}" srcOrd="1" destOrd="0" presId="urn:microsoft.com/office/officeart/2016/7/layout/RepeatingBendingProcessNew"/>
    <dgm:cxn modelId="{7B20D00E-B8DB-4083-BD35-9EFA00BBB72A}" type="presOf" srcId="{3EDD2161-A463-4E36-BE10-14A703FFBF32}" destId="{08C084BF-72F0-4254-A7DA-E81D021A464A}" srcOrd="0" destOrd="0" presId="urn:microsoft.com/office/officeart/2016/7/layout/RepeatingBendingProcessNew"/>
    <dgm:cxn modelId="{CC49B81F-4AAC-49E0-9324-7452CEB19AAE}" srcId="{5A03FCA4-D164-4C82-9AB8-CEC60A77A849}" destId="{D1BDBCA0-0CAC-4364-BC0A-5A4247B446BB}" srcOrd="1" destOrd="0" parTransId="{F3F0469F-2836-4139-8AF5-F2D05241E260}" sibTransId="{FAFA08F5-DD46-4BC8-A10A-1EBB5457397E}"/>
    <dgm:cxn modelId="{5BF21F2C-3F26-4BCD-AD16-E1D60C0744CD}" srcId="{5A03FCA4-D164-4C82-9AB8-CEC60A77A849}" destId="{816958E7-2946-40C0-AD03-D50A8B58E393}" srcOrd="2" destOrd="0" parTransId="{C8EF0375-07A9-42B4-BE06-54E585D9CD09}" sibTransId="{09FE4982-1C0B-4E0D-AB77-F5FACC1B079E}"/>
    <dgm:cxn modelId="{7699DE34-4C11-4B0F-AE77-235D2A039E99}" type="presOf" srcId="{2B0BBEE3-2C2D-4109-82CD-FFE56104D031}" destId="{7837C92D-0D58-4E1E-A4F0-8DC64C38FFFF}" srcOrd="0" destOrd="0" presId="urn:microsoft.com/office/officeart/2016/7/layout/RepeatingBendingProcessNew"/>
    <dgm:cxn modelId="{A650AB60-6CA6-4DEE-B75E-D9DEEC57BA7A}" type="presOf" srcId="{09FE4982-1C0B-4E0D-AB77-F5FACC1B079E}" destId="{137AAE68-E97B-4FCE-AF4D-24E0F7F0B284}" srcOrd="1" destOrd="0" presId="urn:microsoft.com/office/officeart/2016/7/layout/RepeatingBendingProcessNew"/>
    <dgm:cxn modelId="{2C02E565-B21D-43BA-9821-28CDE0C2AA2E}" type="presOf" srcId="{09FE4982-1C0B-4E0D-AB77-F5FACC1B079E}" destId="{AC00C16D-1D8F-4F28-8A2C-2A759912DA9D}" srcOrd="0" destOrd="0" presId="urn:microsoft.com/office/officeart/2016/7/layout/RepeatingBendingProcessNew"/>
    <dgm:cxn modelId="{2CC73847-4A6C-4937-A4A0-2801D2EF60A6}" type="presOf" srcId="{FAFA08F5-DD46-4BC8-A10A-1EBB5457397E}" destId="{FCE8E03E-44BB-42A5-AD1A-D7EEA811F78C}" srcOrd="0" destOrd="0" presId="urn:microsoft.com/office/officeart/2016/7/layout/RepeatingBendingProcessNew"/>
    <dgm:cxn modelId="{06A9DA4B-8A5E-4EDA-A78A-F60B8436F2E8}" type="presOf" srcId="{ED7882F3-1E4E-46C7-9071-21D3102BBED6}" destId="{2999E715-CB9D-4B04-9558-DE279EF35BB3}" srcOrd="0" destOrd="0" presId="urn:microsoft.com/office/officeart/2016/7/layout/RepeatingBendingProcessNew"/>
    <dgm:cxn modelId="{1049F67A-EB2F-4A67-BA61-23C330935D61}" type="presOf" srcId="{FAFA08F5-DD46-4BC8-A10A-1EBB5457397E}" destId="{C8D82F7F-B035-449C-9265-6A872ABB76AB}" srcOrd="1" destOrd="0" presId="urn:microsoft.com/office/officeart/2016/7/layout/RepeatingBendingProcessNew"/>
    <dgm:cxn modelId="{A7F5E381-7E61-468D-9591-0B211DFB1FF1}" type="presOf" srcId="{EBEE99E3-4204-499E-BF26-A84A4EB5DF87}" destId="{AE2F1DA8-5653-4654-BEBF-D20509578A3C}" srcOrd="0" destOrd="0" presId="urn:microsoft.com/office/officeart/2016/7/layout/RepeatingBendingProcessNew"/>
    <dgm:cxn modelId="{619DB39B-032F-4DFE-A330-FC7B48893321}" type="presOf" srcId="{CADF19DD-3AB5-4FEB-B871-E038A895DA35}" destId="{A0D78584-FE74-4B65-8A04-8E51B62DD75D}" srcOrd="0" destOrd="0" presId="urn:microsoft.com/office/officeart/2016/7/layout/RepeatingBendingProcessNew"/>
    <dgm:cxn modelId="{33192DA3-43C5-4995-B57D-9D0B1111C5DE}" srcId="{5A03FCA4-D164-4C82-9AB8-CEC60A77A849}" destId="{CADF19DD-3AB5-4FEB-B871-E038A895DA35}" srcOrd="6" destOrd="0" parTransId="{A72646D8-E763-4D9B-8108-84D1D56C6471}" sibTransId="{C3BA90DE-6014-4AA1-A94F-D6689A2E59C6}"/>
    <dgm:cxn modelId="{C63661A9-3A2E-4D01-8A2C-336694A1BFFE}" type="presOf" srcId="{2205182D-1BF9-4167-97F2-C9EF8FBA995D}" destId="{D427CF2F-D1A7-48FE-AAE2-C8301A0B0548}" srcOrd="0" destOrd="0" presId="urn:microsoft.com/office/officeart/2016/7/layout/RepeatingBendingProcessNew"/>
    <dgm:cxn modelId="{774376BC-7442-4875-AFAC-CFE395D704D2}" type="presOf" srcId="{816958E7-2946-40C0-AD03-D50A8B58E393}" destId="{B1CC2FA9-09AB-4037-9718-3FCCE2ACEFC0}" srcOrd="0" destOrd="0" presId="urn:microsoft.com/office/officeart/2016/7/layout/RepeatingBendingProcessNew"/>
    <dgm:cxn modelId="{16BD06C1-1652-4392-9AB3-31D35D802141}" srcId="{5A03FCA4-D164-4C82-9AB8-CEC60A77A849}" destId="{3EDD2161-A463-4E36-BE10-14A703FFBF32}" srcOrd="3" destOrd="0" parTransId="{9797CF51-259F-4615-B7BB-312567762C15}" sibTransId="{2B0BBEE3-2C2D-4109-82CD-FFE56104D031}"/>
    <dgm:cxn modelId="{3F0D14C1-F7AB-490B-886D-36EEE02332B9}" srcId="{5A03FCA4-D164-4C82-9AB8-CEC60A77A849}" destId="{A1258FD0-5925-439A-AD5F-C1A0F6FAFE53}" srcOrd="5" destOrd="0" parTransId="{0718BECE-7488-4FC5-8CFA-7059FC90B54F}" sibTransId="{BF66FB4B-9351-44AA-887E-349EE937BF0F}"/>
    <dgm:cxn modelId="{B0BE3AC6-A8EA-459A-B3A1-3D7E99B837E5}" srcId="{5A03FCA4-D164-4C82-9AB8-CEC60A77A849}" destId="{2205182D-1BF9-4167-97F2-C9EF8FBA995D}" srcOrd="4" destOrd="0" parTransId="{665DA9BF-B103-4431-9C90-429D0B815D91}" sibTransId="{ED7882F3-1E4E-46C7-9071-21D3102BBED6}"/>
    <dgm:cxn modelId="{7D1779C9-87EF-4787-B3BB-217F8F85E77F}" type="presOf" srcId="{BF66FB4B-9351-44AA-887E-349EE937BF0F}" destId="{3D63CD74-65D2-4A97-A301-16C1FE420165}" srcOrd="0" destOrd="0" presId="urn:microsoft.com/office/officeart/2016/7/layout/RepeatingBendingProcessNew"/>
    <dgm:cxn modelId="{AD7234CD-B25F-4FF1-B4C1-73B9FDF2542B}" type="presOf" srcId="{A1258FD0-5925-439A-AD5F-C1A0F6FAFE53}" destId="{2526C493-E47B-494E-A145-AB57DC70DFD7}" srcOrd="0" destOrd="0" presId="urn:microsoft.com/office/officeart/2016/7/layout/RepeatingBendingProcessNew"/>
    <dgm:cxn modelId="{AEC26BD7-1968-4F2A-96C7-77D669C79062}" type="presOf" srcId="{BC1A903B-D853-4832-984F-69CC030E7649}" destId="{102ED8B9-D0E2-40C8-AA26-8407AB7F3FE2}" srcOrd="0" destOrd="0" presId="urn:microsoft.com/office/officeart/2016/7/layout/RepeatingBendingProcessNew"/>
    <dgm:cxn modelId="{D0A792D7-9332-4D92-84CB-4C752CA04C54}" type="presOf" srcId="{5A03FCA4-D164-4C82-9AB8-CEC60A77A849}" destId="{1B4FA805-395E-4050-8336-F5EF2B6E3396}" srcOrd="0" destOrd="0" presId="urn:microsoft.com/office/officeart/2016/7/layout/RepeatingBendingProcessNew"/>
    <dgm:cxn modelId="{70A596D7-3631-4692-A91E-BAF5B7FE1EDB}" type="presOf" srcId="{BF66FB4B-9351-44AA-887E-349EE937BF0F}" destId="{FE265C9C-6D20-46E4-B3C7-DE7476D4B7F2}" srcOrd="1" destOrd="0" presId="urn:microsoft.com/office/officeart/2016/7/layout/RepeatingBendingProcessNew"/>
    <dgm:cxn modelId="{E659C7DA-3908-492C-887F-861E8257400A}" type="presOf" srcId="{D1BDBCA0-0CAC-4364-BC0A-5A4247B446BB}" destId="{6B2E095E-9CB8-4C7A-8FA8-E3AA0D6FD954}" srcOrd="0" destOrd="0" presId="urn:microsoft.com/office/officeart/2016/7/layout/RepeatingBendingProcessNew"/>
    <dgm:cxn modelId="{86C1B8E3-02D4-4E8B-AA61-3A3DA9B8E05D}" type="presOf" srcId="{ED7882F3-1E4E-46C7-9071-21D3102BBED6}" destId="{9B0CAD6D-FE7E-42B3-8B45-D7A292020201}" srcOrd="1" destOrd="0" presId="urn:microsoft.com/office/officeart/2016/7/layout/RepeatingBendingProcessNew"/>
    <dgm:cxn modelId="{38DFA8E7-D804-442A-B98F-15BBE4B24133}" type="presOf" srcId="{BC1A903B-D853-4832-984F-69CC030E7649}" destId="{C27A6EA2-B2E6-46CF-A1BB-471794788164}" srcOrd="1" destOrd="0" presId="urn:microsoft.com/office/officeart/2016/7/layout/RepeatingBendingProcessNew"/>
    <dgm:cxn modelId="{C62DC7F7-47E2-4A18-AE37-D7D9E63AEC4C}" srcId="{5A03FCA4-D164-4C82-9AB8-CEC60A77A849}" destId="{EBEE99E3-4204-499E-BF26-A84A4EB5DF87}" srcOrd="0" destOrd="0" parTransId="{4A7D1F48-23EA-43DA-9740-FBB15349FEDC}" sibTransId="{BC1A903B-D853-4832-984F-69CC030E7649}"/>
    <dgm:cxn modelId="{9C2ED717-EB3F-495C-8C8E-2BAEC11DA0D3}" type="presParOf" srcId="{1B4FA805-395E-4050-8336-F5EF2B6E3396}" destId="{AE2F1DA8-5653-4654-BEBF-D20509578A3C}" srcOrd="0" destOrd="0" presId="urn:microsoft.com/office/officeart/2016/7/layout/RepeatingBendingProcessNew"/>
    <dgm:cxn modelId="{6D46BA0A-D8C1-43CC-A201-735A5C9CFFFF}" type="presParOf" srcId="{1B4FA805-395E-4050-8336-F5EF2B6E3396}" destId="{102ED8B9-D0E2-40C8-AA26-8407AB7F3FE2}" srcOrd="1" destOrd="0" presId="urn:microsoft.com/office/officeart/2016/7/layout/RepeatingBendingProcessNew"/>
    <dgm:cxn modelId="{710729FC-8F1D-4DF7-B249-EB50D6DE8C79}" type="presParOf" srcId="{102ED8B9-D0E2-40C8-AA26-8407AB7F3FE2}" destId="{C27A6EA2-B2E6-46CF-A1BB-471794788164}" srcOrd="0" destOrd="0" presId="urn:microsoft.com/office/officeart/2016/7/layout/RepeatingBendingProcessNew"/>
    <dgm:cxn modelId="{B7346510-13B8-43A2-A1AC-E4D4698B780C}" type="presParOf" srcId="{1B4FA805-395E-4050-8336-F5EF2B6E3396}" destId="{6B2E095E-9CB8-4C7A-8FA8-E3AA0D6FD954}" srcOrd="2" destOrd="0" presId="urn:microsoft.com/office/officeart/2016/7/layout/RepeatingBendingProcessNew"/>
    <dgm:cxn modelId="{6DCC5766-1882-4596-ABBB-CFF94EEDD425}" type="presParOf" srcId="{1B4FA805-395E-4050-8336-F5EF2B6E3396}" destId="{FCE8E03E-44BB-42A5-AD1A-D7EEA811F78C}" srcOrd="3" destOrd="0" presId="urn:microsoft.com/office/officeart/2016/7/layout/RepeatingBendingProcessNew"/>
    <dgm:cxn modelId="{6FFBE4A3-FEF0-454F-BE26-6686F3D9A3A6}" type="presParOf" srcId="{FCE8E03E-44BB-42A5-AD1A-D7EEA811F78C}" destId="{C8D82F7F-B035-449C-9265-6A872ABB76AB}" srcOrd="0" destOrd="0" presId="urn:microsoft.com/office/officeart/2016/7/layout/RepeatingBendingProcessNew"/>
    <dgm:cxn modelId="{2C3ED581-825D-4F6E-952B-0A3EFAC30DD5}" type="presParOf" srcId="{1B4FA805-395E-4050-8336-F5EF2B6E3396}" destId="{B1CC2FA9-09AB-4037-9718-3FCCE2ACEFC0}" srcOrd="4" destOrd="0" presId="urn:microsoft.com/office/officeart/2016/7/layout/RepeatingBendingProcessNew"/>
    <dgm:cxn modelId="{6BE3AC18-3A36-4749-A284-464701EA90EE}" type="presParOf" srcId="{1B4FA805-395E-4050-8336-F5EF2B6E3396}" destId="{AC00C16D-1D8F-4F28-8A2C-2A759912DA9D}" srcOrd="5" destOrd="0" presId="urn:microsoft.com/office/officeart/2016/7/layout/RepeatingBendingProcessNew"/>
    <dgm:cxn modelId="{09F9951F-45BC-4273-A391-6A3F863EA06A}" type="presParOf" srcId="{AC00C16D-1D8F-4F28-8A2C-2A759912DA9D}" destId="{137AAE68-E97B-4FCE-AF4D-24E0F7F0B284}" srcOrd="0" destOrd="0" presId="urn:microsoft.com/office/officeart/2016/7/layout/RepeatingBendingProcessNew"/>
    <dgm:cxn modelId="{50962279-AB29-401D-AB07-CB45D297E647}" type="presParOf" srcId="{1B4FA805-395E-4050-8336-F5EF2B6E3396}" destId="{08C084BF-72F0-4254-A7DA-E81D021A464A}" srcOrd="6" destOrd="0" presId="urn:microsoft.com/office/officeart/2016/7/layout/RepeatingBendingProcessNew"/>
    <dgm:cxn modelId="{4260C4A7-CCDB-4396-9427-BF71F23358B9}" type="presParOf" srcId="{1B4FA805-395E-4050-8336-F5EF2B6E3396}" destId="{7837C92D-0D58-4E1E-A4F0-8DC64C38FFFF}" srcOrd="7" destOrd="0" presId="urn:microsoft.com/office/officeart/2016/7/layout/RepeatingBendingProcessNew"/>
    <dgm:cxn modelId="{D248A3DA-ED52-4A2A-994E-38C497C37E0E}" type="presParOf" srcId="{7837C92D-0D58-4E1E-A4F0-8DC64C38FFFF}" destId="{E8B90E69-59A8-46B1-986D-1BF94F50F9C2}" srcOrd="0" destOrd="0" presId="urn:microsoft.com/office/officeart/2016/7/layout/RepeatingBendingProcessNew"/>
    <dgm:cxn modelId="{0CB3E38D-BF2D-4856-B2DC-2D516BC32585}" type="presParOf" srcId="{1B4FA805-395E-4050-8336-F5EF2B6E3396}" destId="{D427CF2F-D1A7-48FE-AAE2-C8301A0B0548}" srcOrd="8" destOrd="0" presId="urn:microsoft.com/office/officeart/2016/7/layout/RepeatingBendingProcessNew"/>
    <dgm:cxn modelId="{4ADD088B-8107-4854-8EB0-174DE031EC27}" type="presParOf" srcId="{1B4FA805-395E-4050-8336-F5EF2B6E3396}" destId="{2999E715-CB9D-4B04-9558-DE279EF35BB3}" srcOrd="9" destOrd="0" presId="urn:microsoft.com/office/officeart/2016/7/layout/RepeatingBendingProcessNew"/>
    <dgm:cxn modelId="{ECB48EB8-B9B2-4EAB-90B0-305B24767DC9}" type="presParOf" srcId="{2999E715-CB9D-4B04-9558-DE279EF35BB3}" destId="{9B0CAD6D-FE7E-42B3-8B45-D7A292020201}" srcOrd="0" destOrd="0" presId="urn:microsoft.com/office/officeart/2016/7/layout/RepeatingBendingProcessNew"/>
    <dgm:cxn modelId="{9967017A-4303-461A-9255-062AC3414DD7}" type="presParOf" srcId="{1B4FA805-395E-4050-8336-F5EF2B6E3396}" destId="{2526C493-E47B-494E-A145-AB57DC70DFD7}" srcOrd="10" destOrd="0" presId="urn:microsoft.com/office/officeart/2016/7/layout/RepeatingBendingProcessNew"/>
    <dgm:cxn modelId="{EC447CB5-8E75-44FD-A1C9-A1E23ACDB52E}" type="presParOf" srcId="{1B4FA805-395E-4050-8336-F5EF2B6E3396}" destId="{3D63CD74-65D2-4A97-A301-16C1FE420165}" srcOrd="11" destOrd="0" presId="urn:microsoft.com/office/officeart/2016/7/layout/RepeatingBendingProcessNew"/>
    <dgm:cxn modelId="{21C08E68-145C-4D71-B4DF-7D416D578C7B}" type="presParOf" srcId="{3D63CD74-65D2-4A97-A301-16C1FE420165}" destId="{FE265C9C-6D20-46E4-B3C7-DE7476D4B7F2}" srcOrd="0" destOrd="0" presId="urn:microsoft.com/office/officeart/2016/7/layout/RepeatingBendingProcessNew"/>
    <dgm:cxn modelId="{32771712-4BA0-4574-8F1B-8707A276C462}" type="presParOf" srcId="{1B4FA805-395E-4050-8336-F5EF2B6E3396}" destId="{A0D78584-FE74-4B65-8A04-8E51B62DD75D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0D6E745-66AE-40E5-86A5-26F3FF6BCA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DB01AD6-C0DC-44C7-9241-2CDAF76251EB}">
      <dgm:prSet custT="1"/>
      <dgm:spPr/>
      <dgm:t>
        <a:bodyPr/>
        <a:lstStyle/>
        <a:p>
          <a:pPr rtl="0"/>
          <a:r>
            <a:rPr lang="en-US" sz="2000" dirty="0">
              <a:latin typeface="Times"/>
              <a:cs typeface="Times"/>
            </a:rPr>
            <a:t>Multistep numeric calculations and reasoning</a:t>
          </a:r>
        </a:p>
      </dgm:t>
    </dgm:pt>
    <dgm:pt modelId="{3077B29B-F765-44D2-8886-7FDE931FE84C}" type="parTrans" cxnId="{FA86E19A-4817-4729-A109-DEC311392964}">
      <dgm:prSet/>
      <dgm:spPr/>
      <dgm:t>
        <a:bodyPr/>
        <a:lstStyle/>
        <a:p>
          <a:endParaRPr lang="en-US"/>
        </a:p>
      </dgm:t>
    </dgm:pt>
    <dgm:pt modelId="{8F9526C0-6809-490B-8886-E4BF7E9779AA}" type="sibTrans" cxnId="{FA86E19A-4817-4729-A109-DEC311392964}">
      <dgm:prSet/>
      <dgm:spPr/>
      <dgm:t>
        <a:bodyPr/>
        <a:lstStyle/>
        <a:p>
          <a:endParaRPr lang="en-US"/>
        </a:p>
      </dgm:t>
    </dgm:pt>
    <dgm:pt modelId="{26AE669B-C1D7-41E0-92AA-718B2ABE806A}">
      <dgm:prSet/>
      <dgm:spPr/>
      <dgm:t>
        <a:bodyPr/>
        <a:lstStyle/>
        <a:p>
          <a:pPr rtl="0"/>
          <a:r>
            <a:rPr lang="en-US" sz="2000" dirty="0">
              <a:latin typeface="Times"/>
              <a:cs typeface="Times"/>
            </a:rPr>
            <a:t>Multiple questions in a single QA</a:t>
          </a:r>
        </a:p>
      </dgm:t>
    </dgm:pt>
    <dgm:pt modelId="{55DF39A0-39F4-4830-913E-74DD0212BCDF}" type="parTrans" cxnId="{66C05E97-91F2-486F-BDE8-03F621FBF6A6}">
      <dgm:prSet/>
      <dgm:spPr/>
      <dgm:t>
        <a:bodyPr/>
        <a:lstStyle/>
        <a:p>
          <a:endParaRPr lang="en-US"/>
        </a:p>
      </dgm:t>
    </dgm:pt>
    <dgm:pt modelId="{8BFDBB17-58F9-43A0-B998-EE26A1E140CC}" type="sibTrans" cxnId="{66C05E97-91F2-486F-BDE8-03F621FBF6A6}">
      <dgm:prSet/>
      <dgm:spPr/>
      <dgm:t>
        <a:bodyPr/>
        <a:lstStyle/>
        <a:p>
          <a:endParaRPr lang="en-US"/>
        </a:p>
      </dgm:t>
    </dgm:pt>
    <dgm:pt modelId="{BFEF6654-A2D8-445C-B5A6-3372128A3C0F}">
      <dgm:prSet/>
      <dgm:spPr/>
      <dgm:t>
        <a:bodyPr/>
        <a:lstStyle/>
        <a:p>
          <a:r>
            <a:rPr lang="en-US" sz="2000" dirty="0">
              <a:latin typeface="Times"/>
              <a:cs typeface="Times"/>
            </a:rPr>
            <a:t>References across multiple documents</a:t>
          </a:r>
        </a:p>
      </dgm:t>
    </dgm:pt>
    <dgm:pt modelId="{B154F2AF-0443-421E-B7BB-0A6C23F3EE76}" type="parTrans" cxnId="{D18D9A8A-CCE7-4E59-AF72-2B536E8B8C12}">
      <dgm:prSet/>
      <dgm:spPr/>
      <dgm:t>
        <a:bodyPr/>
        <a:lstStyle/>
        <a:p>
          <a:endParaRPr lang="en-US"/>
        </a:p>
      </dgm:t>
    </dgm:pt>
    <dgm:pt modelId="{4C62CE68-F20C-4E83-BF66-A1FAB4F76A72}" type="sibTrans" cxnId="{D18D9A8A-CCE7-4E59-AF72-2B536E8B8C12}">
      <dgm:prSet/>
      <dgm:spPr/>
      <dgm:t>
        <a:bodyPr/>
        <a:lstStyle/>
        <a:p>
          <a:endParaRPr lang="en-US"/>
        </a:p>
      </dgm:t>
    </dgm:pt>
    <dgm:pt modelId="{3FF29626-273E-4467-8074-E2DF7AB8DDDF}">
      <dgm:prSet/>
      <dgm:spPr/>
      <dgm:t>
        <a:bodyPr/>
        <a:lstStyle/>
        <a:p>
          <a:r>
            <a:rPr lang="en-US" sz="2000" dirty="0">
              <a:latin typeface="Times"/>
              <a:cs typeface="Times"/>
            </a:rPr>
            <a:t>Prediction-style questions</a:t>
          </a:r>
        </a:p>
      </dgm:t>
    </dgm:pt>
    <dgm:pt modelId="{D8AFDB05-5969-4A42-89F0-32B27A680E06}" type="parTrans" cxnId="{FAFB8AF6-00A6-4DAD-8F9F-79587B846E81}">
      <dgm:prSet/>
      <dgm:spPr/>
      <dgm:t>
        <a:bodyPr/>
        <a:lstStyle/>
        <a:p>
          <a:endParaRPr lang="en-US"/>
        </a:p>
      </dgm:t>
    </dgm:pt>
    <dgm:pt modelId="{23BC329C-7EAF-4E81-9C0D-5136DB58392D}" type="sibTrans" cxnId="{FAFB8AF6-00A6-4DAD-8F9F-79587B846E81}">
      <dgm:prSet/>
      <dgm:spPr/>
      <dgm:t>
        <a:bodyPr/>
        <a:lstStyle/>
        <a:p>
          <a:endParaRPr lang="en-US"/>
        </a:p>
      </dgm:t>
    </dgm:pt>
    <dgm:pt modelId="{629510B4-4D2C-4E2E-8776-1D1BD72A47E4}" type="pres">
      <dgm:prSet presAssocID="{70D6E745-66AE-40E5-86A5-26F3FF6BCA82}" presName="root" presStyleCnt="0">
        <dgm:presLayoutVars>
          <dgm:dir/>
          <dgm:resizeHandles val="exact"/>
        </dgm:presLayoutVars>
      </dgm:prSet>
      <dgm:spPr/>
    </dgm:pt>
    <dgm:pt modelId="{824E326F-75A5-4A92-BC2E-589C5720D600}" type="pres">
      <dgm:prSet presAssocID="{0DB01AD6-C0DC-44C7-9241-2CDAF76251EB}" presName="compNode" presStyleCnt="0"/>
      <dgm:spPr/>
    </dgm:pt>
    <dgm:pt modelId="{910A9711-2A87-48D5-A07B-864B5CDDFD86}" type="pres">
      <dgm:prSet presAssocID="{0DB01AD6-C0DC-44C7-9241-2CDAF76251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68E07A4D-6102-4DA5-BF06-F9A20BDCCCF0}" type="pres">
      <dgm:prSet presAssocID="{0DB01AD6-C0DC-44C7-9241-2CDAF76251EB}" presName="spaceRect" presStyleCnt="0"/>
      <dgm:spPr/>
    </dgm:pt>
    <dgm:pt modelId="{58CC8EED-65B6-4D46-B726-D5D77AC745A2}" type="pres">
      <dgm:prSet presAssocID="{0DB01AD6-C0DC-44C7-9241-2CDAF76251EB}" presName="textRect" presStyleLbl="revTx" presStyleIdx="0" presStyleCnt="4">
        <dgm:presLayoutVars>
          <dgm:chMax val="1"/>
          <dgm:chPref val="1"/>
        </dgm:presLayoutVars>
      </dgm:prSet>
      <dgm:spPr/>
    </dgm:pt>
    <dgm:pt modelId="{BB81AFE9-F19C-471C-AA9E-A1A0BA3E1A4D}" type="pres">
      <dgm:prSet presAssocID="{8F9526C0-6809-490B-8886-E4BF7E9779AA}" presName="sibTrans" presStyleCnt="0"/>
      <dgm:spPr/>
    </dgm:pt>
    <dgm:pt modelId="{28867A0A-38F1-4E96-8EE9-FD50F53A0D13}" type="pres">
      <dgm:prSet presAssocID="{26AE669B-C1D7-41E0-92AA-718B2ABE806A}" presName="compNode" presStyleCnt="0"/>
      <dgm:spPr/>
    </dgm:pt>
    <dgm:pt modelId="{0D267A58-B061-4CF9-BE34-6C4C2953EDCA}" type="pres">
      <dgm:prSet presAssocID="{26AE669B-C1D7-41E0-92AA-718B2ABE80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03290AF8-67A2-4A67-91CB-3DFAD0A2B5D6}" type="pres">
      <dgm:prSet presAssocID="{26AE669B-C1D7-41E0-92AA-718B2ABE806A}" presName="spaceRect" presStyleCnt="0"/>
      <dgm:spPr/>
    </dgm:pt>
    <dgm:pt modelId="{A2FCF5BC-ED40-495E-831D-A6B3253D2721}" type="pres">
      <dgm:prSet presAssocID="{26AE669B-C1D7-41E0-92AA-718B2ABE806A}" presName="textRect" presStyleLbl="revTx" presStyleIdx="1" presStyleCnt="4">
        <dgm:presLayoutVars>
          <dgm:chMax val="1"/>
          <dgm:chPref val="1"/>
        </dgm:presLayoutVars>
      </dgm:prSet>
      <dgm:spPr/>
    </dgm:pt>
    <dgm:pt modelId="{CA4F414E-AEB9-4B49-A777-16D98A327701}" type="pres">
      <dgm:prSet presAssocID="{8BFDBB17-58F9-43A0-B998-EE26A1E140CC}" presName="sibTrans" presStyleCnt="0"/>
      <dgm:spPr/>
    </dgm:pt>
    <dgm:pt modelId="{90625CA8-1601-4C21-917A-5CAE24F76DFD}" type="pres">
      <dgm:prSet presAssocID="{BFEF6654-A2D8-445C-B5A6-3372128A3C0F}" presName="compNode" presStyleCnt="0"/>
      <dgm:spPr/>
    </dgm:pt>
    <dgm:pt modelId="{684C0637-6A4B-42FC-A05A-FE9201D40069}" type="pres">
      <dgm:prSet presAssocID="{BFEF6654-A2D8-445C-B5A6-3372128A3C0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BB211AB-9EAA-4F83-8E5D-2C34FC431CCE}" type="pres">
      <dgm:prSet presAssocID="{BFEF6654-A2D8-445C-B5A6-3372128A3C0F}" presName="spaceRect" presStyleCnt="0"/>
      <dgm:spPr/>
    </dgm:pt>
    <dgm:pt modelId="{CF005946-1482-4E5D-8D68-DB76B7DD4EAB}" type="pres">
      <dgm:prSet presAssocID="{BFEF6654-A2D8-445C-B5A6-3372128A3C0F}" presName="textRect" presStyleLbl="revTx" presStyleIdx="2" presStyleCnt="4">
        <dgm:presLayoutVars>
          <dgm:chMax val="1"/>
          <dgm:chPref val="1"/>
        </dgm:presLayoutVars>
      </dgm:prSet>
      <dgm:spPr/>
    </dgm:pt>
    <dgm:pt modelId="{2F96F519-C1C6-4FF9-B602-D8FF144FB0F6}" type="pres">
      <dgm:prSet presAssocID="{4C62CE68-F20C-4E83-BF66-A1FAB4F76A72}" presName="sibTrans" presStyleCnt="0"/>
      <dgm:spPr/>
    </dgm:pt>
    <dgm:pt modelId="{DF3DED9E-FCEF-4296-8920-BFFDDE755DCE}" type="pres">
      <dgm:prSet presAssocID="{3FF29626-273E-4467-8074-E2DF7AB8DDDF}" presName="compNode" presStyleCnt="0"/>
      <dgm:spPr/>
    </dgm:pt>
    <dgm:pt modelId="{CA404D45-B170-408A-BAB2-F2A50A0D3FD8}" type="pres">
      <dgm:prSet presAssocID="{3FF29626-273E-4467-8074-E2DF7AB8DDD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28626EC3-3898-4337-9992-F55C840661A4}" type="pres">
      <dgm:prSet presAssocID="{3FF29626-273E-4467-8074-E2DF7AB8DDDF}" presName="spaceRect" presStyleCnt="0"/>
      <dgm:spPr/>
    </dgm:pt>
    <dgm:pt modelId="{61F7B1FC-DD3F-4250-AFC0-DED2D3740FE4}" type="pres">
      <dgm:prSet presAssocID="{3FF29626-273E-4467-8074-E2DF7AB8DDD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3DCEE49-A89B-4807-8BAC-ACF9E8CBE324}" type="presOf" srcId="{26AE669B-C1D7-41E0-92AA-718B2ABE806A}" destId="{A2FCF5BC-ED40-495E-831D-A6B3253D2721}" srcOrd="0" destOrd="0" presId="urn:microsoft.com/office/officeart/2018/2/layout/IconLabelList"/>
    <dgm:cxn modelId="{65A32C4B-F480-4F78-A20F-CAB6DAEDDF32}" type="presOf" srcId="{3FF29626-273E-4467-8074-E2DF7AB8DDDF}" destId="{61F7B1FC-DD3F-4250-AFC0-DED2D3740FE4}" srcOrd="0" destOrd="0" presId="urn:microsoft.com/office/officeart/2018/2/layout/IconLabelList"/>
    <dgm:cxn modelId="{D18D9A8A-CCE7-4E59-AF72-2B536E8B8C12}" srcId="{70D6E745-66AE-40E5-86A5-26F3FF6BCA82}" destId="{BFEF6654-A2D8-445C-B5A6-3372128A3C0F}" srcOrd="2" destOrd="0" parTransId="{B154F2AF-0443-421E-B7BB-0A6C23F3EE76}" sibTransId="{4C62CE68-F20C-4E83-BF66-A1FAB4F76A72}"/>
    <dgm:cxn modelId="{66C05E97-91F2-486F-BDE8-03F621FBF6A6}" srcId="{70D6E745-66AE-40E5-86A5-26F3FF6BCA82}" destId="{26AE669B-C1D7-41E0-92AA-718B2ABE806A}" srcOrd="1" destOrd="0" parTransId="{55DF39A0-39F4-4830-913E-74DD0212BCDF}" sibTransId="{8BFDBB17-58F9-43A0-B998-EE26A1E140CC}"/>
    <dgm:cxn modelId="{FA86E19A-4817-4729-A109-DEC311392964}" srcId="{70D6E745-66AE-40E5-86A5-26F3FF6BCA82}" destId="{0DB01AD6-C0DC-44C7-9241-2CDAF76251EB}" srcOrd="0" destOrd="0" parTransId="{3077B29B-F765-44D2-8886-7FDE931FE84C}" sibTransId="{8F9526C0-6809-490B-8886-E4BF7E9779AA}"/>
    <dgm:cxn modelId="{016CCCA2-18A0-4C3D-9D52-1A8181FC78B6}" type="presOf" srcId="{0DB01AD6-C0DC-44C7-9241-2CDAF76251EB}" destId="{58CC8EED-65B6-4D46-B726-D5D77AC745A2}" srcOrd="0" destOrd="0" presId="urn:microsoft.com/office/officeart/2018/2/layout/IconLabelList"/>
    <dgm:cxn modelId="{0CEFF2C7-D686-4DFA-B9CA-358E4DC464CF}" type="presOf" srcId="{70D6E745-66AE-40E5-86A5-26F3FF6BCA82}" destId="{629510B4-4D2C-4E2E-8776-1D1BD72A47E4}" srcOrd="0" destOrd="0" presId="urn:microsoft.com/office/officeart/2018/2/layout/IconLabelList"/>
    <dgm:cxn modelId="{E57CAED0-C6C9-488C-A508-D309DD6E9A6E}" type="presOf" srcId="{BFEF6654-A2D8-445C-B5A6-3372128A3C0F}" destId="{CF005946-1482-4E5D-8D68-DB76B7DD4EAB}" srcOrd="0" destOrd="0" presId="urn:microsoft.com/office/officeart/2018/2/layout/IconLabelList"/>
    <dgm:cxn modelId="{FAFB8AF6-00A6-4DAD-8F9F-79587B846E81}" srcId="{70D6E745-66AE-40E5-86A5-26F3FF6BCA82}" destId="{3FF29626-273E-4467-8074-E2DF7AB8DDDF}" srcOrd="3" destOrd="0" parTransId="{D8AFDB05-5969-4A42-89F0-32B27A680E06}" sibTransId="{23BC329C-7EAF-4E81-9C0D-5136DB58392D}"/>
    <dgm:cxn modelId="{04030D86-98CC-4060-A92A-F98667D42587}" type="presParOf" srcId="{629510B4-4D2C-4E2E-8776-1D1BD72A47E4}" destId="{824E326F-75A5-4A92-BC2E-589C5720D600}" srcOrd="0" destOrd="0" presId="urn:microsoft.com/office/officeart/2018/2/layout/IconLabelList"/>
    <dgm:cxn modelId="{E9AB3773-0871-4351-933E-248144F669F8}" type="presParOf" srcId="{824E326F-75A5-4A92-BC2E-589C5720D600}" destId="{910A9711-2A87-48D5-A07B-864B5CDDFD86}" srcOrd="0" destOrd="0" presId="urn:microsoft.com/office/officeart/2018/2/layout/IconLabelList"/>
    <dgm:cxn modelId="{213D3F2B-89B5-497D-9042-13E23B354874}" type="presParOf" srcId="{824E326F-75A5-4A92-BC2E-589C5720D600}" destId="{68E07A4D-6102-4DA5-BF06-F9A20BDCCCF0}" srcOrd="1" destOrd="0" presId="urn:microsoft.com/office/officeart/2018/2/layout/IconLabelList"/>
    <dgm:cxn modelId="{8CCF3DA1-2E34-4705-B62B-DBE5B13BBED1}" type="presParOf" srcId="{824E326F-75A5-4A92-BC2E-589C5720D600}" destId="{58CC8EED-65B6-4D46-B726-D5D77AC745A2}" srcOrd="2" destOrd="0" presId="urn:microsoft.com/office/officeart/2018/2/layout/IconLabelList"/>
    <dgm:cxn modelId="{C9B611BC-E5D6-4C7C-B9AD-71EB99AB555F}" type="presParOf" srcId="{629510B4-4D2C-4E2E-8776-1D1BD72A47E4}" destId="{BB81AFE9-F19C-471C-AA9E-A1A0BA3E1A4D}" srcOrd="1" destOrd="0" presId="urn:microsoft.com/office/officeart/2018/2/layout/IconLabelList"/>
    <dgm:cxn modelId="{813305DE-FBAA-457D-8674-B269965C80B4}" type="presParOf" srcId="{629510B4-4D2C-4E2E-8776-1D1BD72A47E4}" destId="{28867A0A-38F1-4E96-8EE9-FD50F53A0D13}" srcOrd="2" destOrd="0" presId="urn:microsoft.com/office/officeart/2018/2/layout/IconLabelList"/>
    <dgm:cxn modelId="{7704109A-79B0-443B-8D3E-DF5871B62291}" type="presParOf" srcId="{28867A0A-38F1-4E96-8EE9-FD50F53A0D13}" destId="{0D267A58-B061-4CF9-BE34-6C4C2953EDCA}" srcOrd="0" destOrd="0" presId="urn:microsoft.com/office/officeart/2018/2/layout/IconLabelList"/>
    <dgm:cxn modelId="{E0364888-5E7A-4E73-8E11-3AF929E7C72C}" type="presParOf" srcId="{28867A0A-38F1-4E96-8EE9-FD50F53A0D13}" destId="{03290AF8-67A2-4A67-91CB-3DFAD0A2B5D6}" srcOrd="1" destOrd="0" presId="urn:microsoft.com/office/officeart/2018/2/layout/IconLabelList"/>
    <dgm:cxn modelId="{FABB8822-B95A-4EA3-A4B7-394BA108099E}" type="presParOf" srcId="{28867A0A-38F1-4E96-8EE9-FD50F53A0D13}" destId="{A2FCF5BC-ED40-495E-831D-A6B3253D2721}" srcOrd="2" destOrd="0" presId="urn:microsoft.com/office/officeart/2018/2/layout/IconLabelList"/>
    <dgm:cxn modelId="{A0A527B6-0604-4D1D-BCFF-3341F64CBBCB}" type="presParOf" srcId="{629510B4-4D2C-4E2E-8776-1D1BD72A47E4}" destId="{CA4F414E-AEB9-4B49-A777-16D98A327701}" srcOrd="3" destOrd="0" presId="urn:microsoft.com/office/officeart/2018/2/layout/IconLabelList"/>
    <dgm:cxn modelId="{97FC44DE-57AD-4D17-BB99-6EF90D1F95A6}" type="presParOf" srcId="{629510B4-4D2C-4E2E-8776-1D1BD72A47E4}" destId="{90625CA8-1601-4C21-917A-5CAE24F76DFD}" srcOrd="4" destOrd="0" presId="urn:microsoft.com/office/officeart/2018/2/layout/IconLabelList"/>
    <dgm:cxn modelId="{547AE7EA-5216-4CD7-BC07-31613E886E91}" type="presParOf" srcId="{90625CA8-1601-4C21-917A-5CAE24F76DFD}" destId="{684C0637-6A4B-42FC-A05A-FE9201D40069}" srcOrd="0" destOrd="0" presId="urn:microsoft.com/office/officeart/2018/2/layout/IconLabelList"/>
    <dgm:cxn modelId="{01DE2158-7712-4A71-84AD-C4BDE6F60F4F}" type="presParOf" srcId="{90625CA8-1601-4C21-917A-5CAE24F76DFD}" destId="{BBB211AB-9EAA-4F83-8E5D-2C34FC431CCE}" srcOrd="1" destOrd="0" presId="urn:microsoft.com/office/officeart/2018/2/layout/IconLabelList"/>
    <dgm:cxn modelId="{6D6450A0-25DB-4E25-BBA5-9C3C5E1B0C7A}" type="presParOf" srcId="{90625CA8-1601-4C21-917A-5CAE24F76DFD}" destId="{CF005946-1482-4E5D-8D68-DB76B7DD4EAB}" srcOrd="2" destOrd="0" presId="urn:microsoft.com/office/officeart/2018/2/layout/IconLabelList"/>
    <dgm:cxn modelId="{1042187D-FD19-48BE-B6B1-124021B01BAF}" type="presParOf" srcId="{629510B4-4D2C-4E2E-8776-1D1BD72A47E4}" destId="{2F96F519-C1C6-4FF9-B602-D8FF144FB0F6}" srcOrd="5" destOrd="0" presId="urn:microsoft.com/office/officeart/2018/2/layout/IconLabelList"/>
    <dgm:cxn modelId="{6DA6386C-F453-4879-B1D6-90229BA3B992}" type="presParOf" srcId="{629510B4-4D2C-4E2E-8776-1D1BD72A47E4}" destId="{DF3DED9E-FCEF-4296-8920-BFFDDE755DCE}" srcOrd="6" destOrd="0" presId="urn:microsoft.com/office/officeart/2018/2/layout/IconLabelList"/>
    <dgm:cxn modelId="{37BC2CAF-C618-47FE-8C0A-FA3EFC9684B0}" type="presParOf" srcId="{DF3DED9E-FCEF-4296-8920-BFFDDE755DCE}" destId="{CA404D45-B170-408A-BAB2-F2A50A0D3FD8}" srcOrd="0" destOrd="0" presId="urn:microsoft.com/office/officeart/2018/2/layout/IconLabelList"/>
    <dgm:cxn modelId="{BA8D6959-4A52-4C76-A43A-71B582026B9D}" type="presParOf" srcId="{DF3DED9E-FCEF-4296-8920-BFFDDE755DCE}" destId="{28626EC3-3898-4337-9992-F55C840661A4}" srcOrd="1" destOrd="0" presId="urn:microsoft.com/office/officeart/2018/2/layout/IconLabelList"/>
    <dgm:cxn modelId="{7B327812-2ADB-4A24-B3D9-30A1B64858CB}" type="presParOf" srcId="{DF3DED9E-FCEF-4296-8920-BFFDDE755DCE}" destId="{61F7B1FC-DD3F-4250-AFC0-DED2D3740F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ED8B9-D0E2-40C8-AA26-8407AB7F3FE2}">
      <dsp:nvSpPr>
        <dsp:cNvPr id="0" name=""/>
        <dsp:cNvSpPr/>
      </dsp:nvSpPr>
      <dsp:spPr>
        <a:xfrm>
          <a:off x="2329474" y="832405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8628" y="875447"/>
        <a:ext cx="26784" cy="5356"/>
      </dsp:txXfrm>
    </dsp:sp>
    <dsp:sp modelId="{AE2F1DA8-5653-4654-BEBF-D20509578A3C}">
      <dsp:nvSpPr>
        <dsp:cNvPr id="0" name=""/>
        <dsp:cNvSpPr/>
      </dsp:nvSpPr>
      <dsp:spPr>
        <a:xfrm>
          <a:off x="2174" y="179395"/>
          <a:ext cx="2329100" cy="13974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Query Submitted</a:t>
          </a:r>
          <a:r>
            <a:rPr lang="en-US" sz="1600" kern="1200"/>
            <a:t> → user asks a question</a:t>
          </a:r>
        </a:p>
      </dsp:txBody>
      <dsp:txXfrm>
        <a:off x="2174" y="179395"/>
        <a:ext cx="2329100" cy="1397460"/>
      </dsp:txXfrm>
    </dsp:sp>
    <dsp:sp modelId="{FCE8E03E-44BB-42A5-AD1A-D7EEA811F78C}">
      <dsp:nvSpPr>
        <dsp:cNvPr id="0" name=""/>
        <dsp:cNvSpPr/>
      </dsp:nvSpPr>
      <dsp:spPr>
        <a:xfrm>
          <a:off x="5194267" y="832405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33422" y="875447"/>
        <a:ext cx="26784" cy="5356"/>
      </dsp:txXfrm>
    </dsp:sp>
    <dsp:sp modelId="{6B2E095E-9CB8-4C7A-8FA8-E3AA0D6FD954}">
      <dsp:nvSpPr>
        <dsp:cNvPr id="0" name=""/>
        <dsp:cNvSpPr/>
      </dsp:nvSpPr>
      <dsp:spPr>
        <a:xfrm>
          <a:off x="2866967" y="179395"/>
          <a:ext cx="2329100" cy="13974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Embedding &amp; Matching</a:t>
          </a:r>
          <a:r>
            <a:rPr lang="en-US" sz="1600" kern="1200"/>
            <a:t> → query turned into vector, compared with stored vectors</a:t>
          </a:r>
        </a:p>
      </dsp:txBody>
      <dsp:txXfrm>
        <a:off x="2866967" y="179395"/>
        <a:ext cx="2329100" cy="1397460"/>
      </dsp:txXfrm>
    </dsp:sp>
    <dsp:sp modelId="{AC00C16D-1D8F-4F28-8A2C-2A759912DA9D}">
      <dsp:nvSpPr>
        <dsp:cNvPr id="0" name=""/>
        <dsp:cNvSpPr/>
      </dsp:nvSpPr>
      <dsp:spPr>
        <a:xfrm>
          <a:off x="8059061" y="832405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298215" y="875447"/>
        <a:ext cx="26784" cy="5356"/>
      </dsp:txXfrm>
    </dsp:sp>
    <dsp:sp modelId="{B1CC2FA9-09AB-4037-9718-3FCCE2ACEFC0}">
      <dsp:nvSpPr>
        <dsp:cNvPr id="0" name=""/>
        <dsp:cNvSpPr/>
      </dsp:nvSpPr>
      <dsp:spPr>
        <a:xfrm>
          <a:off x="5731761" y="179395"/>
          <a:ext cx="2329100" cy="13974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Retrieve Top-k Chunks</a:t>
          </a:r>
          <a:r>
            <a:rPr lang="en-US" sz="1600" kern="1200"/>
            <a:t> → most relevant pieces fetched</a:t>
          </a:r>
        </a:p>
      </dsp:txBody>
      <dsp:txXfrm>
        <a:off x="5731761" y="179395"/>
        <a:ext cx="2329100" cy="1397460"/>
      </dsp:txXfrm>
    </dsp:sp>
    <dsp:sp modelId="{7837C92D-0D58-4E1E-A4F0-8DC64C38FFFF}">
      <dsp:nvSpPr>
        <dsp:cNvPr id="0" name=""/>
        <dsp:cNvSpPr/>
      </dsp:nvSpPr>
      <dsp:spPr>
        <a:xfrm>
          <a:off x="1166724" y="1575055"/>
          <a:ext cx="8594380" cy="505093"/>
        </a:xfrm>
        <a:custGeom>
          <a:avLst/>
          <a:gdLst/>
          <a:ahLst/>
          <a:cxnLst/>
          <a:rect l="0" t="0" r="0" b="0"/>
          <a:pathLst>
            <a:path>
              <a:moveTo>
                <a:pt x="8594380" y="0"/>
              </a:moveTo>
              <a:lnTo>
                <a:pt x="8594380" y="269646"/>
              </a:lnTo>
              <a:lnTo>
                <a:pt x="0" y="269646"/>
              </a:lnTo>
              <a:lnTo>
                <a:pt x="0" y="50509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48638" y="1824924"/>
        <a:ext cx="430552" cy="5356"/>
      </dsp:txXfrm>
    </dsp:sp>
    <dsp:sp modelId="{08C084BF-72F0-4254-A7DA-E81D021A464A}">
      <dsp:nvSpPr>
        <dsp:cNvPr id="0" name=""/>
        <dsp:cNvSpPr/>
      </dsp:nvSpPr>
      <dsp:spPr>
        <a:xfrm>
          <a:off x="8596554" y="179395"/>
          <a:ext cx="2329100" cy="13974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Reranking</a:t>
          </a:r>
          <a:r>
            <a:rPr lang="en-US" sz="1600" kern="1200"/>
            <a:t> → reorder with Cohere/Voyage</a:t>
          </a:r>
        </a:p>
      </dsp:txBody>
      <dsp:txXfrm>
        <a:off x="8596554" y="179395"/>
        <a:ext cx="2329100" cy="1397460"/>
      </dsp:txXfrm>
    </dsp:sp>
    <dsp:sp modelId="{2999E715-CB9D-4B04-9558-DE279EF35BB3}">
      <dsp:nvSpPr>
        <dsp:cNvPr id="0" name=""/>
        <dsp:cNvSpPr/>
      </dsp:nvSpPr>
      <dsp:spPr>
        <a:xfrm>
          <a:off x="2329474" y="2765559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8628" y="2808600"/>
        <a:ext cx="26784" cy="5356"/>
      </dsp:txXfrm>
    </dsp:sp>
    <dsp:sp modelId="{D427CF2F-D1A7-48FE-AAE2-C8301A0B0548}">
      <dsp:nvSpPr>
        <dsp:cNvPr id="0" name=""/>
        <dsp:cNvSpPr/>
      </dsp:nvSpPr>
      <dsp:spPr>
        <a:xfrm>
          <a:off x="2174" y="2112549"/>
          <a:ext cx="2329100" cy="13974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RSE (Relevant Segment Extraction)</a:t>
          </a:r>
          <a:r>
            <a:rPr lang="en-US" sz="1600" kern="1200"/>
            <a:t> → combine related chunks into segments</a:t>
          </a:r>
        </a:p>
      </dsp:txBody>
      <dsp:txXfrm>
        <a:off x="2174" y="2112549"/>
        <a:ext cx="2329100" cy="1397460"/>
      </dsp:txXfrm>
    </dsp:sp>
    <dsp:sp modelId="{3D63CD74-65D2-4A97-A301-16C1FE420165}">
      <dsp:nvSpPr>
        <dsp:cNvPr id="0" name=""/>
        <dsp:cNvSpPr/>
      </dsp:nvSpPr>
      <dsp:spPr>
        <a:xfrm>
          <a:off x="5194267" y="2765559"/>
          <a:ext cx="505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509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33422" y="2808600"/>
        <a:ext cx="26784" cy="5356"/>
      </dsp:txXfrm>
    </dsp:sp>
    <dsp:sp modelId="{2526C493-E47B-494E-A145-AB57DC70DFD7}">
      <dsp:nvSpPr>
        <dsp:cNvPr id="0" name=""/>
        <dsp:cNvSpPr/>
      </dsp:nvSpPr>
      <dsp:spPr>
        <a:xfrm>
          <a:off x="2866967" y="2112549"/>
          <a:ext cx="2329100" cy="13974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LLM Processing</a:t>
          </a:r>
          <a:r>
            <a:rPr lang="en-US" sz="1600" kern="1200"/>
            <a:t> → context sent to model (OpenAI, </a:t>
          </a:r>
          <a:r>
            <a:rPr lang="en-US" sz="1600" kern="1200">
              <a:latin typeface="Aptos Display" panose="020F0302020204030204"/>
            </a:rPr>
            <a:t>Claude</a:t>
          </a:r>
          <a:r>
            <a:rPr lang="en-US" sz="1600" kern="1200"/>
            <a:t>, DeepSeek, etc.)</a:t>
          </a:r>
        </a:p>
      </dsp:txBody>
      <dsp:txXfrm>
        <a:off x="2866967" y="2112549"/>
        <a:ext cx="2329100" cy="1397460"/>
      </dsp:txXfrm>
    </dsp:sp>
    <dsp:sp modelId="{A0D78584-FE74-4B65-8A04-8E51B62DD75D}">
      <dsp:nvSpPr>
        <dsp:cNvPr id="0" name=""/>
        <dsp:cNvSpPr/>
      </dsp:nvSpPr>
      <dsp:spPr>
        <a:xfrm>
          <a:off x="5731761" y="2112549"/>
          <a:ext cx="2329100" cy="13974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128" tIns="119797" rIns="114128" bIns="11979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Answer Generated</a:t>
          </a:r>
          <a:r>
            <a:rPr lang="en-US" sz="1600" kern="1200"/>
            <a:t> → grounded, domain-aware, explainable</a:t>
          </a:r>
        </a:p>
      </dsp:txBody>
      <dsp:txXfrm>
        <a:off x="5731761" y="2112549"/>
        <a:ext cx="2329100" cy="1397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0A9711-2A87-48D5-A07B-864B5CDDFD86}">
      <dsp:nvSpPr>
        <dsp:cNvPr id="0" name=""/>
        <dsp:cNvSpPr/>
      </dsp:nvSpPr>
      <dsp:spPr>
        <a:xfrm>
          <a:off x="752566" y="1018890"/>
          <a:ext cx="1066720" cy="10667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C8EED-65B6-4D46-B726-D5D77AC745A2}">
      <dsp:nvSpPr>
        <dsp:cNvPr id="0" name=""/>
        <dsp:cNvSpPr/>
      </dsp:nvSpPr>
      <dsp:spPr>
        <a:xfrm>
          <a:off x="100682" y="2408914"/>
          <a:ext cx="2370489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"/>
              <a:cs typeface="Times"/>
            </a:rPr>
            <a:t>Multistep numeric calculations and reasoning</a:t>
          </a:r>
        </a:p>
      </dsp:txBody>
      <dsp:txXfrm>
        <a:off x="100682" y="2408914"/>
        <a:ext cx="2370489" cy="765000"/>
      </dsp:txXfrm>
    </dsp:sp>
    <dsp:sp modelId="{0D267A58-B061-4CF9-BE34-6C4C2953EDCA}">
      <dsp:nvSpPr>
        <dsp:cNvPr id="0" name=""/>
        <dsp:cNvSpPr/>
      </dsp:nvSpPr>
      <dsp:spPr>
        <a:xfrm>
          <a:off x="3537891" y="1018890"/>
          <a:ext cx="1066720" cy="10667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FCF5BC-ED40-495E-831D-A6B3253D2721}">
      <dsp:nvSpPr>
        <dsp:cNvPr id="0" name=""/>
        <dsp:cNvSpPr/>
      </dsp:nvSpPr>
      <dsp:spPr>
        <a:xfrm>
          <a:off x="2886007" y="2408914"/>
          <a:ext cx="2370489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"/>
              <a:cs typeface="Times"/>
            </a:rPr>
            <a:t>Multiple questions in a single QA</a:t>
          </a:r>
        </a:p>
      </dsp:txBody>
      <dsp:txXfrm>
        <a:off x="2886007" y="2408914"/>
        <a:ext cx="2370489" cy="765000"/>
      </dsp:txXfrm>
    </dsp:sp>
    <dsp:sp modelId="{684C0637-6A4B-42FC-A05A-FE9201D40069}">
      <dsp:nvSpPr>
        <dsp:cNvPr id="0" name=""/>
        <dsp:cNvSpPr/>
      </dsp:nvSpPr>
      <dsp:spPr>
        <a:xfrm>
          <a:off x="6323216" y="1018890"/>
          <a:ext cx="1066720" cy="10667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005946-1482-4E5D-8D68-DB76B7DD4EAB}">
      <dsp:nvSpPr>
        <dsp:cNvPr id="0" name=""/>
        <dsp:cNvSpPr/>
      </dsp:nvSpPr>
      <dsp:spPr>
        <a:xfrm>
          <a:off x="5671332" y="2408914"/>
          <a:ext cx="2370489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"/>
              <a:cs typeface="Times"/>
            </a:rPr>
            <a:t>References across multiple documents</a:t>
          </a:r>
        </a:p>
      </dsp:txBody>
      <dsp:txXfrm>
        <a:off x="5671332" y="2408914"/>
        <a:ext cx="2370489" cy="765000"/>
      </dsp:txXfrm>
    </dsp:sp>
    <dsp:sp modelId="{CA404D45-B170-408A-BAB2-F2A50A0D3FD8}">
      <dsp:nvSpPr>
        <dsp:cNvPr id="0" name=""/>
        <dsp:cNvSpPr/>
      </dsp:nvSpPr>
      <dsp:spPr>
        <a:xfrm>
          <a:off x="9108541" y="1018890"/>
          <a:ext cx="1066720" cy="10667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7B1FC-DD3F-4250-AFC0-DED2D3740FE4}">
      <dsp:nvSpPr>
        <dsp:cNvPr id="0" name=""/>
        <dsp:cNvSpPr/>
      </dsp:nvSpPr>
      <dsp:spPr>
        <a:xfrm>
          <a:off x="8456657" y="2408914"/>
          <a:ext cx="2370489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latin typeface="Times"/>
              <a:cs typeface="Times"/>
            </a:rPr>
            <a:t>Prediction-style questions</a:t>
          </a:r>
        </a:p>
      </dsp:txBody>
      <dsp:txXfrm>
        <a:off x="8456657" y="2408914"/>
        <a:ext cx="2370489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84CA08B7-4716-4E27-A721-D79C91A21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4042933-0A94-4AA9-97E0-FB2288C19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74F2B00-CCCF-4809-9060-BF27174FD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733E2DBD-A7A5-4BF5-A992-DBD2E0622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1254DFF-E2E0-49A3-8171-E187F39D6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5BF8AC9-10AA-4E6A-A51E-BC3868E02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E0B2B43-CFE1-4B34-9AFC-7AA57060E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92F43BB-4B6D-4E46-8A9F-00DC68069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17BC89B9-A6CD-482B-9352-638D0E05A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048164" y="96044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Pencil and answer-sheet">
            <a:extLst>
              <a:ext uri="{FF2B5EF4-FFF2-40B4-BE49-F238E27FC236}">
                <a16:creationId xmlns:a16="http://schemas.microsoft.com/office/drawing/2014/main" id="{4272D534-536B-330B-8AA4-6F4C1D05D0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l="684" r="-1" b="-1"/>
          <a:stretch>
            <a:fillRect/>
          </a:stretch>
        </p:blipFill>
        <p:spPr>
          <a:xfrm>
            <a:off x="749021" y="-2704"/>
            <a:ext cx="10731726" cy="6132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8173" y="600045"/>
            <a:ext cx="7912443" cy="2794692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Evaluating </a:t>
            </a:r>
            <a:r>
              <a:rPr lang="en-US" sz="4800" err="1">
                <a:solidFill>
                  <a:schemeClr val="bg1"/>
                </a:solidFill>
                <a:latin typeface="Calibri"/>
                <a:ea typeface="+mj-lt"/>
                <a:cs typeface="+mj-lt"/>
              </a:rPr>
              <a:t>dsRAG</a:t>
            </a:r>
            <a:r>
              <a:rPr lang="en-US" sz="480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 </a:t>
            </a:r>
            <a:br>
              <a:rPr lang="en-US" sz="4800">
                <a:latin typeface="Calibri"/>
                <a:ea typeface="+mj-lt"/>
                <a:cs typeface="+mj-lt"/>
              </a:rPr>
            </a:br>
            <a:r>
              <a:rPr lang="en-US" sz="4800">
                <a:solidFill>
                  <a:schemeClr val="bg1"/>
                </a:solidFill>
                <a:latin typeface="Calibri"/>
                <a:ea typeface="+mj-lt"/>
                <a:cs typeface="+mj-lt"/>
              </a:rPr>
              <a:t>with FinanceBench Dataset</a:t>
            </a:r>
            <a:endParaRPr lang="en-US">
              <a:solidFill>
                <a:schemeClr val="bg1"/>
              </a:solidFill>
              <a:latin typeface="Calibri"/>
              <a:ea typeface="+mj-lt"/>
              <a:cs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2497" y="5239808"/>
            <a:ext cx="2248929" cy="899996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2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Praneet Kulkarni</a:t>
            </a:r>
            <a:endParaRPr lang="en-US" sz="2200">
              <a:solidFill>
                <a:schemeClr val="bg1"/>
              </a:solidFill>
              <a:latin typeface="Calibri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67B7F4-2FD2-796C-D382-E9AA288E872D}"/>
              </a:ext>
            </a:extLst>
          </p:cNvPr>
          <p:cNvSpPr txBox="1"/>
          <p:nvPr/>
        </p:nvSpPr>
        <p:spPr>
          <a:xfrm>
            <a:off x="804672" y="457200"/>
            <a:ext cx="10579608" cy="118872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2"/>
                </a:solidFill>
                <a:latin typeface="Times"/>
                <a:ea typeface="+mj-ea"/>
                <a:cs typeface="Times"/>
              </a:rPr>
              <a:t>FinanceBench QA Evaluation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D8A9E1F-58F4-51CB-9917-FE0FDCB17F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563532"/>
              </p:ext>
            </p:extLst>
          </p:nvPr>
        </p:nvGraphicFramePr>
        <p:xfrm>
          <a:off x="1038086" y="2031999"/>
          <a:ext cx="10119362" cy="3906799"/>
        </p:xfrm>
        <a:graphic>
          <a:graphicData uri="http://schemas.openxmlformats.org/drawingml/2006/table">
            <a:tbl>
              <a:tblPr firstRow="1" bandRow="1">
                <a:solidFill>
                  <a:srgbClr val="404040"/>
                </a:solidFill>
                <a:tableStyleId>{5C22544A-7EE6-4342-B048-85BDC9FD1C3A}</a:tableStyleId>
              </a:tblPr>
              <a:tblGrid>
                <a:gridCol w="2448624">
                  <a:extLst>
                    <a:ext uri="{9D8B030D-6E8A-4147-A177-3AD203B41FA5}">
                      <a16:colId xmlns:a16="http://schemas.microsoft.com/office/drawing/2014/main" val="3792246356"/>
                    </a:ext>
                  </a:extLst>
                </a:gridCol>
                <a:gridCol w="2676134">
                  <a:extLst>
                    <a:ext uri="{9D8B030D-6E8A-4147-A177-3AD203B41FA5}">
                      <a16:colId xmlns:a16="http://schemas.microsoft.com/office/drawing/2014/main" val="2694504395"/>
                    </a:ext>
                  </a:extLst>
                </a:gridCol>
                <a:gridCol w="2478838">
                  <a:extLst>
                    <a:ext uri="{9D8B030D-6E8A-4147-A177-3AD203B41FA5}">
                      <a16:colId xmlns:a16="http://schemas.microsoft.com/office/drawing/2014/main" val="3805546493"/>
                    </a:ext>
                  </a:extLst>
                </a:gridCol>
                <a:gridCol w="2515766">
                  <a:extLst>
                    <a:ext uri="{9D8B030D-6E8A-4147-A177-3AD203B41FA5}">
                      <a16:colId xmlns:a16="http://schemas.microsoft.com/office/drawing/2014/main" val="1945864412"/>
                    </a:ext>
                  </a:extLst>
                </a:gridCol>
              </a:tblGrid>
              <a:tr h="13303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cap="none" spc="0">
                          <a:solidFill>
                            <a:schemeClr val="bg1"/>
                          </a:solidFill>
                          <a:latin typeface="Times"/>
                        </a:rPr>
                        <a:t>QA Type</a:t>
                      </a:r>
                    </a:p>
                  </a:txBody>
                  <a:tcPr marL="193365" marR="193365" marT="193365" marB="966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cap="none" spc="0">
                          <a:solidFill>
                            <a:schemeClr val="bg1"/>
                          </a:solidFill>
                          <a:latin typeface="Times"/>
                        </a:rPr>
                        <a:t>% of Total QAs (FinanceBench)</a:t>
                      </a:r>
                    </a:p>
                  </a:txBody>
                  <a:tcPr marL="193365" marR="193365" marT="193365" marB="966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cap="none" spc="0">
                          <a:solidFill>
                            <a:schemeClr val="bg1"/>
                          </a:solidFill>
                          <a:latin typeface="Times"/>
                        </a:rPr>
                        <a:t>LLM – Failed (%)</a:t>
                      </a:r>
                    </a:p>
                  </a:txBody>
                  <a:tcPr marL="193365" marR="193365" marT="193365" marB="966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cap="none" spc="0">
                          <a:solidFill>
                            <a:schemeClr val="bg1"/>
                          </a:solidFill>
                          <a:latin typeface="Times"/>
                        </a:rPr>
                        <a:t>SLM – Failed (%)</a:t>
                      </a:r>
                    </a:p>
                  </a:txBody>
                  <a:tcPr marL="193365" marR="193365" marT="193365" marB="966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061646"/>
                  </a:ext>
                </a:extLst>
              </a:tr>
              <a:tr h="858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cap="none" spc="0">
                          <a:solidFill>
                            <a:schemeClr val="bg1"/>
                          </a:solidFill>
                          <a:latin typeface="Times"/>
                        </a:rPr>
                        <a:t>Numeric</a:t>
                      </a:r>
                    </a:p>
                  </a:txBody>
                  <a:tcPr marL="193365" marR="193365" marT="193365" marB="966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cap="none" spc="0">
                          <a:solidFill>
                            <a:schemeClr val="bg1"/>
                          </a:solidFill>
                          <a:latin typeface="Times"/>
                        </a:rPr>
                        <a:t>61.33% (92)</a:t>
                      </a:r>
                    </a:p>
                  </a:txBody>
                  <a:tcPr marL="193365" marR="193365" marT="193365" marB="966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cap="none" spc="0">
                          <a:solidFill>
                            <a:schemeClr val="bg1"/>
                          </a:solidFill>
                          <a:latin typeface="Times"/>
                        </a:rPr>
                        <a:t>20.65% (19)</a:t>
                      </a:r>
                    </a:p>
                  </a:txBody>
                  <a:tcPr marL="193365" marR="193365" marT="193365" marB="966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cap="none" spc="0">
                          <a:solidFill>
                            <a:schemeClr val="bg1"/>
                          </a:solidFill>
                          <a:latin typeface="Times"/>
                        </a:rPr>
                        <a:t>58.6% (54)</a:t>
                      </a:r>
                    </a:p>
                  </a:txBody>
                  <a:tcPr marL="193365" marR="193365" marT="193365" marB="966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552929"/>
                  </a:ext>
                </a:extLst>
              </a:tr>
              <a:tr h="858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cap="none" spc="0">
                          <a:solidFill>
                            <a:schemeClr val="bg1"/>
                          </a:solidFill>
                          <a:latin typeface="Times"/>
                        </a:rPr>
                        <a:t>Descriptive</a:t>
                      </a:r>
                    </a:p>
                  </a:txBody>
                  <a:tcPr marL="193365" marR="193365" marT="193365" marB="966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cap="none" spc="0">
                          <a:solidFill>
                            <a:schemeClr val="bg1"/>
                          </a:solidFill>
                          <a:latin typeface="Times"/>
                        </a:rPr>
                        <a:t>26.67% (40)</a:t>
                      </a:r>
                    </a:p>
                  </a:txBody>
                  <a:tcPr marL="193365" marR="193365" marT="193365" marB="966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cap="none" spc="0">
                          <a:solidFill>
                            <a:schemeClr val="bg1"/>
                          </a:solidFill>
                          <a:latin typeface="Times"/>
                        </a:rPr>
                        <a:t>22.5% (9)</a:t>
                      </a:r>
                    </a:p>
                  </a:txBody>
                  <a:tcPr marL="193365" marR="193365" marT="193365" marB="966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cap="none" spc="0">
                          <a:solidFill>
                            <a:schemeClr val="bg1"/>
                          </a:solidFill>
                          <a:latin typeface="Times"/>
                        </a:rPr>
                        <a:t>45% (18)</a:t>
                      </a:r>
                    </a:p>
                  </a:txBody>
                  <a:tcPr marL="193365" marR="193365" marT="193365" marB="966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118053"/>
                  </a:ext>
                </a:extLst>
              </a:tr>
              <a:tr h="8588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cap="none" spc="0">
                          <a:solidFill>
                            <a:schemeClr val="bg1"/>
                          </a:solidFill>
                          <a:latin typeface="Times"/>
                        </a:rPr>
                        <a:t>Both (N &amp; D)</a:t>
                      </a:r>
                    </a:p>
                  </a:txBody>
                  <a:tcPr marL="193365" marR="193365" marT="193365" marB="966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cap="none" spc="0">
                          <a:solidFill>
                            <a:schemeClr val="bg1"/>
                          </a:solidFill>
                          <a:latin typeface="Times"/>
                        </a:rPr>
                        <a:t>12% (18)</a:t>
                      </a:r>
                    </a:p>
                  </a:txBody>
                  <a:tcPr marL="193365" marR="193365" marT="193365" marB="966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cap="none" spc="0">
                          <a:solidFill>
                            <a:schemeClr val="bg1"/>
                          </a:solidFill>
                          <a:latin typeface="Times"/>
                        </a:rPr>
                        <a:t>38.89% (7)</a:t>
                      </a:r>
                    </a:p>
                  </a:txBody>
                  <a:tcPr marL="193365" marR="193365" marT="193365" marB="966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cap="none" spc="0">
                          <a:solidFill>
                            <a:schemeClr val="bg1"/>
                          </a:solidFill>
                          <a:latin typeface="Times"/>
                        </a:rPr>
                        <a:t>55.5% (10)</a:t>
                      </a:r>
                    </a:p>
                  </a:txBody>
                  <a:tcPr marL="193365" marR="193365" marT="193365" marB="9668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030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927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40898-2778-D9B7-1BFD-80DEA258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29723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Times"/>
                <a:cs typeface="Times"/>
              </a:rPr>
              <a:t>Aligned QAs: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32C3A-612E-3863-C437-311ED80CA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996458"/>
            <a:ext cx="10253200" cy="442780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180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2400">
                <a:solidFill>
                  <a:schemeClr val="tx2"/>
                </a:solidFill>
                <a:latin typeface="Times"/>
                <a:ea typeface="+mn-lt"/>
                <a:cs typeface="+mn-lt"/>
              </a:rPr>
              <a:t>Assume that you are a public equities analyst. Answer the following question by primarily using information that is shown in the balance sheet: </a:t>
            </a:r>
          </a:p>
          <a:p>
            <a:pPr marL="0" indent="0">
              <a:buNone/>
            </a:pPr>
            <a:endParaRPr lang="en-US" sz="2400">
              <a:solidFill>
                <a:schemeClr val="tx2"/>
              </a:solidFill>
              <a:latin typeface="Time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/>
                </a:solidFill>
                <a:latin typeface="Times"/>
                <a:ea typeface="+mn-lt"/>
                <a:cs typeface="+mn-lt"/>
              </a:rPr>
              <a:t>What is the year end FY2018 net PPNE for 3M? Answer in USD billions.</a:t>
            </a:r>
            <a:endParaRPr lang="en-US" sz="2400">
              <a:solidFill>
                <a:schemeClr val="tx2"/>
              </a:solidFill>
              <a:latin typeface="Times"/>
              <a:cs typeface="Times"/>
            </a:endParaRPr>
          </a:p>
          <a:p>
            <a:r>
              <a:rPr lang="en-US" sz="2400">
                <a:solidFill>
                  <a:schemeClr val="tx2"/>
                </a:solidFill>
                <a:latin typeface="Times"/>
                <a:ea typeface="+mn-lt"/>
                <a:cs typeface="+mn-lt"/>
              </a:rPr>
              <a:t>Ground truth answer: </a:t>
            </a:r>
            <a:r>
              <a:rPr lang="en-US" sz="2400" b="1">
                <a:solidFill>
                  <a:srgbClr val="FF0000"/>
                </a:solidFill>
                <a:latin typeface="Times"/>
                <a:ea typeface="+mn-lt"/>
                <a:cs typeface="+mn-lt"/>
              </a:rPr>
              <a:t>$8.70B</a:t>
            </a:r>
          </a:p>
          <a:p>
            <a:r>
              <a:rPr lang="en-US" sz="2400">
                <a:solidFill>
                  <a:schemeClr val="tx2"/>
                </a:solidFill>
                <a:latin typeface="Times"/>
                <a:ea typeface="+mn-lt"/>
                <a:cs typeface="+mn-lt"/>
              </a:rPr>
              <a:t>Model Answer: The year end FY2018 net PPNE for 3M is </a:t>
            </a:r>
            <a:r>
              <a:rPr lang="en-US" sz="2400" b="1">
                <a:solidFill>
                  <a:srgbClr val="00B050"/>
                </a:solidFill>
                <a:latin typeface="Times"/>
                <a:ea typeface="+mn-lt"/>
                <a:cs typeface="+mn-lt"/>
              </a:rPr>
              <a:t>$8.738B</a:t>
            </a:r>
            <a:r>
              <a:rPr lang="en-US" sz="2400">
                <a:solidFill>
                  <a:schemeClr val="tx2"/>
                </a:solidFill>
                <a:latin typeface="Times"/>
                <a:ea typeface="+mn-lt"/>
                <a:cs typeface="+mn-lt"/>
              </a:rPr>
              <a:t>. </a:t>
            </a:r>
          </a:p>
          <a:p>
            <a:endParaRPr lang="en-US" sz="2400">
              <a:solidFill>
                <a:schemeClr val="tx2"/>
              </a:solidFill>
              <a:latin typeface="Times"/>
              <a:ea typeface="+mn-lt"/>
              <a:cs typeface="+mn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0858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1DA15-7EF5-136C-9510-EBF7A740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14419"/>
            <a:ext cx="9833548" cy="939041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Times"/>
                <a:cs typeface="Times"/>
              </a:rPr>
              <a:t>Benchmarking error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E157C-BD53-015F-6BBA-44F04332C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tx2"/>
                </a:solidFill>
                <a:latin typeface="Times"/>
                <a:ea typeface="+mn-lt"/>
                <a:cs typeface="+mn-lt"/>
              </a:rPr>
              <a:t>Q:</a:t>
            </a:r>
            <a:r>
              <a:rPr lang="en-US" sz="2400">
                <a:solidFill>
                  <a:schemeClr val="tx2"/>
                </a:solidFill>
                <a:latin typeface="Times"/>
                <a:ea typeface="+mn-lt"/>
                <a:cs typeface="+mn-lt"/>
              </a:rPr>
              <a:t> How much does Pfizer expect to pay to </a:t>
            </a:r>
            <a:r>
              <a:rPr lang="en-US" sz="2400" b="1">
                <a:solidFill>
                  <a:schemeClr val="tx2"/>
                </a:solidFill>
                <a:latin typeface="Times"/>
                <a:ea typeface="+mn-lt"/>
                <a:cs typeface="+mn-lt"/>
              </a:rPr>
              <a:t>spin off Upjohn</a:t>
            </a:r>
            <a:r>
              <a:rPr lang="en-US" sz="2400">
                <a:solidFill>
                  <a:schemeClr val="tx2"/>
                </a:solidFill>
                <a:latin typeface="Times"/>
                <a:ea typeface="+mn-lt"/>
                <a:cs typeface="+mn-lt"/>
              </a:rPr>
              <a:t>? (USD </a:t>
            </a:r>
            <a:r>
              <a:rPr lang="en-US" sz="2400" b="1">
                <a:solidFill>
                  <a:schemeClr val="tx2"/>
                </a:solidFill>
                <a:latin typeface="Times"/>
                <a:ea typeface="+mn-lt"/>
                <a:cs typeface="+mn-lt"/>
              </a:rPr>
              <a:t>million</a:t>
            </a:r>
            <a:r>
              <a:rPr lang="en-US" sz="2400">
                <a:solidFill>
                  <a:schemeClr val="tx2"/>
                </a:solidFill>
                <a:latin typeface="Times"/>
                <a:ea typeface="+mn-lt"/>
                <a:cs typeface="+mn-lt"/>
              </a:rPr>
              <a:t>)</a:t>
            </a:r>
            <a:endParaRPr lang="en-US" sz="2400">
              <a:solidFill>
                <a:schemeClr val="tx2"/>
              </a:solidFill>
              <a:latin typeface="Times"/>
              <a:cs typeface="Times"/>
            </a:endParaRPr>
          </a:p>
          <a:p>
            <a:r>
              <a:rPr lang="en-US" sz="2400">
                <a:solidFill>
                  <a:schemeClr val="tx2"/>
                </a:solidFill>
                <a:latin typeface="Times"/>
                <a:cs typeface="Times"/>
              </a:rPr>
              <a:t>Ground truth answer: </a:t>
            </a:r>
            <a:r>
              <a:rPr lang="en-US" sz="2400" b="1">
                <a:solidFill>
                  <a:srgbClr val="FF0000"/>
                </a:solidFill>
                <a:latin typeface="Times"/>
                <a:ea typeface="+mn-lt"/>
                <a:cs typeface="+mn-lt"/>
              </a:rPr>
              <a:t>77.78 M</a:t>
            </a:r>
          </a:p>
          <a:p>
            <a:r>
              <a:rPr lang="en-US" sz="2400">
                <a:solidFill>
                  <a:schemeClr val="tx2"/>
                </a:solidFill>
                <a:latin typeface="Times"/>
                <a:ea typeface="+mn-lt"/>
                <a:cs typeface="+mn-lt"/>
              </a:rPr>
              <a:t>Model answer: Pfizer expects to incur costs of approximately </a:t>
            </a:r>
            <a:r>
              <a:rPr lang="en-US" sz="2400" b="1">
                <a:solidFill>
                  <a:srgbClr val="00B050"/>
                </a:solidFill>
                <a:latin typeface="Times"/>
                <a:ea typeface="+mn-lt"/>
                <a:cs typeface="+mn-lt"/>
              </a:rPr>
              <a:t>$700</a:t>
            </a:r>
            <a:r>
              <a:rPr lang="en-US" sz="2400">
                <a:solidFill>
                  <a:schemeClr val="tx2"/>
                </a:solidFill>
                <a:latin typeface="Times"/>
                <a:ea typeface="+mn-lt"/>
                <a:cs typeface="+mn-lt"/>
              </a:rPr>
              <a:t> million in connection with separating Upjohn.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489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85379-1A3A-379A-71DD-8909BDE01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7446D-87C5-1078-B4B9-F2B2BF4D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14419"/>
            <a:ext cx="9833548" cy="950084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Times"/>
                <a:cs typeface="Times"/>
              </a:rPr>
              <a:t>Incorrect QA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5A07-5B38-F341-9906-53EB670BB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570719"/>
            <a:ext cx="10308417" cy="301423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n-US" sz="1800">
              <a:solidFill>
                <a:schemeClr val="tx2"/>
              </a:solidFill>
              <a:latin typeface="Time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>
                <a:solidFill>
                  <a:schemeClr val="tx2"/>
                </a:solidFill>
                <a:latin typeface="Times"/>
                <a:ea typeface="+mn-lt"/>
                <a:cs typeface="+mn-lt"/>
              </a:rPr>
              <a:t>Q. What is Coca-Cola’s </a:t>
            </a:r>
            <a:r>
              <a:rPr lang="en-US" sz="2400" b="1">
                <a:solidFill>
                  <a:schemeClr val="tx2"/>
                </a:solidFill>
                <a:latin typeface="Times"/>
                <a:ea typeface="+mn-lt"/>
                <a:cs typeface="+mn-lt"/>
              </a:rPr>
              <a:t>FY2017 ROA</a:t>
            </a:r>
            <a:r>
              <a:rPr lang="en-US" sz="2400">
                <a:solidFill>
                  <a:schemeClr val="tx2"/>
                </a:solidFill>
                <a:latin typeface="Times"/>
                <a:ea typeface="+mn-lt"/>
                <a:cs typeface="+mn-lt"/>
              </a:rPr>
              <a:t>?</a:t>
            </a:r>
            <a:br>
              <a:rPr lang="en-US" sz="2400">
                <a:latin typeface="Times"/>
                <a:ea typeface="+mn-lt"/>
                <a:cs typeface="+mn-lt"/>
              </a:rPr>
            </a:br>
            <a:r>
              <a:rPr lang="en-US" sz="1800">
                <a:solidFill>
                  <a:schemeClr val="tx2"/>
                </a:solidFill>
                <a:latin typeface="Times"/>
                <a:ea typeface="+mn-lt"/>
                <a:cs typeface="+mn-lt"/>
              </a:rPr>
              <a:t> </a:t>
            </a:r>
            <a:endParaRPr lang="en-US" sz="180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tx2"/>
                </a:solidFill>
                <a:latin typeface="Times"/>
                <a:ea typeface="+mn-lt"/>
                <a:cs typeface="+mn-lt"/>
              </a:rPr>
              <a:t>ROA = FY2017 net income / average total assets (FY2016–FY2017)</a:t>
            </a:r>
            <a:r>
              <a:rPr lang="en-US" sz="2400">
                <a:solidFill>
                  <a:schemeClr val="tx2"/>
                </a:solidFill>
                <a:latin typeface="Times"/>
                <a:ea typeface="+mn-lt"/>
                <a:cs typeface="+mn-lt"/>
              </a:rPr>
              <a:t>. Round to two decimals.</a:t>
            </a:r>
            <a:endParaRPr lang="en-US" sz="2400">
              <a:solidFill>
                <a:schemeClr val="tx2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sz="2400">
              <a:solidFill>
                <a:schemeClr val="tx2"/>
              </a:solidFill>
              <a:latin typeface="Times"/>
              <a:ea typeface="+mn-lt"/>
              <a:cs typeface="+mn-lt"/>
            </a:endParaRPr>
          </a:p>
          <a:p>
            <a:r>
              <a:rPr lang="en-US" sz="2400" b="1">
                <a:solidFill>
                  <a:schemeClr val="tx2"/>
                </a:solidFill>
                <a:latin typeface="Times"/>
                <a:ea typeface="+mn-lt"/>
                <a:cs typeface="+mn-lt"/>
              </a:rPr>
              <a:t>Ground truth (expected format):</a:t>
            </a:r>
            <a:r>
              <a:rPr lang="en-US" sz="2400">
                <a:solidFill>
                  <a:schemeClr val="tx2"/>
                </a:solidFill>
                <a:latin typeface="Times"/>
                <a:ea typeface="+mn-lt"/>
                <a:cs typeface="+mn-lt"/>
              </a:rPr>
              <a:t> </a:t>
            </a:r>
            <a:r>
              <a:rPr lang="en-US" sz="2400" b="1">
                <a:solidFill>
                  <a:srgbClr val="FF0000"/>
                </a:solidFill>
                <a:latin typeface="Times"/>
                <a:ea typeface="+mn-lt"/>
                <a:cs typeface="+mn-lt"/>
              </a:rPr>
              <a:t>0.01</a:t>
            </a:r>
            <a:r>
              <a:rPr lang="en-US" sz="2400">
                <a:solidFill>
                  <a:schemeClr val="tx2"/>
                </a:solidFill>
                <a:latin typeface="Times"/>
                <a:ea typeface="+mn-lt"/>
                <a:cs typeface="+mn-lt"/>
              </a:rPr>
              <a:t> </a:t>
            </a:r>
            <a:endParaRPr lang="en-US" sz="2400">
              <a:solidFill>
                <a:schemeClr val="tx2"/>
              </a:solidFill>
              <a:latin typeface="Times"/>
              <a:ea typeface="+mn-lt"/>
              <a:cs typeface="Times"/>
            </a:endParaRPr>
          </a:p>
          <a:p>
            <a:r>
              <a:rPr lang="en-US" sz="2400" b="1">
                <a:solidFill>
                  <a:schemeClr val="tx2"/>
                </a:solidFill>
                <a:latin typeface="Times"/>
                <a:ea typeface="+mn-lt"/>
                <a:cs typeface="+mn-lt"/>
              </a:rPr>
              <a:t>Model answer (returned):</a:t>
            </a:r>
            <a:r>
              <a:rPr lang="en-US" sz="2400">
                <a:solidFill>
                  <a:schemeClr val="tx2"/>
                </a:solidFill>
                <a:latin typeface="Times"/>
                <a:ea typeface="+mn-lt"/>
                <a:cs typeface="+mn-lt"/>
              </a:rPr>
              <a:t> </a:t>
            </a:r>
            <a:r>
              <a:rPr lang="en-US" sz="2400" b="1">
                <a:solidFill>
                  <a:srgbClr val="00B050"/>
                </a:solidFill>
                <a:latin typeface="Times"/>
                <a:ea typeface="+mn-lt"/>
                <a:cs typeface="+mn-lt"/>
              </a:rPr>
              <a:t>1.42%</a:t>
            </a:r>
            <a:r>
              <a:rPr lang="en-US" sz="2400">
                <a:solidFill>
                  <a:srgbClr val="00B050"/>
                </a:solidFill>
                <a:latin typeface="Times"/>
                <a:ea typeface="+mn-lt"/>
                <a:cs typeface="+mn-lt"/>
              </a:rPr>
              <a:t> </a:t>
            </a:r>
            <a:endParaRPr lang="en-US" sz="2400" i="1">
              <a:solidFill>
                <a:srgbClr val="00B050"/>
              </a:solidFill>
              <a:latin typeface="Times"/>
              <a:ea typeface="+mn-lt"/>
              <a:cs typeface="+mn-lt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7085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433207-5F01-0807-A249-7A4745971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F28EB5-B381-2F42-6A76-51BE5D8B3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630B74-5003-F096-A2D6-F4912F1DF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7CD68-B6DE-0E70-EC50-7CBAF30F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463464"/>
            <a:ext cx="9833548" cy="50834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Times"/>
                <a:cs typeface="Times"/>
              </a:rPr>
              <a:t>Incorrect QA – continued..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867D19-23F4-B5BD-2286-4E796DB1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5311897-E808-098B-39AD-502BC4ACE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548750-1DFB-7343-9491-F35B30ACB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D68CCB-93A7-995A-B760-0E1C4F199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EE56F9B-5BC1-7F3D-48D9-A1CF85646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92A3-C484-7BF0-9A69-AB97B5024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333850"/>
            <a:ext cx="10308417" cy="52339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tx2"/>
                </a:solidFill>
                <a:latin typeface="Times"/>
                <a:ea typeface="+mn-lt"/>
                <a:cs typeface="+mn-lt"/>
              </a:rPr>
              <a:t>Formula</a:t>
            </a:r>
            <a:br>
              <a:rPr lang="en-US" sz="2400" b="1">
                <a:latin typeface="Times"/>
                <a:ea typeface="+mn-lt"/>
                <a:cs typeface="+mn-lt"/>
              </a:rPr>
            </a:br>
            <a:r>
              <a:rPr lang="en-US" sz="2000">
                <a:solidFill>
                  <a:schemeClr val="tx2"/>
                </a:solidFill>
                <a:latin typeface="Times"/>
                <a:ea typeface="+mn-lt"/>
                <a:cs typeface="+mn-lt"/>
              </a:rPr>
              <a:t>ROA = FY2017 net income ÷ average total assets (FY2016–FY2017)</a:t>
            </a:r>
            <a:endParaRPr lang="en-US" sz="1800">
              <a:solidFill>
                <a:schemeClr val="tx2"/>
              </a:solidFill>
              <a:latin typeface="Times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 b="1">
              <a:solidFill>
                <a:schemeClr val="tx2"/>
              </a:solidFill>
              <a:latin typeface="Time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tx2"/>
                </a:solidFill>
                <a:latin typeface="Times"/>
                <a:ea typeface="+mn-lt"/>
                <a:cs typeface="+mn-lt"/>
              </a:rPr>
              <a:t>Inputs (From consolidated income statements)</a:t>
            </a:r>
            <a:endParaRPr lang="en-US" sz="2400">
              <a:solidFill>
                <a:schemeClr val="tx2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  <a:latin typeface="Times"/>
                <a:ea typeface="+mn-lt"/>
                <a:cs typeface="+mn-lt"/>
              </a:rPr>
              <a:t>   Shareowners Net income (2017): </a:t>
            </a:r>
            <a:r>
              <a:rPr lang="en-US" sz="2000" b="1">
                <a:solidFill>
                  <a:schemeClr val="tx2"/>
                </a:solidFill>
                <a:latin typeface="Times"/>
                <a:ea typeface="+mn-lt"/>
                <a:cs typeface="+mn-lt"/>
              </a:rPr>
              <a:t>$1,248M</a:t>
            </a:r>
            <a:endParaRPr lang="en-US" sz="2000">
              <a:solidFill>
                <a:schemeClr val="tx2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000">
                <a:solidFill>
                  <a:schemeClr val="tx2"/>
                </a:solidFill>
                <a:latin typeface="Times"/>
                <a:ea typeface="+mn-lt"/>
                <a:cs typeface="+mn-lt"/>
              </a:rPr>
              <a:t>   Total assets: </a:t>
            </a:r>
            <a:r>
              <a:rPr lang="en-US" sz="2000" b="1">
                <a:solidFill>
                  <a:schemeClr val="tx2"/>
                </a:solidFill>
                <a:latin typeface="Times"/>
                <a:ea typeface="+mn-lt"/>
                <a:cs typeface="+mn-lt"/>
              </a:rPr>
              <a:t>$87,896M (2017)</a:t>
            </a:r>
            <a:r>
              <a:rPr lang="en-US" sz="2000">
                <a:solidFill>
                  <a:schemeClr val="tx2"/>
                </a:solidFill>
                <a:latin typeface="Times"/>
                <a:ea typeface="+mn-lt"/>
                <a:cs typeface="+mn-lt"/>
              </a:rPr>
              <a:t>, </a:t>
            </a:r>
            <a:r>
              <a:rPr lang="en-US" sz="2000" b="1">
                <a:solidFill>
                  <a:schemeClr val="tx2"/>
                </a:solidFill>
                <a:latin typeface="Times"/>
                <a:ea typeface="+mn-lt"/>
                <a:cs typeface="+mn-lt"/>
              </a:rPr>
              <a:t>$87,270M (2016)</a:t>
            </a:r>
            <a:endParaRPr lang="en-US" sz="2000" b="1">
              <a:solidFill>
                <a:schemeClr val="tx2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sz="2400" b="1">
              <a:solidFill>
                <a:schemeClr val="tx2"/>
              </a:solidFill>
              <a:latin typeface="Time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>
                <a:solidFill>
                  <a:schemeClr val="tx2"/>
                </a:solidFill>
                <a:latin typeface="Times"/>
                <a:ea typeface="+mn-lt"/>
                <a:cs typeface="+mn-lt"/>
              </a:rPr>
              <a:t>Compute average assets</a:t>
            </a:r>
            <a:endParaRPr lang="en-US" sz="2400" b="1">
              <a:solidFill>
                <a:schemeClr val="tx2"/>
              </a:solidFill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tx2"/>
                </a:solidFill>
                <a:latin typeface="Times"/>
                <a:cs typeface="Times"/>
              </a:rPr>
              <a:t> </a:t>
            </a:r>
            <a:r>
              <a:rPr lang="en-US" sz="2000">
                <a:solidFill>
                  <a:schemeClr val="tx2"/>
                </a:solidFill>
                <a:latin typeface="Times"/>
                <a:ea typeface="+mn-lt"/>
                <a:cs typeface="+mn-lt"/>
              </a:rPr>
              <a:t>  87,896+87,270 / 2 = 87,583 M</a:t>
            </a:r>
            <a:br>
              <a:rPr lang="en-US" sz="2000">
                <a:latin typeface="Times"/>
                <a:ea typeface="+mn-lt"/>
                <a:cs typeface="+mn-lt"/>
              </a:rPr>
            </a:br>
            <a:br>
              <a:rPr lang="en-US" sz="2000">
                <a:latin typeface="Times"/>
                <a:ea typeface="+mn-lt"/>
                <a:cs typeface="+mn-lt"/>
              </a:rPr>
            </a:br>
            <a:r>
              <a:rPr lang="en-US" sz="2000" b="1">
                <a:latin typeface="Times"/>
                <a:ea typeface="+mn-lt"/>
                <a:cs typeface="+mn-lt"/>
              </a:rPr>
              <a:t>Compute ROA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latin typeface="Times"/>
                <a:cs typeface="Times"/>
              </a:rPr>
              <a:t> </a:t>
            </a:r>
            <a:r>
              <a:rPr lang="en-US" sz="2000">
                <a:solidFill>
                  <a:srgbClr val="000000"/>
                </a:solidFill>
                <a:latin typeface="Times"/>
                <a:ea typeface="+mn-lt"/>
                <a:cs typeface="+mn-lt"/>
              </a:rPr>
              <a:t>  1,248 / 87,583 = 1.42%</a:t>
            </a:r>
          </a:p>
          <a:p>
            <a:pPr>
              <a:buNone/>
            </a:pPr>
            <a:endParaRPr lang="en-US" sz="2000" b="1">
              <a:latin typeface="Times"/>
              <a:cs typeface="Times"/>
            </a:endParaRPr>
          </a:p>
          <a:p>
            <a:pPr marL="0" indent="0">
              <a:buNone/>
            </a:pPr>
            <a:endParaRPr lang="en-US" sz="1800">
              <a:solidFill>
                <a:srgbClr val="000000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318E7D4-D057-830A-C73F-A71946197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ED3D96-175E-C9E0-5822-6FB7AA6CAA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AF09F08-93AD-7EFB-6BA6-849E3E132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52CD811-23C3-7E5F-8D4B-703EB370A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47CEFE2-3640-F488-63DF-DD1CB9FB4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771ECF3-6078-1D90-B5BE-76AC5B317AAA}"/>
              </a:ext>
            </a:extLst>
          </p:cNvPr>
          <p:cNvSpPr txBox="1"/>
          <p:nvPr/>
        </p:nvSpPr>
        <p:spPr>
          <a:xfrm>
            <a:off x="7507640" y="4979783"/>
            <a:ext cx="3977671" cy="11798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sz="2000" b="1">
                <a:latin typeface="Times"/>
                <a:cs typeface="Times"/>
              </a:rPr>
              <a:t>Final</a:t>
            </a:r>
            <a:endParaRPr lang="en-US" sz="2000">
              <a:latin typeface="Times"/>
              <a:cs typeface="Time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>
                <a:latin typeface="Times"/>
                <a:cs typeface="Times"/>
              </a:rPr>
              <a:t>As </a:t>
            </a:r>
            <a:r>
              <a:rPr lang="en-US" sz="2000" b="1">
                <a:latin typeface="Times"/>
                <a:cs typeface="Times"/>
              </a:rPr>
              <a:t>ratio (2 decimals)</a:t>
            </a:r>
            <a:r>
              <a:rPr lang="en-US" sz="2000">
                <a:latin typeface="Times"/>
                <a:cs typeface="Times"/>
              </a:rPr>
              <a:t>: </a:t>
            </a:r>
            <a:r>
              <a:rPr lang="en-US" sz="2000" b="1">
                <a:latin typeface="Times"/>
                <a:cs typeface="Times"/>
              </a:rPr>
              <a:t>0.01</a:t>
            </a:r>
            <a:endParaRPr lang="en-US" sz="2000">
              <a:latin typeface="Times"/>
              <a:cs typeface="Time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sz="2000">
                <a:latin typeface="Times"/>
                <a:cs typeface="Times"/>
              </a:rPr>
              <a:t>As </a:t>
            </a:r>
            <a:r>
              <a:rPr lang="en-US" sz="2000" b="1">
                <a:latin typeface="Times"/>
                <a:cs typeface="Times"/>
              </a:rPr>
              <a:t>percent (2 decimals)</a:t>
            </a:r>
            <a:r>
              <a:rPr lang="en-US" sz="2000">
                <a:latin typeface="Times"/>
                <a:cs typeface="Times"/>
              </a:rPr>
              <a:t>: </a:t>
            </a:r>
            <a:r>
              <a:rPr lang="en-US" sz="2000" b="1">
                <a:latin typeface="Times"/>
                <a:cs typeface="Times"/>
              </a:rPr>
              <a:t>1.42%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04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2A2C1F-EC80-0F3C-A0E6-936EFBA94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14419"/>
            <a:ext cx="9833548" cy="883824"/>
          </a:xfrm>
        </p:spPr>
        <p:txBody>
          <a:bodyPr anchor="b">
            <a:normAutofit/>
          </a:bodyPr>
          <a:lstStyle/>
          <a:p>
            <a:pPr algn="ctr"/>
            <a:r>
              <a:rPr lang="en-US" sz="4000" b="1">
                <a:solidFill>
                  <a:schemeClr val="tx2"/>
                </a:solidFill>
                <a:latin typeface="Times"/>
                <a:cs typeface="Times"/>
              </a:rPr>
              <a:t>Refusal QAs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32A55-0CCA-5F96-F6DC-659C29C8D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10429895" cy="32240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400" b="1">
                <a:solidFill>
                  <a:schemeClr val="tx2"/>
                </a:solidFill>
                <a:latin typeface="Times"/>
                <a:ea typeface="+mn-lt"/>
                <a:cs typeface="+mn-lt"/>
              </a:rPr>
              <a:t>Q. Roughly how many times has AES Corporation sold its inventory in FY2022? Calculate inventory turnover ratio for the FY2022; if conventional inventory management is not meaningful for the company, then state that and explain why.</a:t>
            </a:r>
            <a:endParaRPr lang="en-US" b="1">
              <a:solidFill>
                <a:schemeClr val="tx2"/>
              </a:solidFill>
            </a:endParaRPr>
          </a:p>
          <a:p>
            <a:pPr marL="0" indent="0" algn="just">
              <a:buNone/>
            </a:pPr>
            <a:endParaRPr lang="en-US" sz="2400">
              <a:solidFill>
                <a:schemeClr val="tx2"/>
              </a:solidFill>
              <a:latin typeface="Times"/>
              <a:cs typeface="Times"/>
            </a:endParaRPr>
          </a:p>
          <a:p>
            <a:pPr algn="just"/>
            <a:r>
              <a:rPr lang="en-US" sz="2400">
                <a:solidFill>
                  <a:schemeClr val="tx2"/>
                </a:solidFill>
                <a:latin typeface="Times"/>
                <a:cs typeface="Times"/>
              </a:rPr>
              <a:t>Ground truth Answer: </a:t>
            </a:r>
            <a:r>
              <a:rPr lang="en-US" sz="2400">
                <a:solidFill>
                  <a:schemeClr val="tx2"/>
                </a:solidFill>
                <a:latin typeface="Times"/>
                <a:ea typeface="+mn-lt"/>
                <a:cs typeface="+mn-lt"/>
              </a:rPr>
              <a:t>AES has converted inventory 9.5 times in FY 2022.</a:t>
            </a:r>
          </a:p>
          <a:p>
            <a:pPr algn="just"/>
            <a:r>
              <a:rPr lang="en-US" sz="2400">
                <a:solidFill>
                  <a:schemeClr val="tx2"/>
                </a:solidFill>
                <a:latin typeface="Times"/>
                <a:cs typeface="Times"/>
              </a:rPr>
              <a:t>Model Answer: </a:t>
            </a:r>
            <a:r>
              <a:rPr lang="en-US" sz="2400">
                <a:solidFill>
                  <a:schemeClr val="tx2"/>
                </a:solidFill>
                <a:latin typeface="Times"/>
                <a:ea typeface="+mn-lt"/>
                <a:cs typeface="+mn-lt"/>
              </a:rPr>
              <a:t>"The provided documents do not contain sufficient information to answer this question."</a:t>
            </a:r>
            <a:endParaRPr lang="en-US" sz="2400">
              <a:solidFill>
                <a:schemeClr val="tx2"/>
              </a:solidFill>
              <a:latin typeface="Times"/>
              <a:cs typeface="Times"/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8745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CCFDC-070E-6F80-E005-BB8B8C1B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"/>
                <a:cs typeface="Times"/>
              </a:rPr>
              <a:t>When model fails to answer?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BFF9BDC9-A572-3823-0366-9FB264255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287259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923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02239D2-A05D-4A1C-9F06-FBA7FC730E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A6932-5BD7-273E-0B84-1ECD9181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1118394"/>
          </a:xfrm>
        </p:spPr>
        <p:txBody>
          <a:bodyPr anchor="t">
            <a:normAutofit/>
          </a:bodyPr>
          <a:lstStyle/>
          <a:p>
            <a:r>
              <a:rPr lang="en-US" sz="3700" b="1">
                <a:latin typeface="Times"/>
                <a:ea typeface="+mj-lt"/>
                <a:cs typeface="+mj-lt"/>
              </a:rPr>
              <a:t>Conclusion: </a:t>
            </a:r>
            <a:r>
              <a:rPr lang="en-US" sz="3700" b="1" err="1">
                <a:latin typeface="Times"/>
                <a:ea typeface="+mj-lt"/>
                <a:cs typeface="+mj-lt"/>
              </a:rPr>
              <a:t>dsRAG</a:t>
            </a:r>
            <a:r>
              <a:rPr lang="en-US" sz="3700" b="1">
                <a:latin typeface="Times"/>
                <a:ea typeface="+mj-lt"/>
                <a:cs typeface="+mj-lt"/>
              </a:rPr>
              <a:t> with SLMs</a:t>
            </a:r>
            <a:endParaRPr lang="en-US" sz="3700" b="1">
              <a:latin typeface="Times"/>
              <a:cs typeface="Times"/>
            </a:endParaRPr>
          </a:p>
        </p:txBody>
      </p:sp>
      <p:pic>
        <p:nvPicPr>
          <p:cNvPr id="40" name="Graphic 39" descr="Money">
            <a:extLst>
              <a:ext uri="{FF2B5EF4-FFF2-40B4-BE49-F238E27FC236}">
                <a16:creationId xmlns:a16="http://schemas.microsoft.com/office/drawing/2014/main" id="{1325BBC5-181C-DCA4-00AD-09665EDD2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900" y="538956"/>
            <a:ext cx="749300" cy="749300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9CAE06C-7ADC-27E6-6A49-90E0BE756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9650" y="1847849"/>
            <a:ext cx="9994900" cy="459684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 b="1">
                <a:solidFill>
                  <a:schemeClr val="tx2">
                    <a:lumMod val="76000"/>
                    <a:lumOff val="24000"/>
                  </a:schemeClr>
                </a:solidFill>
                <a:latin typeface="Times"/>
                <a:ea typeface="+mn-lt"/>
                <a:cs typeface="+mn-lt"/>
              </a:rPr>
              <a:t>Performance</a:t>
            </a:r>
            <a:endParaRPr lang="en-US" sz="2200">
              <a:solidFill>
                <a:schemeClr val="tx2">
                  <a:lumMod val="76000"/>
                  <a:lumOff val="24000"/>
                </a:schemeClr>
              </a:solidFill>
              <a:latin typeface="Times"/>
              <a:ea typeface="+mn-lt"/>
              <a:cs typeface="+mn-lt"/>
            </a:endParaRPr>
          </a:p>
          <a:p>
            <a:r>
              <a:rPr lang="en-US" sz="2200">
                <a:latin typeface="Times"/>
                <a:ea typeface="+mn-lt"/>
                <a:cs typeface="+mn-lt"/>
              </a:rPr>
              <a:t>Accuracy stabilized around </a:t>
            </a:r>
            <a:r>
              <a:rPr lang="en-US" sz="2200" b="1">
                <a:latin typeface="Times"/>
                <a:ea typeface="+mn-lt"/>
                <a:cs typeface="+mn-lt"/>
              </a:rPr>
              <a:t>43–45%</a:t>
            </a:r>
            <a:r>
              <a:rPr lang="en-US" sz="2200">
                <a:latin typeface="Times"/>
                <a:ea typeface="+mn-lt"/>
                <a:cs typeface="+mn-lt"/>
              </a:rPr>
              <a:t> on FinanceBench.</a:t>
            </a:r>
          </a:p>
          <a:p>
            <a:r>
              <a:rPr lang="en-US" sz="2200">
                <a:latin typeface="Times"/>
                <a:ea typeface="+mn-lt"/>
                <a:cs typeface="+mn-lt"/>
              </a:rPr>
              <a:t>Struggled with </a:t>
            </a:r>
            <a:r>
              <a:rPr lang="en-US" sz="2200" b="1">
                <a:latin typeface="Times"/>
                <a:ea typeface="+mn-lt"/>
                <a:cs typeface="+mn-lt"/>
              </a:rPr>
              <a:t>complex reasoning</a:t>
            </a:r>
            <a:r>
              <a:rPr lang="en-US" sz="2200">
                <a:latin typeface="Times"/>
                <a:ea typeface="+mn-lt"/>
                <a:cs typeface="+mn-lt"/>
              </a:rPr>
              <a:t> and constrained by </a:t>
            </a:r>
            <a:r>
              <a:rPr lang="en-US" sz="2200" b="1">
                <a:latin typeface="Times"/>
                <a:ea typeface="+mn-lt"/>
                <a:cs typeface="+mn-lt"/>
              </a:rPr>
              <a:t>smaller context windows</a:t>
            </a:r>
            <a:r>
              <a:rPr lang="en-US" sz="2200">
                <a:latin typeface="Times"/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2200" b="1">
              <a:latin typeface="Time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>
                <a:solidFill>
                  <a:schemeClr val="tx2">
                    <a:lumMod val="76000"/>
                    <a:lumOff val="24000"/>
                  </a:schemeClr>
                </a:solidFill>
                <a:latin typeface="Times"/>
                <a:ea typeface="+mn-lt"/>
                <a:cs typeface="+mn-lt"/>
              </a:rPr>
              <a:t>Advantages</a:t>
            </a:r>
            <a:endParaRPr lang="en-US" sz="2200">
              <a:solidFill>
                <a:schemeClr val="tx2">
                  <a:lumMod val="76000"/>
                  <a:lumOff val="24000"/>
                </a:schemeClr>
              </a:solidFill>
              <a:latin typeface="Times"/>
              <a:ea typeface="+mn-lt"/>
              <a:cs typeface="+mn-lt"/>
            </a:endParaRPr>
          </a:p>
          <a:p>
            <a:r>
              <a:rPr lang="en-US" sz="2200" b="1">
                <a:latin typeface="Times"/>
                <a:ea typeface="+mn-lt"/>
                <a:cs typeface="+mn-lt"/>
              </a:rPr>
              <a:t>Lower cost and faster inference</a:t>
            </a:r>
            <a:r>
              <a:rPr lang="en-US" sz="2200">
                <a:latin typeface="Times"/>
                <a:ea typeface="+mn-lt"/>
                <a:cs typeface="+mn-lt"/>
              </a:rPr>
              <a:t> (avg. ~730–850 sec per run).</a:t>
            </a:r>
          </a:p>
          <a:p>
            <a:pPr marL="0" indent="0">
              <a:buNone/>
            </a:pPr>
            <a:endParaRPr lang="en-US" sz="2200" b="1">
              <a:latin typeface="Times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>
                <a:solidFill>
                  <a:schemeClr val="tx2">
                    <a:lumMod val="76000"/>
                    <a:lumOff val="24000"/>
                  </a:schemeClr>
                </a:solidFill>
                <a:latin typeface="Times"/>
                <a:ea typeface="+mn-lt"/>
                <a:cs typeface="+mn-lt"/>
              </a:rPr>
              <a:t>Recommendation</a:t>
            </a:r>
            <a:endParaRPr lang="en-US" sz="2200">
              <a:solidFill>
                <a:schemeClr val="tx2">
                  <a:lumMod val="76000"/>
                  <a:lumOff val="24000"/>
                </a:schemeClr>
              </a:solidFill>
              <a:latin typeface="Times"/>
              <a:cs typeface="Times"/>
            </a:endParaRPr>
          </a:p>
          <a:p>
            <a:r>
              <a:rPr lang="en-US" sz="2200">
                <a:latin typeface="Times"/>
                <a:ea typeface="+mn-lt"/>
                <a:cs typeface="+mn-lt"/>
              </a:rPr>
              <a:t>The </a:t>
            </a:r>
            <a:r>
              <a:rPr lang="en-US" sz="2200" b="1">
                <a:latin typeface="Times"/>
                <a:ea typeface="+mn-lt"/>
                <a:cs typeface="+mn-lt"/>
              </a:rPr>
              <a:t>DeepSeek-R1-Distill-Qwen-7B</a:t>
            </a:r>
            <a:r>
              <a:rPr lang="en-US" sz="2200">
                <a:latin typeface="Times"/>
                <a:ea typeface="+mn-lt"/>
                <a:cs typeface="+mn-lt"/>
              </a:rPr>
              <a:t> model is a strong candidate for such use cases.</a:t>
            </a:r>
          </a:p>
          <a:p>
            <a:r>
              <a:rPr lang="en-US" sz="2200">
                <a:latin typeface="Times"/>
                <a:ea typeface="+mn-lt"/>
                <a:cs typeface="+mn-lt"/>
              </a:rPr>
              <a:t>With </a:t>
            </a:r>
            <a:r>
              <a:rPr lang="en-US" sz="2200" b="1">
                <a:latin typeface="Times"/>
                <a:ea typeface="+mn-lt"/>
                <a:cs typeface="+mn-lt"/>
              </a:rPr>
              <a:t>further fine-tuning and domain adaptation</a:t>
            </a:r>
            <a:r>
              <a:rPr lang="en-US" sz="2200">
                <a:latin typeface="Times"/>
                <a:ea typeface="+mn-lt"/>
                <a:cs typeface="+mn-lt"/>
              </a:rPr>
              <a:t>, accuracy could be improved while maintaining efficiency.</a:t>
            </a:r>
          </a:p>
          <a:p>
            <a:endParaRPr lang="en-US" sz="2000">
              <a:latin typeface="Time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188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3C3BDC-3E50-145E-534F-CCF4306FF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3C41175E-39DC-7B48-7D15-2D7982130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3A2654-8ABF-B958-4543-16F2C6F9F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753960"/>
          </a:xfrm>
        </p:spPr>
        <p:txBody>
          <a:bodyPr anchor="t">
            <a:normAutofit/>
          </a:bodyPr>
          <a:lstStyle/>
          <a:p>
            <a:r>
              <a:rPr lang="en-US" sz="3200" b="1">
                <a:latin typeface="Times"/>
                <a:ea typeface="+mj-lt"/>
                <a:cs typeface="+mj-lt"/>
              </a:rPr>
              <a:t> Conclusion: </a:t>
            </a:r>
            <a:r>
              <a:rPr lang="en-US" sz="3200" b="1" err="1">
                <a:latin typeface="Times"/>
                <a:ea typeface="+mj-lt"/>
                <a:cs typeface="+mj-lt"/>
              </a:rPr>
              <a:t>dsRAG</a:t>
            </a:r>
            <a:r>
              <a:rPr lang="en-US" sz="3200" b="1">
                <a:latin typeface="Times"/>
                <a:ea typeface="+mj-lt"/>
                <a:cs typeface="+mj-lt"/>
              </a:rPr>
              <a:t> with  LLMs</a:t>
            </a:r>
            <a:endParaRPr lang="en-US" sz="3200" b="1">
              <a:latin typeface="Times"/>
              <a:cs typeface="Times"/>
            </a:endParaRPr>
          </a:p>
        </p:txBody>
      </p:sp>
      <p:pic>
        <p:nvPicPr>
          <p:cNvPr id="40" name="Graphic 39" descr="Money">
            <a:extLst>
              <a:ext uri="{FF2B5EF4-FFF2-40B4-BE49-F238E27FC236}">
                <a16:creationId xmlns:a16="http://schemas.microsoft.com/office/drawing/2014/main" id="{AD65A174-803F-9807-A191-EA3ED93DFD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552" y="284956"/>
            <a:ext cx="749300" cy="749300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665AC85-A837-85AF-4ED0-E2553E28D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607" y="1284632"/>
            <a:ext cx="9994900" cy="531467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tx2">
                    <a:lumMod val="76000"/>
                    <a:lumOff val="24000"/>
                  </a:schemeClr>
                </a:solidFill>
                <a:latin typeface="Times"/>
                <a:ea typeface="+mn-lt"/>
                <a:cs typeface="+mn-lt"/>
              </a:rPr>
              <a:t>Performance</a:t>
            </a:r>
            <a:endParaRPr lang="en-US" sz="2000">
              <a:solidFill>
                <a:schemeClr val="tx2">
                  <a:lumMod val="76000"/>
                  <a:lumOff val="24000"/>
                </a:schemeClr>
              </a:solidFill>
              <a:latin typeface="Times"/>
              <a:ea typeface="+mn-lt"/>
              <a:cs typeface="+mn-lt"/>
            </a:endParaRPr>
          </a:p>
          <a:p>
            <a:r>
              <a:rPr lang="en-US" sz="2000">
                <a:latin typeface="Times"/>
                <a:ea typeface="+mn-lt"/>
                <a:cs typeface="+mn-lt"/>
              </a:rPr>
              <a:t>On FinanceBench (open-source split), accuracy ≈ </a:t>
            </a:r>
            <a:r>
              <a:rPr lang="en-US" sz="2000" b="1">
                <a:latin typeface="Times"/>
                <a:ea typeface="+mn-lt"/>
                <a:cs typeface="+mn-lt"/>
              </a:rPr>
              <a:t>73–76%</a:t>
            </a:r>
            <a:r>
              <a:rPr lang="en-US" sz="2000">
                <a:latin typeface="Times"/>
                <a:ea typeface="+mn-lt"/>
                <a:cs typeface="+mn-lt"/>
              </a:rPr>
              <a:t> (</a:t>
            </a:r>
            <a:r>
              <a:rPr lang="en-US" sz="2000" b="1">
                <a:latin typeface="Times"/>
                <a:ea typeface="+mn-lt"/>
                <a:cs typeface="+mn-lt"/>
              </a:rPr>
              <a:t>~+30 pts vs SLMs</a:t>
            </a:r>
            <a:r>
              <a:rPr lang="en-US" sz="2000">
                <a:latin typeface="Times"/>
                <a:ea typeface="+mn-lt"/>
                <a:cs typeface="+mn-lt"/>
              </a:rPr>
              <a:t>).</a:t>
            </a:r>
            <a:endParaRPr lang="en-US" sz="2000">
              <a:latin typeface="Times"/>
              <a:cs typeface="Times"/>
            </a:endParaRPr>
          </a:p>
          <a:p>
            <a:pPr marL="0" indent="0">
              <a:buNone/>
            </a:pPr>
            <a:r>
              <a:rPr lang="en-US" sz="2000" b="1">
                <a:solidFill>
                  <a:schemeClr val="tx2">
                    <a:lumMod val="76000"/>
                    <a:lumOff val="24000"/>
                  </a:schemeClr>
                </a:solidFill>
                <a:latin typeface="Times"/>
                <a:ea typeface="+mn-lt"/>
                <a:cs typeface="+mn-lt"/>
              </a:rPr>
              <a:t>Advantages</a:t>
            </a:r>
            <a:endParaRPr lang="en-US" sz="2000">
              <a:solidFill>
                <a:schemeClr val="tx2">
                  <a:lumMod val="76000"/>
                  <a:lumOff val="24000"/>
                </a:schemeClr>
              </a:solidFill>
              <a:latin typeface="Times"/>
              <a:ea typeface="+mn-lt"/>
              <a:cs typeface="+mn-lt"/>
            </a:endParaRPr>
          </a:p>
          <a:p>
            <a:r>
              <a:rPr lang="en-US" sz="2000">
                <a:latin typeface="Times"/>
                <a:ea typeface="+mn-lt"/>
                <a:cs typeface="+mn-lt"/>
              </a:rPr>
              <a:t>Handles long evidence chains; </a:t>
            </a:r>
            <a:r>
              <a:rPr lang="en-US" sz="2000" b="1">
                <a:latin typeface="Times"/>
                <a:ea typeface="+mn-lt"/>
                <a:cs typeface="+mn-lt"/>
              </a:rPr>
              <a:t>less reliance on heavy AutoContext</a:t>
            </a:r>
            <a:r>
              <a:rPr lang="en-US" sz="2000">
                <a:latin typeface="Times"/>
                <a:ea typeface="+mn-lt"/>
                <a:cs typeface="+mn-lt"/>
              </a:rPr>
              <a:t>.</a:t>
            </a:r>
          </a:p>
          <a:p>
            <a:r>
              <a:rPr lang="en-US" sz="2000">
                <a:latin typeface="Times"/>
                <a:ea typeface="+mn-lt"/>
                <a:cs typeface="+mn-lt"/>
              </a:rPr>
              <a:t>More robust on complex, mixed (numeric + text) questions.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2">
                    <a:lumMod val="76000"/>
                    <a:lumOff val="24000"/>
                  </a:schemeClr>
                </a:solidFill>
                <a:latin typeface="Times"/>
                <a:ea typeface="+mn-lt"/>
                <a:cs typeface="+mn-lt"/>
              </a:rPr>
              <a:t>Bottlenecks</a:t>
            </a:r>
          </a:p>
          <a:p>
            <a:pPr>
              <a:buFont typeface="Arial"/>
              <a:buChar char="•"/>
            </a:pPr>
            <a:r>
              <a:rPr lang="en-US" sz="2000" b="1">
                <a:latin typeface="Times"/>
                <a:ea typeface="+mn-lt"/>
                <a:cs typeface="+mn-lt"/>
              </a:rPr>
              <a:t>Cost:</a:t>
            </a:r>
            <a:r>
              <a:rPr lang="en-US" sz="2000">
                <a:latin typeface="Times"/>
                <a:ea typeface="+mn-lt"/>
                <a:cs typeface="+mn-lt"/>
              </a:rPr>
              <a:t> token-based pricing becomes expensive at full-corpus scale.</a:t>
            </a:r>
          </a:p>
          <a:p>
            <a:pPr>
              <a:buFont typeface="Arial"/>
              <a:buChar char="•"/>
            </a:pPr>
            <a:r>
              <a:rPr lang="en-US" sz="2000" b="1">
                <a:latin typeface="Times"/>
                <a:ea typeface="+mn-lt"/>
                <a:cs typeface="+mn-lt"/>
              </a:rPr>
              <a:t>Latency:</a:t>
            </a:r>
            <a:r>
              <a:rPr lang="en-US" sz="2000">
                <a:latin typeface="Times"/>
                <a:ea typeface="+mn-lt"/>
                <a:cs typeface="+mn-lt"/>
              </a:rPr>
              <a:t> typically, </a:t>
            </a:r>
            <a:r>
              <a:rPr lang="en-US" sz="2000" b="1">
                <a:latin typeface="Times"/>
                <a:ea typeface="+mn-lt"/>
                <a:cs typeface="+mn-lt"/>
              </a:rPr>
              <a:t>2–3× slower</a:t>
            </a:r>
            <a:r>
              <a:rPr lang="en-US" sz="2000">
                <a:latin typeface="Times"/>
                <a:ea typeface="+mn-lt"/>
                <a:cs typeface="+mn-lt"/>
              </a:rPr>
              <a:t> than SLMs.</a:t>
            </a:r>
          </a:p>
          <a:p>
            <a:pPr>
              <a:buFont typeface="Arial"/>
              <a:buChar char="•"/>
            </a:pPr>
            <a:r>
              <a:rPr lang="en-US" sz="2000" b="1">
                <a:latin typeface="Times"/>
                <a:ea typeface="+mn-lt"/>
                <a:cs typeface="+mn-lt"/>
              </a:rPr>
              <a:t>Ops limits:</a:t>
            </a:r>
            <a:r>
              <a:rPr lang="en-US" sz="2000">
                <a:latin typeface="Times"/>
                <a:ea typeface="+mn-lt"/>
                <a:cs typeface="+mn-lt"/>
              </a:rPr>
              <a:t> API rate caps / token quotas can throttle throughput.</a:t>
            </a:r>
          </a:p>
          <a:p>
            <a:pPr marL="0" indent="0">
              <a:buNone/>
            </a:pPr>
            <a:r>
              <a:rPr lang="en-US" sz="2000" b="1">
                <a:solidFill>
                  <a:schemeClr val="tx2">
                    <a:lumMod val="76000"/>
                    <a:lumOff val="24000"/>
                  </a:schemeClr>
                </a:solidFill>
                <a:latin typeface="Times"/>
                <a:ea typeface="+mn-lt"/>
                <a:cs typeface="+mn-lt"/>
              </a:rPr>
              <a:t>Recommendation</a:t>
            </a:r>
            <a:endParaRPr lang="en-US" sz="2000">
              <a:solidFill>
                <a:schemeClr val="tx2">
                  <a:lumMod val="76000"/>
                  <a:lumOff val="24000"/>
                </a:schemeClr>
              </a:solidFill>
              <a:latin typeface="Times"/>
              <a:cs typeface="Times"/>
            </a:endParaRPr>
          </a:p>
          <a:p>
            <a:r>
              <a:rPr lang="en-US" sz="2000" b="1">
                <a:latin typeface="Times"/>
                <a:ea typeface="+mn-lt"/>
                <a:cs typeface="+mn-lt"/>
              </a:rPr>
              <a:t>Anthropic Claude 4.0 Sonnet</a:t>
            </a:r>
            <a:r>
              <a:rPr lang="en-US" sz="2000">
                <a:latin typeface="Times"/>
                <a:ea typeface="+mn-lt"/>
                <a:cs typeface="+mn-lt"/>
              </a:rPr>
              <a:t> achieved the </a:t>
            </a:r>
            <a:r>
              <a:rPr lang="en-US" sz="2000" b="1">
                <a:latin typeface="Times"/>
                <a:ea typeface="+mn-lt"/>
                <a:cs typeface="+mn-lt"/>
              </a:rPr>
              <a:t>best accuracy</a:t>
            </a:r>
            <a:r>
              <a:rPr lang="en-US" sz="2000">
                <a:latin typeface="Times"/>
                <a:ea typeface="+mn-lt"/>
                <a:cs typeface="+mn-lt"/>
              </a:rPr>
              <a:t>, but at a </a:t>
            </a:r>
            <a:r>
              <a:rPr lang="en-US" sz="2000" b="1">
                <a:latin typeface="Times"/>
                <a:ea typeface="+mn-lt"/>
                <a:cs typeface="+mn-lt"/>
              </a:rPr>
              <a:t>substantially higher cost</a:t>
            </a:r>
            <a:r>
              <a:rPr lang="en-US" sz="2000">
                <a:latin typeface="Times"/>
                <a:ea typeface="+mn-lt"/>
                <a:cs typeface="+mn-lt"/>
              </a:rPr>
              <a:t>.</a:t>
            </a:r>
          </a:p>
          <a:p>
            <a:r>
              <a:rPr lang="en-US" sz="2000">
                <a:latin typeface="Times"/>
                <a:ea typeface="+mn-lt"/>
                <a:cs typeface="+mn-lt"/>
              </a:rPr>
              <a:t>Best suited for </a:t>
            </a:r>
            <a:r>
              <a:rPr lang="en-US" sz="2000" b="1">
                <a:latin typeface="Times"/>
                <a:ea typeface="+mn-lt"/>
                <a:cs typeface="+mn-lt"/>
              </a:rPr>
              <a:t>high-stakes, precision-critical use cases</a:t>
            </a:r>
            <a:r>
              <a:rPr lang="en-US" sz="2000">
                <a:latin typeface="Times"/>
                <a:ea typeface="+mn-lt"/>
                <a:cs typeface="+mn-lt"/>
              </a:rPr>
              <a:t>, while hybrid deployment with SLMs can help balance cost and performance.</a:t>
            </a:r>
          </a:p>
          <a:p>
            <a:endParaRPr lang="en-US" sz="2200">
              <a:latin typeface="Times"/>
              <a:ea typeface="+mn-lt"/>
              <a:cs typeface="+mn-lt"/>
            </a:endParaRPr>
          </a:p>
          <a:p>
            <a:endParaRPr lang="en-US" sz="2000">
              <a:latin typeface="Time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458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1BE450-99A2-894C-03D2-6662F7FF0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FA6DD4E-110F-B367-A797-C88F1C70B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FEB3F-4284-542A-7AAC-E36B088F6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753960"/>
          </a:xfrm>
        </p:spPr>
        <p:txBody>
          <a:bodyPr anchor="t">
            <a:normAutofit/>
          </a:bodyPr>
          <a:lstStyle/>
          <a:p>
            <a:r>
              <a:rPr lang="en-US" sz="3200" b="1">
                <a:latin typeface="Times"/>
                <a:ea typeface="+mj-lt"/>
                <a:cs typeface="+mj-lt"/>
              </a:rPr>
              <a:t> Conclusion: </a:t>
            </a:r>
            <a:r>
              <a:rPr lang="en-US" sz="3200">
                <a:latin typeface="Times"/>
                <a:ea typeface="+mj-lt"/>
                <a:cs typeface="+mj-lt"/>
              </a:rPr>
              <a:t>Embeddings &amp; Re-rankers</a:t>
            </a:r>
            <a:endParaRPr lang="en-US" sz="3200" b="1">
              <a:latin typeface="Times"/>
              <a:cs typeface="Times"/>
            </a:endParaRPr>
          </a:p>
        </p:txBody>
      </p:sp>
      <p:pic>
        <p:nvPicPr>
          <p:cNvPr id="40" name="Graphic 39" descr="Money">
            <a:extLst>
              <a:ext uri="{FF2B5EF4-FFF2-40B4-BE49-F238E27FC236}">
                <a16:creationId xmlns:a16="http://schemas.microsoft.com/office/drawing/2014/main" id="{EEB8A843-F136-F9D9-AC89-22F387FA6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552" y="284956"/>
            <a:ext cx="749300" cy="749300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C89C81C-09D8-B101-E9B9-7BE1C8A7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607" y="1284632"/>
            <a:ext cx="9994900" cy="531467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2400" b="1">
                <a:solidFill>
                  <a:schemeClr val="tx2">
                    <a:lumMod val="76000"/>
                    <a:lumOff val="24000"/>
                  </a:schemeClr>
                </a:solidFill>
                <a:latin typeface="Times"/>
                <a:ea typeface="+mn-lt"/>
                <a:cs typeface="+mn-lt"/>
              </a:rPr>
              <a:t>Embedding models</a:t>
            </a:r>
            <a:r>
              <a:rPr lang="en-US" sz="2400">
                <a:solidFill>
                  <a:schemeClr val="tx2">
                    <a:lumMod val="76000"/>
                    <a:lumOff val="24000"/>
                  </a:schemeClr>
                </a:solidFill>
                <a:latin typeface="Times"/>
                <a:ea typeface="+mn-lt"/>
                <a:cs typeface="+mn-lt"/>
              </a:rPr>
              <a:t>:</a:t>
            </a:r>
          </a:p>
          <a:p>
            <a:pPr marL="971550" lvl="1" indent="-285750">
              <a:buFont typeface="Arial"/>
              <a:buChar char="•"/>
            </a:pPr>
            <a:r>
              <a:rPr lang="en-US">
                <a:latin typeface="Times"/>
                <a:ea typeface="+mn-lt"/>
                <a:cs typeface="+mn-lt"/>
              </a:rPr>
              <a:t>text-embedding-3-small → </a:t>
            </a:r>
            <a:r>
              <a:rPr lang="en-US" b="1">
                <a:latin typeface="Times"/>
                <a:ea typeface="+mn-lt"/>
                <a:cs typeface="+mn-lt"/>
              </a:rPr>
              <a:t>faster &amp; cheaper</a:t>
            </a:r>
            <a:r>
              <a:rPr lang="en-US">
                <a:latin typeface="Times"/>
                <a:ea typeface="+mn-lt"/>
                <a:cs typeface="+mn-lt"/>
              </a:rPr>
              <a:t> (1.95$) but weaker retrieval.</a:t>
            </a:r>
          </a:p>
          <a:p>
            <a:pPr marL="971550" lvl="1" indent="-285750">
              <a:buFont typeface="Arial"/>
              <a:buChar char="•"/>
            </a:pPr>
            <a:r>
              <a:rPr lang="en-US">
                <a:latin typeface="Times"/>
                <a:ea typeface="+mn-lt"/>
                <a:cs typeface="+mn-lt"/>
              </a:rPr>
              <a:t>text-embedding-3-large → </a:t>
            </a:r>
            <a:r>
              <a:rPr lang="en-US" b="1">
                <a:latin typeface="Times"/>
                <a:ea typeface="+mn-lt"/>
                <a:cs typeface="+mn-lt"/>
              </a:rPr>
              <a:t>more accurate retrieval</a:t>
            </a:r>
            <a:r>
              <a:rPr lang="en-US">
                <a:latin typeface="Times"/>
                <a:ea typeface="+mn-lt"/>
                <a:cs typeface="+mn-lt"/>
              </a:rPr>
              <a:t> (cost 9$) but slower chunking.</a:t>
            </a:r>
          </a:p>
          <a:p>
            <a:pPr marL="971550" lvl="1" indent="-285750">
              <a:buFont typeface="Arial"/>
              <a:buChar char="•"/>
            </a:pPr>
            <a:r>
              <a:rPr lang="en-US">
                <a:latin typeface="Times"/>
                <a:ea typeface="+mn-lt"/>
                <a:cs typeface="+mn-lt"/>
              </a:rPr>
              <a:t>all-MiniLM-L12-v2 →  A </a:t>
            </a:r>
            <a:r>
              <a:rPr lang="en-US" b="1">
                <a:latin typeface="Times"/>
                <a:ea typeface="+mn-lt"/>
                <a:cs typeface="+mn-lt"/>
              </a:rPr>
              <a:t>local model</a:t>
            </a:r>
            <a:r>
              <a:rPr lang="en-US">
                <a:latin typeface="Times"/>
                <a:ea typeface="+mn-lt"/>
                <a:cs typeface="+mn-lt"/>
              </a:rPr>
              <a:t> offering a strong balance of </a:t>
            </a:r>
            <a:r>
              <a:rPr lang="en-US" b="1">
                <a:latin typeface="Times"/>
                <a:ea typeface="+mn-lt"/>
                <a:cs typeface="+mn-lt"/>
              </a:rPr>
              <a:t>performance </a:t>
            </a:r>
            <a:r>
              <a:rPr lang="en-US">
                <a:latin typeface="Times"/>
                <a:ea typeface="+mn-lt"/>
                <a:cs typeface="+mn-lt"/>
              </a:rPr>
              <a:t>and </a:t>
            </a:r>
            <a:r>
              <a:rPr lang="en-US" b="1">
                <a:latin typeface="Times"/>
                <a:ea typeface="+mn-lt"/>
                <a:cs typeface="+mn-lt"/>
              </a:rPr>
              <a:t>cost-efficiency</a:t>
            </a:r>
            <a:r>
              <a:rPr lang="en-US">
                <a:latin typeface="Times"/>
                <a:ea typeface="+mn-lt"/>
                <a:cs typeface="+mn-lt"/>
              </a:rPr>
              <a:t>.</a:t>
            </a:r>
          </a:p>
          <a:p>
            <a:pPr lvl="1" indent="0">
              <a:buNone/>
            </a:pPr>
            <a:endParaRPr lang="en-US">
              <a:latin typeface="Times"/>
            </a:endParaRPr>
          </a:p>
          <a:p>
            <a:pPr>
              <a:buFont typeface="Arial"/>
              <a:buChar char="•"/>
            </a:pPr>
            <a:r>
              <a:rPr lang="en-US" sz="2400" b="1">
                <a:solidFill>
                  <a:schemeClr val="tx2">
                    <a:lumMod val="76000"/>
                    <a:lumOff val="24000"/>
                  </a:schemeClr>
                </a:solidFill>
                <a:latin typeface="Times"/>
                <a:ea typeface="+mn-lt"/>
                <a:cs typeface="+mn-lt"/>
              </a:rPr>
              <a:t>Re-rankers</a:t>
            </a:r>
            <a:r>
              <a:rPr lang="en-US" sz="2400">
                <a:solidFill>
                  <a:schemeClr val="tx2">
                    <a:lumMod val="76000"/>
                    <a:lumOff val="24000"/>
                  </a:schemeClr>
                </a:solidFill>
                <a:latin typeface="Times"/>
                <a:ea typeface="+mn-lt"/>
                <a:cs typeface="+mn-lt"/>
              </a:rPr>
              <a:t>:</a:t>
            </a:r>
          </a:p>
          <a:p>
            <a:pPr marL="971550" lvl="1" indent="-285750">
              <a:buFont typeface="Arial"/>
              <a:buChar char="•"/>
            </a:pPr>
            <a:r>
              <a:rPr lang="en-US" b="1">
                <a:latin typeface="Times"/>
                <a:ea typeface="+mn-lt"/>
                <a:cs typeface="+mn-lt"/>
              </a:rPr>
              <a:t>Voyage rerank-2.5 lite</a:t>
            </a:r>
            <a:r>
              <a:rPr lang="en-US">
                <a:latin typeface="Times"/>
                <a:ea typeface="+mn-lt"/>
                <a:cs typeface="+mn-lt"/>
              </a:rPr>
              <a:t> gave best balance of accuracy vs. latency.</a:t>
            </a:r>
          </a:p>
          <a:p>
            <a:pPr marL="971550" lvl="1" indent="-285750">
              <a:buFont typeface="Arial"/>
              <a:buChar char="•"/>
            </a:pPr>
            <a:r>
              <a:rPr lang="en-US">
                <a:latin typeface="Times"/>
                <a:ea typeface="+mn-lt"/>
                <a:cs typeface="+mn-lt"/>
              </a:rPr>
              <a:t>Cohere models were competitive but slightly slower.</a:t>
            </a:r>
          </a:p>
          <a:p>
            <a:pPr marL="0" indent="0">
              <a:buNone/>
            </a:pPr>
            <a:endParaRPr lang="en-US" sz="2400">
              <a:latin typeface="Times"/>
              <a:ea typeface="+mn-lt"/>
              <a:cs typeface="+mn-lt"/>
            </a:endParaRPr>
          </a:p>
          <a:p>
            <a:endParaRPr lang="en-US" sz="2200">
              <a:latin typeface="Times"/>
              <a:ea typeface="+mn-lt"/>
              <a:cs typeface="+mn-lt"/>
            </a:endParaRPr>
          </a:p>
          <a:p>
            <a:endParaRPr lang="en-US" sz="2000">
              <a:latin typeface="Time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048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D800BF1-85B4-9A7D-125B-0F677507F6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03" r="9091" b="1290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15FA7-37CB-3BFA-3E4D-A9ADC0A52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Key</a:t>
            </a:r>
            <a:r>
              <a:rPr lang="en-US">
                <a:latin typeface="Calibri"/>
                <a:ea typeface="+mj-lt"/>
                <a:cs typeface="+mj-lt"/>
              </a:rPr>
              <a:t> Innovations in dsRAG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0BDE-8D4A-44D6-BC03-43C51F49C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 err="1">
                <a:latin typeface="Calibri"/>
                <a:ea typeface="+mn-lt"/>
                <a:cs typeface="+mn-lt"/>
              </a:rPr>
              <a:t>dsRAG</a:t>
            </a:r>
            <a:r>
              <a:rPr lang="en-US" sz="2200" b="1" dirty="0">
                <a:latin typeface="Calibri"/>
                <a:ea typeface="+mn-lt"/>
                <a:cs typeface="+mn-lt"/>
              </a:rPr>
              <a:t> </a:t>
            </a:r>
            <a:r>
              <a:rPr lang="en-US" sz="2200" dirty="0">
                <a:latin typeface="Calibri"/>
                <a:ea typeface="+mn-lt"/>
                <a:cs typeface="+mn-lt"/>
              </a:rPr>
              <a:t>is high-performance retrieval engine optimized for unstructured data - financial reports, legal documents, and academic papers - enabling more precise retrieval and answers.</a:t>
            </a:r>
            <a:endParaRPr lang="en-US" sz="22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200" b="1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 dirty="0">
                <a:latin typeface="Calibri"/>
                <a:ea typeface="+mn-lt"/>
                <a:cs typeface="+mn-lt"/>
              </a:rPr>
              <a:t>Three Innovations</a:t>
            </a:r>
            <a:endParaRPr lang="en-US" sz="2200" dirty="0">
              <a:latin typeface="Calibri"/>
              <a:ea typeface="Calibri"/>
              <a:cs typeface="Calibri"/>
            </a:endParaRPr>
          </a:p>
          <a:p>
            <a:r>
              <a:rPr lang="en-US" sz="2200" dirty="0">
                <a:latin typeface="Calibri"/>
                <a:ea typeface="+mn-lt"/>
                <a:cs typeface="+mn-lt"/>
              </a:rPr>
              <a:t>Semantic Sectioning - Breaks long documents into meaningful sections.</a:t>
            </a:r>
            <a:br>
              <a:rPr lang="en-US" sz="2200" dirty="0">
                <a:latin typeface="Calibri"/>
                <a:ea typeface="+mn-lt"/>
                <a:cs typeface="+mn-lt"/>
              </a:rPr>
            </a:br>
            <a:r>
              <a:rPr lang="en-US" sz="2200" dirty="0">
                <a:latin typeface="Calibri"/>
                <a:ea typeface="+mn-lt"/>
                <a:cs typeface="+mn-lt"/>
              </a:rPr>
              <a:t> </a:t>
            </a:r>
            <a:endParaRPr lang="en-US" sz="2200" dirty="0">
              <a:latin typeface="Calibri"/>
              <a:ea typeface="Calibri"/>
              <a:cs typeface="Calibri"/>
            </a:endParaRPr>
          </a:p>
          <a:p>
            <a:r>
              <a:rPr lang="en-US" sz="2200" err="1">
                <a:latin typeface="Calibri"/>
                <a:ea typeface="+mn-lt"/>
                <a:cs typeface="+mn-lt"/>
              </a:rPr>
              <a:t>AutoContexting</a:t>
            </a:r>
            <a:r>
              <a:rPr lang="en-US" sz="2200">
                <a:latin typeface="Calibri"/>
                <a:ea typeface="+mn-lt"/>
                <a:cs typeface="+mn-lt"/>
              </a:rPr>
              <a:t> - Automatically enriches chunks with relevant background context.</a:t>
            </a:r>
            <a:endParaRPr lang="en-US" sz="22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200">
              <a:latin typeface="Calibri"/>
              <a:ea typeface="+mn-lt"/>
              <a:cs typeface="+mn-lt"/>
            </a:endParaRPr>
          </a:p>
          <a:p>
            <a:r>
              <a:rPr lang="en-US" sz="2200" dirty="0">
                <a:latin typeface="Calibri"/>
                <a:ea typeface="+mn-lt"/>
                <a:cs typeface="+mn-lt"/>
              </a:rPr>
              <a:t>Relevant Segment Extraction (RSE) - extracts only the most useful segments.</a:t>
            </a:r>
            <a:br>
              <a:rPr lang="en-US" sz="2200" dirty="0">
                <a:latin typeface="Calibri"/>
                <a:ea typeface="+mn-lt"/>
                <a:cs typeface="+mn-lt"/>
              </a:rPr>
            </a:br>
            <a:r>
              <a:rPr lang="en-US" sz="2000" dirty="0">
                <a:latin typeface="Calibri"/>
                <a:ea typeface="+mn-lt"/>
                <a:cs typeface="+mn-lt"/>
              </a:rPr>
              <a:t>  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latin typeface="Aptos"/>
                <a:ea typeface="Calibri"/>
                <a:cs typeface="Calibri"/>
              </a:rPr>
              <a:t> </a:t>
            </a:r>
          </a:p>
        </p:txBody>
      </p:sp>
    </p:spTree>
    <p:extLst>
      <p:ext uri="{BB962C8B-B14F-4D97-AF65-F5344CB8AC3E}">
        <p14:creationId xmlns:p14="http://schemas.microsoft.com/office/powerpoint/2010/main" val="3874988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7B5F47-93F2-EACF-D12C-47E90AC97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F113FA81-63F7-18A7-B825-58E86326E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2BB29-E106-5D10-A268-0D0ADA33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538956"/>
            <a:ext cx="8985250" cy="753960"/>
          </a:xfrm>
        </p:spPr>
        <p:txBody>
          <a:bodyPr anchor="t">
            <a:normAutofit/>
          </a:bodyPr>
          <a:lstStyle/>
          <a:p>
            <a:r>
              <a:rPr lang="en-US" sz="3200" b="1">
                <a:latin typeface="Times"/>
                <a:ea typeface="+mj-lt"/>
                <a:cs typeface="+mj-lt"/>
              </a:rPr>
              <a:t> Conclusion: Cost vs. Accuracy Trade-off</a:t>
            </a:r>
          </a:p>
          <a:p>
            <a:endParaRPr lang="en-US" sz="3200" b="1">
              <a:latin typeface="Times"/>
              <a:cs typeface="Times"/>
            </a:endParaRPr>
          </a:p>
        </p:txBody>
      </p:sp>
      <p:pic>
        <p:nvPicPr>
          <p:cNvPr id="40" name="Graphic 39" descr="Money">
            <a:extLst>
              <a:ext uri="{FF2B5EF4-FFF2-40B4-BE49-F238E27FC236}">
                <a16:creationId xmlns:a16="http://schemas.microsoft.com/office/drawing/2014/main" id="{4590F817-D6E9-C898-5B8A-6B45ACE78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552" y="284956"/>
            <a:ext cx="749300" cy="749300"/>
          </a:xfrm>
          <a:prstGeom prst="rect">
            <a:avLst/>
          </a:prstGeom>
        </p:spPr>
      </p:pic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8CEB037-D0E3-D8CF-FF4E-0AF3DA005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8607" y="1726371"/>
            <a:ext cx="10558117" cy="432076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  <a:buChar char="•"/>
            </a:pPr>
            <a:r>
              <a:rPr lang="en-US" sz="2400" b="1">
                <a:latin typeface="Times"/>
                <a:ea typeface="+mn-lt"/>
                <a:cs typeface="+mn-lt"/>
              </a:rPr>
              <a:t>SLMs</a:t>
            </a:r>
            <a:r>
              <a:rPr lang="en-US" sz="2400">
                <a:latin typeface="Times"/>
                <a:ea typeface="+mn-lt"/>
                <a:cs typeface="+mn-lt"/>
              </a:rPr>
              <a:t> are the cost-efficient option but sacrifice accuracy.</a:t>
            </a:r>
          </a:p>
          <a:p>
            <a:pPr>
              <a:buFont typeface="Arial"/>
              <a:buChar char="•"/>
            </a:pPr>
            <a:r>
              <a:rPr lang="en-US" sz="2400" b="1">
                <a:latin typeface="Times"/>
                <a:ea typeface="+mn-lt"/>
                <a:cs typeface="+mn-lt"/>
              </a:rPr>
              <a:t>LLMs</a:t>
            </a:r>
            <a:r>
              <a:rPr lang="en-US" sz="2400">
                <a:latin typeface="Times"/>
                <a:ea typeface="+mn-lt"/>
                <a:cs typeface="+mn-lt"/>
              </a:rPr>
              <a:t> dominate accuracy but at</a:t>
            </a:r>
            <a:r>
              <a:rPr lang="en-US" sz="2400" b="1">
                <a:latin typeface="Times"/>
                <a:ea typeface="+mn-lt"/>
                <a:cs typeface="+mn-lt"/>
              </a:rPr>
              <a:t> higher costs</a:t>
            </a:r>
            <a:r>
              <a:rPr lang="en-US" sz="2400">
                <a:latin typeface="Times"/>
                <a:ea typeface="+mn-lt"/>
                <a:cs typeface="+mn-lt"/>
              </a:rPr>
              <a:t> and slower runtimes.</a:t>
            </a:r>
          </a:p>
          <a:p>
            <a:pPr>
              <a:buFont typeface="Arial"/>
              <a:buChar char="•"/>
            </a:pPr>
            <a:r>
              <a:rPr lang="en-US" sz="2400" b="1">
                <a:latin typeface="Times"/>
                <a:ea typeface="+mn-lt"/>
                <a:cs typeface="+mn-lt"/>
              </a:rPr>
              <a:t>Hybrid strategy</a:t>
            </a:r>
            <a:r>
              <a:rPr lang="en-US" sz="2400">
                <a:latin typeface="Times"/>
                <a:ea typeface="+mn-lt"/>
                <a:cs typeface="+mn-lt"/>
              </a:rPr>
              <a:t> looks most promising:</a:t>
            </a:r>
          </a:p>
          <a:p>
            <a:pPr lvl="1">
              <a:buFont typeface="Arial"/>
              <a:buChar char="•"/>
            </a:pPr>
            <a:r>
              <a:rPr lang="en-US">
                <a:latin typeface="Times"/>
                <a:ea typeface="+mn-lt"/>
                <a:cs typeface="+mn-lt"/>
              </a:rPr>
              <a:t>Use </a:t>
            </a:r>
            <a:r>
              <a:rPr lang="en-US" b="1">
                <a:latin typeface="Times"/>
                <a:ea typeface="+mn-lt"/>
                <a:cs typeface="+mn-lt"/>
              </a:rPr>
              <a:t>SLMs with strong re-rankers</a:t>
            </a:r>
            <a:r>
              <a:rPr lang="en-US">
                <a:latin typeface="Times"/>
                <a:ea typeface="+mn-lt"/>
                <a:cs typeface="+mn-lt"/>
              </a:rPr>
              <a:t> for bulk/low-priority queries.</a:t>
            </a:r>
          </a:p>
          <a:p>
            <a:pPr lvl="1">
              <a:buFont typeface="Arial"/>
              <a:buChar char="•"/>
            </a:pPr>
            <a:r>
              <a:rPr lang="en-US">
                <a:latin typeface="Times"/>
                <a:ea typeface="+mn-lt"/>
                <a:cs typeface="+mn-lt"/>
              </a:rPr>
              <a:t>Reserve </a:t>
            </a:r>
            <a:r>
              <a:rPr lang="en-US" b="1">
                <a:latin typeface="Times"/>
                <a:ea typeface="+mn-lt"/>
                <a:cs typeface="+mn-lt"/>
              </a:rPr>
              <a:t>LLMs (Claude, GPT-4o)</a:t>
            </a:r>
            <a:r>
              <a:rPr lang="en-US">
                <a:latin typeface="Times"/>
                <a:ea typeface="+mn-lt"/>
                <a:cs typeface="+mn-lt"/>
              </a:rPr>
              <a:t> for complex, high-value financial reasoning tasks.</a:t>
            </a:r>
          </a:p>
          <a:p>
            <a:pPr>
              <a:buFont typeface="Arial"/>
              <a:buChar char="•"/>
            </a:pPr>
            <a:r>
              <a:rPr lang="en-US" sz="2400">
                <a:latin typeface="Times"/>
                <a:ea typeface="+mn-lt"/>
                <a:cs typeface="+mn-lt"/>
              </a:rPr>
              <a:t>SLMs are suitable for </a:t>
            </a:r>
            <a:r>
              <a:rPr lang="en-US" sz="2400" b="1">
                <a:latin typeface="Times"/>
                <a:ea typeface="+mn-lt"/>
                <a:cs typeface="+mn-lt"/>
              </a:rPr>
              <a:t>cost-sensitive</a:t>
            </a:r>
            <a:r>
              <a:rPr lang="en-US" sz="2400">
                <a:latin typeface="Times"/>
                <a:ea typeface="+mn-lt"/>
                <a:cs typeface="+mn-lt"/>
              </a:rPr>
              <a:t> or </a:t>
            </a:r>
            <a:r>
              <a:rPr lang="en-US" sz="2400" b="1">
                <a:latin typeface="Times"/>
                <a:ea typeface="+mn-lt"/>
                <a:cs typeface="+mn-lt"/>
              </a:rPr>
              <a:t>data-secure</a:t>
            </a:r>
            <a:r>
              <a:rPr lang="en-US" sz="2400">
                <a:latin typeface="Times"/>
                <a:ea typeface="+mn-lt"/>
                <a:cs typeface="+mn-lt"/>
              </a:rPr>
              <a:t> environments where local deployment is preferred. Else, LLMs looks promising.</a:t>
            </a:r>
          </a:p>
          <a:p>
            <a:pPr>
              <a:buFont typeface="Arial"/>
              <a:buChar char="•"/>
            </a:pPr>
            <a:endParaRPr lang="en-US" sz="2400">
              <a:latin typeface="Times"/>
              <a:ea typeface="+mn-lt"/>
              <a:cs typeface="+mn-lt"/>
            </a:endParaRPr>
          </a:p>
          <a:p>
            <a:pPr marL="0" indent="0">
              <a:buNone/>
            </a:pPr>
            <a:endParaRPr lang="en-US" sz="2400">
              <a:latin typeface="Times"/>
              <a:ea typeface="+mn-lt"/>
              <a:cs typeface="+mn-lt"/>
            </a:endParaRPr>
          </a:p>
          <a:p>
            <a:endParaRPr lang="en-US" sz="2200">
              <a:latin typeface="Times"/>
              <a:ea typeface="+mn-lt"/>
              <a:cs typeface="+mn-lt"/>
            </a:endParaRPr>
          </a:p>
          <a:p>
            <a:endParaRPr lang="en-US" sz="2000">
              <a:latin typeface="Time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4124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396E1-9DBE-F958-9A10-E6AA556C4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>
                <a:solidFill>
                  <a:schemeClr val="tx2"/>
                </a:solidFill>
              </a:rPr>
              <a:t>   </a:t>
            </a:r>
            <a:r>
              <a:rPr lang="en-US" sz="4400">
                <a:solidFill>
                  <a:schemeClr val="tx2"/>
                </a:solidFill>
                <a:latin typeface="Times"/>
                <a:cs typeface="Times"/>
              </a:rPr>
              <a:t>Thank you!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210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AFE11-9673-3370-A853-17DEEEF5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809" y="838199"/>
            <a:ext cx="4721087" cy="2599981"/>
          </a:xfrm>
        </p:spPr>
        <p:txBody>
          <a:bodyPr>
            <a:normAutofit/>
          </a:bodyPr>
          <a:lstStyle/>
          <a:p>
            <a:endParaRPr lang="en-US" b="1"/>
          </a:p>
          <a:p>
            <a:r>
              <a:rPr lang="en-US">
                <a:latin typeface="Calibri"/>
                <a:ea typeface="+mj-lt"/>
                <a:cs typeface="+mj-lt"/>
              </a:rPr>
              <a:t>What RSE Does (Relevant Segment Extraction)</a:t>
            </a:r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C9A7-3CDA-F9EA-E4D5-89C76B987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332" y="606287"/>
            <a:ext cx="6283380" cy="578050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200" b="1">
                <a:latin typeface="Calibri"/>
                <a:ea typeface="+mn-lt"/>
                <a:cs typeface="+mn-lt"/>
              </a:rPr>
              <a:t>Problem</a:t>
            </a:r>
            <a:r>
              <a:rPr lang="en-US" sz="2200">
                <a:latin typeface="Calibri"/>
                <a:ea typeface="+mn-lt"/>
                <a:cs typeface="+mn-lt"/>
              </a:rPr>
              <a:t>: </a:t>
            </a:r>
          </a:p>
          <a:p>
            <a:r>
              <a:rPr lang="en-US" sz="2200">
                <a:latin typeface="Calibri"/>
                <a:ea typeface="+mn-lt"/>
                <a:cs typeface="+mn-lt"/>
              </a:rPr>
              <a:t>Answers often span </a:t>
            </a:r>
            <a:r>
              <a:rPr lang="en-US" sz="2200" b="1">
                <a:latin typeface="Calibri"/>
                <a:ea typeface="+mn-lt"/>
                <a:cs typeface="+mn-lt"/>
              </a:rPr>
              <a:t>multiple small chunks</a:t>
            </a:r>
            <a:r>
              <a:rPr lang="en-US" sz="2200">
                <a:latin typeface="Calibri"/>
                <a:ea typeface="+mn-lt"/>
                <a:cs typeface="+mn-lt"/>
              </a:rPr>
              <a:t>, making retrieval incomplete.</a:t>
            </a:r>
          </a:p>
          <a:p>
            <a:pPr marL="0" indent="0">
              <a:buNone/>
            </a:pPr>
            <a:endParaRPr lang="en-US" sz="2200" b="1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>
                <a:latin typeface="Calibri"/>
                <a:ea typeface="+mn-lt"/>
                <a:cs typeface="+mn-lt"/>
              </a:rPr>
              <a:t>RSE Solution:</a:t>
            </a:r>
            <a:endParaRPr lang="en-US" sz="2200">
              <a:latin typeface="Calibri"/>
              <a:ea typeface="Calibri"/>
              <a:cs typeface="Calibri"/>
            </a:endParaRPr>
          </a:p>
          <a:p>
            <a:r>
              <a:rPr lang="en-US" sz="2200">
                <a:latin typeface="Calibri"/>
                <a:ea typeface="+mn-lt"/>
                <a:cs typeface="+mn-lt"/>
              </a:rPr>
              <a:t>Groups related chunks into </a:t>
            </a:r>
            <a:r>
              <a:rPr lang="en-US" sz="2200" b="1">
                <a:latin typeface="Calibri"/>
                <a:ea typeface="+mn-lt"/>
                <a:cs typeface="+mn-lt"/>
              </a:rPr>
              <a:t>cohesive segments</a:t>
            </a:r>
            <a:r>
              <a:rPr lang="en-US" sz="2200">
                <a:latin typeface="Calibri"/>
                <a:ea typeface="+mn-lt"/>
                <a:cs typeface="+mn-lt"/>
              </a:rPr>
              <a:t>.</a:t>
            </a:r>
            <a:endParaRPr lang="en-US" sz="2200">
              <a:latin typeface="Calibri"/>
              <a:ea typeface="Calibri"/>
              <a:cs typeface="Calibri"/>
            </a:endParaRPr>
          </a:p>
          <a:p>
            <a:r>
              <a:rPr lang="en-US" sz="2200">
                <a:latin typeface="Calibri"/>
                <a:ea typeface="+mn-lt"/>
                <a:cs typeface="+mn-lt"/>
              </a:rPr>
              <a:t>Provides </a:t>
            </a:r>
            <a:r>
              <a:rPr lang="en-US" sz="2200" b="1">
                <a:latin typeface="Calibri"/>
                <a:ea typeface="+mn-lt"/>
                <a:cs typeface="+mn-lt"/>
              </a:rPr>
              <a:t>larger, context-rich passages</a:t>
            </a:r>
            <a:r>
              <a:rPr lang="en-US" sz="2200">
                <a:latin typeface="Calibri"/>
                <a:ea typeface="+mn-lt"/>
                <a:cs typeface="+mn-lt"/>
              </a:rPr>
              <a:t> to the LLM.</a:t>
            </a:r>
            <a:endParaRPr lang="en-US" sz="2200">
              <a:latin typeface="Calibri"/>
              <a:ea typeface="Calibri"/>
              <a:cs typeface="Calibri"/>
            </a:endParaRPr>
          </a:p>
          <a:p>
            <a:r>
              <a:rPr lang="en-US" sz="2200">
                <a:latin typeface="Calibri"/>
                <a:ea typeface="+mn-lt"/>
                <a:cs typeface="+mn-lt"/>
              </a:rPr>
              <a:t>Preserves </a:t>
            </a:r>
            <a:r>
              <a:rPr lang="en-US" sz="2200" b="1">
                <a:latin typeface="Calibri"/>
                <a:ea typeface="+mn-lt"/>
                <a:cs typeface="+mn-lt"/>
              </a:rPr>
              <a:t>document structure</a:t>
            </a:r>
            <a:r>
              <a:rPr lang="en-US" sz="2200">
                <a:latin typeface="Calibri"/>
                <a:ea typeface="+mn-lt"/>
                <a:cs typeface="+mn-lt"/>
              </a:rPr>
              <a:t> (tables, sections, figures).</a:t>
            </a:r>
            <a:endParaRPr lang="en-US" sz="2200">
              <a:latin typeface="Calibri"/>
              <a:ea typeface="Calibri"/>
              <a:cs typeface="Calibri"/>
            </a:endParaRPr>
          </a:p>
          <a:p>
            <a:endParaRPr lang="en-US" sz="220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>
                <a:latin typeface="Calibri"/>
                <a:ea typeface="+mn-lt"/>
                <a:cs typeface="+mn-lt"/>
              </a:rPr>
              <a:t>Result:</a:t>
            </a:r>
            <a:r>
              <a:rPr lang="en-US" sz="2200">
                <a:latin typeface="Calibri"/>
                <a:ea typeface="+mn-lt"/>
                <a:cs typeface="+mn-lt"/>
              </a:rPr>
              <a:t> </a:t>
            </a:r>
          </a:p>
          <a:p>
            <a:pPr>
              <a:buFont typeface="Arial"/>
              <a:buChar char="•"/>
            </a:pPr>
            <a:r>
              <a:rPr lang="en-US" sz="2200">
                <a:latin typeface="Calibri"/>
                <a:ea typeface="+mn-lt"/>
                <a:cs typeface="+mn-lt"/>
              </a:rPr>
              <a:t>✅ Higher recall</a:t>
            </a:r>
            <a:endParaRPr lang="en-US" sz="220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200">
                <a:latin typeface="Calibri"/>
                <a:ea typeface="+mn-lt"/>
                <a:cs typeface="+mn-lt"/>
              </a:rPr>
              <a:t>✅ Fewer hallucinations</a:t>
            </a:r>
            <a:endParaRPr lang="en-US" sz="220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200">
                <a:latin typeface="Calibri"/>
                <a:ea typeface="+mn-lt"/>
                <a:cs typeface="+mn-lt"/>
              </a:rPr>
              <a:t>✅ More precise answers</a:t>
            </a:r>
            <a:endParaRPr lang="en-US" sz="220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1642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D75173-C48B-D61C-618C-5E699FE0E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022C5-DB5D-5EA8-F221-52CF3A9CB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>
                <a:ea typeface="+mj-lt"/>
                <a:cs typeface="+mj-lt"/>
              </a:rPr>
              <a:t>How KB is Formed &amp; Stored</a:t>
            </a:r>
            <a:endParaRPr lang="en-US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7D4D9-31D6-5B8A-35E0-AA983FE94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900" b="1" err="1"/>
              <a:t>Create_KB</a:t>
            </a:r>
            <a:r>
              <a:rPr lang="en-US" sz="1900" dirty="0"/>
              <a:t>:   </a:t>
            </a:r>
            <a:endParaRPr lang="en-US" dirty="0"/>
          </a:p>
          <a:p>
            <a:pPr marL="0" indent="0">
              <a:buNone/>
            </a:pPr>
            <a:r>
              <a:rPr lang="en-US" sz="1900" dirty="0"/>
              <a:t>1. Document Ingestion</a:t>
            </a:r>
          </a:p>
          <a:p>
            <a:pPr marL="0" indent="0">
              <a:buNone/>
            </a:pPr>
            <a:r>
              <a:rPr lang="en-US" sz="1900" dirty="0"/>
              <a:t>2. Semantic Chunking</a:t>
            </a:r>
          </a:p>
          <a:p>
            <a:pPr marL="0" indent="0">
              <a:buNone/>
            </a:pPr>
            <a:r>
              <a:rPr lang="en-US" sz="1900" dirty="0"/>
              <a:t>3. </a:t>
            </a:r>
            <a:r>
              <a:rPr lang="en-US" sz="1900" dirty="0" err="1"/>
              <a:t>AutoContext</a:t>
            </a:r>
            <a:r>
              <a:rPr lang="en-US" sz="1900" dirty="0"/>
              <a:t> Enrichment</a:t>
            </a:r>
          </a:p>
          <a:p>
            <a:pPr marL="0" indent="0">
              <a:buNone/>
            </a:pPr>
            <a:r>
              <a:rPr lang="en-US" sz="1900" dirty="0"/>
              <a:t>4. Embedding Generation</a:t>
            </a:r>
          </a:p>
          <a:p>
            <a:pPr marL="0" indent="0">
              <a:buNone/>
            </a:pPr>
            <a:r>
              <a:rPr lang="en-US" sz="1900" dirty="0"/>
              <a:t>5. Storage</a:t>
            </a:r>
          </a:p>
          <a:p>
            <a:pPr marL="0" indent="0">
              <a:buNone/>
            </a:pPr>
            <a:endParaRPr lang="en-US" sz="1900"/>
          </a:p>
        </p:txBody>
      </p:sp>
      <p:pic>
        <p:nvPicPr>
          <p:cNvPr id="5" name="Picture 4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D63611A1-21C1-2E93-3DFC-083D4111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72" y="949797"/>
            <a:ext cx="6389346" cy="4967715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132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A3B3A-5DF8-16B8-1C80-B8A340D7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  <a:latin typeface="Calibri"/>
                <a:ea typeface="+mj-lt"/>
                <a:cs typeface="+mj-lt"/>
              </a:rPr>
              <a:t>How Inference Works</a:t>
            </a:r>
            <a:endParaRPr lang="en-US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0DD259AB-4619-15FE-73E2-61B6518FFA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23491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43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9E881A4-A468-403A-9941-F8FFD5C6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" name="Graphic 59" descr="Bar chart">
            <a:extLst>
              <a:ext uri="{FF2B5EF4-FFF2-40B4-BE49-F238E27FC236}">
                <a16:creationId xmlns:a16="http://schemas.microsoft.com/office/drawing/2014/main" id="{4956C49D-FF3F-94C9-709D-A453111E7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443" y="1919377"/>
            <a:ext cx="3019248" cy="3019248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6F168544-607B-491A-8601-3087D0FCE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703" y="1"/>
            <a:ext cx="742329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D7996-9B07-5BFC-5104-122E6AE40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5461" y="617442"/>
            <a:ext cx="7091877" cy="847285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000" b="1">
                <a:solidFill>
                  <a:srgbClr val="595959"/>
                </a:solidFill>
                <a:latin typeface="Times"/>
                <a:ea typeface="+mj-lt"/>
                <a:cs typeface="+mj-lt"/>
              </a:rPr>
              <a:t>FinanceBench (Open-Book Financial QA)</a:t>
            </a:r>
            <a:endParaRPr lang="en-US" sz="4000" b="1">
              <a:solidFill>
                <a:srgbClr val="595959"/>
              </a:solidFill>
              <a:latin typeface="Times"/>
              <a:cs typeface="Time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2BB1D-5B85-85BC-E094-D8D938B36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374" y="1486554"/>
            <a:ext cx="6451354" cy="486443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400" b="1">
                <a:solidFill>
                  <a:srgbClr val="595959"/>
                </a:solidFill>
                <a:latin typeface="Times"/>
                <a:ea typeface="+mn-lt"/>
                <a:cs typeface="+mn-lt"/>
              </a:rPr>
              <a:t>What it is</a:t>
            </a:r>
            <a:endParaRPr lang="en-US" sz="2400">
              <a:solidFill>
                <a:srgbClr val="595959"/>
              </a:solidFill>
              <a:latin typeface="Times"/>
              <a:cs typeface="Times"/>
            </a:endParaRPr>
          </a:p>
          <a:p>
            <a:pPr>
              <a:buFont typeface="Arial"/>
              <a:buChar char="•"/>
            </a:pPr>
            <a:r>
              <a:rPr lang="en-US" sz="2400">
                <a:solidFill>
                  <a:srgbClr val="595959"/>
                </a:solidFill>
                <a:latin typeface="Times"/>
                <a:ea typeface="+mn-lt"/>
                <a:cs typeface="+mn-lt"/>
              </a:rPr>
              <a:t>Benchmark to </a:t>
            </a:r>
            <a:r>
              <a:rPr lang="en-US" sz="2400">
                <a:solidFill>
                  <a:srgbClr val="595959"/>
                </a:solidFill>
                <a:latin typeface="Times"/>
                <a:cs typeface="Times"/>
              </a:rPr>
              <a:t>evaluate the reliability and capabilities of large language models (LLMs) when handling finance-specific queries</a:t>
            </a:r>
          </a:p>
          <a:p>
            <a:pPr marL="0" indent="0">
              <a:buNone/>
            </a:pPr>
            <a:endParaRPr lang="en-US" sz="2400">
              <a:solidFill>
                <a:srgbClr val="595959"/>
              </a:solidFill>
              <a:latin typeface="Times"/>
              <a:cs typeface="Times"/>
            </a:endParaRPr>
          </a:p>
          <a:p>
            <a:pPr>
              <a:buNone/>
            </a:pPr>
            <a:r>
              <a:rPr lang="en-US" sz="2400" b="1">
                <a:solidFill>
                  <a:srgbClr val="595959"/>
                </a:solidFill>
                <a:latin typeface="Times"/>
                <a:cs typeface="Times"/>
              </a:rPr>
              <a:t>FinanceBench Open-Source Subset</a:t>
            </a:r>
          </a:p>
          <a:p>
            <a:pPr>
              <a:buFont typeface="Arial"/>
              <a:buChar char="•"/>
            </a:pPr>
            <a:r>
              <a:rPr lang="en-US" sz="2400" b="1">
                <a:solidFill>
                  <a:srgbClr val="595959"/>
                </a:solidFill>
                <a:latin typeface="Times"/>
                <a:ea typeface="+mn-lt"/>
                <a:cs typeface="+mn-lt"/>
              </a:rPr>
              <a:t>368 documents</a:t>
            </a:r>
            <a:r>
              <a:rPr lang="en-US" sz="2400">
                <a:solidFill>
                  <a:srgbClr val="595959"/>
                </a:solidFill>
                <a:latin typeface="Times"/>
                <a:ea typeface="+mn-lt"/>
                <a:cs typeface="+mn-lt"/>
              </a:rPr>
              <a:t> - SEC filings and earnings reports across sectors</a:t>
            </a:r>
          </a:p>
          <a:p>
            <a:pPr>
              <a:buFont typeface="Arial"/>
              <a:buChar char="•"/>
            </a:pPr>
            <a:r>
              <a:rPr lang="en-US" sz="2400" b="1">
                <a:solidFill>
                  <a:srgbClr val="595959"/>
                </a:solidFill>
                <a:latin typeface="Times"/>
                <a:ea typeface="+mn-lt"/>
                <a:cs typeface="+mn-lt"/>
              </a:rPr>
              <a:t>150 Q&amp;A pairs</a:t>
            </a:r>
            <a:r>
              <a:rPr lang="en-US" sz="2400">
                <a:solidFill>
                  <a:srgbClr val="595959"/>
                </a:solidFill>
                <a:latin typeface="Times"/>
                <a:ea typeface="+mn-lt"/>
                <a:cs typeface="+mn-lt"/>
              </a:rPr>
              <a:t> - curated to stress </a:t>
            </a:r>
            <a:r>
              <a:rPr lang="en-US" sz="2400" b="1">
                <a:solidFill>
                  <a:srgbClr val="595959"/>
                </a:solidFill>
                <a:latin typeface="Times"/>
                <a:ea typeface="+mn-lt"/>
                <a:cs typeface="+mn-lt"/>
              </a:rPr>
              <a:t>retrieval + reasoning</a:t>
            </a:r>
          </a:p>
          <a:p>
            <a:pPr>
              <a:buFont typeface="Arial"/>
              <a:buChar char="•"/>
            </a:pPr>
            <a:r>
              <a:rPr lang="en-US" sz="2400" b="1">
                <a:solidFill>
                  <a:srgbClr val="595959"/>
                </a:solidFill>
                <a:latin typeface="Times"/>
                <a:ea typeface="+mn-lt"/>
                <a:cs typeface="+mn-lt"/>
              </a:rPr>
              <a:t>Ground-truth answers</a:t>
            </a:r>
            <a:r>
              <a:rPr lang="en-US" sz="2400">
                <a:solidFill>
                  <a:srgbClr val="595959"/>
                </a:solidFill>
                <a:latin typeface="Times"/>
                <a:ea typeface="+mn-lt"/>
                <a:cs typeface="+mn-lt"/>
              </a:rPr>
              <a:t> - each verified against document evidence</a:t>
            </a:r>
          </a:p>
          <a:p>
            <a:pPr>
              <a:buFont typeface="Arial"/>
              <a:buChar char="•"/>
            </a:pPr>
            <a:endParaRPr lang="en-US" sz="2400">
              <a:solidFill>
                <a:srgbClr val="595959"/>
              </a:solidFill>
              <a:latin typeface="Times"/>
              <a:cs typeface="Times"/>
            </a:endParaRPr>
          </a:p>
          <a:p>
            <a:pPr marL="0" indent="0">
              <a:buNone/>
            </a:pPr>
            <a:endParaRPr lang="en-US" sz="170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385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F610-2600-68D7-B11A-E91E6A799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243" y="2476862"/>
            <a:ext cx="5536228" cy="13588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000">
                <a:latin typeface="Times"/>
                <a:ea typeface="+mn-lt"/>
                <a:cs typeface="+mn-lt"/>
              </a:rPr>
              <a:t>Demo: </a:t>
            </a:r>
            <a:br>
              <a:rPr lang="en-US" sz="4000">
                <a:latin typeface="Times"/>
                <a:ea typeface="+mn-lt"/>
                <a:cs typeface="+mn-lt"/>
              </a:rPr>
            </a:br>
            <a:r>
              <a:rPr lang="en-US" sz="4000">
                <a:latin typeface="Times"/>
                <a:ea typeface="+mn-lt"/>
                <a:cs typeface="+mn-lt"/>
              </a:rPr>
              <a:t>dsRAG on </a:t>
            </a:r>
            <a:r>
              <a:rPr lang="en-US" sz="4000" err="1">
                <a:latin typeface="Times"/>
                <a:ea typeface="+mn-lt"/>
                <a:cs typeface="+mn-lt"/>
              </a:rPr>
              <a:t>FinanceBench</a:t>
            </a:r>
            <a:endParaRPr lang="en-US" sz="4000">
              <a:latin typeface="Times"/>
              <a:cs typeface="Times"/>
            </a:endParaRPr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7829A58E-C372-8A02-5B9D-EAA5C6AB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33" r="13758"/>
          <a:stretch>
            <a:fillRect/>
          </a:stretch>
        </p:blipFill>
        <p:spPr>
          <a:xfrm>
            <a:off x="7455041" y="10"/>
            <a:ext cx="473695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1079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Calculator, pen, compass, money and a paper with graphs printed on it">
            <a:extLst>
              <a:ext uri="{FF2B5EF4-FFF2-40B4-BE49-F238E27FC236}">
                <a16:creationId xmlns:a16="http://schemas.microsoft.com/office/drawing/2014/main" id="{48A8A457-5BFE-F0F8-FC90-40985E745A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45" r="23576" b="8"/>
          <a:stretch>
            <a:fillRect/>
          </a:stretch>
        </p:blipFill>
        <p:spPr>
          <a:xfrm>
            <a:off x="7384070" y="10"/>
            <a:ext cx="4807928" cy="6857990"/>
          </a:xfrm>
          <a:prstGeom prst="rect">
            <a:avLst/>
          </a:prstGeom>
        </p:spPr>
      </p:pic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03F9-112E-1F81-F76B-A8195B30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487364"/>
            <a:ext cx="6382537" cy="23360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400">
                <a:latin typeface="Times"/>
                <a:cs typeface="Times"/>
              </a:rPr>
              <a:t>Discussion on Results Spreadsheet</a:t>
            </a:r>
          </a:p>
        </p:txBody>
      </p:sp>
    </p:spTree>
    <p:extLst>
      <p:ext uri="{BB962C8B-B14F-4D97-AF65-F5344CB8AC3E}">
        <p14:creationId xmlns:p14="http://schemas.microsoft.com/office/powerpoint/2010/main" val="248367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30D7A-9326-85B2-73C2-E231CCFA2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4868"/>
          </a:xfrm>
        </p:spPr>
        <p:txBody>
          <a:bodyPr/>
          <a:lstStyle/>
          <a:p>
            <a:r>
              <a:rPr lang="en-US" sz="4000">
                <a:latin typeface="Times"/>
                <a:cs typeface="Times"/>
              </a:rPr>
              <a:t>FinanceBench QA Evaluation</a:t>
            </a:r>
          </a:p>
        </p:txBody>
      </p:sp>
      <p:pic>
        <p:nvPicPr>
          <p:cNvPr id="4" name="Content Placeholder 3" descr="A graph with blue squares&#10;&#10;AI-generated content may be incorrect.">
            <a:extLst>
              <a:ext uri="{FF2B5EF4-FFF2-40B4-BE49-F238E27FC236}">
                <a16:creationId xmlns:a16="http://schemas.microsoft.com/office/drawing/2014/main" id="{08626446-C2C7-DDE9-6F14-9428F5EC0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949" y="1259199"/>
            <a:ext cx="5323232" cy="4556538"/>
          </a:xfrm>
          <a:prstGeom prst="rect">
            <a:avLst/>
          </a:prstGeom>
        </p:spPr>
      </p:pic>
      <p:pic>
        <p:nvPicPr>
          <p:cNvPr id="6" name="Picture 5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F03BCE12-1510-4B21-D053-104B16287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441" y="1366837"/>
            <a:ext cx="5821984" cy="446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18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Evaluating dsRAG  with FinanceBench Dataset</vt:lpstr>
      <vt:lpstr>Key Innovations in dsRAG</vt:lpstr>
      <vt:lpstr> What RSE Does (Relevant Segment Extraction) </vt:lpstr>
      <vt:lpstr>How KB is Formed &amp; Stored</vt:lpstr>
      <vt:lpstr>How Inference Works</vt:lpstr>
      <vt:lpstr>FinanceBench (Open-Book Financial QA)</vt:lpstr>
      <vt:lpstr>PowerPoint Presentation</vt:lpstr>
      <vt:lpstr>PowerPoint Presentation</vt:lpstr>
      <vt:lpstr>FinanceBench QA Evaluation</vt:lpstr>
      <vt:lpstr>PowerPoint Presentation</vt:lpstr>
      <vt:lpstr>Aligned QAs:</vt:lpstr>
      <vt:lpstr>Benchmarking error</vt:lpstr>
      <vt:lpstr>Incorrect QA</vt:lpstr>
      <vt:lpstr>Incorrect QA – continued..</vt:lpstr>
      <vt:lpstr>Refusal QAs</vt:lpstr>
      <vt:lpstr>When model fails to answer?</vt:lpstr>
      <vt:lpstr>Conclusion: dsRAG with SLMs</vt:lpstr>
      <vt:lpstr> Conclusion: dsRAG with  LLMs</vt:lpstr>
      <vt:lpstr> Conclusion: Embeddings &amp; Re-rankers</vt:lpstr>
      <vt:lpstr> Conclusion: Cost vs. Accuracy Trade-off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28</cp:revision>
  <dcterms:created xsi:type="dcterms:W3CDTF">2025-08-22T17:29:43Z</dcterms:created>
  <dcterms:modified xsi:type="dcterms:W3CDTF">2025-09-04T18:06:45Z</dcterms:modified>
</cp:coreProperties>
</file>