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70" r:id="rId6"/>
    <p:sldId id="257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922"/>
    <a:srgbClr val="FB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06C3A-D6EF-4091-ADED-112DDE1CC609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463AF-3992-4C12-B6FA-8192DAD5C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3AF-3992-4C12-B6FA-8192DAD5CD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463AF-3992-4C12-B6FA-8192DAD5CD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E4F0-45EE-A422-DCF0-BBD54DFB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1D77B-8213-184C-B59A-0B84BE62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99AC-85CF-3A28-F6AD-1193DE64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D89-26DE-480F-9538-C1EAE87BD3BF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1356-2855-43E3-CE0A-BCE26961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1D286-91D2-7055-D218-FF7741C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BFC0-178A-019F-F238-0A2CA31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E1CA-8894-1DDE-1476-35B70D55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9BF6-0055-0525-2D01-D81C57D8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27D3-CA5C-4A86-BD2C-FA91CCC422B0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F72-26C6-5860-A448-34CFD56B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8A55-E5BE-EDE6-CD35-47BA975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6AEB2-0439-8824-68DE-99421CDF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74AE-2016-BD50-6577-70006790D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3570-1A6A-B4B9-E13C-C164C781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B3BA-93BA-42B9-A5AE-A7AF3F2E4F30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5CBC-812E-ACD5-3FF1-911A0F6B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8CC0-D96B-9BDB-6663-24A731FD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CD4-1FA1-29B3-BEA1-AF908AF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F3F5-CB08-B7F1-B40B-11629A9F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60E-EA1C-545B-AF2F-CF4F74C5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8CE4-90C3-423E-B4BD-4839AC84A14F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E389-D187-9490-7696-49E83A9F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BCCD-5810-226D-D5BD-5AC36D6A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0FFE-A97E-C102-9AA1-BA8B573B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27B2-C79F-D1E8-C8F4-8C03E0E66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045B-A4C8-8F78-F0EA-3CAF41ED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2FC7-EB69-4A2F-85DA-B779E4BBF981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9BB3E-1E59-E762-4647-D42C0E0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D774-9886-591D-837C-644865F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DDF1-82F1-022B-4406-1A69B4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46DD-B946-1092-DA3F-E1DB90F3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4575-75D1-0B1E-0939-0340AD63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CD0C-B504-6434-500C-2E71E63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A6357-C346-43B7-B757-D1A18176DB13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EF74-2867-919A-D064-05C073D1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1F4BC-D32B-FF57-7759-F7BBF1F7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1FEF-7E25-9452-17BF-1F29AC99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02A6D-A04C-FAAD-0C9F-FFDCC036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D27BC-5909-D2B1-3D99-35D3027B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45BDA-B439-FDD2-E9EE-3205D069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436A5-55D2-3E2A-C32B-386F55C9E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D1984-7D7F-09C5-02B9-C09E1157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6299-6EC9-4885-95C5-0A2A11113E9F}" type="datetime1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B8EE7-EAE9-0859-E644-601C6A7C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6BD6-A147-6541-7A1A-38C368E0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1F1-DA07-BD84-4412-BBD5915C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DD7A2-049B-86D7-FAC0-923E9D59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B275-0DC1-4BB3-9530-744C81C57DCF}" type="datetime1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3420D-FA09-E5AE-95FF-4B869B59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9D6B-36D4-F97D-1D09-AC6925E8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83073-7415-2288-7C75-21931AC8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D2F3-99D1-47F6-B0E8-6C3CD0C0F0F1}" type="datetime1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37283-1569-E5BC-7DE1-E69A5BF0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9BD8-C821-CD6A-4580-BB33BC77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C7D3-4F99-6694-255C-88D26851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3672-7582-952A-54A2-F67F6BD3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3F8E6-AC49-38D3-450B-15E5C259F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A96D-CB89-D595-5A92-D6BF3FC2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5768-6B68-4FF9-9189-92E89F8A1168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BB14-F35C-0786-AD9F-451A86D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133F5-1C10-43ED-5BF9-B446D587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36AE-4ACC-4856-729A-1006088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7BEF-10C9-C1F6-1654-747BE7416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F33F9-F109-D03C-A2B8-C39E7A4D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93FCF-C903-6539-9784-98DEA196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77E42-0AFC-4D71-9F23-55E27711395D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E2FB-4ADC-C1B0-1567-33CE7392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IEEE CIS ANURAG SBC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EB65-F2BA-4AD8-F6ED-5CDBD452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54A88-D09E-10FD-198C-3DC19EAE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1C99-2D3C-F8B4-ABC5-76193691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FCEF-5E6D-2543-594E-AD30768BF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0AA9-41C4-435A-BAF4-D4D26497DCB5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9C8E-0CD1-B1FD-C781-02E6A9539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IEEE CIS ANURAG SBC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E1B3-0373-C065-A417-3701491B4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864-17BD-4AFA-8A0B-9AF5FF545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08863EF-8456-7884-BAD2-56489AF1C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"/>
          <a:stretch/>
        </p:blipFill>
        <p:spPr>
          <a:xfrm>
            <a:off x="0" y="-13952"/>
            <a:ext cx="12384911" cy="687195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4A3DF-F164-25BE-0A12-15D4BC4B4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0" y="-240276"/>
            <a:ext cx="2521360" cy="2521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E31074-B5D9-C1BE-554C-469F60C9F3AD}"/>
              </a:ext>
            </a:extLst>
          </p:cNvPr>
          <p:cNvSpPr txBox="1"/>
          <p:nvPr/>
        </p:nvSpPr>
        <p:spPr>
          <a:xfrm>
            <a:off x="5973052" y="250398"/>
            <a:ext cx="5150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INFORMATION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4EFE5-9A3B-1A4B-2DC8-596720B097CE}"/>
              </a:ext>
            </a:extLst>
          </p:cNvPr>
          <p:cNvSpPr txBox="1"/>
          <p:nvPr/>
        </p:nvSpPr>
        <p:spPr>
          <a:xfrm>
            <a:off x="4528700" y="1985356"/>
            <a:ext cx="6242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Name: </a:t>
            </a: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BlackOps</a:t>
            </a:r>
            <a:endParaRPr lang="en-US" sz="21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479CC-D926-E032-34D4-1F4B1C0C8799}"/>
              </a:ext>
            </a:extLst>
          </p:cNvPr>
          <p:cNvSpPr txBox="1"/>
          <p:nvPr/>
        </p:nvSpPr>
        <p:spPr>
          <a:xfrm>
            <a:off x="4528700" y="2564468"/>
            <a:ext cx="6480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Leader Name: Siddharth .M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97DDA-40E5-867A-70E4-9D84240FE142}"/>
              </a:ext>
            </a:extLst>
          </p:cNvPr>
          <p:cNvSpPr txBox="1"/>
          <p:nvPr/>
        </p:nvSpPr>
        <p:spPr>
          <a:xfrm>
            <a:off x="4528700" y="3137552"/>
            <a:ext cx="70543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Domain: Full Stack with ML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55BE4-3553-76D1-F622-5363216C6D56}"/>
              </a:ext>
            </a:extLst>
          </p:cNvPr>
          <p:cNvSpPr txBox="1"/>
          <p:nvPr/>
        </p:nvSpPr>
        <p:spPr>
          <a:xfrm>
            <a:off x="4528700" y="3666212"/>
            <a:ext cx="78562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Problem Statement:SET-02 5</a:t>
            </a:r>
            <a:r>
              <a:rPr 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Problem Statement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53307-ECD8-C842-D174-AD45F686533C}"/>
              </a:ext>
            </a:extLst>
          </p:cNvPr>
          <p:cNvSpPr txBox="1"/>
          <p:nvPr/>
        </p:nvSpPr>
        <p:spPr>
          <a:xfrm>
            <a:off x="4528700" y="4213929"/>
            <a:ext cx="7426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Institute Name : </a:t>
            </a:r>
            <a:r>
              <a:rPr lang="en-US" sz="2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Velammal</a:t>
            </a: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202641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509289" y="65976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Details: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D77CC-3820-9423-497F-0487C9EB64F3}"/>
              </a:ext>
            </a:extLst>
          </p:cNvPr>
          <p:cNvSpPr txBox="1"/>
          <p:nvPr/>
        </p:nvSpPr>
        <p:spPr>
          <a:xfrm>
            <a:off x="717628" y="1794076"/>
            <a:ext cx="105792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Team Name: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BlackOps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Team Leader     : Siddharth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 2022-2026    Artificial Intelligence</a:t>
            </a:r>
          </a:p>
          <a:p>
            <a:endParaRPr lang="en-US" sz="2400" dirty="0">
              <a:solidFill>
                <a:schemeClr val="bg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Team Member 1: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Pranesh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kumar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V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2022-2026    Artificial Intelligence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Team Member 2: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Arjun V 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2022-2026    Artificial Intelligence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Team Member 3: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Waatson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J             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2022-2026    Artificial Intelligence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76802" y="99322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of Problem Statement: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5069F-19A8-AE54-E157-27DA89FA70FA}"/>
              </a:ext>
            </a:extLst>
          </p:cNvPr>
          <p:cNvSpPr txBox="1"/>
          <p:nvPr/>
        </p:nvSpPr>
        <p:spPr>
          <a:xfrm>
            <a:off x="363794" y="845574"/>
            <a:ext cx="117243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Old-style farming is increasingly ineffective and inefficient due to modern market changes, </a:t>
            </a:r>
          </a:p>
          <a:p>
            <a:r>
              <a:rPr lang="en-US" dirty="0"/>
              <a:t>significantly impacting the agricultural sector. Here are the key issues:</a:t>
            </a:r>
          </a:p>
          <a:p>
            <a:endParaRPr lang="en-US" dirty="0"/>
          </a:p>
          <a:p>
            <a:r>
              <a:rPr lang="en-US" dirty="0"/>
              <a:t>1.  Communication with Producers: There is a </a:t>
            </a:r>
            <a:r>
              <a:rPr lang="en-US" dirty="0">
                <a:solidFill>
                  <a:srgbClr val="FF0000"/>
                </a:solidFill>
              </a:rPr>
              <a:t>lack of effective communication</a:t>
            </a:r>
            <a:r>
              <a:rPr lang="en-US" dirty="0"/>
              <a:t> between farmers and producers, </a:t>
            </a:r>
          </a:p>
          <a:p>
            <a:r>
              <a:rPr lang="en-US" dirty="0"/>
              <a:t>hindering efficient collaboration and market access.</a:t>
            </a:r>
          </a:p>
          <a:p>
            <a:endParaRPr lang="en-US" dirty="0"/>
          </a:p>
          <a:p>
            <a:r>
              <a:rPr lang="en-US" dirty="0"/>
              <a:t>2. Access to Technology: </a:t>
            </a:r>
            <a:r>
              <a:rPr lang="en-US" dirty="0">
                <a:solidFill>
                  <a:srgbClr val="FF0000"/>
                </a:solidFill>
              </a:rPr>
              <a:t>Farmers struggle to access the internet</a:t>
            </a:r>
            <a:r>
              <a:rPr lang="en-US" dirty="0"/>
              <a:t> and modern technologies, limiting their ability to utilize         advancements in agriculture.</a:t>
            </a:r>
          </a:p>
          <a:p>
            <a:endParaRPr lang="en-US" dirty="0"/>
          </a:p>
          <a:p>
            <a:r>
              <a:rPr lang="en-US" dirty="0"/>
              <a:t>3. Communication Barriers: </a:t>
            </a:r>
            <a:r>
              <a:rPr lang="en-US" dirty="0">
                <a:solidFill>
                  <a:srgbClr val="FF0000"/>
                </a:solidFill>
              </a:rPr>
              <a:t>Language and literacy barriers </a:t>
            </a:r>
            <a:r>
              <a:rPr lang="en-US" dirty="0"/>
              <a:t>further delay in effective communication and access to information.</a:t>
            </a:r>
          </a:p>
          <a:p>
            <a:endParaRPr lang="en-US" dirty="0"/>
          </a:p>
          <a:p>
            <a:r>
              <a:rPr lang="en-US" dirty="0"/>
              <a:t>4. Fertilizers and Pesticides: </a:t>
            </a:r>
            <a:r>
              <a:rPr lang="en-US" dirty="0">
                <a:solidFill>
                  <a:srgbClr val="FF0000"/>
                </a:solidFill>
              </a:rPr>
              <a:t>Incorrect use of fertilizers and pesticides </a:t>
            </a:r>
            <a:r>
              <a:rPr lang="en-US" dirty="0"/>
              <a:t>tailored to specific crops can lead to crop loss and new  pests. Adhering to guidelines from regulatory bodies like the Central Insecticides Board and Registration Committee (CIBRC) is essential.</a:t>
            </a:r>
          </a:p>
          <a:p>
            <a:endParaRPr lang="en-US" dirty="0"/>
          </a:p>
          <a:p>
            <a:r>
              <a:rPr lang="en-US" dirty="0"/>
              <a:t>5. Market Complexity: </a:t>
            </a:r>
            <a:r>
              <a:rPr lang="en-US" dirty="0">
                <a:solidFill>
                  <a:srgbClr val="FF0000"/>
                </a:solidFill>
              </a:rPr>
              <a:t>The complex and unpredictable market</a:t>
            </a:r>
            <a:r>
              <a:rPr lang="en-US" dirty="0"/>
              <a:t> makes it difficult for farmers, especially older ones, to       understand pricing, demand, and weather changes.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7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73314" y="110896"/>
            <a:ext cx="9745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Survey (Study of existing Solutions):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91E9-A481-A064-5FE0-61FF1163DBF8}"/>
              </a:ext>
            </a:extLst>
          </p:cNvPr>
          <p:cNvSpPr txBox="1"/>
          <p:nvPr/>
        </p:nvSpPr>
        <p:spPr>
          <a:xfrm>
            <a:off x="7907059" y="4126707"/>
            <a:ext cx="30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https://www.agriculture.com/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0FDA-E415-23B3-7F51-8E497575215E}"/>
              </a:ext>
            </a:extLst>
          </p:cNvPr>
          <p:cNvSpPr txBox="1"/>
          <p:nvPr/>
        </p:nvSpPr>
        <p:spPr>
          <a:xfrm>
            <a:off x="374852" y="972671"/>
            <a:ext cx="886869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</a:t>
            </a:r>
            <a:r>
              <a:rPr lang="en-US" sz="1600" dirty="0">
                <a:solidFill>
                  <a:srgbClr val="FF0000"/>
                </a:solidFill>
              </a:rPr>
              <a:t>eNAM Mobile App </a:t>
            </a:r>
            <a:r>
              <a:rPr lang="en-US" sz="1600" dirty="0"/>
              <a:t>: </a:t>
            </a:r>
            <a:r>
              <a:rPr lang="en-US" sz="1600" dirty="0" err="1"/>
              <a:t>Link:https</a:t>
            </a:r>
            <a:r>
              <a:rPr lang="en-US" sz="1600" dirty="0"/>
              <a:t>://enam.gov.in/web/mobile-app</a:t>
            </a:r>
          </a:p>
          <a:p>
            <a:r>
              <a:rPr lang="en-US" sz="1600" dirty="0"/>
              <a:t>Disadvantages:</a:t>
            </a:r>
          </a:p>
          <a:p>
            <a:r>
              <a:rPr lang="en-US" sz="1600" dirty="0"/>
              <a:t>There is no implementation of Chatbot and no implementation of crop lens(scanning and identifying the crops).</a:t>
            </a:r>
          </a:p>
          <a:p>
            <a:r>
              <a:rPr lang="en-US" sz="1600" dirty="0"/>
              <a:t>No page for agriculture insurance and farmers loan.</a:t>
            </a:r>
          </a:p>
          <a:p>
            <a:r>
              <a:rPr lang="en-US" sz="1600" dirty="0"/>
              <a:t>No hub for farmers</a:t>
            </a:r>
          </a:p>
          <a:p>
            <a:endParaRPr lang="en-US" sz="1600" dirty="0"/>
          </a:p>
          <a:p>
            <a:r>
              <a:rPr lang="en-US" sz="1600" dirty="0"/>
              <a:t>2.</a:t>
            </a:r>
            <a:r>
              <a:rPr lang="en-US" sz="1600" dirty="0">
                <a:solidFill>
                  <a:srgbClr val="FF0000"/>
                </a:solidFill>
              </a:rPr>
              <a:t>Agri Stack </a:t>
            </a:r>
            <a:r>
              <a:rPr lang="en-US" sz="1600" dirty="0"/>
              <a:t>: </a:t>
            </a:r>
            <a:r>
              <a:rPr lang="en-US" sz="1600" dirty="0" err="1"/>
              <a:t>Link:https</a:t>
            </a:r>
            <a:r>
              <a:rPr lang="en-US" sz="1600" dirty="0"/>
              <a:t>://agristack.gov.in/#/</a:t>
            </a:r>
          </a:p>
          <a:p>
            <a:r>
              <a:rPr lang="en-US" sz="1600" dirty="0"/>
              <a:t>Disadvantages:</a:t>
            </a:r>
          </a:p>
          <a:p>
            <a:r>
              <a:rPr lang="en-US" sz="1600" dirty="0"/>
              <a:t>The website is static</a:t>
            </a:r>
          </a:p>
          <a:p>
            <a:r>
              <a:rPr lang="en-US" sz="1600" dirty="0"/>
              <a:t> It contains only data of the farmers</a:t>
            </a:r>
          </a:p>
          <a:p>
            <a:r>
              <a:rPr lang="en-US" sz="1600" dirty="0"/>
              <a:t>No page for agriculture insurance and farmers loan.</a:t>
            </a:r>
          </a:p>
          <a:p>
            <a:r>
              <a:rPr lang="en-US" sz="1600" dirty="0"/>
              <a:t> No hub for farmers</a:t>
            </a:r>
          </a:p>
          <a:p>
            <a:endParaRPr lang="en-US" sz="1600" dirty="0"/>
          </a:p>
          <a:p>
            <a:r>
              <a:rPr lang="en-US" sz="1600" dirty="0"/>
              <a:t>3.</a:t>
            </a:r>
            <a:r>
              <a:rPr lang="en-US" sz="1600" dirty="0">
                <a:solidFill>
                  <a:srgbClr val="FF0000"/>
                </a:solidFill>
              </a:rPr>
              <a:t>Agri insurance.com </a:t>
            </a:r>
            <a:r>
              <a:rPr lang="en-US" sz="1600" dirty="0"/>
              <a:t>: </a:t>
            </a:r>
            <a:r>
              <a:rPr lang="en-US" sz="1600" dirty="0" err="1"/>
              <a:t>Link:https</a:t>
            </a:r>
            <a:r>
              <a:rPr lang="en-US" sz="1600" dirty="0"/>
              <a:t>://agriinsurance.com/#google_vignette</a:t>
            </a:r>
          </a:p>
          <a:p>
            <a:r>
              <a:rPr lang="en-US" sz="1600" dirty="0"/>
              <a:t>Disadvantages:</a:t>
            </a:r>
          </a:p>
          <a:p>
            <a:r>
              <a:rPr lang="en-US" sz="1600" dirty="0"/>
              <a:t> It only contains information about agriculture insurance and how to claim insurance ,there is no redirect page for claiming the insurance.</a:t>
            </a:r>
          </a:p>
          <a:p>
            <a:endParaRPr lang="en-US" sz="1600" dirty="0"/>
          </a:p>
          <a:p>
            <a:r>
              <a:rPr lang="en-US" sz="1600" dirty="0"/>
              <a:t>4.</a:t>
            </a:r>
            <a:r>
              <a:rPr lang="en-US" sz="1600" dirty="0">
                <a:solidFill>
                  <a:srgbClr val="FF0000"/>
                </a:solidFill>
              </a:rPr>
              <a:t>Agricom</a:t>
            </a:r>
            <a:r>
              <a:rPr lang="en-US" sz="1600" dirty="0"/>
              <a:t>: A communication platform for agriculture sector (research paper):</a:t>
            </a:r>
          </a:p>
          <a:p>
            <a:r>
              <a:rPr lang="en-US" sz="1600" dirty="0"/>
              <a:t>Disadvantages:</a:t>
            </a:r>
          </a:p>
          <a:p>
            <a:r>
              <a:rPr lang="en-US" sz="1600" dirty="0"/>
              <a:t> It has a feature instructor, buyer and seller but in our project there is no such medium. No hub for farmers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693DA-02D2-0538-1D5E-F81DDA437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55" y="2133600"/>
            <a:ext cx="5070993" cy="19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6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14321" y="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Idea/Approach to solve 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93723-C747-1E6B-D19B-A00FC5D815DC}"/>
              </a:ext>
            </a:extLst>
          </p:cNvPr>
          <p:cNvSpPr txBox="1"/>
          <p:nvPr/>
        </p:nvSpPr>
        <p:spPr>
          <a:xfrm>
            <a:off x="285135" y="754974"/>
            <a:ext cx="4355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online platform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facilitates interaction among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significantly benefit the agricultural community.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 descr="ewg">
            <a:extLst>
              <a:ext uri="{FF2B5EF4-FFF2-40B4-BE49-F238E27FC236}">
                <a16:creationId xmlns:a16="http://schemas.microsoft.com/office/drawing/2014/main" id="{193A1B34-2F09-B045-DEEF-0637F0EE4F7F}"/>
              </a:ext>
            </a:extLst>
          </p:cNvPr>
          <p:cNvSpPr/>
          <p:nvPr/>
        </p:nvSpPr>
        <p:spPr>
          <a:xfrm>
            <a:off x="4916129" y="648929"/>
            <a:ext cx="2782529" cy="15928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 Authorised Communication 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FAE66-FB67-410B-A623-06962D2662FD}"/>
              </a:ext>
            </a:extLst>
          </p:cNvPr>
          <p:cNvSpPr/>
          <p:nvPr/>
        </p:nvSpPr>
        <p:spPr>
          <a:xfrm>
            <a:off x="8534400" y="523220"/>
            <a:ext cx="1927123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5D7A8-E896-7656-BD15-645D94CC4EFE}"/>
              </a:ext>
            </a:extLst>
          </p:cNvPr>
          <p:cNvSpPr/>
          <p:nvPr/>
        </p:nvSpPr>
        <p:spPr>
          <a:xfrm>
            <a:off x="8534400" y="1351240"/>
            <a:ext cx="1927123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Experts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D555B-58C8-9C9A-D69E-B3941F706BE7}"/>
              </a:ext>
            </a:extLst>
          </p:cNvPr>
          <p:cNvSpPr/>
          <p:nvPr/>
        </p:nvSpPr>
        <p:spPr>
          <a:xfrm>
            <a:off x="8534400" y="2134319"/>
            <a:ext cx="1927123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 Orgs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E984D2-A5CE-FFCC-A66C-763B019FD158}"/>
              </a:ext>
            </a:extLst>
          </p:cNvPr>
          <p:cNvCxnSpPr>
            <a:cxnSpLocks/>
          </p:cNvCxnSpPr>
          <p:nvPr/>
        </p:nvCxnSpPr>
        <p:spPr>
          <a:xfrm flipH="1">
            <a:off x="7698658" y="805215"/>
            <a:ext cx="835742" cy="11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2AD3B1-0D3C-E332-F4E3-B0BE3126F96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698658" y="1445342"/>
            <a:ext cx="850490" cy="13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58ADF0-6E76-C366-E469-F572F168FBF1}"/>
              </a:ext>
            </a:extLst>
          </p:cNvPr>
          <p:cNvCxnSpPr>
            <a:cxnSpLocks/>
          </p:cNvCxnSpPr>
          <p:nvPr/>
        </p:nvCxnSpPr>
        <p:spPr>
          <a:xfrm flipH="1" flipV="1">
            <a:off x="7698658" y="2030193"/>
            <a:ext cx="835742" cy="36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2DE916-A47E-7511-CB9B-CC8225E3F469}"/>
              </a:ext>
            </a:extLst>
          </p:cNvPr>
          <p:cNvSpPr txBox="1"/>
          <p:nvPr/>
        </p:nvSpPr>
        <p:spPr>
          <a:xfrm>
            <a:off x="200447" y="2241755"/>
            <a:ext cx="425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selling page where a farmer can able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 the products directly to the other farmers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 any other companies.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F06AB-A449-541D-9B9C-F259BAF44548}"/>
              </a:ext>
            </a:extLst>
          </p:cNvPr>
          <p:cNvSpPr txBox="1"/>
          <p:nvPr/>
        </p:nvSpPr>
        <p:spPr>
          <a:xfrm>
            <a:off x="285135" y="3202719"/>
            <a:ext cx="564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have access to an online platform where they can view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 products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specifications and use cases, such as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fertilizers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platform also facilitates renting arrangements between farmers and cooperatives.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A05C1-D483-6E6B-5978-6E9EC017A862}"/>
              </a:ext>
            </a:extLst>
          </p:cNvPr>
          <p:cNvSpPr/>
          <p:nvPr/>
        </p:nvSpPr>
        <p:spPr>
          <a:xfrm>
            <a:off x="4458558" y="2248906"/>
            <a:ext cx="12710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C2C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D2873-34EB-BC99-6B06-6E957B96E318}"/>
              </a:ext>
            </a:extLst>
          </p:cNvPr>
          <p:cNvSpPr txBox="1"/>
          <p:nvPr/>
        </p:nvSpPr>
        <p:spPr>
          <a:xfrm>
            <a:off x="285135" y="4928865"/>
            <a:ext cx="584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includes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 to Twitter, that depicts events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related to farming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D2B3C5-BD6D-297B-E79A-2C74C83E182F}"/>
              </a:ext>
            </a:extLst>
          </p:cNvPr>
          <p:cNvSpPr txBox="1"/>
          <p:nvPr/>
        </p:nvSpPr>
        <p:spPr>
          <a:xfrm>
            <a:off x="6538452" y="2761665"/>
            <a:ext cx="473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dashboard will be available for farmers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all ongoing activities related to farming, including water management, loan payment dates,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cultivation dates, crop status, and available buyers for their products.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9ACF1D-C221-4B13-AC33-26015ACED251}"/>
              </a:ext>
            </a:extLst>
          </p:cNvPr>
          <p:cNvSpPr/>
          <p:nvPr/>
        </p:nvSpPr>
        <p:spPr>
          <a:xfrm>
            <a:off x="599768" y="5692877"/>
            <a:ext cx="1376887" cy="99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7F7552-A2C7-34C8-E5B3-16D5B6250C4F}"/>
              </a:ext>
            </a:extLst>
          </p:cNvPr>
          <p:cNvSpPr/>
          <p:nvPr/>
        </p:nvSpPr>
        <p:spPr>
          <a:xfrm>
            <a:off x="2261047" y="5692877"/>
            <a:ext cx="1415845" cy="99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0A8567-1322-B21C-E7A6-5315DB2DCEE4}"/>
              </a:ext>
            </a:extLst>
          </p:cNvPr>
          <p:cNvSpPr/>
          <p:nvPr/>
        </p:nvSpPr>
        <p:spPr>
          <a:xfrm>
            <a:off x="3961284" y="5692877"/>
            <a:ext cx="1415845" cy="99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4B75E-005F-8F98-F1C6-2D4C0D8BB7F6}"/>
              </a:ext>
            </a:extLst>
          </p:cNvPr>
          <p:cNvSpPr/>
          <p:nvPr/>
        </p:nvSpPr>
        <p:spPr>
          <a:xfrm>
            <a:off x="5661521" y="5692877"/>
            <a:ext cx="1415845" cy="99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4F9B8A4-8EA4-0326-F16A-BF24E47FA32D}"/>
              </a:ext>
            </a:extLst>
          </p:cNvPr>
          <p:cNvSpPr/>
          <p:nvPr/>
        </p:nvSpPr>
        <p:spPr>
          <a:xfrm>
            <a:off x="7698658" y="5502225"/>
            <a:ext cx="1376888" cy="118096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WEBSITE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8F1DE7B5-5C51-D172-F821-4F94DE9E215E}"/>
              </a:ext>
            </a:extLst>
          </p:cNvPr>
          <p:cNvSpPr/>
          <p:nvPr/>
        </p:nvSpPr>
        <p:spPr>
          <a:xfrm>
            <a:off x="9504817" y="5340650"/>
            <a:ext cx="1337187" cy="14622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F9A443-036F-09DF-B235-DA96441F7D3E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976655" y="6188034"/>
            <a:ext cx="284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F3CA65-F5FB-2246-ED74-B87E93A8F249}"/>
              </a:ext>
            </a:extLst>
          </p:cNvPr>
          <p:cNvCxnSpPr/>
          <p:nvPr/>
        </p:nvCxnSpPr>
        <p:spPr>
          <a:xfrm>
            <a:off x="3676892" y="6188034"/>
            <a:ext cx="284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E487E-7677-AB15-5EA6-B8365082D67A}"/>
              </a:ext>
            </a:extLst>
          </p:cNvPr>
          <p:cNvCxnSpPr>
            <a:cxnSpLocks/>
          </p:cNvCxnSpPr>
          <p:nvPr/>
        </p:nvCxnSpPr>
        <p:spPr>
          <a:xfrm>
            <a:off x="5377129" y="6188034"/>
            <a:ext cx="284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7F8ABD-37C1-6781-DB63-7F2E622696D0}"/>
              </a:ext>
            </a:extLst>
          </p:cNvPr>
          <p:cNvCxnSpPr>
            <a:cxnSpLocks/>
          </p:cNvCxnSpPr>
          <p:nvPr/>
        </p:nvCxnSpPr>
        <p:spPr>
          <a:xfrm>
            <a:off x="7077366" y="6188034"/>
            <a:ext cx="6212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B8FBD8-650E-2ED8-9E1D-F6C39F39599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75546" y="6092708"/>
            <a:ext cx="4224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591DCE-DD6F-6161-C430-82225561D3D0}"/>
              </a:ext>
            </a:extLst>
          </p:cNvPr>
          <p:cNvSpPr txBox="1"/>
          <p:nvPr/>
        </p:nvSpPr>
        <p:spPr>
          <a:xfrm>
            <a:off x="6538452" y="4412472"/>
            <a:ext cx="522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also includes a financial page where farmers can access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available loans, crop insurance, and animal insurance.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EC845-12EF-993D-DEEE-1486B8CD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" y="5679816"/>
            <a:ext cx="1700979" cy="1032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29465B-D2E2-5694-03ED-15C428751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91" y="5692878"/>
            <a:ext cx="1445901" cy="9903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B6522-D136-7977-E98D-A2C795170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80" y="5685851"/>
            <a:ext cx="1445901" cy="9973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A597FC-265B-7FA3-1971-70EDABEF03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69" y="5675021"/>
            <a:ext cx="1445901" cy="10327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D25218-D2AF-94B6-4485-235AC2A84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8" y="5502225"/>
            <a:ext cx="1471656" cy="12055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A7B359-A38A-B44C-105F-34D2D2568F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976" y="5301328"/>
            <a:ext cx="1337186" cy="150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D7C561-BC28-8027-29B9-CF1EB9BC8A96}"/>
              </a:ext>
            </a:extLst>
          </p:cNvPr>
          <p:cNvSpPr txBox="1"/>
          <p:nvPr/>
        </p:nvSpPr>
        <p:spPr>
          <a:xfrm>
            <a:off x="90651" y="0"/>
            <a:ext cx="515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 (body)"/>
                <a:cs typeface="Times New Roman" panose="02020603050405020304" pitchFamily="18" charset="0"/>
              </a:rPr>
              <a:t>With computer vision technology, we can train the </a:t>
            </a:r>
            <a:r>
              <a:rPr lang="en-US" dirty="0">
                <a:solidFill>
                  <a:srgbClr val="FF0000"/>
                </a:solidFill>
                <a:latin typeface="Calibri (body)"/>
                <a:cs typeface="Times New Roman" panose="02020603050405020304" pitchFamily="18" charset="0"/>
              </a:rPr>
              <a:t>YOLOv8 algorithm </a:t>
            </a:r>
            <a:r>
              <a:rPr lang="en-US" dirty="0">
                <a:latin typeface="Calibri (body)"/>
                <a:cs typeface="Times New Roman" panose="02020603050405020304" pitchFamily="18" charset="0"/>
              </a:rPr>
              <a:t>to predict crop growth stages, identify diseases, and detect pest activity.</a:t>
            </a:r>
            <a:endParaRPr lang="en-IN" dirty="0">
              <a:latin typeface="Calibri (body)"/>
              <a:cs typeface="Times New Roman" panose="02020603050405020304" pitchFamily="18" charset="0"/>
            </a:endParaRPr>
          </a:p>
        </p:txBody>
      </p:sp>
      <p:pic>
        <p:nvPicPr>
          <p:cNvPr id="1028" name="Picture 4" descr="Plant diseases and pests detection based on deep learning: a review | Plant  Methods | Full Text">
            <a:extLst>
              <a:ext uri="{FF2B5EF4-FFF2-40B4-BE49-F238E27FC236}">
                <a16:creationId xmlns:a16="http://schemas.microsoft.com/office/drawing/2014/main" id="{F4DC8617-9187-0C40-EB42-143E27BB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578" y="0"/>
            <a:ext cx="6477462" cy="10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Why farmers and agriculture businesses should use chatbots | Chatfuel Blog">
            <a:extLst>
              <a:ext uri="{FF2B5EF4-FFF2-40B4-BE49-F238E27FC236}">
                <a16:creationId xmlns:a16="http://schemas.microsoft.com/office/drawing/2014/main" id="{304421F6-29FE-728E-1560-CF125F3F7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976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C59C1-1256-39ED-98B7-3763F9D52FC1}"/>
              </a:ext>
            </a:extLst>
          </p:cNvPr>
          <p:cNvSpPr txBox="1"/>
          <p:nvPr/>
        </p:nvSpPr>
        <p:spPr>
          <a:xfrm>
            <a:off x="174820" y="1307689"/>
            <a:ext cx="117298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Solving Methodology 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To address modern farming challenges, we developed a comprehensive solution:</a:t>
            </a:r>
          </a:p>
          <a:p>
            <a:r>
              <a:rPr lang="en-IN" dirty="0">
                <a:solidFill>
                  <a:srgbClr val="FF0000"/>
                </a:solidFill>
              </a:rPr>
              <a:t>1. Integrated Website</a:t>
            </a:r>
            <a:r>
              <a:rPr lang="en-IN" dirty="0"/>
              <a:t>: Features include:</a:t>
            </a:r>
          </a:p>
          <a:p>
            <a:r>
              <a:rPr lang="en-IN" dirty="0"/>
              <a:t>	- </a:t>
            </a:r>
            <a:r>
              <a:rPr lang="en-IN" u="sng" dirty="0"/>
              <a:t>Dashboard</a:t>
            </a:r>
            <a:r>
              <a:rPr lang="en-IN" dirty="0"/>
              <a:t>: Centralized farming information.   </a:t>
            </a:r>
          </a:p>
          <a:p>
            <a:r>
              <a:rPr lang="en-IN" dirty="0"/>
              <a:t>	- </a:t>
            </a:r>
            <a:r>
              <a:rPr lang="en-IN" u="sng" dirty="0"/>
              <a:t>Communication</a:t>
            </a:r>
            <a:r>
              <a:rPr lang="en-IN" dirty="0"/>
              <a:t> Platform: Connects farmers, producers, and stakeholders.   </a:t>
            </a:r>
          </a:p>
          <a:p>
            <a:r>
              <a:rPr lang="en-IN" dirty="0"/>
              <a:t>	- </a:t>
            </a:r>
            <a:r>
              <a:rPr lang="en-IN" u="sng" dirty="0"/>
              <a:t>Store</a:t>
            </a:r>
            <a:r>
              <a:rPr lang="en-IN" dirty="0"/>
              <a:t> </a:t>
            </a:r>
            <a:r>
              <a:rPr lang="en-IN" u="sng" dirty="0"/>
              <a:t>and</a:t>
            </a:r>
            <a:r>
              <a:rPr lang="en-IN" dirty="0"/>
              <a:t> </a:t>
            </a:r>
            <a:r>
              <a:rPr lang="en-IN" u="sng" dirty="0"/>
              <a:t>Selling</a:t>
            </a:r>
            <a:r>
              <a:rPr lang="en-IN" dirty="0"/>
              <a:t> </a:t>
            </a:r>
            <a:r>
              <a:rPr lang="en-IN" u="sng" dirty="0"/>
              <a:t>Pages</a:t>
            </a:r>
            <a:r>
              <a:rPr lang="en-IN" dirty="0"/>
              <a:t>: Access and sell agricultural products.   </a:t>
            </a:r>
          </a:p>
          <a:p>
            <a:r>
              <a:rPr lang="en-IN" dirty="0"/>
              <a:t>	- </a:t>
            </a:r>
            <a:r>
              <a:rPr lang="en-IN" u="sng" dirty="0"/>
              <a:t>Finance Page</a:t>
            </a:r>
            <a:r>
              <a:rPr lang="en-IN" dirty="0"/>
              <a:t>: Financial tools and crop insurance options.   </a:t>
            </a:r>
          </a:p>
          <a:p>
            <a:r>
              <a:rPr lang="en-IN" dirty="0"/>
              <a:t>	 -</a:t>
            </a:r>
            <a:r>
              <a:rPr lang="en-IN" u="sng" dirty="0"/>
              <a:t>Chatbot</a:t>
            </a:r>
            <a:r>
              <a:rPr lang="en-IN" dirty="0"/>
              <a:t>: AI assistant for farming queries.   </a:t>
            </a:r>
          </a:p>
          <a:p>
            <a:r>
              <a:rPr lang="en-IN" dirty="0"/>
              <a:t>	- </a:t>
            </a:r>
            <a:r>
              <a:rPr lang="en-IN" u="sng" dirty="0"/>
              <a:t>CV Page</a:t>
            </a:r>
            <a:r>
              <a:rPr lang="en-IN" dirty="0"/>
              <a:t>: Manage professional profiles.   </a:t>
            </a:r>
          </a:p>
          <a:p>
            <a:r>
              <a:rPr lang="en-IN" dirty="0"/>
              <a:t>	- </a:t>
            </a:r>
            <a:r>
              <a:rPr lang="en-IN" u="sng" dirty="0"/>
              <a:t>News Page</a:t>
            </a:r>
            <a:r>
              <a:rPr lang="en-IN" dirty="0"/>
              <a:t>: Latest agricultural news.   </a:t>
            </a:r>
          </a:p>
          <a:p>
            <a:r>
              <a:rPr lang="en-IN" dirty="0"/>
              <a:t>	- </a:t>
            </a:r>
            <a:r>
              <a:rPr lang="en-IN" u="sng" dirty="0"/>
              <a:t>Quick Farm</a:t>
            </a:r>
            <a:r>
              <a:rPr lang="en-IN" dirty="0"/>
              <a:t>: Essential farming tools and resources.</a:t>
            </a:r>
          </a:p>
          <a:p>
            <a:r>
              <a:rPr lang="en-IN" dirty="0"/>
              <a:t>2. </a:t>
            </a:r>
            <a:r>
              <a:rPr lang="en-IN" dirty="0">
                <a:solidFill>
                  <a:srgbClr val="FF0000"/>
                </a:solidFill>
              </a:rPr>
              <a:t>FAISS Vector Store</a:t>
            </a:r>
            <a:r>
              <a:rPr lang="en-IN" dirty="0"/>
              <a:t>:  Efficient data management and retrieval.</a:t>
            </a:r>
          </a:p>
          <a:p>
            <a:r>
              <a:rPr lang="en-IN" dirty="0"/>
              <a:t>3. </a:t>
            </a:r>
            <a:r>
              <a:rPr lang="en-IN" dirty="0">
                <a:solidFill>
                  <a:srgbClr val="FF0000"/>
                </a:solidFill>
              </a:rPr>
              <a:t>RAG Technology</a:t>
            </a:r>
            <a:r>
              <a:rPr lang="en-IN" dirty="0"/>
              <a:t>:  Enhanced chatbot responses through information retrieval and generation.</a:t>
            </a:r>
          </a:p>
          <a:p>
            <a:r>
              <a:rPr lang="en-IN" dirty="0"/>
              <a:t>4. </a:t>
            </a:r>
            <a:r>
              <a:rPr lang="en-IN" dirty="0">
                <a:solidFill>
                  <a:srgbClr val="FF0000"/>
                </a:solidFill>
              </a:rPr>
              <a:t>Fine-Tuned Tiny </a:t>
            </a:r>
            <a:r>
              <a:rPr lang="en-IN" dirty="0" err="1">
                <a:solidFill>
                  <a:srgbClr val="FF0000"/>
                </a:solidFill>
              </a:rPr>
              <a:t>LLaMA</a:t>
            </a:r>
            <a:r>
              <a:rPr lang="en-IN" dirty="0">
                <a:solidFill>
                  <a:srgbClr val="FF0000"/>
                </a:solidFill>
              </a:rPr>
              <a:t> LLMs</a:t>
            </a:r>
            <a:r>
              <a:rPr lang="en-IN" dirty="0"/>
              <a:t>:  Specialized agricultural knowledge models.</a:t>
            </a:r>
          </a:p>
          <a:p>
            <a:r>
              <a:rPr lang="en-IN" dirty="0"/>
              <a:t>5. </a:t>
            </a:r>
            <a:r>
              <a:rPr lang="en-IN" dirty="0">
                <a:solidFill>
                  <a:srgbClr val="FF0000"/>
                </a:solidFill>
              </a:rPr>
              <a:t>Vector Database</a:t>
            </a:r>
            <a:r>
              <a:rPr lang="en-IN" dirty="0"/>
              <a:t>:  Comprehensive information from agricultural books.</a:t>
            </a:r>
          </a:p>
          <a:p>
            <a:r>
              <a:rPr lang="en-IN" dirty="0"/>
              <a:t>6. </a:t>
            </a:r>
            <a:r>
              <a:rPr lang="en-IN" dirty="0">
                <a:solidFill>
                  <a:srgbClr val="FF0000"/>
                </a:solidFill>
              </a:rPr>
              <a:t>SQL Query Fine-Tuning</a:t>
            </a:r>
            <a:r>
              <a:rPr lang="en-IN" dirty="0"/>
              <a:t>:  Dynamic database interactions.</a:t>
            </a:r>
          </a:p>
          <a:p>
            <a:r>
              <a:rPr lang="en-IN" dirty="0"/>
              <a:t>7. </a:t>
            </a:r>
            <a:r>
              <a:rPr lang="en-IN" dirty="0" err="1">
                <a:solidFill>
                  <a:srgbClr val="FF0000"/>
                </a:solidFill>
              </a:rPr>
              <a:t>Dialer</a:t>
            </a:r>
            <a:r>
              <a:rPr lang="en-IN" dirty="0">
                <a:solidFill>
                  <a:srgbClr val="FF0000"/>
                </a:solidFill>
              </a:rPr>
              <a:t> System</a:t>
            </a:r>
            <a:r>
              <a:rPr lang="en-IN" dirty="0"/>
              <a:t>:  Access all features via mobile </a:t>
            </a:r>
            <a:r>
              <a:rPr lang="en-IN" dirty="0" err="1"/>
              <a:t>dialing</a:t>
            </a:r>
            <a:r>
              <a:rPr lang="en-IN" dirty="0"/>
              <a:t> for improved accessibility. This integrated platform aims to enhance productivity, communication, and market understanding for modern farmers.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54760-9126-54B4-1DDA-9482AEB0D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32" y="1475740"/>
            <a:ext cx="2589801" cy="14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D86E05-3E9A-B064-8176-CCEB136E9C83}"/>
              </a:ext>
            </a:extLst>
          </p:cNvPr>
          <p:cNvSpPr/>
          <p:nvPr/>
        </p:nvSpPr>
        <p:spPr>
          <a:xfrm>
            <a:off x="3962401" y="809625"/>
            <a:ext cx="3381375" cy="186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6B293-22EB-E560-B947-98BEAC2EF2C9}"/>
              </a:ext>
            </a:extLst>
          </p:cNvPr>
          <p:cNvSpPr/>
          <p:nvPr/>
        </p:nvSpPr>
        <p:spPr>
          <a:xfrm>
            <a:off x="8229597" y="466725"/>
            <a:ext cx="338137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198E5-C2F6-FA08-FAB3-2CAEEE2FD679}"/>
              </a:ext>
            </a:extLst>
          </p:cNvPr>
          <p:cNvSpPr/>
          <p:nvPr/>
        </p:nvSpPr>
        <p:spPr>
          <a:xfrm>
            <a:off x="8229597" y="1228725"/>
            <a:ext cx="338137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0BCFF-B4EF-EAC6-CDC5-D17CCA5BE8BC}"/>
              </a:ext>
            </a:extLst>
          </p:cNvPr>
          <p:cNvSpPr/>
          <p:nvPr/>
        </p:nvSpPr>
        <p:spPr>
          <a:xfrm>
            <a:off x="8229598" y="1914525"/>
            <a:ext cx="338137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zxsx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1B2BB-6B06-605C-4E0A-ACC2791D274D}"/>
              </a:ext>
            </a:extLst>
          </p:cNvPr>
          <p:cNvSpPr/>
          <p:nvPr/>
        </p:nvSpPr>
        <p:spPr>
          <a:xfrm>
            <a:off x="8229598" y="2676525"/>
            <a:ext cx="338137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F7FDB-9E50-1EB7-F41E-FA58C6F91506}"/>
              </a:ext>
            </a:extLst>
          </p:cNvPr>
          <p:cNvSpPr/>
          <p:nvPr/>
        </p:nvSpPr>
        <p:spPr>
          <a:xfrm>
            <a:off x="8229599" y="3438525"/>
            <a:ext cx="338137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IN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05F4D6C-73E0-A08E-2F01-9D09F6EF61AA}"/>
              </a:ext>
            </a:extLst>
          </p:cNvPr>
          <p:cNvSpPr/>
          <p:nvPr/>
        </p:nvSpPr>
        <p:spPr>
          <a:xfrm>
            <a:off x="157161" y="381000"/>
            <a:ext cx="1733550" cy="336232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0D4E37-8054-28DD-A950-05258501F0F1}"/>
              </a:ext>
            </a:extLst>
          </p:cNvPr>
          <p:cNvSpPr/>
          <p:nvPr/>
        </p:nvSpPr>
        <p:spPr>
          <a:xfrm>
            <a:off x="2362202" y="1314450"/>
            <a:ext cx="1047748" cy="22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53E79-CDAD-F880-B346-9344A5A7C75C}"/>
              </a:ext>
            </a:extLst>
          </p:cNvPr>
          <p:cNvSpPr/>
          <p:nvPr/>
        </p:nvSpPr>
        <p:spPr>
          <a:xfrm>
            <a:off x="6643688" y="4657726"/>
            <a:ext cx="1400175" cy="2009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231F70A-3026-09AE-AF0A-CF95117071A0}"/>
              </a:ext>
            </a:extLst>
          </p:cNvPr>
          <p:cNvSpPr/>
          <p:nvPr/>
        </p:nvSpPr>
        <p:spPr>
          <a:xfrm>
            <a:off x="2409824" y="4657726"/>
            <a:ext cx="1400175" cy="199072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88E1A-4EDF-70DD-8E6B-ADB7A6BB20DC}"/>
              </a:ext>
            </a:extLst>
          </p:cNvPr>
          <p:cNvSpPr/>
          <p:nvPr/>
        </p:nvSpPr>
        <p:spPr>
          <a:xfrm>
            <a:off x="4738691" y="5114925"/>
            <a:ext cx="942975" cy="8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725BF-BABE-35AD-89BD-6D74EDD63213}"/>
              </a:ext>
            </a:extLst>
          </p:cNvPr>
          <p:cNvSpPr txBox="1"/>
          <p:nvPr/>
        </p:nvSpPr>
        <p:spPr>
          <a:xfrm>
            <a:off x="304800" y="1619160"/>
            <a:ext cx="1428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9ABF8-3EEA-6570-10E1-E87EEB747089}"/>
              </a:ext>
            </a:extLst>
          </p:cNvPr>
          <p:cNvSpPr txBox="1"/>
          <p:nvPr/>
        </p:nvSpPr>
        <p:spPr>
          <a:xfrm>
            <a:off x="2495550" y="1524000"/>
            <a:ext cx="83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RAG</a:t>
            </a:r>
          </a:p>
          <a:p>
            <a:r>
              <a:rPr lang="en-US" dirty="0"/>
              <a:t>Retrieval QA</a:t>
            </a:r>
          </a:p>
          <a:p>
            <a:r>
              <a:rPr lang="en-US" dirty="0"/>
              <a:t>(web based retrievers)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91F91-A626-74C9-3994-2A0BC1263279}"/>
              </a:ext>
            </a:extLst>
          </p:cNvPr>
          <p:cNvSpPr txBox="1"/>
          <p:nvPr/>
        </p:nvSpPr>
        <p:spPr>
          <a:xfrm>
            <a:off x="4219575" y="1152525"/>
            <a:ext cx="286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IN" sz="2400" dirty="0"/>
              <a:t>          Websites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23DFA-3AFF-4274-6832-19BC37CD1988}"/>
              </a:ext>
            </a:extLst>
          </p:cNvPr>
          <p:cNvSpPr txBox="1"/>
          <p:nvPr/>
        </p:nvSpPr>
        <p:spPr>
          <a:xfrm>
            <a:off x="8277226" y="598527"/>
            <a:ext cx="331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Homepage\Dashboard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E5C883-635C-4719-85A2-1086A05E98EA}"/>
              </a:ext>
            </a:extLst>
          </p:cNvPr>
          <p:cNvSpPr txBox="1"/>
          <p:nvPr/>
        </p:nvSpPr>
        <p:spPr>
          <a:xfrm>
            <a:off x="8296276" y="1419225"/>
            <a:ext cx="32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Open CV (YOLO)\Chatbot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61102-2B18-5962-6DEC-6A3542C116E6}"/>
              </a:ext>
            </a:extLst>
          </p:cNvPr>
          <p:cNvSpPr txBox="1"/>
          <p:nvPr/>
        </p:nvSpPr>
        <p:spPr>
          <a:xfrm>
            <a:off x="8296276" y="2028825"/>
            <a:ext cx="323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Loan\Insurance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188DC-D47D-7B3E-FCE4-666325E155D4}"/>
              </a:ext>
            </a:extLst>
          </p:cNvPr>
          <p:cNvSpPr txBox="1"/>
          <p:nvPr/>
        </p:nvSpPr>
        <p:spPr>
          <a:xfrm>
            <a:off x="8296276" y="2784991"/>
            <a:ext cx="3171824" cy="37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News\Communication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C6590-C0C9-DA59-2733-00AA8A6CDDF9}"/>
              </a:ext>
            </a:extLst>
          </p:cNvPr>
          <p:cNvSpPr txBox="1"/>
          <p:nvPr/>
        </p:nvSpPr>
        <p:spPr>
          <a:xfrm>
            <a:off x="8296276" y="3571876"/>
            <a:ext cx="3171824" cy="37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Store\Selling page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692E7-AA3E-B6C8-5FAE-C0085306332A}"/>
              </a:ext>
            </a:extLst>
          </p:cNvPr>
          <p:cNvSpPr txBox="1"/>
          <p:nvPr/>
        </p:nvSpPr>
        <p:spPr>
          <a:xfrm>
            <a:off x="2495550" y="5257800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Databases -  FIASS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CFDD5-D003-0590-A697-38F66F9376EB}"/>
              </a:ext>
            </a:extLst>
          </p:cNvPr>
          <p:cNvSpPr txBox="1"/>
          <p:nvPr/>
        </p:nvSpPr>
        <p:spPr>
          <a:xfrm>
            <a:off x="4667247" y="5096172"/>
            <a:ext cx="122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LLM- </a:t>
            </a:r>
            <a:r>
              <a:rPr lang="en-US" dirty="0" err="1"/>
              <a:t>TinyLlama</a:t>
            </a:r>
            <a:r>
              <a:rPr lang="en-US" dirty="0"/>
              <a:t> with RAG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F628D7-255D-59A7-F798-100BF8A29812}"/>
              </a:ext>
            </a:extLst>
          </p:cNvPr>
          <p:cNvSpPr txBox="1"/>
          <p:nvPr/>
        </p:nvSpPr>
        <p:spPr>
          <a:xfrm>
            <a:off x="6807994" y="5005387"/>
            <a:ext cx="107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r>
              <a:rPr lang="en-IN" dirty="0"/>
              <a:t>  Dial Pad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D6FAB-5359-BC8C-DDB5-444C4AEB81DC}"/>
              </a:ext>
            </a:extLst>
          </p:cNvPr>
          <p:cNvCxnSpPr>
            <a:cxnSpLocks/>
          </p:cNvCxnSpPr>
          <p:nvPr/>
        </p:nvCxnSpPr>
        <p:spPr>
          <a:xfrm>
            <a:off x="1907382" y="1788557"/>
            <a:ext cx="50244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8C9420-BDD9-C20A-96E9-29997728F671}"/>
              </a:ext>
            </a:extLst>
          </p:cNvPr>
          <p:cNvCxnSpPr>
            <a:cxnSpLocks/>
          </p:cNvCxnSpPr>
          <p:nvPr/>
        </p:nvCxnSpPr>
        <p:spPr>
          <a:xfrm>
            <a:off x="3409950" y="1861066"/>
            <a:ext cx="5524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5A94A0-D03B-93BF-F66D-7FB19AFC71E3}"/>
              </a:ext>
            </a:extLst>
          </p:cNvPr>
          <p:cNvCxnSpPr>
            <a:cxnSpLocks/>
          </p:cNvCxnSpPr>
          <p:nvPr/>
        </p:nvCxnSpPr>
        <p:spPr>
          <a:xfrm flipV="1">
            <a:off x="7343775" y="962025"/>
            <a:ext cx="876303" cy="114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6437D8-B0B4-067E-5F6A-DCAB54919B06}"/>
              </a:ext>
            </a:extLst>
          </p:cNvPr>
          <p:cNvCxnSpPr>
            <a:endCxn id="4" idx="1"/>
          </p:cNvCxnSpPr>
          <p:nvPr/>
        </p:nvCxnSpPr>
        <p:spPr>
          <a:xfrm>
            <a:off x="7343775" y="1419225"/>
            <a:ext cx="885822" cy="114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CE7B9F-98F3-2E44-E732-3A6F374ED99D}"/>
              </a:ext>
            </a:extLst>
          </p:cNvPr>
          <p:cNvCxnSpPr>
            <a:cxnSpLocks/>
          </p:cNvCxnSpPr>
          <p:nvPr/>
        </p:nvCxnSpPr>
        <p:spPr>
          <a:xfrm>
            <a:off x="7343775" y="2062162"/>
            <a:ext cx="876303" cy="58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419469-6FC8-9F53-7C63-B2E338472A26}"/>
              </a:ext>
            </a:extLst>
          </p:cNvPr>
          <p:cNvCxnSpPr/>
          <p:nvPr/>
        </p:nvCxnSpPr>
        <p:spPr>
          <a:xfrm>
            <a:off x="7343775" y="2213491"/>
            <a:ext cx="876303" cy="4987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BBFB36-9A38-46D2-E9E1-B18886B0F852}"/>
              </a:ext>
            </a:extLst>
          </p:cNvPr>
          <p:cNvCxnSpPr/>
          <p:nvPr/>
        </p:nvCxnSpPr>
        <p:spPr>
          <a:xfrm>
            <a:off x="7343775" y="2539662"/>
            <a:ext cx="885822" cy="1032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9FD765-4618-8C26-1577-EC803214AC6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819527" y="2676525"/>
            <a:ext cx="1833562" cy="2209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1B03AF-0636-1246-6656-4E434485A866}"/>
              </a:ext>
            </a:extLst>
          </p:cNvPr>
          <p:cNvCxnSpPr>
            <a:cxnSpLocks/>
          </p:cNvCxnSpPr>
          <p:nvPr/>
        </p:nvCxnSpPr>
        <p:spPr>
          <a:xfrm>
            <a:off x="3809999" y="5609928"/>
            <a:ext cx="928692" cy="95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0C5601D-EC71-8341-1081-375367EF237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681666" y="5653088"/>
            <a:ext cx="962022" cy="9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AFCE2B-0ED6-3518-724C-DC131E9495F7}"/>
              </a:ext>
            </a:extLst>
          </p:cNvPr>
          <p:cNvSpPr txBox="1"/>
          <p:nvPr/>
        </p:nvSpPr>
        <p:spPr>
          <a:xfrm>
            <a:off x="4781138" y="21194"/>
            <a:ext cx="276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D767C-AFE8-8879-F10A-C391BEED00A2}"/>
              </a:ext>
            </a:extLst>
          </p:cNvPr>
          <p:cNvSpPr txBox="1"/>
          <p:nvPr/>
        </p:nvSpPr>
        <p:spPr>
          <a:xfrm>
            <a:off x="8296276" y="5609928"/>
            <a:ext cx="370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RAG implementation can be done by using this </a:t>
            </a:r>
            <a:r>
              <a:rPr lang="en-US" sz="1600" dirty="0" err="1"/>
              <a:t>DialPad</a:t>
            </a:r>
            <a:r>
              <a:rPr lang="en-US" sz="1600" dirty="0"/>
              <a:t> without using a  website </a:t>
            </a:r>
            <a:r>
              <a:rPr lang="en-US" sz="1600" dirty="0" err="1"/>
              <a:t>gui</a:t>
            </a:r>
            <a:r>
              <a:rPr lang="en-US" sz="16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88249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75533" y="23433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Technology Stack: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C5907-4BD7-BE67-461D-30D1C590A912}"/>
              </a:ext>
            </a:extLst>
          </p:cNvPr>
          <p:cNvSpPr txBox="1"/>
          <p:nvPr/>
        </p:nvSpPr>
        <p:spPr>
          <a:xfrm>
            <a:off x="9269146" y="867349"/>
            <a:ext cx="2252540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CSS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POC : </a:t>
            </a:r>
            <a:r>
              <a:rPr lang="en-I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StreamLit</a:t>
            </a:r>
            <a:endParaRPr lang="en-IN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F74B1-0D9E-65F6-FA42-3937E39B8602}"/>
              </a:ext>
            </a:extLst>
          </p:cNvPr>
          <p:cNvSpPr txBox="1"/>
          <p:nvPr/>
        </p:nvSpPr>
        <p:spPr>
          <a:xfrm>
            <a:off x="384864" y="546653"/>
            <a:ext cx="807333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Package: PyTorch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API: Flask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Retrieval Augmented Generation (RAG)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Parameter Efficient Fine-tuning(PEFT)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Hugging Face models and datasets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NLP Frameworks: </a:t>
            </a:r>
            <a:r>
              <a:rPr lang="en-US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Langchain</a:t>
            </a: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Inference Engine: RTX 4050 6GB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LLM Models: Tiny Llama, Flan-T5-Base , Phi-3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Vector Databases: FIASS, My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Memory Optimization: Training-Accelerator, </a:t>
            </a:r>
            <a:r>
              <a:rPr lang="en-I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BitsandBytes</a:t>
            </a: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LoRA</a:t>
            </a: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IN" sz="2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Alg</a:t>
            </a:r>
            <a:r>
              <a:rPr lang="en-IN" sz="2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For CV : YOLOv8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9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72969" y="69220"/>
            <a:ext cx="475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Unique Value Proposition: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0EBD84-0C81-4A52-2CAE-D18A96E1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74" y="720908"/>
            <a:ext cx="761974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Unified Platform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necessary functions and websites are consolidated into a single platform.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Access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via internet on electronic devices.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converted into vector data stores for offline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RAG: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RAG (Retrieval-Augmented Generation) technology to enhance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Dialer Function Integration: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a phone dialer 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eliminate the need for understanding complex GUIs.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OS commands and button clicks facilitate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Requirements Retrieval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retrieves most essential information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B1650-D550-C440-51AA-02A2721EE087}"/>
              </a:ext>
            </a:extLst>
          </p:cNvPr>
          <p:cNvSpPr txBox="1"/>
          <p:nvPr/>
        </p:nvSpPr>
        <p:spPr>
          <a:xfrm>
            <a:off x="7518574" y="1699005"/>
            <a:ext cx="439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of Implementation: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1FA85-508D-0E47-DD50-9513BDB69EC8}"/>
              </a:ext>
            </a:extLst>
          </p:cNvPr>
          <p:cNvSpPr txBox="1"/>
          <p:nvPr/>
        </p:nvSpPr>
        <p:spPr>
          <a:xfrm>
            <a:off x="8463797" y="4744524"/>
            <a:ext cx="276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Dependencies: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F1BB9-E1DF-6C34-0EF4-AABF1B1AA839}"/>
              </a:ext>
            </a:extLst>
          </p:cNvPr>
          <p:cNvSpPr txBox="1"/>
          <p:nvPr/>
        </p:nvSpPr>
        <p:spPr>
          <a:xfrm>
            <a:off x="7671863" y="2259449"/>
            <a:ext cx="43482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Processing Unit (GPU) – Training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Collection and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Storage and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Website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Programming Interface(API)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MLOps</a:t>
            </a:r>
            <a:r>
              <a:rPr lang="en-US" sz="1600" dirty="0"/>
              <a:t>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AC16B-008B-3588-35E2-D2E675EDA515}"/>
              </a:ext>
            </a:extLst>
          </p:cNvPr>
          <p:cNvSpPr txBox="1"/>
          <p:nvPr/>
        </p:nvSpPr>
        <p:spPr>
          <a:xfrm>
            <a:off x="8965119" y="5284748"/>
            <a:ext cx="15033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Keras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4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3D2B277-0B9F-F0A9-5D1E-8A1203448DDC}"/>
              </a:ext>
            </a:extLst>
          </p:cNvPr>
          <p:cNvSpPr txBox="1"/>
          <p:nvPr/>
        </p:nvSpPr>
        <p:spPr>
          <a:xfrm>
            <a:off x="275409" y="0"/>
            <a:ext cx="759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Outcomes: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4F497-7BB0-4C35-DCE4-6C69FC963F6E}"/>
              </a:ext>
            </a:extLst>
          </p:cNvPr>
          <p:cNvSpPr txBox="1"/>
          <p:nvPr/>
        </p:nvSpPr>
        <p:spPr>
          <a:xfrm>
            <a:off x="275409" y="640897"/>
            <a:ext cx="111583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 specialized hub serves as an social platform to meet the needs of farmers, includes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such as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 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selling and buying of the essential supplies for farming, this comprises of livestock, fertilizer and other necessary resources.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individual farmer will be provided with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dashboard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showcases overview of  progress/career  about the crops that they are currently cultivating.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this hub facilitates farmers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assistance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includes loans and insurance options for their crops and livestock.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incorporated with a independent section for news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farming such as  price hike for a crop, weather forecast, protest and many other.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functions and websites are consolidated into a single platform, accessible online or offline via vector data stores. Using Retrieval-Augmented Generation (RAG) technology, the platform integrates with a phone dialer, allowing users to access services without direct website use or programming knowledge. Simple OS commands and button clicks enable easy navigation and retrieval of essential 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5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1358</Words>
  <Application>Microsoft Office PowerPoint</Application>
  <PresentationFormat>Widescreen</PresentationFormat>
  <Paragraphs>174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padakanti dilip</dc:creator>
  <cp:lastModifiedBy>siddharth m</cp:lastModifiedBy>
  <cp:revision>6</cp:revision>
  <dcterms:created xsi:type="dcterms:W3CDTF">2024-05-26T09:57:47Z</dcterms:created>
  <dcterms:modified xsi:type="dcterms:W3CDTF">2024-06-22T01:14:51Z</dcterms:modified>
</cp:coreProperties>
</file>