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90" r:id="rId2"/>
    <p:sldId id="291" r:id="rId3"/>
    <p:sldId id="292" r:id="rId4"/>
    <p:sldId id="293" r:id="rId5"/>
    <p:sldId id="294" r:id="rId6"/>
    <p:sldId id="384" r:id="rId7"/>
    <p:sldId id="386" r:id="rId8"/>
    <p:sldId id="387" r:id="rId9"/>
    <p:sldId id="388" r:id="rId10"/>
    <p:sldId id="389" r:id="rId11"/>
    <p:sldId id="390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82" r:id="rId42"/>
    <p:sldId id="383" r:id="rId43"/>
    <p:sldId id="325" r:id="rId44"/>
    <p:sldId id="391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92" r:id="rId57"/>
    <p:sldId id="28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0" autoAdjust="0"/>
    <p:restoredTop sz="94660"/>
  </p:normalViewPr>
  <p:slideViewPr>
    <p:cSldViewPr>
      <p:cViewPr varScale="1">
        <p:scale>
          <a:sx n="69" d="100"/>
          <a:sy n="69" d="100"/>
        </p:scale>
        <p:origin x="10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A063C-1C7C-475D-B881-6E09814599CF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DF8BB-A71F-446A-8D1D-E67678106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3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961-2944-459B-8601-D0209C5F4F6C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5B96-EA54-4C8D-9C44-70970EE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0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961-2944-459B-8601-D0209C5F4F6C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5B96-EA54-4C8D-9C44-70970EE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4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961-2944-459B-8601-D0209C5F4F6C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5B96-EA54-4C8D-9C44-70970EE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961-2944-459B-8601-D0209C5F4F6C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5B96-EA54-4C8D-9C44-70970EE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6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961-2944-459B-8601-D0209C5F4F6C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5B96-EA54-4C8D-9C44-70970EE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7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961-2944-459B-8601-D0209C5F4F6C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5B96-EA54-4C8D-9C44-70970EE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35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961-2944-459B-8601-D0209C5F4F6C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5B96-EA54-4C8D-9C44-70970EE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0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961-2944-459B-8601-D0209C5F4F6C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5B96-EA54-4C8D-9C44-70970EE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9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961-2944-459B-8601-D0209C5F4F6C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5B96-EA54-4C8D-9C44-70970EE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71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961-2944-459B-8601-D0209C5F4F6C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5B96-EA54-4C8D-9C44-70970EE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29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961-2944-459B-8601-D0209C5F4F6C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5B96-EA54-4C8D-9C44-70970EE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3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E961-2944-459B-8601-D0209C5F4F6C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25B96-EA54-4C8D-9C44-70970EE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6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TM4C123GH6PM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details in Data Sheet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Page 46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100" t="37400" r="23226" b="26201"/>
          <a:stretch/>
        </p:blipFill>
        <p:spPr>
          <a:xfrm>
            <a:off x="0" y="2204864"/>
            <a:ext cx="9154767" cy="41038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67944" y="5013176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067944" y="5301208"/>
            <a:ext cx="648072" cy="28803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Mapped IO vs. Port Mapped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Memory-mapped </a:t>
            </a:r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same bus </a:t>
            </a:r>
            <a:r>
              <a:rPr lang="en-US" dirty="0"/>
              <a:t>to address both memory and </a:t>
            </a:r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CPU instructions </a:t>
            </a:r>
            <a:r>
              <a:rPr lang="en-US" dirty="0" smtClean="0"/>
              <a:t>to access memory &amp; IO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Port-mapped I/O</a:t>
            </a:r>
          </a:p>
          <a:p>
            <a:pPr lvl="1"/>
            <a:r>
              <a:rPr lang="en-US" dirty="0" smtClean="0"/>
              <a:t>Special </a:t>
            </a:r>
            <a:r>
              <a:rPr lang="en-US" dirty="0"/>
              <a:t>class of CPU instructions </a:t>
            </a:r>
            <a:r>
              <a:rPr lang="en-US" dirty="0" smtClean="0"/>
              <a:t>for </a:t>
            </a:r>
            <a:r>
              <a:rPr lang="en-US" dirty="0"/>
              <a:t>I/O.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e.g., Intel x86, IN </a:t>
            </a:r>
            <a:r>
              <a:rPr lang="en-US" dirty="0"/>
              <a:t>and OUT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General Purpose Input Output</a:t>
            </a:r>
          </a:p>
          <a:p>
            <a:r>
              <a:rPr lang="en-US" dirty="0" smtClean="0"/>
              <a:t>No special purpose</a:t>
            </a:r>
          </a:p>
          <a:p>
            <a:r>
              <a:rPr lang="en-US" dirty="0" smtClean="0"/>
              <a:t>Very configurable – same pin can be in/out</a:t>
            </a:r>
          </a:p>
          <a:p>
            <a:r>
              <a:rPr lang="en-US" dirty="0"/>
              <a:t>each pin </a:t>
            </a:r>
            <a:r>
              <a:rPr lang="en-US" dirty="0" smtClean="0"/>
              <a:t>can sink/source different voltage values</a:t>
            </a:r>
          </a:p>
          <a:p>
            <a:endParaRPr lang="en-US" dirty="0"/>
          </a:p>
          <a:p>
            <a:r>
              <a:rPr lang="en-US" dirty="0" smtClean="0"/>
              <a:t>Will be used heavily in this class</a:t>
            </a:r>
          </a:p>
          <a:p>
            <a:pPr lvl="1"/>
            <a:r>
              <a:rPr lang="en-US" dirty="0" smtClean="0"/>
              <a:t>In: Switch</a:t>
            </a:r>
          </a:p>
          <a:p>
            <a:pPr lvl="1"/>
            <a:r>
              <a:rPr lang="en-US" dirty="0" smtClean="0"/>
              <a:t>Output: 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IO Basics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Basics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LED</a:t>
            </a:r>
            <a:endParaRPr lang="en-US" dirty="0" smtClean="0"/>
          </a:p>
          <a:p>
            <a:r>
              <a:rPr lang="en-US" dirty="0" smtClean="0"/>
              <a:t>Tristate Buffer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GPIO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(Input)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Microcontroller </a:t>
            </a:r>
            <a:r>
              <a:rPr lang="en-US" b="1" u="sng" dirty="0" smtClean="0"/>
              <a:t>reads</a:t>
            </a:r>
            <a:r>
              <a:rPr lang="en-US" dirty="0" smtClean="0"/>
              <a:t> signals from external world</a:t>
            </a:r>
          </a:p>
          <a:p>
            <a:r>
              <a:rPr lang="en-US" dirty="0" smtClean="0"/>
              <a:t>LDR Rx, =</a:t>
            </a:r>
            <a:r>
              <a:rPr lang="en-US" dirty="0" err="1" smtClean="0"/>
              <a:t>Pin_Address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LDR </a:t>
            </a:r>
            <a:r>
              <a:rPr lang="en-US" dirty="0" err="1" smtClean="0"/>
              <a:t>Ry</a:t>
            </a:r>
            <a:r>
              <a:rPr lang="en-US" dirty="0" smtClean="0"/>
              <a:t>, [Rx]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4899242"/>
            <a:ext cx="1981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67400" y="1981200"/>
            <a:ext cx="0" cy="38862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181600" y="5318342"/>
            <a:ext cx="68580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67400" y="4648200"/>
            <a:ext cx="68580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rot="16200000">
            <a:off x="6499037" y="4245163"/>
            <a:ext cx="914400" cy="80607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56237" y="3657600"/>
            <a:ext cx="0" cy="7620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59274" y="4648200"/>
            <a:ext cx="68580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97252" y="3011269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from Port Address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48600" y="485667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210298" y="4495800"/>
            <a:ext cx="114302" cy="32277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734298" y="4495800"/>
            <a:ext cx="114302" cy="32277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18449" y="1842695"/>
            <a:ext cx="76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2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(Input)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 smtClean="0"/>
              <a:t>Address Bit = 1</a:t>
            </a:r>
          </a:p>
          <a:p>
            <a:r>
              <a:rPr lang="en-US" dirty="0" smtClean="0"/>
              <a:t>Tristate Driver enabled</a:t>
            </a:r>
          </a:p>
          <a:p>
            <a:r>
              <a:rPr lang="en-US" dirty="0" smtClean="0"/>
              <a:t>Input is read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   Input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Proc_Reads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1     0      0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1     1      1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4899242"/>
            <a:ext cx="1981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67400" y="1981200"/>
            <a:ext cx="0" cy="3886200"/>
          </a:xfrm>
          <a:prstGeom prst="straightConnector1">
            <a:avLst/>
          </a:prstGeom>
          <a:ln w="38100">
            <a:solidFill>
              <a:srgbClr val="CC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181600" y="5318342"/>
            <a:ext cx="685800" cy="0"/>
          </a:xfrm>
          <a:prstGeom prst="straightConnector1">
            <a:avLst/>
          </a:prstGeom>
          <a:ln w="38100">
            <a:solidFill>
              <a:srgbClr val="CC00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67400" y="4648200"/>
            <a:ext cx="685800" cy="0"/>
          </a:xfrm>
          <a:prstGeom prst="straightConnector1">
            <a:avLst/>
          </a:prstGeom>
          <a:ln w="38100">
            <a:solidFill>
              <a:srgbClr val="CC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rot="16200000">
            <a:off x="6499037" y="4245163"/>
            <a:ext cx="914400" cy="80607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56237" y="36576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59274" y="4648200"/>
            <a:ext cx="685800" cy="0"/>
          </a:xfrm>
          <a:prstGeom prst="straightConnector1">
            <a:avLst/>
          </a:prstGeom>
          <a:ln w="38100">
            <a:solidFill>
              <a:srgbClr val="CC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97252" y="3011269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from Port Address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48600" y="485667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118449" y="1842695"/>
            <a:ext cx="76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9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(Input)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 smtClean="0"/>
              <a:t>Address Bit = 0</a:t>
            </a:r>
          </a:p>
          <a:p>
            <a:r>
              <a:rPr lang="en-US" dirty="0" smtClean="0"/>
              <a:t>Tristate Driver disabled</a:t>
            </a:r>
          </a:p>
          <a:p>
            <a:r>
              <a:rPr lang="en-US" dirty="0" smtClean="0"/>
              <a:t>Input is not read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   Input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Proc_Reads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     0      Hi-Z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     1      Hi-Z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4899242"/>
            <a:ext cx="1981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67400" y="1981200"/>
            <a:ext cx="0" cy="3886200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181600" y="5318342"/>
            <a:ext cx="68580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67400" y="4648200"/>
            <a:ext cx="685800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rot="16200000">
            <a:off x="6499037" y="4245163"/>
            <a:ext cx="914400" cy="80607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56237" y="3657600"/>
            <a:ext cx="0" cy="7620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59274" y="4648200"/>
            <a:ext cx="685800" cy="0"/>
          </a:xfrm>
          <a:prstGeom prst="straightConnector1">
            <a:avLst/>
          </a:prstGeom>
          <a:ln w="38100">
            <a:solidFill>
              <a:srgbClr val="CC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97252" y="3011269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from Port Address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48600" y="485667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18449" y="1842695"/>
            <a:ext cx="76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59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GPIO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Stellaris</a:t>
            </a:r>
            <a:r>
              <a:rPr lang="en-US" dirty="0"/>
              <a:t> </a:t>
            </a:r>
            <a:r>
              <a:rPr lang="en-US" dirty="0" smtClean="0"/>
              <a:t>TM4C123 </a:t>
            </a:r>
            <a:r>
              <a:rPr lang="en-US" dirty="0"/>
              <a:t>Microcontroller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1600200"/>
            <a:ext cx="6705600" cy="41910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2300" y="1752600"/>
            <a:ext cx="272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microcontroller (TM4C123)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1" y="2514600"/>
            <a:ext cx="3105149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microprocessor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1" y="4648200"/>
            <a:ext cx="1904999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Instructions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Flash ROM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2851150"/>
            <a:ext cx="5334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4997450"/>
            <a:ext cx="533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2438400"/>
            <a:ext cx="0" cy="297180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1" y="3591791"/>
            <a:ext cx="1905000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Internal Peripherals &amp; NVIC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467100" y="3179618"/>
            <a:ext cx="1" cy="412173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53000" y="3179618"/>
            <a:ext cx="0" cy="223058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19600" y="4997450"/>
            <a:ext cx="533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19750" y="2851150"/>
            <a:ext cx="94297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53200" y="2438400"/>
            <a:ext cx="0" cy="220980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010275" y="4648200"/>
            <a:ext cx="1104900" cy="6650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26582" y="3030682"/>
            <a:ext cx="807768" cy="51261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Ports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26582" y="3793548"/>
            <a:ext cx="807768" cy="51261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Ports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553200" y="3286991"/>
            <a:ext cx="77338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62725" y="4049857"/>
            <a:ext cx="76385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28750" y="20690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ICode</a:t>
            </a:r>
            <a:r>
              <a:rPr lang="en-US" dirty="0" smtClean="0"/>
              <a:t> Bus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53000" y="394549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Code</a:t>
            </a:r>
            <a:r>
              <a:rPr lang="en-US" dirty="0" smtClean="0"/>
              <a:t> Bus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344969" y="2061686"/>
            <a:ext cx="124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Bus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96458" y="322245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(Output)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Microcontroller </a:t>
            </a:r>
            <a:r>
              <a:rPr lang="en-US" b="1" u="sng" dirty="0" smtClean="0"/>
              <a:t>writes</a:t>
            </a:r>
            <a:r>
              <a:rPr lang="en-US" dirty="0" smtClean="0"/>
              <a:t> signals to external world</a:t>
            </a:r>
          </a:p>
          <a:p>
            <a:r>
              <a:rPr lang="en-US" dirty="0" smtClean="0"/>
              <a:t>LDR Rx, =</a:t>
            </a:r>
            <a:r>
              <a:rPr lang="en-US" dirty="0" err="1" smtClean="0"/>
              <a:t>Pin_Address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 </a:t>
            </a:r>
            <a:r>
              <a:rPr lang="en-US" dirty="0" err="1" smtClean="0"/>
              <a:t>Ry</a:t>
            </a:r>
            <a:r>
              <a:rPr lang="en-US" dirty="0" smtClean="0"/>
              <a:t>, [Rx]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4899242"/>
            <a:ext cx="1981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67400" y="1981200"/>
            <a:ext cx="0" cy="3886200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181600" y="5318342"/>
            <a:ext cx="685800" cy="0"/>
          </a:xfrm>
          <a:prstGeom prst="straightConnector1">
            <a:avLst/>
          </a:prstGeom>
          <a:ln w="3810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7400" y="4648200"/>
            <a:ext cx="685800" cy="0"/>
          </a:xfrm>
          <a:prstGeom prst="straightConnector1">
            <a:avLst/>
          </a:prstGeom>
          <a:ln w="381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43800" y="4648200"/>
            <a:ext cx="685800" cy="0"/>
          </a:xfrm>
          <a:prstGeom prst="straightConnector1">
            <a:avLst/>
          </a:prstGeom>
          <a:ln w="381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0" y="485667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96000" y="4495800"/>
            <a:ext cx="114302" cy="322777"/>
          </a:xfrm>
          <a:prstGeom prst="straightConnector1">
            <a:avLst/>
          </a:prstGeom>
          <a:ln w="3810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804526" y="4495800"/>
            <a:ext cx="114302" cy="322777"/>
          </a:xfrm>
          <a:prstGeom prst="straightConnector1">
            <a:avLst/>
          </a:prstGeom>
          <a:ln w="3810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53200" y="42291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6972300" y="4914378"/>
            <a:ext cx="152400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048500" y="5087509"/>
            <a:ext cx="0" cy="67014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8480" y="442635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103987" y="4426355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118449" y="1842695"/>
            <a:ext cx="76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169213" y="5759020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(Output)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Microcontroller </a:t>
            </a:r>
            <a:r>
              <a:rPr lang="en-US" b="1" u="sng" dirty="0" smtClean="0"/>
              <a:t>writes</a:t>
            </a:r>
            <a:r>
              <a:rPr lang="en-US" dirty="0" smtClean="0"/>
              <a:t> signals to external world</a:t>
            </a:r>
          </a:p>
          <a:p>
            <a:r>
              <a:rPr lang="en-US" dirty="0" smtClean="0"/>
              <a:t>LDR Rx, =</a:t>
            </a:r>
            <a:r>
              <a:rPr lang="en-US" dirty="0" err="1" smtClean="0"/>
              <a:t>Pin_Address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 </a:t>
            </a:r>
            <a:r>
              <a:rPr lang="en-US" dirty="0" err="1" smtClean="0"/>
              <a:t>Ry</a:t>
            </a:r>
            <a:r>
              <a:rPr lang="en-US" dirty="0" smtClean="0"/>
              <a:t>, [Rx]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4899242"/>
            <a:ext cx="1981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67400" y="1981200"/>
            <a:ext cx="0" cy="38862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181600" y="5318342"/>
            <a:ext cx="68580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7400" y="4648200"/>
            <a:ext cx="68580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43800" y="4648200"/>
            <a:ext cx="685800" cy="0"/>
          </a:xfrm>
          <a:prstGeom prst="straightConnector1">
            <a:avLst/>
          </a:prstGeom>
          <a:ln w="381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0" y="485667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96000" y="4495800"/>
            <a:ext cx="114302" cy="32277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804526" y="4495800"/>
            <a:ext cx="114302" cy="322777"/>
          </a:xfrm>
          <a:prstGeom prst="straightConnector1">
            <a:avLst/>
          </a:prstGeom>
          <a:ln w="3810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53200" y="42291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6972300" y="4914378"/>
            <a:ext cx="152400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048500" y="5087509"/>
            <a:ext cx="0" cy="67014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8480" y="442635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103987" y="4426355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118449" y="1842695"/>
            <a:ext cx="76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169213" y="5759020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(Output)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Microcontroller </a:t>
            </a:r>
            <a:r>
              <a:rPr lang="en-US" b="1" u="sng" dirty="0" smtClean="0"/>
              <a:t>writes</a:t>
            </a:r>
            <a:r>
              <a:rPr lang="en-US" dirty="0" smtClean="0"/>
              <a:t> signals to external world</a:t>
            </a:r>
          </a:p>
          <a:p>
            <a:r>
              <a:rPr lang="en-US" dirty="0" smtClean="0"/>
              <a:t>Output is </a:t>
            </a:r>
            <a:r>
              <a:rPr lang="en-US" b="1" u="sng" dirty="0" smtClean="0"/>
              <a:t>readable</a:t>
            </a:r>
            <a:r>
              <a:rPr lang="en-US" dirty="0" smtClean="0"/>
              <a:t> as well!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4899242"/>
            <a:ext cx="1981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67400" y="1981200"/>
            <a:ext cx="0" cy="38862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181600" y="5318342"/>
            <a:ext cx="68580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7400" y="4648200"/>
            <a:ext cx="68580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43800" y="4648200"/>
            <a:ext cx="685800" cy="0"/>
          </a:xfrm>
          <a:prstGeom prst="straightConnector1">
            <a:avLst/>
          </a:prstGeom>
          <a:ln w="381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0" y="485667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96000" y="4495800"/>
            <a:ext cx="114302" cy="32277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804526" y="4495800"/>
            <a:ext cx="114302" cy="322777"/>
          </a:xfrm>
          <a:prstGeom prst="straightConnector1">
            <a:avLst/>
          </a:prstGeom>
          <a:ln w="3810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53200" y="42291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6972300" y="4914378"/>
            <a:ext cx="152400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048500" y="5087509"/>
            <a:ext cx="0" cy="67014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8480" y="442635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103987" y="4426355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118449" y="1842695"/>
            <a:ext cx="76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169213" y="5759020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(Output)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Microcontroller </a:t>
            </a:r>
            <a:r>
              <a:rPr lang="en-US" b="1" u="sng" dirty="0" smtClean="0"/>
              <a:t>writes</a:t>
            </a:r>
            <a:r>
              <a:rPr lang="en-US" dirty="0" smtClean="0"/>
              <a:t> signals to external world</a:t>
            </a:r>
          </a:p>
          <a:p>
            <a:r>
              <a:rPr lang="en-US" dirty="0" smtClean="0"/>
              <a:t>Output is </a:t>
            </a:r>
            <a:r>
              <a:rPr lang="en-US" b="1" u="sng" dirty="0" smtClean="0"/>
              <a:t>readable</a:t>
            </a:r>
            <a:r>
              <a:rPr lang="en-US" dirty="0" smtClean="0"/>
              <a:t> as well!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4899242"/>
            <a:ext cx="1981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67400" y="1981200"/>
            <a:ext cx="0" cy="3886200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181600" y="5318342"/>
            <a:ext cx="685800" cy="0"/>
          </a:xfrm>
          <a:prstGeom prst="straightConnector1">
            <a:avLst/>
          </a:prstGeom>
          <a:ln w="3810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7400" y="4648200"/>
            <a:ext cx="68580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43800" y="4648200"/>
            <a:ext cx="1219200" cy="0"/>
          </a:xfrm>
          <a:prstGeom prst="straightConnector1">
            <a:avLst/>
          </a:prstGeom>
          <a:ln w="381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0" y="485667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96000" y="4495800"/>
            <a:ext cx="114302" cy="32277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804526" y="4495800"/>
            <a:ext cx="114302" cy="32277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53200" y="42291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6972300" y="4914378"/>
            <a:ext cx="152400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048500" y="5087509"/>
            <a:ext cx="0" cy="67014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8480" y="442635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103987" y="4426355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39361" y="3467100"/>
            <a:ext cx="685800" cy="0"/>
          </a:xfrm>
          <a:prstGeom prst="straightConnector1">
            <a:avLst/>
          </a:prstGeom>
          <a:ln w="381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rot="16200000">
            <a:off x="6470998" y="3064063"/>
            <a:ext cx="914400" cy="80607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928198" y="2476500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31235" y="3467100"/>
            <a:ext cx="822165" cy="0"/>
          </a:xfrm>
          <a:prstGeom prst="straightConnector1">
            <a:avLst/>
          </a:prstGeom>
          <a:ln w="381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69213" y="1830169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from Port Address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182259" y="3314700"/>
            <a:ext cx="114302" cy="32277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06259" y="3314700"/>
            <a:ext cx="114302" cy="32277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18449" y="1842695"/>
            <a:ext cx="76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153400" y="3429000"/>
            <a:ext cx="0" cy="1219200"/>
          </a:xfrm>
          <a:prstGeom prst="straightConnector1">
            <a:avLst/>
          </a:prstGeom>
          <a:ln w="3810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69213" y="5759020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Input-Output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Ports are never input-only or output-only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(Input AND 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is initialized as either Input or Output</a:t>
            </a:r>
          </a:p>
          <a:p>
            <a:r>
              <a:rPr lang="en-US" dirty="0" smtClean="0"/>
              <a:t>Port direction can be reconfigured at run time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(Input and 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CONFIGURE a port be an input at some time and as an output at other times?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572000" y="2667000"/>
            <a:ext cx="4495800" cy="3344524"/>
            <a:chOff x="3200400" y="1668131"/>
            <a:chExt cx="6181725" cy="4598720"/>
          </a:xfrm>
        </p:grpSpPr>
        <p:sp>
          <p:nvSpPr>
            <p:cNvPr id="5" name="Rectangle 4"/>
            <p:cNvSpPr/>
            <p:nvPr/>
          </p:nvSpPr>
          <p:spPr>
            <a:xfrm>
              <a:off x="3200400" y="4899242"/>
              <a:ext cx="19812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Processor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867400" y="1981200"/>
              <a:ext cx="0" cy="388620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5181600" y="5318342"/>
              <a:ext cx="685800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867400" y="4648200"/>
              <a:ext cx="685800" cy="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7543800" y="4648200"/>
              <a:ext cx="1219200" cy="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848600" y="4856677"/>
              <a:ext cx="1533525" cy="63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096000" y="4495800"/>
              <a:ext cx="114302" cy="32277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7804526" y="4495800"/>
              <a:ext cx="114302" cy="32277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553200" y="4229100"/>
              <a:ext cx="9906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6972300" y="4914378"/>
              <a:ext cx="152400" cy="1524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7048500" y="5087509"/>
              <a:ext cx="0" cy="670142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98480" y="4426355"/>
              <a:ext cx="450084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03987" y="4426355"/>
              <a:ext cx="467717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839361" y="3467100"/>
              <a:ext cx="685800" cy="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/>
            <p:cNvSpPr/>
            <p:nvPr/>
          </p:nvSpPr>
          <p:spPr>
            <a:xfrm rot="16200000">
              <a:off x="6470998" y="3064063"/>
              <a:ext cx="914400" cy="80607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928198" y="2476500"/>
              <a:ext cx="0" cy="7620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331235" y="3467100"/>
              <a:ext cx="822165" cy="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69213" y="1668131"/>
              <a:ext cx="1984186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 from Port Address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6182259" y="3314700"/>
              <a:ext cx="114302" cy="32277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7706259" y="3314700"/>
              <a:ext cx="114302" cy="32277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67251" y="1842695"/>
              <a:ext cx="1213198" cy="63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Bus</a:t>
              </a:r>
              <a:endParaRPr lang="en-US" sz="2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8153400" y="3429000"/>
              <a:ext cx="0" cy="12192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69212" y="5759020"/>
              <a:ext cx="321291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Write to Port Address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3126" y="2786174"/>
            <a:ext cx="4158874" cy="2928826"/>
            <a:chOff x="-2070449" y="1981200"/>
            <a:chExt cx="5715000" cy="4024705"/>
          </a:xfrm>
        </p:grpSpPr>
        <p:sp>
          <p:nvSpPr>
            <p:cNvPr id="29" name="Rectangle 28"/>
            <p:cNvSpPr/>
            <p:nvPr/>
          </p:nvSpPr>
          <p:spPr>
            <a:xfrm>
              <a:off x="-2070449" y="5037747"/>
              <a:ext cx="19812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Processor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96551" y="2119705"/>
              <a:ext cx="0" cy="388620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3"/>
            </p:cNvCxnSpPr>
            <p:nvPr/>
          </p:nvCxnSpPr>
          <p:spPr>
            <a:xfrm>
              <a:off x="-89249" y="5456847"/>
              <a:ext cx="685800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96551" y="4786705"/>
              <a:ext cx="685800" cy="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sosceles Triangle 32"/>
            <p:cNvSpPr/>
            <p:nvPr/>
          </p:nvSpPr>
          <p:spPr>
            <a:xfrm rot="16200000">
              <a:off x="1228188" y="4383668"/>
              <a:ext cx="914400" cy="80607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685388" y="3796105"/>
              <a:ext cx="0" cy="7620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088425" y="4786705"/>
              <a:ext cx="685800" cy="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26401" y="2969264"/>
              <a:ext cx="1985166" cy="88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 from Port Address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88426" y="4995182"/>
              <a:ext cx="1556125" cy="634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Input</a:t>
              </a:r>
              <a:endParaRPr lang="en-US" sz="24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939449" y="4634305"/>
              <a:ext cx="114302" cy="32277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2463449" y="4634305"/>
              <a:ext cx="114302" cy="32277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-543919" y="1981200"/>
              <a:ext cx="1153518" cy="634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Bus</a:t>
              </a:r>
              <a:endParaRPr lang="en-US" sz="24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609413" y="6107668"/>
            <a:ext cx="148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 Port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67400" y="6107668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Readable Output 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59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</a:t>
            </a:r>
            <a:r>
              <a:rPr lang="en-US" dirty="0" smtClean="0"/>
              <a:t>(Configuring Direction)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Bi-directional control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15702" y="3805312"/>
            <a:ext cx="1440873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55338" y="1683100"/>
            <a:ext cx="0" cy="44891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4756575" y="4110112"/>
            <a:ext cx="49876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55338" y="3622736"/>
            <a:ext cx="498764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474539" y="3622736"/>
            <a:ext cx="951121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52509" y="3806730"/>
            <a:ext cx="11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21593" y="3511900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64157" y="3511900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54102" y="3317936"/>
            <a:ext cx="72043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6058902" y="3810000"/>
            <a:ext cx="110836" cy="1108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114320" y="3935914"/>
            <a:ext cx="0" cy="32496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87033" y="34613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54674" y="346139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34946" y="2763754"/>
            <a:ext cx="498764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7386269" y="3336155"/>
            <a:ext cx="665018" cy="5862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26828" y="2043318"/>
            <a:ext cx="0" cy="55418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19946" y="2763754"/>
            <a:ext cx="1938932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74839" y="1688068"/>
            <a:ext cx="24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from Port Address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484327" y="2652918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92690" y="2652918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1582369"/>
            <a:ext cx="88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258878" y="2748571"/>
            <a:ext cx="0" cy="88669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4838" y="4184680"/>
            <a:ext cx="237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Address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255338" y="5166985"/>
            <a:ext cx="498764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21593" y="5056149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664157" y="5056149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54102" y="4862185"/>
            <a:ext cx="72043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6058902" y="5360569"/>
            <a:ext cx="110836" cy="1108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114320" y="5486483"/>
            <a:ext cx="0" cy="32496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87033" y="50056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54674" y="500564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74838" y="5802868"/>
            <a:ext cx="32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</a:t>
            </a:r>
            <a:r>
              <a:rPr lang="en-US" b="1" u="sng" dirty="0" smtClean="0"/>
              <a:t>Direction</a:t>
            </a:r>
            <a:r>
              <a:rPr lang="en-US" dirty="0" smtClean="0"/>
              <a:t> Register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474539" y="5166985"/>
            <a:ext cx="1244239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0" idx="5"/>
          </p:cNvCxnSpPr>
          <p:nvPr/>
        </p:nvCxnSpPr>
        <p:spPr>
          <a:xfrm flipH="1" flipV="1">
            <a:off x="7718778" y="3795528"/>
            <a:ext cx="7507" cy="137145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009496" y="3622736"/>
            <a:ext cx="4987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 rot="16200000">
            <a:off x="5694319" y="2477173"/>
            <a:ext cx="665018" cy="5862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</a:t>
            </a:r>
            <a:r>
              <a:rPr lang="en-US" dirty="0" smtClean="0"/>
              <a:t>(Configuring Direction)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Direction Register =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15702" y="3805312"/>
            <a:ext cx="1440873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55338" y="1683100"/>
            <a:ext cx="0" cy="44891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4756575" y="4110112"/>
            <a:ext cx="49876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55338" y="3622736"/>
            <a:ext cx="498764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474539" y="3622736"/>
            <a:ext cx="951121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52509" y="3806730"/>
            <a:ext cx="11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21593" y="3511900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64157" y="3511900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54102" y="3317936"/>
            <a:ext cx="72043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6058902" y="3810000"/>
            <a:ext cx="110836" cy="1108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114320" y="3935914"/>
            <a:ext cx="0" cy="32496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87033" y="34613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54674" y="346139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34946" y="2763754"/>
            <a:ext cx="498764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7386269" y="3336155"/>
            <a:ext cx="665018" cy="5862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26828" y="2043318"/>
            <a:ext cx="0" cy="55418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19946" y="2763754"/>
            <a:ext cx="1938932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74839" y="1688068"/>
            <a:ext cx="24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from Port Address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484327" y="2652918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92690" y="2652918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1582369"/>
            <a:ext cx="88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258878" y="2748571"/>
            <a:ext cx="0" cy="88669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4838" y="4184680"/>
            <a:ext cx="237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Address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255338" y="5166985"/>
            <a:ext cx="49876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21593" y="5056149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664157" y="5056149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54102" y="4862185"/>
            <a:ext cx="72043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6058902" y="5360569"/>
            <a:ext cx="110836" cy="1108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114320" y="5486483"/>
            <a:ext cx="0" cy="3249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87033" y="50056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54674" y="500564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74838" y="5802868"/>
            <a:ext cx="32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</a:t>
            </a:r>
            <a:r>
              <a:rPr lang="en-US" b="1" u="sng" dirty="0" smtClean="0"/>
              <a:t>Direction</a:t>
            </a:r>
            <a:r>
              <a:rPr lang="en-US" dirty="0" smtClean="0"/>
              <a:t> Register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474539" y="5166985"/>
            <a:ext cx="124423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0" idx="5"/>
          </p:cNvCxnSpPr>
          <p:nvPr/>
        </p:nvCxnSpPr>
        <p:spPr>
          <a:xfrm flipH="1" flipV="1">
            <a:off x="7718778" y="3795528"/>
            <a:ext cx="7507" cy="137145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009496" y="3622736"/>
            <a:ext cx="4987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 rot="16200000">
            <a:off x="5694319" y="2477173"/>
            <a:ext cx="665018" cy="5862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</a:t>
            </a:r>
            <a:r>
              <a:rPr lang="en-US" dirty="0" smtClean="0"/>
              <a:t>(Configuring Direction)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Direction Register =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15702" y="3805312"/>
            <a:ext cx="1440873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55338" y="1683100"/>
            <a:ext cx="0" cy="44891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4756575" y="4110112"/>
            <a:ext cx="49876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55338" y="3622736"/>
            <a:ext cx="498764" cy="0"/>
          </a:xfrm>
          <a:prstGeom prst="straightConnector1">
            <a:avLst/>
          </a:prstGeom>
          <a:ln w="38100">
            <a:solidFill>
              <a:srgbClr val="CC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474539" y="3622736"/>
            <a:ext cx="951121" cy="0"/>
          </a:xfrm>
          <a:prstGeom prst="straightConnector1">
            <a:avLst/>
          </a:prstGeom>
          <a:ln w="38100">
            <a:solidFill>
              <a:srgbClr val="CC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52509" y="3806730"/>
            <a:ext cx="11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21593" y="3511900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64157" y="3511900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54102" y="3317936"/>
            <a:ext cx="72043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6058902" y="3810000"/>
            <a:ext cx="110836" cy="1108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114320" y="3935914"/>
            <a:ext cx="0" cy="3249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87033" y="34613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54674" y="346139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34946" y="2763754"/>
            <a:ext cx="498764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7386269" y="3336155"/>
            <a:ext cx="665018" cy="5862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26828" y="2043318"/>
            <a:ext cx="0" cy="55418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19946" y="2763754"/>
            <a:ext cx="1938932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74839" y="1688068"/>
            <a:ext cx="24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from Port Address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484327" y="2652918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92690" y="2652918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1582369"/>
            <a:ext cx="88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258878" y="2748571"/>
            <a:ext cx="0" cy="88669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4838" y="4184680"/>
            <a:ext cx="237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Address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255338" y="5166985"/>
            <a:ext cx="49876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21593" y="5056149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664157" y="5056149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54102" y="4862185"/>
            <a:ext cx="72043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6058902" y="5360569"/>
            <a:ext cx="110836" cy="1108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114320" y="5486483"/>
            <a:ext cx="0" cy="3249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87033" y="50056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54674" y="500564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74838" y="5802868"/>
            <a:ext cx="32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</a:t>
            </a:r>
            <a:r>
              <a:rPr lang="en-US" b="1" u="sng" dirty="0" smtClean="0"/>
              <a:t>Direction</a:t>
            </a:r>
            <a:r>
              <a:rPr lang="en-US" dirty="0" smtClean="0"/>
              <a:t> Register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474539" y="5166985"/>
            <a:ext cx="124423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0" idx="5"/>
          </p:cNvCxnSpPr>
          <p:nvPr/>
        </p:nvCxnSpPr>
        <p:spPr>
          <a:xfrm flipH="1" flipV="1">
            <a:off x="7718778" y="3795528"/>
            <a:ext cx="7507" cy="137145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009496" y="3622736"/>
            <a:ext cx="498764" cy="0"/>
          </a:xfrm>
          <a:prstGeom prst="straightConnector1">
            <a:avLst/>
          </a:prstGeom>
          <a:ln w="38100">
            <a:solidFill>
              <a:srgbClr val="CC00CC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 rot="16200000">
            <a:off x="5694319" y="2477173"/>
            <a:ext cx="665018" cy="5862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TM4C123 IO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</a:t>
            </a:r>
            <a:r>
              <a:rPr lang="en-US" dirty="0" smtClean="0"/>
              <a:t>(Configuring Direction)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Direction Register =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15702" y="3805312"/>
            <a:ext cx="1440873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55338" y="1683100"/>
            <a:ext cx="0" cy="44891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4756575" y="4110112"/>
            <a:ext cx="49876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55338" y="3622736"/>
            <a:ext cx="498764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474539" y="3622736"/>
            <a:ext cx="951121" cy="0"/>
          </a:xfrm>
          <a:prstGeom prst="straightConnector1">
            <a:avLst/>
          </a:prstGeom>
          <a:ln w="38100">
            <a:solidFill>
              <a:srgbClr val="CC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52509" y="3806730"/>
            <a:ext cx="11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21593" y="3511900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64157" y="3511900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54102" y="3317936"/>
            <a:ext cx="72043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6058902" y="3810000"/>
            <a:ext cx="110836" cy="1108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114320" y="3935914"/>
            <a:ext cx="0" cy="32496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87033" y="34613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54674" y="346139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34946" y="2763754"/>
            <a:ext cx="498764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7386269" y="3336155"/>
            <a:ext cx="665018" cy="5862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26828" y="2043318"/>
            <a:ext cx="0" cy="55418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19946" y="2763754"/>
            <a:ext cx="1938932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74839" y="1688068"/>
            <a:ext cx="24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from Port Address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484327" y="2652918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92690" y="2652918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1582369"/>
            <a:ext cx="88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258878" y="2748571"/>
            <a:ext cx="0" cy="88669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4838" y="4184680"/>
            <a:ext cx="237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Address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255338" y="5166985"/>
            <a:ext cx="49876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21593" y="5056149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664157" y="5056149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54102" y="4862185"/>
            <a:ext cx="72043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6058902" y="5360569"/>
            <a:ext cx="110836" cy="1108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114320" y="5486483"/>
            <a:ext cx="0" cy="3249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87033" y="50056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54674" y="500564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74838" y="5802868"/>
            <a:ext cx="32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</a:t>
            </a:r>
            <a:r>
              <a:rPr lang="en-US" b="1" u="sng" dirty="0" smtClean="0"/>
              <a:t>Direction</a:t>
            </a:r>
            <a:r>
              <a:rPr lang="en-US" dirty="0" smtClean="0"/>
              <a:t> Register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474539" y="5166985"/>
            <a:ext cx="124423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0" idx="5"/>
          </p:cNvCxnSpPr>
          <p:nvPr/>
        </p:nvCxnSpPr>
        <p:spPr>
          <a:xfrm flipH="1" flipV="1">
            <a:off x="7718778" y="3795528"/>
            <a:ext cx="7507" cy="137145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009496" y="3622736"/>
            <a:ext cx="498764" cy="0"/>
          </a:xfrm>
          <a:prstGeom prst="straightConnector1">
            <a:avLst/>
          </a:prstGeom>
          <a:ln w="38100">
            <a:solidFill>
              <a:srgbClr val="CC00CC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 rot="16200000">
            <a:off x="5694319" y="2477173"/>
            <a:ext cx="665018" cy="5862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</a:t>
            </a:r>
            <a:r>
              <a:rPr lang="en-US" dirty="0" smtClean="0"/>
              <a:t>(Configuring Direction)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Direction Register =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15702" y="3805312"/>
            <a:ext cx="1440873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55338" y="1683100"/>
            <a:ext cx="0" cy="44891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4756575" y="4110112"/>
            <a:ext cx="49876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55338" y="3622736"/>
            <a:ext cx="498764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474539" y="3622736"/>
            <a:ext cx="951121" cy="0"/>
          </a:xfrm>
          <a:prstGeom prst="straightConnector1">
            <a:avLst/>
          </a:prstGeom>
          <a:ln w="38100">
            <a:solidFill>
              <a:srgbClr val="CC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52509" y="3806730"/>
            <a:ext cx="11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21593" y="3511900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64157" y="3511900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54102" y="3317936"/>
            <a:ext cx="72043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6058902" y="3810000"/>
            <a:ext cx="110836" cy="1108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114320" y="3935914"/>
            <a:ext cx="0" cy="32496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87033" y="34613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54674" y="346139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34946" y="2763754"/>
            <a:ext cx="498764" cy="0"/>
          </a:xfrm>
          <a:prstGeom prst="straightConnector1">
            <a:avLst/>
          </a:prstGeom>
          <a:ln w="38100">
            <a:solidFill>
              <a:srgbClr val="CC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7386269" y="3336155"/>
            <a:ext cx="665018" cy="5862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26828" y="2043318"/>
            <a:ext cx="0" cy="5541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19946" y="2763754"/>
            <a:ext cx="1938932" cy="0"/>
          </a:xfrm>
          <a:prstGeom prst="straightConnector1">
            <a:avLst/>
          </a:prstGeom>
          <a:ln w="38100">
            <a:solidFill>
              <a:srgbClr val="CC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74839" y="1688068"/>
            <a:ext cx="24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from Port Address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484327" y="2652918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92690" y="2652918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1582369"/>
            <a:ext cx="88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258878" y="2748571"/>
            <a:ext cx="0" cy="886691"/>
          </a:xfrm>
          <a:prstGeom prst="straightConnector1">
            <a:avLst/>
          </a:prstGeom>
          <a:ln w="38100">
            <a:solidFill>
              <a:srgbClr val="CC00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4838" y="4184680"/>
            <a:ext cx="237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Address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255338" y="5166985"/>
            <a:ext cx="498764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21593" y="5056149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664157" y="5056149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54102" y="4862185"/>
            <a:ext cx="72043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6058902" y="5360569"/>
            <a:ext cx="110836" cy="1108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114320" y="5486483"/>
            <a:ext cx="0" cy="3249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87033" y="50056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54674" y="500564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74838" y="5802868"/>
            <a:ext cx="32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</a:t>
            </a:r>
            <a:r>
              <a:rPr lang="en-US" b="1" u="sng" dirty="0" smtClean="0"/>
              <a:t>Direction</a:t>
            </a:r>
            <a:r>
              <a:rPr lang="en-US" dirty="0" smtClean="0"/>
              <a:t> Register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474539" y="5166985"/>
            <a:ext cx="124423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0" idx="5"/>
          </p:cNvCxnSpPr>
          <p:nvPr/>
        </p:nvCxnSpPr>
        <p:spPr>
          <a:xfrm flipH="1" flipV="1">
            <a:off x="7718778" y="3795528"/>
            <a:ext cx="7507" cy="137145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009496" y="3622736"/>
            <a:ext cx="498764" cy="0"/>
          </a:xfrm>
          <a:prstGeom prst="straightConnector1">
            <a:avLst/>
          </a:prstGeom>
          <a:ln w="38100">
            <a:solidFill>
              <a:srgbClr val="CC00CC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 rot="16200000">
            <a:off x="5694319" y="2477173"/>
            <a:ext cx="665018" cy="5862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</a:t>
            </a:r>
            <a:r>
              <a:rPr lang="en-US" dirty="0" smtClean="0"/>
              <a:t>(Configuring Direction)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Direction Register =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15702" y="3805312"/>
            <a:ext cx="1440873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55338" y="1683100"/>
            <a:ext cx="0" cy="44891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4756575" y="4110112"/>
            <a:ext cx="49876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55338" y="3622736"/>
            <a:ext cx="498764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474539" y="3622736"/>
            <a:ext cx="95112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52509" y="3806730"/>
            <a:ext cx="11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21593" y="3511900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64157" y="3511900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54102" y="3317936"/>
            <a:ext cx="72043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6058902" y="3810000"/>
            <a:ext cx="110836" cy="1108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114320" y="3935914"/>
            <a:ext cx="0" cy="32496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87033" y="34613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54674" y="346139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34946" y="2763754"/>
            <a:ext cx="498764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7386269" y="3336155"/>
            <a:ext cx="665018" cy="5862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26828" y="2043318"/>
            <a:ext cx="0" cy="55418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19946" y="2763754"/>
            <a:ext cx="1938932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74839" y="1688068"/>
            <a:ext cx="24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from Port Address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484327" y="2652918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92690" y="2652918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1582369"/>
            <a:ext cx="88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258878" y="2748571"/>
            <a:ext cx="0" cy="88669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4838" y="4184680"/>
            <a:ext cx="237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Address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255338" y="5166985"/>
            <a:ext cx="498764" cy="0"/>
          </a:xfrm>
          <a:prstGeom prst="straightConnector1">
            <a:avLst/>
          </a:prstGeom>
          <a:ln w="38100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21593" y="5056149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664157" y="5056149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54102" y="4862185"/>
            <a:ext cx="72043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6058902" y="5360569"/>
            <a:ext cx="110836" cy="1108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114320" y="5486483"/>
            <a:ext cx="0" cy="3249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87033" y="50056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54674" y="500564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74838" y="5802868"/>
            <a:ext cx="32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</a:t>
            </a:r>
            <a:r>
              <a:rPr lang="en-US" b="1" u="sng" dirty="0" smtClean="0"/>
              <a:t>Direction</a:t>
            </a:r>
            <a:r>
              <a:rPr lang="en-US" dirty="0" smtClean="0"/>
              <a:t> Register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474539" y="5166985"/>
            <a:ext cx="1244239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0" idx="5"/>
          </p:cNvCxnSpPr>
          <p:nvPr/>
        </p:nvCxnSpPr>
        <p:spPr>
          <a:xfrm flipH="1" flipV="1">
            <a:off x="7718778" y="3795528"/>
            <a:ext cx="7507" cy="1371458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009496" y="3622736"/>
            <a:ext cx="498764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 rot="16200000">
            <a:off x="5694319" y="2477173"/>
            <a:ext cx="665018" cy="5862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</a:t>
            </a:r>
            <a:r>
              <a:rPr lang="en-US" dirty="0" smtClean="0"/>
              <a:t>(Configuring Direction)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Direction Register =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15702" y="3805312"/>
            <a:ext cx="1440873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55338" y="1683100"/>
            <a:ext cx="0" cy="44891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4756575" y="4110112"/>
            <a:ext cx="49876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55338" y="3622736"/>
            <a:ext cx="498764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474539" y="3622736"/>
            <a:ext cx="95112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52509" y="3806730"/>
            <a:ext cx="11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21593" y="3511900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664157" y="3511900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54102" y="3317936"/>
            <a:ext cx="72043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6058902" y="3810000"/>
            <a:ext cx="110836" cy="1108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114320" y="3935914"/>
            <a:ext cx="0" cy="32496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87033" y="34613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54674" y="346139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34946" y="2763754"/>
            <a:ext cx="498764" cy="0"/>
          </a:xfrm>
          <a:prstGeom prst="straightConnector1">
            <a:avLst/>
          </a:prstGeom>
          <a:ln w="38100">
            <a:solidFill>
              <a:srgbClr val="CC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7386269" y="3336155"/>
            <a:ext cx="665018" cy="5862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26828" y="2043318"/>
            <a:ext cx="0" cy="5541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19946" y="2763754"/>
            <a:ext cx="1938932" cy="0"/>
          </a:xfrm>
          <a:prstGeom prst="straightConnector1">
            <a:avLst/>
          </a:prstGeom>
          <a:ln w="38100">
            <a:solidFill>
              <a:srgbClr val="CC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74839" y="1688068"/>
            <a:ext cx="24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from Port Address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484327" y="2652918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92690" y="2652918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1582369"/>
            <a:ext cx="88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258878" y="2748571"/>
            <a:ext cx="0" cy="886691"/>
          </a:xfrm>
          <a:prstGeom prst="straightConnector1">
            <a:avLst/>
          </a:prstGeom>
          <a:ln w="38100">
            <a:solidFill>
              <a:srgbClr val="CC00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4838" y="4184680"/>
            <a:ext cx="237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Address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255338" y="5166985"/>
            <a:ext cx="498764" cy="0"/>
          </a:xfrm>
          <a:prstGeom prst="straightConnector1">
            <a:avLst/>
          </a:prstGeom>
          <a:ln w="38100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21593" y="5056149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664157" y="5056149"/>
            <a:ext cx="83129" cy="2347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54102" y="4862185"/>
            <a:ext cx="72043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6058902" y="5360569"/>
            <a:ext cx="110836" cy="1108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114320" y="5486483"/>
            <a:ext cx="0" cy="3249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87033" y="50056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54674" y="500564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74838" y="5802868"/>
            <a:ext cx="32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to Port </a:t>
            </a:r>
            <a:r>
              <a:rPr lang="en-US" b="1" u="sng" dirty="0" smtClean="0"/>
              <a:t>Direction</a:t>
            </a:r>
            <a:r>
              <a:rPr lang="en-US" dirty="0" smtClean="0"/>
              <a:t> Register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474539" y="5166985"/>
            <a:ext cx="1244239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0" idx="5"/>
          </p:cNvCxnSpPr>
          <p:nvPr/>
        </p:nvCxnSpPr>
        <p:spPr>
          <a:xfrm flipH="1" flipV="1">
            <a:off x="7718778" y="3795528"/>
            <a:ext cx="7507" cy="1371458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009496" y="3622736"/>
            <a:ext cx="498764" cy="0"/>
          </a:xfrm>
          <a:prstGeom prst="straightConnector1">
            <a:avLst/>
          </a:prstGeom>
          <a:ln w="38100">
            <a:solidFill>
              <a:srgbClr val="CC00CC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 rot="16200000">
            <a:off x="5694319" y="2477173"/>
            <a:ext cx="665018" cy="58623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Enable </a:t>
            </a:r>
            <a:r>
              <a:rPr lang="en-US" dirty="0"/>
              <a:t>Clock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Wait </a:t>
            </a:r>
            <a:r>
              <a:rPr lang="en-US" dirty="0"/>
              <a:t>for Clock to stabilize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Direction of data transfer (Input/Output)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Disable Alternate </a:t>
            </a:r>
            <a:r>
              <a:rPr lang="en-US" dirty="0" smtClean="0"/>
              <a:t>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 PUR/PDR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Enable 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Read/Write Data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447800"/>
            <a:ext cx="8077201" cy="450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781800" y="5249456"/>
            <a:ext cx="1828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50281" y="1764620"/>
            <a:ext cx="4988719" cy="4574668"/>
            <a:chOff x="2250281" y="1764620"/>
            <a:chExt cx="4988719" cy="457466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81" y="1764620"/>
              <a:ext cx="4643437" cy="4134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410200" y="5653488"/>
              <a:ext cx="18288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7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Ceiling Fan – with Remote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on Wall Switch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Wait . . .</a:t>
            </a:r>
          </a:p>
          <a:p>
            <a:r>
              <a:rPr lang="en-US" dirty="0" smtClean="0"/>
              <a:t>Blow Air – Up or Down?</a:t>
            </a:r>
          </a:p>
          <a:p>
            <a:r>
              <a:rPr lang="en-US" dirty="0" smtClean="0"/>
              <a:t>Fan or Light?</a:t>
            </a:r>
          </a:p>
          <a:p>
            <a:r>
              <a:rPr lang="en-US" dirty="0" smtClean="0"/>
              <a:t>Press power on Remote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 . .</a:t>
            </a:r>
          </a:p>
          <a:p>
            <a:r>
              <a:rPr lang="en-US" dirty="0" smtClean="0"/>
              <a:t>Enjoy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Ceiling Fan &amp; GPIO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Ceiling Fan &amp; GPIO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>
              <a:tabLst>
                <a:tab pos="5029200" algn="l"/>
              </a:tabLst>
            </a:pPr>
            <a:r>
              <a:rPr lang="en-US" dirty="0" smtClean="0"/>
              <a:t>Turn on Wall Switch	Enable CLK</a:t>
            </a:r>
          </a:p>
          <a:p>
            <a:pPr>
              <a:tabLst>
                <a:tab pos="5029200" algn="l"/>
              </a:tabLs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Wait . .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	Wait a sec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tabLst>
                <a:tab pos="5029200" algn="l"/>
              </a:tabLst>
            </a:pPr>
            <a:r>
              <a:rPr lang="en-US" dirty="0" smtClean="0"/>
              <a:t>Blow Air – Up or Down?	Direction IN/OUT</a:t>
            </a:r>
          </a:p>
          <a:p>
            <a:pPr>
              <a:tabLst>
                <a:tab pos="5029200" algn="l"/>
              </a:tabLst>
            </a:pPr>
            <a:r>
              <a:rPr lang="en-US" dirty="0" smtClean="0"/>
              <a:t>Fan or Light?	Alternate Function</a:t>
            </a:r>
          </a:p>
          <a:p>
            <a:pPr>
              <a:tabLst>
                <a:tab pos="5029200" algn="l"/>
              </a:tabLst>
            </a:pPr>
            <a:r>
              <a:rPr lang="en-US" dirty="0" smtClean="0"/>
              <a:t>Press power on Remote	Enable Data</a:t>
            </a:r>
          </a:p>
          <a:p>
            <a:pPr>
              <a:tabLst>
                <a:tab pos="5029200" algn="l"/>
              </a:tabLs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 .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	PUR/PDR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tabLst>
                <a:tab pos="5029200" algn="l"/>
              </a:tabLst>
            </a:pPr>
            <a:r>
              <a:rPr lang="en-US" dirty="0" smtClean="0"/>
              <a:t>Enjoy	Read/Write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723900" y="2857500"/>
            <a:ext cx="381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IO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Aum Amriteswaryai Namah!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831" t="22001" r="39369" b="12201"/>
          <a:stretch/>
        </p:blipFill>
        <p:spPr>
          <a:xfrm>
            <a:off x="2231232" y="0"/>
            <a:ext cx="6912768" cy="67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Gate</a:t>
            </a:r>
          </a:p>
          <a:p>
            <a:r>
              <a:rPr lang="en-US" dirty="0" smtClean="0"/>
              <a:t>Direction Register</a:t>
            </a:r>
          </a:p>
          <a:p>
            <a:r>
              <a:rPr lang="en-US" dirty="0" smtClean="0"/>
              <a:t>Alternative Port Function</a:t>
            </a:r>
          </a:p>
          <a:p>
            <a:r>
              <a:rPr lang="en-US" dirty="0" smtClean="0"/>
              <a:t>Enable</a:t>
            </a:r>
          </a:p>
          <a:p>
            <a:r>
              <a:rPr lang="en-US" dirty="0" smtClean="0"/>
              <a:t>Data Access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GPIO Initialization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PortF_Init</a:t>
            </a:r>
            <a:r>
              <a:rPr lang="en-IN" dirty="0"/>
              <a:t>(void){ volatile unsigned long delay;</a:t>
            </a:r>
          </a:p>
          <a:p>
            <a:pPr marL="0" indent="0">
              <a:buNone/>
            </a:pPr>
            <a:r>
              <a:rPr lang="en-IN" dirty="0"/>
              <a:t>  SYSCTL_RCGC2_R |= 0x00000020;     // 1) F clock</a:t>
            </a:r>
          </a:p>
          <a:p>
            <a:pPr marL="0" indent="0">
              <a:buNone/>
            </a:pPr>
            <a:r>
              <a:rPr lang="en-IN" dirty="0"/>
              <a:t>  delay = SYSCTL_RCGC2_R;           // delay   </a:t>
            </a:r>
          </a:p>
          <a:p>
            <a:pPr marL="0" indent="0">
              <a:buNone/>
            </a:pPr>
            <a:r>
              <a:rPr lang="en-IN" dirty="0"/>
              <a:t>  GPIO_PORTF_LOCK_R = 0x4C4F434B;   // 2) unlock </a:t>
            </a:r>
            <a:r>
              <a:rPr lang="en-IN" dirty="0" err="1"/>
              <a:t>PortF</a:t>
            </a:r>
            <a:r>
              <a:rPr lang="en-IN" dirty="0"/>
              <a:t> PF0  </a:t>
            </a:r>
          </a:p>
          <a:p>
            <a:pPr marL="0" indent="0">
              <a:buNone/>
            </a:pPr>
            <a:r>
              <a:rPr lang="en-IN" dirty="0"/>
              <a:t>  GPIO_PORTF_CR_R = 0x1F;           // allow changes to PF4-0       </a:t>
            </a:r>
          </a:p>
          <a:p>
            <a:pPr marL="0" indent="0">
              <a:buNone/>
            </a:pPr>
            <a:r>
              <a:rPr lang="en-IN" dirty="0"/>
              <a:t>  GPIO_PORTF_AMSEL_R = 0x00;        // 3) disable </a:t>
            </a:r>
            <a:r>
              <a:rPr lang="en-IN" dirty="0" err="1"/>
              <a:t>analog</a:t>
            </a:r>
            <a:r>
              <a:rPr lang="en-IN" dirty="0"/>
              <a:t> function</a:t>
            </a:r>
          </a:p>
          <a:p>
            <a:pPr marL="0" indent="0">
              <a:buNone/>
            </a:pPr>
            <a:r>
              <a:rPr lang="en-IN" dirty="0"/>
              <a:t>  GPIO_PORTF_PCTL_R = 0x00000000;   // 4) GPIO clear bit PCTL  </a:t>
            </a:r>
          </a:p>
          <a:p>
            <a:pPr marL="0" indent="0">
              <a:buNone/>
            </a:pPr>
            <a:r>
              <a:rPr lang="en-IN" dirty="0"/>
              <a:t>  GPIO_PORTF_DIR_R = 0x0E;          // 5) PF4,PF0 input, PF3,PF2,PF1 output   </a:t>
            </a:r>
          </a:p>
          <a:p>
            <a:pPr marL="0" indent="0">
              <a:buNone/>
            </a:pPr>
            <a:r>
              <a:rPr lang="en-IN" dirty="0"/>
              <a:t>  GPIO_PORTF_AFSEL_R = 0x00;        // 6) no alternate function</a:t>
            </a:r>
          </a:p>
          <a:p>
            <a:pPr marL="0" indent="0">
              <a:buNone/>
            </a:pPr>
            <a:r>
              <a:rPr lang="en-IN" dirty="0"/>
              <a:t>  GPIO_PORTF_PUR_R = 0x11;          // enable pullup resistors on PF4,PF0       </a:t>
            </a:r>
          </a:p>
          <a:p>
            <a:pPr marL="0" indent="0">
              <a:buNone/>
            </a:pPr>
            <a:r>
              <a:rPr lang="en-IN" dirty="0"/>
              <a:t>  GPIO_PORTF_DEN_R = 0x1F;          // 7) enable digital pins PF4-PF0       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29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 Manipulations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SW1 = GPIO_PORTF_DATA_R&amp;0x10; 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// </a:t>
            </a:r>
            <a:r>
              <a:rPr lang="en-IN" dirty="0"/>
              <a:t>read PF4 into SW1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SW2 = GPIO_PORTF_DATA_R&amp;0x01;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// read PF0 into SW2</a:t>
            </a:r>
          </a:p>
        </p:txBody>
      </p:sp>
    </p:spTree>
    <p:extLst>
      <p:ext uri="{BB962C8B-B14F-4D97-AF65-F5344CB8AC3E}">
        <p14:creationId xmlns:p14="http://schemas.microsoft.com/office/powerpoint/2010/main" val="40695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Enable Clock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RCGC2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en-IN" dirty="0" smtClean="0"/>
              <a:t>GPIO Run Mode Clock Gating Control</a:t>
            </a:r>
          </a:p>
          <a:p>
            <a:r>
              <a:rPr lang="en-IN" dirty="0" smtClean="0"/>
              <a:t>Used to control the clocking of the GPIO modules</a:t>
            </a:r>
          </a:p>
          <a:p>
            <a:r>
              <a:rPr lang="en-IN" sz="2000" dirty="0" smtClean="0"/>
              <a:t>#define SYSCTL_RCGC2_R      </a:t>
            </a:r>
            <a:r>
              <a:rPr lang="en-IN" sz="2000" dirty="0"/>
              <a:t>(*((volatile unsigned long *)0x400FE108</a:t>
            </a:r>
            <a:r>
              <a:rPr lang="en-IN" sz="2000" dirty="0" smtClean="0"/>
              <a:t>))</a:t>
            </a:r>
          </a:p>
          <a:p>
            <a:r>
              <a:rPr lang="en-IN" sz="2000" dirty="0"/>
              <a:t> SYSCTL_RCGC2_R |= 0x00000020;     // 1) F clock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194" t="45100" r="23225" b="25500"/>
          <a:stretch/>
        </p:blipFill>
        <p:spPr>
          <a:xfrm>
            <a:off x="20675" y="3931824"/>
            <a:ext cx="9123325" cy="29250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8144" y="5805264"/>
            <a:ext cx="50405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1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7876" y="527538"/>
            <a:ext cx="7930662" cy="43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SYSCTL_RCGC2_R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521677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1969477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3426069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7876" y="521677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7876" y="1969477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7876" y="3426069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0272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17172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51713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88613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3376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48553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83094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11247" y="2780928"/>
            <a:ext cx="623569" cy="3447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. . 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99547" y="2864659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8271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80272" y="2532293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17172" y="2532293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51713" y="2532293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88613" y="2532293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23376" y="2532293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48553" y="2532293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Enable Clock for GPIO_PORT_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7876" y="527538"/>
            <a:ext cx="7930662" cy="43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SYSCTL_RCGC2_R</a:t>
            </a: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521677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1969477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3426069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7876" y="521677"/>
            <a:ext cx="2280138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7876" y="1969477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7876" y="3426069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0272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17172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51713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88613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3376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48553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83094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11247" y="2780928"/>
            <a:ext cx="623569" cy="3447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. . 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99547" y="2864659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08271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14" idx="0"/>
            <a:endCxn id="10" idx="3"/>
          </p:cNvCxnSpPr>
          <p:nvPr/>
        </p:nvCxnSpPr>
        <p:spPr>
          <a:xfrm rot="16200000" flipV="1">
            <a:off x="3635258" y="488334"/>
            <a:ext cx="1620175" cy="313466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880272" y="2532293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17172" y="2532293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51713" y="2532293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88613" y="2532293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23376" y="2532293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48553" y="2532293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8860"/>
            <a:ext cx="8229600" cy="2340260"/>
          </a:xfrm>
        </p:spPr>
        <p:txBody>
          <a:bodyPr>
            <a:normAutofit/>
          </a:bodyPr>
          <a:lstStyle/>
          <a:p>
            <a:pPr marL="2743200" indent="-457200" algn="l"/>
            <a:r>
              <a:rPr lang="en-US" dirty="0" smtClean="0"/>
              <a:t>Enable Clock for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GPIO_PORT_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GPIO_PORT_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7876" y="527538"/>
            <a:ext cx="7924800" cy="5802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SYSCTL_RCGC2_R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521677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1969477"/>
            <a:ext cx="2280138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3426069"/>
            <a:ext cx="2280138" cy="1447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7876" y="521677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7876" y="1969477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7876" y="3426069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7876" y="4876800"/>
            <a:ext cx="2280138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GPIO_PORT_H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0272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17172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51713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88613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23376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48553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83094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11247" y="2780928"/>
            <a:ext cx="623569" cy="3447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. . 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99547" y="2864659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08271" y="2865752"/>
            <a:ext cx="264808" cy="34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17" idx="0"/>
            <a:endCxn id="7" idx="1"/>
          </p:cNvCxnSpPr>
          <p:nvPr/>
        </p:nvCxnSpPr>
        <p:spPr>
          <a:xfrm rot="5400000" flipH="1" flipV="1">
            <a:off x="5648521" y="2265874"/>
            <a:ext cx="172375" cy="102738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2"/>
            <a:endCxn id="8" idx="1"/>
          </p:cNvCxnSpPr>
          <p:nvPr/>
        </p:nvCxnSpPr>
        <p:spPr>
          <a:xfrm rot="16200000" flipH="1">
            <a:off x="4994945" y="2896514"/>
            <a:ext cx="939466" cy="156744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80272" y="2348880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17172" y="2348880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1713" y="2348880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88613" y="2348880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23376" y="2348880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48553" y="2348880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83094" y="2348880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08271" y="2348880"/>
            <a:ext cx="264808" cy="34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229600" cy="513204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GPIO (General Purpose IO) – Switch/LED</a:t>
            </a:r>
          </a:p>
          <a:p>
            <a:pPr lvl="1"/>
            <a:r>
              <a:rPr lang="en-US" dirty="0" smtClean="0"/>
              <a:t>A, B, </a:t>
            </a:r>
            <a:r>
              <a:rPr lang="en-US" dirty="0"/>
              <a:t>D</a:t>
            </a:r>
            <a:r>
              <a:rPr lang="en-US" dirty="0" smtClean="0"/>
              <a:t>: 8 bits each</a:t>
            </a:r>
          </a:p>
          <a:p>
            <a:pPr lvl="1"/>
            <a:r>
              <a:rPr lang="en-US" dirty="0" smtClean="0"/>
              <a:t>C: 4 bits, E: 6 bits, F: 5 bits</a:t>
            </a:r>
          </a:p>
          <a:p>
            <a:endParaRPr lang="en-US" dirty="0" smtClean="0"/>
          </a:p>
          <a:p>
            <a:r>
              <a:rPr lang="en-US" dirty="0" smtClean="0"/>
              <a:t>UART (Universal Asynchronous Receiver Transmitter)</a:t>
            </a:r>
          </a:p>
          <a:p>
            <a:pPr lvl="1"/>
            <a:r>
              <a:rPr lang="en-US" dirty="0" smtClean="0"/>
              <a:t>UART0, UART1, UART2</a:t>
            </a:r>
          </a:p>
          <a:p>
            <a:pPr lvl="1"/>
            <a:r>
              <a:rPr lang="en-US" dirty="0" smtClean="0"/>
              <a:t>PC –to– TM4C123</a:t>
            </a:r>
          </a:p>
          <a:p>
            <a:pPr lvl="1"/>
            <a:endParaRPr lang="en-US" dirty="0" smtClean="0"/>
          </a:p>
          <a:p>
            <a:r>
              <a:rPr lang="en-US" dirty="0"/>
              <a:t>ADC Channels 0-7</a:t>
            </a:r>
          </a:p>
          <a:p>
            <a:pPr lvl="4"/>
            <a:endParaRPr lang="en-US" dirty="0"/>
          </a:p>
          <a:p>
            <a:r>
              <a:rPr lang="en-US" dirty="0"/>
              <a:t>Timer – used in this class for . . . </a:t>
            </a:r>
          </a:p>
          <a:p>
            <a:pPr lvl="1"/>
            <a:r>
              <a:rPr lang="en-US" dirty="0" err="1"/>
              <a:t>SysTick</a:t>
            </a:r>
            <a:r>
              <a:rPr lang="en-US" dirty="0"/>
              <a:t>, Timer0, Timer1, Timer2, Timer3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Initialization (Enable Clock)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SYSCTL_RCGC2_R		EQU		0x400FE108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Port		bit #n	SYSCTL_RCGC2_R value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		0		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#0x0000000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0x0000000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0x0000000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0x0000000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0x000000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0x000000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A&amp;B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0&amp;1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0x0000000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D&amp;F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3&amp;5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0x000000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28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A&amp;F		0&amp;5		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0x000000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21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Enable Clock for GPIO_PORT_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Initialization (Enable Clock)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SYSCTL_RCGC2_R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EQU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0x400FE108</a:t>
            </a: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Initialization (Enable Clock)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SYSCTL_RCGC2_R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EQU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0x400FE108</a:t>
            </a: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LDR R1, =SYSCTL_RCGC2_R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LDR R0, [R1]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ORR R0, #0x0000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000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 R0, [R1]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C00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SYSCTL_RCGC2_R </a:t>
            </a:r>
            <a:r>
              <a:rPr lang="en-US" sz="24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|= </a:t>
            </a:r>
            <a:r>
              <a:rPr lang="en-US" sz="2400" b="1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0x00000001;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// A </a:t>
            </a:r>
            <a:r>
              <a:rPr lang="en-US" sz="24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clock</a:t>
            </a:r>
          </a:p>
          <a:p>
            <a:pPr marL="0" indent="0">
              <a:buNone/>
            </a:pPr>
            <a:endParaRPr lang="en-US" sz="2400" b="1" dirty="0">
              <a:solidFill>
                <a:srgbClr val="CC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8860"/>
            <a:ext cx="8229600" cy="2340260"/>
          </a:xfrm>
        </p:spPr>
        <p:txBody>
          <a:bodyPr>
            <a:normAutofit/>
          </a:bodyPr>
          <a:lstStyle/>
          <a:p>
            <a:pPr marL="2743200" indent="-457200" algn="l"/>
            <a:r>
              <a:rPr lang="en-US" dirty="0" smtClean="0"/>
              <a:t>Enable Clock for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GPIO_PORT_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GPIO_PORT_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Initialization (Enable Clock)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SYSCTL_RCGC2_R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EQU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0x400FE108</a:t>
            </a: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LDR R1, =SYSCTL_RCGC2_R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LDR R0, [R1]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ORR R0, #0x000000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28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 R0, [R1]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SYSCTL_RCGC2_R |=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0x00000028;   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// D and F clock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86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Map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069" t="30400" r="45275" b="27600"/>
          <a:stretch/>
        </p:blipFill>
        <p:spPr>
          <a:xfrm>
            <a:off x="1475656" y="1391472"/>
            <a:ext cx="4968552" cy="54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ROM &gt; Size of 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ROM &gt; Size of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 do not use much RAM</a:t>
            </a:r>
          </a:p>
          <a:p>
            <a:pPr lvl="1"/>
            <a:r>
              <a:rPr lang="en-US" dirty="0" smtClean="0"/>
              <a:t>E.g., do not download web-pages, do not write to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ROM &gt; Size of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Systems do not use much RAM</a:t>
            </a:r>
          </a:p>
          <a:p>
            <a:pPr lvl="1"/>
            <a:r>
              <a:rPr lang="en-US" dirty="0"/>
              <a:t>E.g., do not download web-pages, do not write to files</a:t>
            </a:r>
          </a:p>
          <a:p>
            <a:r>
              <a:rPr lang="en-US" dirty="0" smtClean="0"/>
              <a:t>Constants in 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Aum Amriteswaryai Namah!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1324</Words>
  <Application>Microsoft Office PowerPoint</Application>
  <PresentationFormat>On-screen Show (4:3)</PresentationFormat>
  <Paragraphs>495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Courier New</vt:lpstr>
      <vt:lpstr>Wingdings</vt:lpstr>
      <vt:lpstr>Office Theme</vt:lpstr>
      <vt:lpstr>TM4C123GH6PM Architecture</vt:lpstr>
      <vt:lpstr>Stellaris TM4C123 Microcontroller</vt:lpstr>
      <vt:lpstr>TM4C123 IO Architecture</vt:lpstr>
      <vt:lpstr>IO Architecture</vt:lpstr>
      <vt:lpstr>IO Architecture</vt:lpstr>
      <vt:lpstr>Memory Map</vt:lpstr>
      <vt:lpstr>Size of ROM &gt; Size of RAM</vt:lpstr>
      <vt:lpstr>Size of ROM &gt; Size of RAM</vt:lpstr>
      <vt:lpstr>Size of ROM &gt; Size of RAM</vt:lpstr>
      <vt:lpstr>Memory details in Data Sheet</vt:lpstr>
      <vt:lpstr>Memory Mapped IO vs. Port Mapped IO</vt:lpstr>
      <vt:lpstr>GPIO</vt:lpstr>
      <vt:lpstr>IO Basics</vt:lpstr>
      <vt:lpstr>IO Basics</vt:lpstr>
      <vt:lpstr>GPIO Input</vt:lpstr>
      <vt:lpstr>GPIO (Input)</vt:lpstr>
      <vt:lpstr>GPIO (Input)</vt:lpstr>
      <vt:lpstr>GPIO (Input)</vt:lpstr>
      <vt:lpstr>GPIO Output</vt:lpstr>
      <vt:lpstr>GPIO (Output)</vt:lpstr>
      <vt:lpstr>GPIO (Output)</vt:lpstr>
      <vt:lpstr>GPIO (Output)</vt:lpstr>
      <vt:lpstr>GPIO (Output)</vt:lpstr>
      <vt:lpstr>GPIO Input-Output</vt:lpstr>
      <vt:lpstr>GPIO (Input AND Output)</vt:lpstr>
      <vt:lpstr>GPIO (Input and Output)</vt:lpstr>
      <vt:lpstr>GPIO (Configuring Direction)</vt:lpstr>
      <vt:lpstr>GPIO (Configuring Direction)</vt:lpstr>
      <vt:lpstr>GPIO (Configuring Direction)</vt:lpstr>
      <vt:lpstr>GPIO (Configuring Direction)</vt:lpstr>
      <vt:lpstr>GPIO (Configuring Direction)</vt:lpstr>
      <vt:lpstr>GPIO (Configuring Direction)</vt:lpstr>
      <vt:lpstr>GPIO (Configuring Direction)</vt:lpstr>
      <vt:lpstr>GPIO Initialization</vt:lpstr>
      <vt:lpstr>?</vt:lpstr>
      <vt:lpstr>?</vt:lpstr>
      <vt:lpstr>Ceiling Fan – with Remote Control</vt:lpstr>
      <vt:lpstr>Ceiling Fan &amp; GPIO</vt:lpstr>
      <vt:lpstr>Ceiling Fan &amp; GPIO</vt:lpstr>
      <vt:lpstr>GPIO</vt:lpstr>
      <vt:lpstr>GPIO Initialization</vt:lpstr>
      <vt:lpstr>Bit Manipulations</vt:lpstr>
      <vt:lpstr>Enable Clock</vt:lpstr>
      <vt:lpstr>RCGC2 register</vt:lpstr>
      <vt:lpstr>PowerPoint Presentation</vt:lpstr>
      <vt:lpstr>Enable Clock for GPIO_PORT_A</vt:lpstr>
      <vt:lpstr>PowerPoint Presentation</vt:lpstr>
      <vt:lpstr>Enable Clock for GPIO_PORT_D GPIO_PORT_F</vt:lpstr>
      <vt:lpstr>PowerPoint Presentation</vt:lpstr>
      <vt:lpstr>GPIO Initialization (Enable Clock)</vt:lpstr>
      <vt:lpstr>Enable Clock for GPIO_PORT_A</vt:lpstr>
      <vt:lpstr>GPIO Initialization (Enable Clock)</vt:lpstr>
      <vt:lpstr>GPIO Initialization (Enable Clock)</vt:lpstr>
      <vt:lpstr>Enable Clock for GPIO_PORT_D GPIO_PORT_F</vt:lpstr>
      <vt:lpstr>GPIO Initialization (Enable Clock)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Manikutty</dc:creator>
  <cp:lastModifiedBy>Dr. Athi Narayanan S.</cp:lastModifiedBy>
  <cp:revision>19</cp:revision>
  <dcterms:created xsi:type="dcterms:W3CDTF">2015-08-03T18:14:33Z</dcterms:created>
  <dcterms:modified xsi:type="dcterms:W3CDTF">2019-04-03T03:49:42Z</dcterms:modified>
</cp:coreProperties>
</file>