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repressure.com/library/technology/rai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RAID</a:t>
            </a:r>
            <a:endParaRPr lang="en-GB" dirty="0"/>
          </a:p>
        </p:txBody>
      </p:sp>
      <p:sp>
        <p:nvSpPr>
          <p:cNvPr id="3" name="Subtitle 2"/>
          <p:cNvSpPr>
            <a:spLocks noGrp="1"/>
          </p:cNvSpPr>
          <p:nvPr>
            <p:ph type="subTitle" idx="1"/>
          </p:nvPr>
        </p:nvSpPr>
        <p:spPr/>
        <p:txBody>
          <a:bodyPr/>
          <a:lstStyle/>
          <a:p>
            <a:r>
              <a:rPr lang="en-US" i="1" dirty="0"/>
              <a:t>Redundant Array of Inexpensive Disks</a:t>
            </a:r>
            <a:r>
              <a:rPr lang="en-US" dirty="0"/>
              <a:t> or </a:t>
            </a:r>
            <a:r>
              <a:rPr lang="en-US" i="1" dirty="0"/>
              <a:t>Redundant Array of Independent Drives</a:t>
            </a:r>
            <a:r>
              <a:rPr lang="en-US" dirty="0"/>
              <a:t>.</a:t>
            </a:r>
            <a:endParaRPr lang="en-GB" dirty="0"/>
          </a:p>
        </p:txBody>
      </p:sp>
    </p:spTree>
    <p:extLst>
      <p:ext uri="{BB962C8B-B14F-4D97-AF65-F5344CB8AC3E}">
        <p14:creationId xmlns:p14="http://schemas.microsoft.com/office/powerpoint/2010/main" val="703689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639762"/>
          </a:xfrm>
        </p:spPr>
        <p:txBody>
          <a:bodyPr>
            <a:normAutofit fontScale="90000"/>
          </a:bodyPr>
          <a:lstStyle/>
          <a:p>
            <a:r>
              <a:rPr lang="en-US" dirty="0"/>
              <a:t>RAID level 6 – Striping with double </a:t>
            </a:r>
            <a:r>
              <a:rPr lang="en-US" dirty="0" smtClean="0"/>
              <a:t>parity</a:t>
            </a:r>
            <a:endParaRPr lang="en-GB"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066800"/>
            <a:ext cx="47625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 y="4800600"/>
            <a:ext cx="8686800" cy="1569660"/>
          </a:xfrm>
          <a:prstGeom prst="rect">
            <a:avLst/>
          </a:prstGeom>
        </p:spPr>
        <p:txBody>
          <a:bodyPr wrap="square">
            <a:spAutoFit/>
          </a:bodyPr>
          <a:lstStyle/>
          <a:p>
            <a:r>
              <a:rPr lang="en-US" sz="2400" dirty="0"/>
              <a:t>RAID 6 is like RAID 5, but the parity data are written to two drives. That means it requires at least 4 drives and can withstand 2 drives dying simultaneously. The chances that two drives break down at exactly the same moment are of course very small. </a:t>
            </a:r>
            <a:endParaRPr lang="en-GB" sz="2400" dirty="0"/>
          </a:p>
        </p:txBody>
      </p:sp>
    </p:spTree>
    <p:extLst>
      <p:ext uri="{BB962C8B-B14F-4D97-AF65-F5344CB8AC3E}">
        <p14:creationId xmlns:p14="http://schemas.microsoft.com/office/powerpoint/2010/main" val="2231573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610600" cy="762000"/>
          </a:xfrm>
        </p:spPr>
        <p:txBody>
          <a:bodyPr>
            <a:normAutofit fontScale="90000"/>
          </a:bodyPr>
          <a:lstStyle/>
          <a:p>
            <a:r>
              <a:rPr lang="en-US" dirty="0"/>
              <a:t>RAID level 6 – Striping with double parity</a:t>
            </a:r>
            <a:endParaRPr lang="en-GB" dirty="0"/>
          </a:p>
        </p:txBody>
      </p:sp>
      <p:sp>
        <p:nvSpPr>
          <p:cNvPr id="3" name="Content Placeholder 2"/>
          <p:cNvSpPr>
            <a:spLocks noGrp="1"/>
          </p:cNvSpPr>
          <p:nvPr>
            <p:ph idx="1"/>
          </p:nvPr>
        </p:nvSpPr>
        <p:spPr>
          <a:xfrm>
            <a:off x="457200" y="914400"/>
            <a:ext cx="8229600" cy="5211763"/>
          </a:xfrm>
        </p:spPr>
        <p:txBody>
          <a:bodyPr>
            <a:normAutofit fontScale="62500" lnSpcReduction="20000"/>
          </a:bodyPr>
          <a:lstStyle/>
          <a:p>
            <a:pPr marL="0" indent="0">
              <a:buNone/>
            </a:pPr>
            <a:r>
              <a:rPr lang="en-US" sz="3400" b="1" dirty="0"/>
              <a:t>Advantages</a:t>
            </a:r>
          </a:p>
          <a:p>
            <a:pPr marL="0" indent="0">
              <a:buNone/>
            </a:pPr>
            <a:r>
              <a:rPr lang="en-US" dirty="0"/>
              <a:t>Like with RAID 5, read data transactions are very fast.</a:t>
            </a:r>
          </a:p>
          <a:p>
            <a:pPr marL="0" indent="0">
              <a:buNone/>
            </a:pPr>
            <a:r>
              <a:rPr lang="en-US" dirty="0"/>
              <a:t>If two drives fail, you still have access to all data, even while the failed drives are being replaced. So RAID 6 is more secure than RAID 5.</a:t>
            </a:r>
          </a:p>
          <a:p>
            <a:pPr marL="0" indent="0">
              <a:buNone/>
            </a:pPr>
            <a:r>
              <a:rPr lang="en-US" sz="3800" b="1" dirty="0"/>
              <a:t>Disadvantages</a:t>
            </a:r>
            <a:endParaRPr lang="en-US" b="1" dirty="0"/>
          </a:p>
          <a:p>
            <a:pPr marL="0" indent="0">
              <a:buNone/>
            </a:pPr>
            <a:r>
              <a:rPr lang="en-US" dirty="0"/>
              <a:t>Write data transactions are slower than RAID 5 due to the additional parity data that have to be calculated. In one report I read the write performance was 20% lower.</a:t>
            </a:r>
          </a:p>
          <a:p>
            <a:pPr marL="0" indent="0">
              <a:buNone/>
            </a:pPr>
            <a:r>
              <a:rPr lang="en-US" dirty="0"/>
              <a:t>Drive failures have an effect on throughput, although this is still acceptable.</a:t>
            </a:r>
          </a:p>
          <a:p>
            <a:pPr marL="0" indent="0">
              <a:buNone/>
            </a:pPr>
            <a:r>
              <a:rPr lang="en-US" dirty="0"/>
              <a:t>This is complex technology. Rebuilding an array in which one drive failed can take a long time.</a:t>
            </a:r>
          </a:p>
          <a:p>
            <a:pPr marL="0" indent="0">
              <a:buNone/>
            </a:pPr>
            <a:r>
              <a:rPr lang="en-US" sz="3800" b="1" dirty="0"/>
              <a:t>Ideal use</a:t>
            </a:r>
          </a:p>
          <a:p>
            <a:pPr marL="0" indent="0">
              <a:buNone/>
            </a:pPr>
            <a:r>
              <a:rPr lang="en-US" dirty="0"/>
              <a:t>RAID 6 is a good all-round system that combines efficient storage with excellent security and decent performance. It is preferable over RAID 5 in file and application servers that use many large drives for data storage.</a:t>
            </a:r>
          </a:p>
          <a:p>
            <a:endParaRPr lang="en-GB" dirty="0"/>
          </a:p>
        </p:txBody>
      </p:sp>
    </p:spTree>
    <p:extLst>
      <p:ext uri="{BB962C8B-B14F-4D97-AF65-F5344CB8AC3E}">
        <p14:creationId xmlns:p14="http://schemas.microsoft.com/office/powerpoint/2010/main" val="4183059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dirty="0"/>
              <a:t>RAID level 10 – combining RAID 1 &amp; RAID </a:t>
            </a:r>
            <a:r>
              <a:rPr lang="en-US" sz="3600" dirty="0" smtClean="0"/>
              <a:t>0</a:t>
            </a:r>
            <a:endParaRPr lang="en-GB" sz="36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914400"/>
            <a:ext cx="47625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2000" y="4648200"/>
            <a:ext cx="8077200" cy="1938992"/>
          </a:xfrm>
          <a:prstGeom prst="rect">
            <a:avLst/>
          </a:prstGeom>
        </p:spPr>
        <p:txBody>
          <a:bodyPr wrap="square">
            <a:spAutoFit/>
          </a:bodyPr>
          <a:lstStyle/>
          <a:p>
            <a:r>
              <a:rPr lang="en-US" sz="2400" dirty="0"/>
              <a:t>It is possible to combine the advantages (and disadvantages) of RAID 0 and RAID 1 in one single system. This is a nested or hybrid RAID configuration. It provides security by mirroring all data on secondary drives while using striping across each set of drives to speed up data transfers.</a:t>
            </a:r>
            <a:endParaRPr lang="en-GB" sz="2400" dirty="0"/>
          </a:p>
        </p:txBody>
      </p:sp>
    </p:spTree>
    <p:extLst>
      <p:ext uri="{BB962C8B-B14F-4D97-AF65-F5344CB8AC3E}">
        <p14:creationId xmlns:p14="http://schemas.microsoft.com/office/powerpoint/2010/main" val="3335628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level 10 </a:t>
            </a:r>
            <a:endParaRPr lang="en-GB"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marL="0" indent="0">
              <a:buNone/>
            </a:pPr>
            <a:r>
              <a:rPr lang="en-US" sz="3500" b="1" dirty="0"/>
              <a:t>Advantages</a:t>
            </a:r>
            <a:endParaRPr lang="en-US" b="1" dirty="0"/>
          </a:p>
          <a:p>
            <a:pPr marL="0" indent="0">
              <a:buNone/>
            </a:pPr>
            <a:r>
              <a:rPr lang="en-US" dirty="0"/>
              <a:t>If something goes wrong with one of the disks in a RAID 10 configuration, the rebuild time is very fast since all that is needed is copying all the data from the surviving mirror to a new drive. This can take as little as 30 minutes for drives of  1 TB.</a:t>
            </a:r>
          </a:p>
          <a:p>
            <a:pPr marL="0" indent="0">
              <a:buNone/>
            </a:pPr>
            <a:r>
              <a:rPr lang="en-US" sz="3500" b="1" dirty="0"/>
              <a:t>Disadvantages</a:t>
            </a:r>
          </a:p>
          <a:p>
            <a:pPr marL="0" indent="0">
              <a:buNone/>
            </a:pPr>
            <a:r>
              <a:rPr lang="en-US" dirty="0"/>
              <a:t>Half of the storage capacity goes to mirroring, so compared to large RAID 5  or RAID 6 arrays, this is an expensive way to have redundancy.</a:t>
            </a:r>
          </a:p>
          <a:p>
            <a:endParaRPr lang="en-GB" dirty="0"/>
          </a:p>
        </p:txBody>
      </p:sp>
    </p:spTree>
    <p:extLst>
      <p:ext uri="{BB962C8B-B14F-4D97-AF65-F5344CB8AC3E}">
        <p14:creationId xmlns:p14="http://schemas.microsoft.com/office/powerpoint/2010/main" val="4090829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about RAID levels 2, 3, 4 and 7</a:t>
            </a:r>
            <a:r>
              <a:rPr lang="en-US" dirty="0" smtClean="0"/>
              <a:t>?</a:t>
            </a:r>
            <a:endParaRPr lang="en-GB" dirty="0"/>
          </a:p>
        </p:txBody>
      </p:sp>
      <p:sp>
        <p:nvSpPr>
          <p:cNvPr id="3" name="Content Placeholder 2"/>
          <p:cNvSpPr>
            <a:spLocks noGrp="1"/>
          </p:cNvSpPr>
          <p:nvPr>
            <p:ph idx="1"/>
          </p:nvPr>
        </p:nvSpPr>
        <p:spPr/>
        <p:txBody>
          <a:bodyPr/>
          <a:lstStyle/>
          <a:p>
            <a:pPr marL="0" indent="0">
              <a:buNone/>
            </a:pPr>
            <a:r>
              <a:rPr lang="en-US" dirty="0" smtClean="0"/>
              <a:t>These </a:t>
            </a:r>
            <a:r>
              <a:rPr lang="en-US" dirty="0"/>
              <a:t>levels do exist but are not that common </a:t>
            </a:r>
            <a:endParaRPr lang="en-US" dirty="0" smtClean="0"/>
          </a:p>
          <a:p>
            <a:pPr marL="0" indent="0">
              <a:buNone/>
            </a:pPr>
            <a:r>
              <a:rPr lang="en-US" b="1" dirty="0"/>
              <a:t>RAID level 2</a:t>
            </a:r>
            <a:r>
              <a:rPr lang="en-US" dirty="0"/>
              <a:t>, known as memory-style error-correcting-code (ECC) </a:t>
            </a:r>
            <a:r>
              <a:rPr lang="en-US" dirty="0" smtClean="0"/>
              <a:t>organization</a:t>
            </a:r>
          </a:p>
          <a:p>
            <a:pPr marL="0" indent="0">
              <a:buNone/>
            </a:pPr>
            <a:r>
              <a:rPr lang="en-US" b="1" dirty="0"/>
              <a:t>RAID level 3</a:t>
            </a:r>
            <a:r>
              <a:rPr lang="en-US" dirty="0"/>
              <a:t>, bit-interleaved parity </a:t>
            </a:r>
            <a:r>
              <a:rPr lang="en-US" dirty="0" smtClean="0"/>
              <a:t>organization</a:t>
            </a:r>
          </a:p>
          <a:p>
            <a:pPr marL="0" indent="0">
              <a:buNone/>
            </a:pPr>
            <a:r>
              <a:rPr lang="en-US" i="1" dirty="0"/>
              <a:t>• </a:t>
            </a:r>
            <a:r>
              <a:rPr lang="en-US" b="1" dirty="0"/>
              <a:t>RAID level 4</a:t>
            </a:r>
            <a:r>
              <a:rPr lang="en-US" dirty="0"/>
              <a:t>, block-interleaved parity organization</a:t>
            </a:r>
            <a:endParaRPr lang="en-US" dirty="0" smtClean="0"/>
          </a:p>
          <a:p>
            <a:pPr marL="0" indent="0">
              <a:buNone/>
            </a:pPr>
            <a:r>
              <a:rPr lang="en-US" dirty="0" smtClean="0"/>
              <a:t>(RAID 3&amp;4 </a:t>
            </a:r>
            <a:r>
              <a:rPr lang="en-US" dirty="0"/>
              <a:t>is essentially like RAID 5 but with the parity data always written to the same drive).</a:t>
            </a:r>
            <a:endParaRPr lang="en-GB" dirty="0"/>
          </a:p>
        </p:txBody>
      </p:sp>
    </p:spTree>
    <p:extLst>
      <p:ext uri="{BB962C8B-B14F-4D97-AF65-F5344CB8AC3E}">
        <p14:creationId xmlns:p14="http://schemas.microsoft.com/office/powerpoint/2010/main" val="3134131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RAID is no substitute for back-up</a:t>
            </a:r>
            <a:r>
              <a:rPr lang="en-US" dirty="0" smtClean="0"/>
              <a:t>!</a:t>
            </a:r>
            <a:endParaRPr lang="en-GB"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All RAID levels except RAID 0 offer protection from a single drive failure. A RAID 6 system even survives 2 disks dying simultaneously. For complete security, you do still need to back-up the data from a RAID system.</a:t>
            </a:r>
          </a:p>
          <a:p>
            <a:pPr marL="0" indent="0">
              <a:buNone/>
            </a:pPr>
            <a:r>
              <a:rPr lang="en-US" dirty="0"/>
              <a:t>That back-up will come in handy if all drives fail simultaneously because of a power spike.</a:t>
            </a:r>
          </a:p>
          <a:p>
            <a:pPr marL="0" indent="0">
              <a:buNone/>
            </a:pPr>
            <a:r>
              <a:rPr lang="en-US" dirty="0"/>
              <a:t>It is a safeguard when the storage system gets stolen.</a:t>
            </a:r>
          </a:p>
          <a:p>
            <a:pPr marL="0" indent="0">
              <a:buNone/>
            </a:pPr>
            <a:r>
              <a:rPr lang="en-US" dirty="0"/>
              <a:t>Back-ups can be kept off-site at a different location. This can come in handy if a natural disaster or fire destroys your workplace.</a:t>
            </a:r>
          </a:p>
          <a:p>
            <a:pPr marL="0" indent="0">
              <a:buNone/>
            </a:pPr>
            <a:r>
              <a:rPr lang="en-US" dirty="0"/>
              <a:t>The most important reason to back-up multiple generations of data is user error. If someone accidentally deletes some important data and this goes unnoticed for several hours, days or weeks, a good set of back-ups ensure you can still retrieve those files.</a:t>
            </a:r>
          </a:p>
          <a:p>
            <a:pPr marL="0" indent="0">
              <a:buNone/>
            </a:pPr>
            <a:endParaRPr lang="en-GB" dirty="0"/>
          </a:p>
        </p:txBody>
      </p:sp>
    </p:spTree>
    <p:extLst>
      <p:ext uri="{BB962C8B-B14F-4D97-AF65-F5344CB8AC3E}">
        <p14:creationId xmlns:p14="http://schemas.microsoft.com/office/powerpoint/2010/main" val="1396908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RAID</a:t>
            </a:r>
            <a:endParaRPr lang="en-GB" dirty="0"/>
          </a:p>
        </p:txBody>
      </p:sp>
      <p:sp>
        <p:nvSpPr>
          <p:cNvPr id="3" name="Content Placeholder 2"/>
          <p:cNvSpPr>
            <a:spLocks noGrp="1"/>
          </p:cNvSpPr>
          <p:nvPr>
            <p:ph idx="1"/>
          </p:nvPr>
        </p:nvSpPr>
        <p:spPr/>
        <p:txBody>
          <a:bodyPr>
            <a:normAutofit lnSpcReduction="10000"/>
          </a:bodyPr>
          <a:lstStyle/>
          <a:p>
            <a:r>
              <a:rPr lang="en-US" dirty="0"/>
              <a:t> performance and/or reliability of data </a:t>
            </a:r>
            <a:r>
              <a:rPr lang="en-US" dirty="0" smtClean="0"/>
              <a:t>storage</a:t>
            </a:r>
          </a:p>
          <a:p>
            <a:r>
              <a:rPr lang="en-GB" dirty="0"/>
              <a:t>A RAID system consists of two or more drives working in </a:t>
            </a:r>
            <a:r>
              <a:rPr lang="en-GB" dirty="0" smtClean="0"/>
              <a:t>parallel</a:t>
            </a:r>
          </a:p>
          <a:p>
            <a:r>
              <a:rPr lang="en-US" dirty="0"/>
              <a:t>Parallelism can also be used to perform several independent reads or writes in parallel</a:t>
            </a:r>
            <a:r>
              <a:rPr lang="en-US" dirty="0" smtClean="0"/>
              <a:t>.</a:t>
            </a:r>
          </a:p>
          <a:p>
            <a:r>
              <a:rPr lang="en-US" dirty="0"/>
              <a:t>improving the reliability of data storage, because redundant information can be stored on multiple disks</a:t>
            </a:r>
            <a:endParaRPr lang="en-GB" dirty="0"/>
          </a:p>
        </p:txBody>
      </p:sp>
    </p:spTree>
    <p:extLst>
      <p:ext uri="{BB962C8B-B14F-4D97-AF65-F5344CB8AC3E}">
        <p14:creationId xmlns:p14="http://schemas.microsoft.com/office/powerpoint/2010/main" val="2736959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RAID levels</a:t>
            </a:r>
            <a:r>
              <a:rPr lang="en-GB" dirty="0" smtClean="0"/>
              <a:t>:</a:t>
            </a:r>
            <a:endParaRPr lang="en-GB" dirty="0"/>
          </a:p>
        </p:txBody>
      </p:sp>
      <p:sp>
        <p:nvSpPr>
          <p:cNvPr id="3" name="Content Placeholder 2"/>
          <p:cNvSpPr>
            <a:spLocks noGrp="1"/>
          </p:cNvSpPr>
          <p:nvPr>
            <p:ph idx="1"/>
          </p:nvPr>
        </p:nvSpPr>
        <p:spPr/>
        <p:txBody>
          <a:bodyPr>
            <a:normAutofit lnSpcReduction="10000"/>
          </a:bodyPr>
          <a:lstStyle/>
          <a:p>
            <a:pPr marL="0" lvl="0" indent="0">
              <a:buNone/>
            </a:pPr>
            <a:r>
              <a:rPr lang="en-GB" b="1" u="sng" dirty="0" smtClean="0"/>
              <a:t>RAID </a:t>
            </a:r>
            <a:r>
              <a:rPr lang="en-GB" b="1" u="sng" dirty="0"/>
              <a:t>0</a:t>
            </a:r>
            <a:r>
              <a:rPr lang="en-GB" dirty="0"/>
              <a:t> – striping</a:t>
            </a:r>
          </a:p>
          <a:p>
            <a:pPr marL="0" lvl="0" indent="0">
              <a:buNone/>
            </a:pPr>
            <a:r>
              <a:rPr lang="en-GB" b="1" u="sng" dirty="0"/>
              <a:t>RAID 1</a:t>
            </a:r>
            <a:r>
              <a:rPr lang="en-GB" dirty="0"/>
              <a:t> – mirroring</a:t>
            </a:r>
          </a:p>
          <a:p>
            <a:pPr marL="0" lvl="0" indent="0">
              <a:buNone/>
            </a:pPr>
            <a:r>
              <a:rPr lang="en-GB" b="1" u="sng" dirty="0"/>
              <a:t>RAID 5</a:t>
            </a:r>
            <a:r>
              <a:rPr lang="en-GB" dirty="0"/>
              <a:t> – striping with parity</a:t>
            </a:r>
          </a:p>
          <a:p>
            <a:pPr marL="0" lvl="0" indent="0">
              <a:buNone/>
            </a:pPr>
            <a:r>
              <a:rPr lang="en-GB" b="1" u="sng" dirty="0"/>
              <a:t>RAID 6</a:t>
            </a:r>
            <a:r>
              <a:rPr lang="en-GB" dirty="0"/>
              <a:t> – striping with double parity</a:t>
            </a:r>
          </a:p>
          <a:p>
            <a:pPr marL="0" lvl="0" indent="0">
              <a:buNone/>
            </a:pPr>
            <a:r>
              <a:rPr lang="en-GB" b="1" u="sng" dirty="0"/>
              <a:t>RAID 10</a:t>
            </a:r>
            <a:r>
              <a:rPr lang="en-GB" dirty="0"/>
              <a:t> – combining mirroring and </a:t>
            </a:r>
            <a:r>
              <a:rPr lang="en-GB" dirty="0" smtClean="0"/>
              <a:t>striping</a:t>
            </a:r>
          </a:p>
          <a:p>
            <a:pPr marL="0" lvl="0" indent="0">
              <a:buNone/>
            </a:pPr>
            <a:endParaRPr lang="en-GB" dirty="0" smtClean="0"/>
          </a:p>
          <a:p>
            <a:pPr marL="0" lvl="0" indent="0">
              <a:buNone/>
            </a:pPr>
            <a:r>
              <a:rPr lang="en-GB" dirty="0">
                <a:hlinkClick r:id="rId2"/>
              </a:rPr>
              <a:t>https://www.prepressure.com/library/technology/raid</a:t>
            </a:r>
            <a:endParaRPr lang="en-GB" dirty="0"/>
          </a:p>
          <a:p>
            <a:endParaRPr lang="en-GB" dirty="0"/>
          </a:p>
        </p:txBody>
      </p:sp>
    </p:spTree>
    <p:extLst>
      <p:ext uri="{BB962C8B-B14F-4D97-AF65-F5344CB8AC3E}">
        <p14:creationId xmlns:p14="http://schemas.microsoft.com/office/powerpoint/2010/main" val="281308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RAID level 0 – </a:t>
            </a:r>
            <a:r>
              <a:rPr lang="en-GB" dirty="0" smtClean="0"/>
              <a:t>Striping</a:t>
            </a:r>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295400"/>
            <a:ext cx="47625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5029200"/>
            <a:ext cx="8001000" cy="1200329"/>
          </a:xfrm>
          <a:prstGeom prst="rect">
            <a:avLst/>
          </a:prstGeom>
        </p:spPr>
        <p:txBody>
          <a:bodyPr wrap="square">
            <a:spAutoFit/>
          </a:bodyPr>
          <a:lstStyle/>
          <a:p>
            <a:r>
              <a:rPr lang="en-US" sz="2400" dirty="0"/>
              <a:t>In a RAID 0 system data are split up into blocks that get written across all the drives in the array. By using multiple disks (at least 2) at the same time, this offers superior I/O performance</a:t>
            </a:r>
            <a:endParaRPr lang="en-GB" sz="2400" dirty="0"/>
          </a:p>
        </p:txBody>
      </p:sp>
    </p:spTree>
    <p:extLst>
      <p:ext uri="{BB962C8B-B14F-4D97-AF65-F5344CB8AC3E}">
        <p14:creationId xmlns:p14="http://schemas.microsoft.com/office/powerpoint/2010/main" val="375014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RAID level 0</a:t>
            </a:r>
          </a:p>
        </p:txBody>
      </p:sp>
      <p:sp>
        <p:nvSpPr>
          <p:cNvPr id="3" name="Content Placeholder 2"/>
          <p:cNvSpPr>
            <a:spLocks noGrp="1"/>
          </p:cNvSpPr>
          <p:nvPr>
            <p:ph idx="1"/>
          </p:nvPr>
        </p:nvSpPr>
        <p:spPr/>
        <p:txBody>
          <a:bodyPr>
            <a:normAutofit fontScale="70000" lnSpcReduction="20000"/>
          </a:bodyPr>
          <a:lstStyle/>
          <a:p>
            <a:pPr marL="0" indent="0">
              <a:buNone/>
            </a:pPr>
            <a:r>
              <a:rPr lang="en-US" sz="3400" b="1" dirty="0"/>
              <a:t>Advantages</a:t>
            </a:r>
          </a:p>
          <a:p>
            <a:pPr marL="0" indent="0">
              <a:buNone/>
            </a:pPr>
            <a:r>
              <a:rPr lang="en-US" sz="3400" dirty="0"/>
              <a:t>RAID 0 offers great performance, both in read and write operations. There is no overhead caused by parity controls.</a:t>
            </a:r>
          </a:p>
          <a:p>
            <a:pPr marL="0" indent="0">
              <a:buNone/>
            </a:pPr>
            <a:r>
              <a:rPr lang="en-US" sz="3400" dirty="0"/>
              <a:t>All storage capacity is used, there is no overhead.</a:t>
            </a:r>
          </a:p>
          <a:p>
            <a:pPr marL="0" indent="0">
              <a:buNone/>
            </a:pPr>
            <a:r>
              <a:rPr lang="en-US" sz="3400" dirty="0"/>
              <a:t>The technology is easy to implement.</a:t>
            </a:r>
          </a:p>
          <a:p>
            <a:pPr marL="0" indent="0">
              <a:buNone/>
            </a:pPr>
            <a:r>
              <a:rPr lang="en-US" sz="3400" b="1" dirty="0"/>
              <a:t>Disadvantages</a:t>
            </a:r>
          </a:p>
          <a:p>
            <a:pPr marL="0" indent="0">
              <a:buNone/>
            </a:pPr>
            <a:r>
              <a:rPr lang="en-US" sz="3400" dirty="0"/>
              <a:t>RAID 0 is not fault-tolerant. If one drive fails, all data in the RAID 0 array are lost. It should not be used for mission-critical systems.</a:t>
            </a:r>
          </a:p>
          <a:p>
            <a:pPr marL="0" indent="0">
              <a:buNone/>
            </a:pPr>
            <a:r>
              <a:rPr lang="en-US" sz="3400" b="1" dirty="0"/>
              <a:t>Ideal use</a:t>
            </a:r>
          </a:p>
          <a:p>
            <a:pPr marL="0" indent="0">
              <a:buNone/>
            </a:pPr>
            <a:r>
              <a:rPr lang="en-US" sz="3400" dirty="0"/>
              <a:t>RAID 0 is ideal for non-critical storage of data that have to be read/written at a high speed, such as on an image retouching or video editing station.</a:t>
            </a:r>
          </a:p>
          <a:p>
            <a:endParaRPr lang="en-GB" dirty="0"/>
          </a:p>
        </p:txBody>
      </p:sp>
    </p:spTree>
    <p:extLst>
      <p:ext uri="{BB962C8B-B14F-4D97-AF65-F5344CB8AC3E}">
        <p14:creationId xmlns:p14="http://schemas.microsoft.com/office/powerpoint/2010/main" val="2368605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RAID level 1 – </a:t>
            </a:r>
            <a:r>
              <a:rPr lang="en-GB" dirty="0" smtClean="0"/>
              <a:t>Mirroring</a:t>
            </a:r>
            <a:endParaRPr lang="en-GB"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1295400"/>
            <a:ext cx="47625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7862" y="5181600"/>
            <a:ext cx="7467600" cy="1200329"/>
          </a:xfrm>
          <a:prstGeom prst="rect">
            <a:avLst/>
          </a:prstGeom>
        </p:spPr>
        <p:txBody>
          <a:bodyPr wrap="square">
            <a:spAutoFit/>
          </a:bodyPr>
          <a:lstStyle/>
          <a:p>
            <a:r>
              <a:rPr lang="en-US" dirty="0"/>
              <a:t>Data are stored twice by writing them to both the data drive (or set of data drives) and a mirror drive (or set of drives). If a drive fails, the controller uses either the data drive or the mirror drive for data recovery and continues operation. You need at least 2 drives for a RAID 1 array.</a:t>
            </a:r>
            <a:endParaRPr lang="en-GB" dirty="0"/>
          </a:p>
        </p:txBody>
      </p:sp>
    </p:spTree>
    <p:extLst>
      <p:ext uri="{BB962C8B-B14F-4D97-AF65-F5344CB8AC3E}">
        <p14:creationId xmlns:p14="http://schemas.microsoft.com/office/powerpoint/2010/main" val="287574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GB" dirty="0"/>
              <a:t>RAID level 1 – Mirroring</a:t>
            </a:r>
          </a:p>
        </p:txBody>
      </p:sp>
      <p:sp>
        <p:nvSpPr>
          <p:cNvPr id="3" name="Content Placeholder 2"/>
          <p:cNvSpPr>
            <a:spLocks noGrp="1"/>
          </p:cNvSpPr>
          <p:nvPr>
            <p:ph idx="1"/>
          </p:nvPr>
        </p:nvSpPr>
        <p:spPr>
          <a:xfrm>
            <a:off x="457200" y="914400"/>
            <a:ext cx="8458200" cy="5715000"/>
          </a:xfrm>
        </p:spPr>
        <p:txBody>
          <a:bodyPr>
            <a:noAutofit/>
          </a:bodyPr>
          <a:lstStyle/>
          <a:p>
            <a:pPr marL="0" indent="0">
              <a:buNone/>
            </a:pPr>
            <a:r>
              <a:rPr lang="en-US" sz="2000" b="1" dirty="0"/>
              <a:t>Advantages</a:t>
            </a:r>
          </a:p>
          <a:p>
            <a:pPr marL="0" indent="0">
              <a:buNone/>
            </a:pPr>
            <a:r>
              <a:rPr lang="en-US" sz="2000" dirty="0"/>
              <a:t>RAID 1 offers excellent read speed and a write-speed that is comparable to that of a single drive.</a:t>
            </a:r>
          </a:p>
          <a:p>
            <a:pPr marL="0" indent="0">
              <a:buNone/>
            </a:pPr>
            <a:r>
              <a:rPr lang="en-US" sz="2000" dirty="0"/>
              <a:t>In case a drive fails, data do not have to be rebuild, they just have to be copied to the replacement drive.</a:t>
            </a:r>
          </a:p>
          <a:p>
            <a:pPr marL="0" indent="0">
              <a:buNone/>
            </a:pPr>
            <a:r>
              <a:rPr lang="en-US" sz="2000" dirty="0"/>
              <a:t>RAID 1 is a very simple technology.</a:t>
            </a:r>
          </a:p>
          <a:p>
            <a:pPr marL="0" indent="0">
              <a:buNone/>
            </a:pPr>
            <a:r>
              <a:rPr lang="en-US" sz="2000" b="1" dirty="0"/>
              <a:t>Disadvantages</a:t>
            </a:r>
          </a:p>
          <a:p>
            <a:pPr marL="0" indent="0">
              <a:buNone/>
            </a:pPr>
            <a:r>
              <a:rPr lang="en-US" sz="2000" dirty="0"/>
              <a:t>The main disadvantage is that the effective storage capacity is only half of the total drive capacity because all data get written twice.</a:t>
            </a:r>
          </a:p>
          <a:p>
            <a:pPr marL="0" indent="0">
              <a:buNone/>
            </a:pPr>
            <a:r>
              <a:rPr lang="en-US" sz="2000" dirty="0"/>
              <a:t>Software RAID 1 solutions do not always allow a hot swap of a failed drive. That means the failed drive can only be replaced after powering down the computer it is attached to. For servers that are used simultaneously by many people, this may not be acceptable. Such systems typically use hardware controllers that do support hot swapping.</a:t>
            </a:r>
          </a:p>
          <a:p>
            <a:pPr marL="0" indent="0">
              <a:buNone/>
            </a:pPr>
            <a:r>
              <a:rPr lang="en-US" sz="2000" b="1" dirty="0"/>
              <a:t>Ideal use</a:t>
            </a:r>
          </a:p>
          <a:p>
            <a:pPr marL="0" indent="0">
              <a:buNone/>
            </a:pPr>
            <a:r>
              <a:rPr lang="en-US" sz="2000" dirty="0"/>
              <a:t>RAID-1 is ideal for mission critical storage, for instance for accounting systems. It is also suitable for small servers in which only two data drives will be used.</a:t>
            </a:r>
          </a:p>
          <a:p>
            <a:endParaRPr lang="en-GB" sz="2000" dirty="0"/>
          </a:p>
        </p:txBody>
      </p:sp>
    </p:spTree>
    <p:extLst>
      <p:ext uri="{BB962C8B-B14F-4D97-AF65-F5344CB8AC3E}">
        <p14:creationId xmlns:p14="http://schemas.microsoft.com/office/powerpoint/2010/main" val="387044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RAID level </a:t>
            </a:r>
            <a:r>
              <a:rPr lang="en-GB" dirty="0" smtClean="0"/>
              <a:t>5</a:t>
            </a:r>
            <a:endParaRPr lang="en-GB"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371600"/>
            <a:ext cx="47625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09600" y="5029200"/>
            <a:ext cx="8001000" cy="1631216"/>
          </a:xfrm>
          <a:prstGeom prst="rect">
            <a:avLst/>
          </a:prstGeom>
        </p:spPr>
        <p:txBody>
          <a:bodyPr wrap="square">
            <a:spAutoFit/>
          </a:bodyPr>
          <a:lstStyle/>
          <a:p>
            <a:r>
              <a:rPr lang="en-US" sz="2000" dirty="0"/>
              <a:t>RAID 5 is the most common secure RAID level. It requires at least 3 drives but can work with up to 16. Data blocks are striped across the drives and on one drive a parity checksum of all the block data is written. The parity data are not written to a fixed drive, they are spread across all drives, as the drawing below shows.</a:t>
            </a:r>
            <a:endParaRPr lang="en-GB" sz="2000" dirty="0"/>
          </a:p>
        </p:txBody>
      </p:sp>
    </p:spTree>
    <p:extLst>
      <p:ext uri="{BB962C8B-B14F-4D97-AF65-F5344CB8AC3E}">
        <p14:creationId xmlns:p14="http://schemas.microsoft.com/office/powerpoint/2010/main" val="197545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lstStyle/>
          <a:p>
            <a:r>
              <a:rPr lang="en-GB" dirty="0"/>
              <a:t>RAID level 5</a:t>
            </a:r>
          </a:p>
        </p:txBody>
      </p:sp>
      <p:sp>
        <p:nvSpPr>
          <p:cNvPr id="3" name="Content Placeholder 2"/>
          <p:cNvSpPr>
            <a:spLocks noGrp="1"/>
          </p:cNvSpPr>
          <p:nvPr>
            <p:ph idx="1"/>
          </p:nvPr>
        </p:nvSpPr>
        <p:spPr>
          <a:xfrm>
            <a:off x="457200" y="914400"/>
            <a:ext cx="8229600" cy="5638800"/>
          </a:xfrm>
        </p:spPr>
        <p:txBody>
          <a:bodyPr>
            <a:noAutofit/>
          </a:bodyPr>
          <a:lstStyle/>
          <a:p>
            <a:pPr marL="0" indent="0">
              <a:buNone/>
            </a:pPr>
            <a:r>
              <a:rPr lang="en-US" sz="2400" b="1" dirty="0"/>
              <a:t>Advantages</a:t>
            </a:r>
          </a:p>
          <a:p>
            <a:pPr marL="0" indent="0">
              <a:buNone/>
            </a:pPr>
            <a:r>
              <a:rPr lang="en-US" sz="2000" dirty="0"/>
              <a:t>Read data transactions are very fast while write data transactions are somewhat slower (due to the parity that has to be calculated).</a:t>
            </a:r>
          </a:p>
          <a:p>
            <a:pPr marL="0" indent="0">
              <a:buNone/>
            </a:pPr>
            <a:r>
              <a:rPr lang="en-US" sz="2000" dirty="0"/>
              <a:t>If a drive fails, you still have access to all data, even while the failed drive is being replaced and the storage controller rebuilds the data on the new drive.</a:t>
            </a:r>
          </a:p>
          <a:p>
            <a:pPr marL="0" indent="0">
              <a:buNone/>
            </a:pPr>
            <a:r>
              <a:rPr lang="en-US" sz="2400" b="1" dirty="0"/>
              <a:t>Disadvantages</a:t>
            </a:r>
          </a:p>
          <a:p>
            <a:pPr marL="0" indent="0">
              <a:buNone/>
            </a:pPr>
            <a:r>
              <a:rPr lang="en-US" sz="2000" dirty="0"/>
              <a:t>Drive failures have an effect on throughput, although this is still acceptable.</a:t>
            </a:r>
          </a:p>
          <a:p>
            <a:pPr marL="0" indent="0">
              <a:buNone/>
            </a:pPr>
            <a:r>
              <a:rPr lang="en-US" sz="2000" dirty="0"/>
              <a:t>This is complex technology. If one of the disks in an array using 4TB disks fails and is replaced, restoring the data (the rebuild time) may take a day or longer, depending on the load on the array and the speed of the controller. If another disk goes bad during that time, data are lost forever.</a:t>
            </a:r>
          </a:p>
          <a:p>
            <a:pPr marL="0" indent="0">
              <a:buNone/>
            </a:pPr>
            <a:r>
              <a:rPr lang="en-US" sz="2400" b="1" dirty="0"/>
              <a:t>Ideal use</a:t>
            </a:r>
          </a:p>
          <a:p>
            <a:pPr marL="0" indent="0">
              <a:buNone/>
            </a:pPr>
            <a:r>
              <a:rPr lang="en-US" sz="2000" dirty="0"/>
              <a:t>RAID 5 is a good all-round system that combines efficient storage with excellent security and decent performance. It is ideal for file and application servers that have a limited number of data drives.</a:t>
            </a:r>
          </a:p>
          <a:p>
            <a:endParaRPr lang="en-GB" sz="1800" dirty="0"/>
          </a:p>
        </p:txBody>
      </p:sp>
    </p:spTree>
    <p:extLst>
      <p:ext uri="{BB962C8B-B14F-4D97-AF65-F5344CB8AC3E}">
        <p14:creationId xmlns:p14="http://schemas.microsoft.com/office/powerpoint/2010/main" val="3679589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1218</Words>
  <Application>Microsoft Office PowerPoint</Application>
  <PresentationFormat>On-screen Show (4:3)</PresentationFormat>
  <Paragraphs>80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RAID</vt:lpstr>
      <vt:lpstr>RAID</vt:lpstr>
      <vt:lpstr>RAID levels:</vt:lpstr>
      <vt:lpstr>RAID level 0 – Striping</vt:lpstr>
      <vt:lpstr>RAID level 0</vt:lpstr>
      <vt:lpstr>RAID level 1 – Mirroring</vt:lpstr>
      <vt:lpstr>RAID level 1 – Mirroring</vt:lpstr>
      <vt:lpstr>RAID level 5</vt:lpstr>
      <vt:lpstr>RAID level 5</vt:lpstr>
      <vt:lpstr>RAID level 6 – Striping with double parity</vt:lpstr>
      <vt:lpstr>RAID level 6 – Striping with double parity</vt:lpstr>
      <vt:lpstr>RAID level 10 – combining RAID 1 &amp; RAID 0</vt:lpstr>
      <vt:lpstr>RAID level 10 </vt:lpstr>
      <vt:lpstr>What about RAID levels 2, 3, 4 and 7?</vt:lpstr>
      <vt:lpstr>RAID is no substitute for back-up!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RAID</dc:title>
  <dc:creator>sohrab</dc:creator>
  <cp:lastModifiedBy>Windows User</cp:lastModifiedBy>
  <cp:revision>3</cp:revision>
  <dcterms:created xsi:type="dcterms:W3CDTF">2006-08-16T00:00:00Z</dcterms:created>
  <dcterms:modified xsi:type="dcterms:W3CDTF">2020-07-05T13:58:47Z</dcterms:modified>
</cp:coreProperties>
</file>