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jwcLjTV6hlCsLOeWFiMvQZLph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577772ad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577772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577772ad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" y="609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Welcome to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FF0000"/>
                </a:solidFill>
              </a:rPr>
              <a:t>Natural Language Processing</a:t>
            </a:r>
            <a:endParaRPr/>
          </a:p>
        </p:txBody>
      </p:sp>
      <p:cxnSp>
        <p:nvCxnSpPr>
          <p:cNvPr id="89" name="Google Shape;89;p1"/>
          <p:cNvCxnSpPr/>
          <p:nvPr/>
        </p:nvCxnSpPr>
        <p:spPr>
          <a:xfrm>
            <a:off x="0" y="21336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in the NLP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structures created by the syntactic analyzer are assigned meanings.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Manush gass khai (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syntactically correct but semantically not)</a:t>
            </a:r>
            <a:endParaRPr/>
          </a:p>
          <a:p>
            <a:pPr indent="-1854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Discourse integration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meaning of an individual sentence may depend on the sentences that precede it and may influence the meanings of the sentences that follow it.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wanted it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the prior discourse context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854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Pragmatic Analysis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structure representing what was said is reinterpreted to determine what was actually meant.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-commonsense knowledge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know what is it?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174" name="Google Shape;174;p10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Morphological Analysis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ts val="3200"/>
              <a:buChar char="•"/>
            </a:pPr>
            <a:r>
              <a:rPr b="1" lang="en-US">
                <a:solidFill>
                  <a:srgbClr val="1304D2"/>
                </a:solidFill>
              </a:rPr>
              <a:t>Morphology</a:t>
            </a:r>
            <a:r>
              <a:rPr lang="en-US"/>
              <a:t> is the </a:t>
            </a:r>
            <a:r>
              <a:rPr lang="en-US">
                <a:solidFill>
                  <a:srgbClr val="C00000"/>
                </a:solidFill>
              </a:rPr>
              <a:t>analysis of words</a:t>
            </a:r>
            <a:r>
              <a:rPr lang="en-US"/>
              <a:t> into morphemes &amp; conversely the synthesis of words from morphemes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Char char="•"/>
            </a:pPr>
            <a:r>
              <a:rPr b="1" lang="en-US">
                <a:solidFill>
                  <a:srgbClr val="1304D2"/>
                </a:solidFill>
              </a:rPr>
              <a:t>Morphemes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-a smallest meaningful unit in the grammar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</a:t>
            </a:r>
            <a:r>
              <a:rPr lang="en-US" sz="2800"/>
              <a:t>a smallest linguistic unit that has semantic meaning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-a unit of language immediately below the ‘word level’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-</a:t>
            </a:r>
            <a:r>
              <a:rPr lang="en-US" sz="2400"/>
              <a:t>a smallest part of a word that can carry a discrete meaning</a:t>
            </a:r>
            <a:endParaRPr/>
          </a:p>
        </p:txBody>
      </p:sp>
      <p:cxnSp>
        <p:nvCxnSpPr>
          <p:cNvPr id="181" name="Google Shape;181;p1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577772ad5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2577772ad5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Morphological Analysis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>
                <a:solidFill>
                  <a:srgbClr val="FF0000"/>
                </a:solidFill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word “</a:t>
            </a:r>
            <a:r>
              <a:rPr lang="en-US">
                <a:solidFill>
                  <a:srgbClr val="1304D2"/>
                </a:solidFill>
              </a:rPr>
              <a:t>unbreakable</a:t>
            </a:r>
            <a:r>
              <a:rPr lang="en-US"/>
              <a:t>” has 03 morphemes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un</a:t>
            </a:r>
            <a:r>
              <a:rPr lang="en-US"/>
              <a:t>-            a </a:t>
            </a:r>
            <a:r>
              <a:rPr lang="en-US">
                <a:solidFill>
                  <a:srgbClr val="FF0000"/>
                </a:solidFill>
              </a:rPr>
              <a:t>bound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-break-</a:t>
            </a:r>
            <a:r>
              <a:rPr lang="en-US"/>
              <a:t>     a </a:t>
            </a:r>
            <a:r>
              <a:rPr lang="en-US">
                <a:solidFill>
                  <a:srgbClr val="FF0000"/>
                </a:solidFill>
              </a:rPr>
              <a:t>free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-able-</a:t>
            </a:r>
            <a:r>
              <a:rPr lang="en-US"/>
              <a:t>       a </a:t>
            </a:r>
            <a:r>
              <a:rPr lang="en-US">
                <a:solidFill>
                  <a:srgbClr val="FF0000"/>
                </a:solidFill>
              </a:rPr>
              <a:t>bound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Also, </a:t>
            </a:r>
            <a:r>
              <a:rPr lang="en-US">
                <a:solidFill>
                  <a:srgbClr val="FF0000"/>
                </a:solidFill>
              </a:rPr>
              <a:t>un</a:t>
            </a:r>
            <a:r>
              <a:rPr lang="en-US"/>
              <a:t>: </a:t>
            </a:r>
            <a:r>
              <a:rPr lang="en-US">
                <a:solidFill>
                  <a:srgbClr val="1304D2"/>
                </a:solidFill>
              </a:rPr>
              <a:t>prefix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able</a:t>
            </a:r>
            <a:r>
              <a:rPr lang="en-US"/>
              <a:t>-</a:t>
            </a:r>
            <a:r>
              <a:rPr lang="en-US">
                <a:solidFill>
                  <a:srgbClr val="1304D2"/>
                </a:solidFill>
              </a:rPr>
              <a:t>suffix</a:t>
            </a:r>
            <a:r>
              <a:rPr lang="en-US"/>
              <a:t>--</a:t>
            </a:r>
            <a:r>
              <a:rPr lang="en-US">
                <a:solidFill>
                  <a:srgbClr val="33CC33"/>
                </a:solidFill>
              </a:rPr>
              <a:t>affixes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1981200" y="5562600"/>
            <a:ext cx="4397742" cy="8309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How many morphemes?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“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aagniporikhha” “unreliable”,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Types of Morphemes</a:t>
            </a:r>
            <a:endParaRPr/>
          </a:p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457200" y="1600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Free Morphemes</a:t>
            </a:r>
            <a:r>
              <a:rPr lang="en-US"/>
              <a:t>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-can appear stand alone/free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town, dog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-with other lexemes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town hall, dog house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Bound Morphemes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-appear only together with other morphemes to form a lexeme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lang="en-US">
                <a:solidFill>
                  <a:srgbClr val="FF33CC"/>
                </a:solidFill>
              </a:rPr>
              <a:t>un</a:t>
            </a:r>
            <a:r>
              <a:rPr lang="en-US"/>
              <a:t>-: may be </a:t>
            </a:r>
            <a:r>
              <a:rPr lang="en-US">
                <a:solidFill>
                  <a:srgbClr val="1304D2"/>
                </a:solidFill>
              </a:rPr>
              <a:t>prefix/suffix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Inflectional Morphemes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-modify a word’s tense, number, aspects etc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b="1" lang="en-US">
                <a:solidFill>
                  <a:srgbClr val="FF33CC"/>
                </a:solidFill>
              </a:rPr>
              <a:t>dog</a:t>
            </a:r>
            <a:r>
              <a:rPr lang="en-US"/>
              <a:t> morpheme with plural marker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morpheme </a:t>
            </a:r>
            <a:r>
              <a:rPr b="1" lang="en-US">
                <a:solidFill>
                  <a:srgbClr val="FF33CC"/>
                </a:solidFill>
              </a:rPr>
              <a:t>s</a:t>
            </a:r>
            <a:r>
              <a:rPr lang="en-US"/>
              <a:t> becomes </a:t>
            </a:r>
            <a:r>
              <a:rPr b="1" lang="en-US">
                <a:solidFill>
                  <a:srgbClr val="FF33CC"/>
                </a:solidFill>
              </a:rPr>
              <a:t>dogs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03" name="Google Shape;203;p13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Types of Morphemes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4572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Derivational Morphemes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-can be added to a word to derive another word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Addition of </a:t>
            </a:r>
            <a:r>
              <a:rPr lang="en-US">
                <a:solidFill>
                  <a:srgbClr val="FF33CC"/>
                </a:solidFill>
              </a:rPr>
              <a:t>“-nees</a:t>
            </a:r>
            <a:r>
              <a:rPr lang="en-US"/>
              <a:t>” to </a:t>
            </a:r>
            <a:r>
              <a:rPr lang="en-US">
                <a:solidFill>
                  <a:srgbClr val="1304D2"/>
                </a:solidFill>
              </a:rPr>
              <a:t>“happy</a:t>
            </a:r>
            <a:r>
              <a:rPr lang="en-US"/>
              <a:t>”: </a:t>
            </a:r>
            <a:r>
              <a:rPr lang="en-US">
                <a:solidFill>
                  <a:srgbClr val="FF0000"/>
                </a:solidFill>
              </a:rPr>
              <a:t>“happiness”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Root Morphemes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-primary lexical unit of a word. Roots can be either free or bound morphemes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chatters</a:t>
            </a:r>
            <a:r>
              <a:rPr lang="en-US"/>
              <a:t> has the inflectional root </a:t>
            </a:r>
            <a:r>
              <a:rPr lang="en-US">
                <a:solidFill>
                  <a:srgbClr val="FF0000"/>
                </a:solidFill>
              </a:rPr>
              <a:t>chatter</a:t>
            </a:r>
            <a:r>
              <a:rPr lang="en-US"/>
              <a:t> but the lexical root </a:t>
            </a:r>
            <a:r>
              <a:rPr lang="en-US">
                <a:solidFill>
                  <a:srgbClr val="1304D2"/>
                </a:solidFill>
              </a:rPr>
              <a:t>chat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Null Morphemes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-if is an </a:t>
            </a:r>
            <a:r>
              <a:rPr lang="en-US">
                <a:solidFill>
                  <a:srgbClr val="1304D2"/>
                </a:solidFill>
              </a:rPr>
              <a:t>invisible affix</a:t>
            </a:r>
            <a:r>
              <a:rPr lang="en-US"/>
              <a:t>, also called </a:t>
            </a:r>
            <a:r>
              <a:rPr lang="en-US">
                <a:solidFill>
                  <a:srgbClr val="1304D2"/>
                </a:solidFill>
              </a:rPr>
              <a:t>zero morpheme </a:t>
            </a:r>
            <a:r>
              <a:rPr lang="en-US"/>
              <a:t>represented as either the figure zero (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), the empty set symbol </a:t>
            </a:r>
            <a:r>
              <a:rPr b="1" lang="en-US">
                <a:solidFill>
                  <a:srgbClr val="FF0000"/>
                </a:solidFill>
              </a:rPr>
              <a:t>∅</a:t>
            </a:r>
            <a:r>
              <a:rPr lang="en-US"/>
              <a:t>, or its variant </a:t>
            </a:r>
            <a:r>
              <a:rPr lang="en-US">
                <a:solidFill>
                  <a:srgbClr val="FF0000"/>
                </a:solidFill>
              </a:rPr>
              <a:t>∅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-Adding a null morpheme is called </a:t>
            </a:r>
            <a:r>
              <a:rPr lang="en-US">
                <a:solidFill>
                  <a:srgbClr val="FF0000"/>
                </a:solidFill>
              </a:rPr>
              <a:t>null affixation/null derivation/zero derivation; 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i="1" lang="en-US">
                <a:solidFill>
                  <a:srgbClr val="1304D2"/>
                </a:solidFill>
              </a:rPr>
              <a:t>cat = cat + -0 = ROOT (“cat”) + singular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i="1" lang="en-US">
                <a:solidFill>
                  <a:srgbClr val="FF33CC"/>
                </a:solidFill>
              </a:rPr>
              <a:t>cats = cat + - s = ROOT (“cat”) + plural</a:t>
            </a:r>
            <a:endParaRPr i="1">
              <a:solidFill>
                <a:srgbClr val="FF33CC"/>
              </a:solidFill>
            </a:endParaRPr>
          </a:p>
        </p:txBody>
      </p:sp>
      <p:cxnSp>
        <p:nvCxnSpPr>
          <p:cNvPr id="210" name="Google Shape;210;p14"/>
          <p:cNvCxnSpPr/>
          <p:nvPr/>
        </p:nvCxnSpPr>
        <p:spPr>
          <a:xfrm>
            <a:off x="0" y="96162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Syntactic Analysis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ct val="100000"/>
              <a:buChar char="•"/>
            </a:pPr>
            <a:r>
              <a:rPr b="1" lang="en-US">
                <a:solidFill>
                  <a:srgbClr val="FF33CC"/>
                </a:solidFill>
              </a:rPr>
              <a:t>Syntax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the structure of language.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-It is the </a:t>
            </a:r>
            <a:r>
              <a:rPr lang="en-US">
                <a:solidFill>
                  <a:srgbClr val="1304D2"/>
                </a:solidFill>
              </a:rPr>
              <a:t>grammatical arrangement of the words </a:t>
            </a:r>
            <a:r>
              <a:rPr lang="en-US"/>
              <a:t>in a sentence to show its relationship to one another in a sentence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a </a:t>
            </a:r>
            <a:r>
              <a:rPr lang="en-US">
                <a:solidFill>
                  <a:srgbClr val="1304D2"/>
                </a:solidFill>
              </a:rPr>
              <a:t>finite set of rules </a:t>
            </a:r>
            <a:r>
              <a:rPr lang="en-US"/>
              <a:t>that specify a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</a:t>
            </a:r>
            <a:r>
              <a:rPr b="1" lang="en-US">
                <a:solidFill>
                  <a:srgbClr val="FF0000"/>
                </a:solidFill>
              </a:rPr>
              <a:t>Rules</a:t>
            </a:r>
            <a:r>
              <a:rPr lang="en-US"/>
              <a:t>: Phase Structure Rules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33CC33"/>
              </a:buClr>
              <a:buSzPct val="100000"/>
              <a:buNone/>
            </a:pPr>
            <a:r>
              <a:rPr lang="en-US">
                <a:solidFill>
                  <a:srgbClr val="33CC33"/>
                </a:solidFill>
              </a:rPr>
              <a:t>  Context-Free </a:t>
            </a:r>
            <a:r>
              <a:rPr lang="en-US"/>
              <a:t>or </a:t>
            </a:r>
            <a:r>
              <a:rPr lang="en-US">
                <a:solidFill>
                  <a:srgbClr val="33CC33"/>
                </a:solidFill>
              </a:rPr>
              <a:t>Context-Sensitive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rules govern </a:t>
            </a:r>
            <a:r>
              <a:rPr lang="en-US">
                <a:solidFill>
                  <a:srgbClr val="1304D2"/>
                </a:solidFill>
              </a:rPr>
              <a:t>proper sentence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represented by </a:t>
            </a:r>
            <a:r>
              <a:rPr lang="en-US">
                <a:solidFill>
                  <a:srgbClr val="FF0000"/>
                </a:solidFill>
              </a:rPr>
              <a:t>Parse tree</a:t>
            </a:r>
            <a:r>
              <a:rPr lang="en-US"/>
              <a:t>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-a way to show the structure of a language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fragment or by </a:t>
            </a:r>
            <a:r>
              <a:rPr lang="en-US">
                <a:solidFill>
                  <a:srgbClr val="FF33CC"/>
                </a:solidFill>
              </a:rPr>
              <a:t>a list</a:t>
            </a:r>
            <a:endParaRPr/>
          </a:p>
        </p:txBody>
      </p:sp>
      <p:cxnSp>
        <p:nvCxnSpPr>
          <p:cNvPr id="217" name="Google Shape;217;p15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457200" y="12009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Syntactic Analysis</a:t>
            </a:r>
            <a:endParaRPr/>
          </a:p>
        </p:txBody>
      </p:sp>
      <p:grpSp>
        <p:nvGrpSpPr>
          <p:cNvPr id="224" name="Google Shape;224;p16"/>
          <p:cNvGrpSpPr/>
          <p:nvPr/>
        </p:nvGrpSpPr>
        <p:grpSpPr>
          <a:xfrm>
            <a:off x="670746" y="1301835"/>
            <a:ext cx="4585971" cy="3907840"/>
            <a:chOff x="1662429" y="1353351"/>
            <a:chExt cx="4585971" cy="3907840"/>
          </a:xfrm>
        </p:grpSpPr>
        <p:sp>
          <p:nvSpPr>
            <p:cNvPr id="225" name="Google Shape;225;p16"/>
            <p:cNvSpPr/>
            <p:nvPr/>
          </p:nvSpPr>
          <p:spPr>
            <a:xfrm>
              <a:off x="1662429" y="2438400"/>
              <a:ext cx="1981200" cy="1828800"/>
            </a:xfrm>
            <a:prstGeom prst="ellipse">
              <a:avLst/>
            </a:prstGeom>
            <a:solidFill>
              <a:srgbClr val="7030A0"/>
            </a:solidFill>
            <a:ln cap="flat" cmpd="sng" w="571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Parser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1820190" y="1353351"/>
              <a:ext cx="16866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33CC33"/>
                  </a:solidFill>
                  <a:latin typeface="Calibri"/>
                  <a:ea typeface="Calibri"/>
                  <a:cs typeface="Calibri"/>
                  <a:sym typeface="Calibri"/>
                </a:rPr>
                <a:t>Input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16"/>
            <p:cNvCxnSpPr>
              <a:stCxn id="225" idx="0"/>
            </p:cNvCxnSpPr>
            <p:nvPr/>
          </p:nvCxnSpPr>
          <p:spPr>
            <a:xfrm rot="10800000">
              <a:off x="2653029" y="182880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28" name="Google Shape;228;p16"/>
            <p:cNvCxnSpPr/>
            <p:nvPr/>
          </p:nvCxnSpPr>
          <p:spPr>
            <a:xfrm rot="10800000">
              <a:off x="2613318" y="4280079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29" name="Google Shape;229;p16"/>
            <p:cNvSpPr/>
            <p:nvPr/>
          </p:nvSpPr>
          <p:spPr>
            <a:xfrm>
              <a:off x="4419600" y="2744274"/>
              <a:ext cx="1828800" cy="1219200"/>
            </a:xfrm>
            <a:prstGeom prst="roundRect">
              <a:avLst>
                <a:gd fmla="val 16667" name="adj"/>
              </a:avLst>
            </a:prstGeom>
            <a:solidFill>
              <a:srgbClr val="FABF8E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Lexicon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" name="Google Shape;230;p16"/>
            <p:cNvCxnSpPr>
              <a:stCxn id="225" idx="6"/>
            </p:cNvCxnSpPr>
            <p:nvPr/>
          </p:nvCxnSpPr>
          <p:spPr>
            <a:xfrm>
              <a:off x="3643629" y="3352800"/>
              <a:ext cx="776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31" name="Google Shape;231;p16"/>
            <p:cNvSpPr txBox="1"/>
            <p:nvPr/>
          </p:nvSpPr>
          <p:spPr>
            <a:xfrm>
              <a:off x="1907148" y="4799526"/>
              <a:ext cx="15005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Parse Tree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962400"/>
            <a:ext cx="3048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/>
          <p:nvPr/>
        </p:nvSpPr>
        <p:spPr>
          <a:xfrm>
            <a:off x="5310390" y="2972874"/>
            <a:ext cx="1752600" cy="18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-pizza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13193" y="903669"/>
            <a:ext cx="2209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He ate the pizza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2506017" y="1160166"/>
            <a:ext cx="156555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PS 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S→ NP  VP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NP → PRO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NP → ART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VP → V  NP</a:t>
            </a:r>
            <a:endParaRPr b="1" i="0" sz="2000" u="none" cap="none" strike="noStrike">
              <a:solidFill>
                <a:srgbClr val="130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16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PS Rules and Tress for NP</a:t>
            </a:r>
            <a:endParaRPr/>
          </a:p>
        </p:txBody>
      </p:sp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 b="0" l="0" r="0" t="15681"/>
          <a:stretch/>
        </p:blipFill>
        <p:spPr>
          <a:xfrm>
            <a:off x="1295400" y="1138704"/>
            <a:ext cx="7001698" cy="1927536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43" name="Google Shape;2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913" y="3230443"/>
            <a:ext cx="7437522" cy="3474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7"/>
          <p:cNvCxnSpPr/>
          <p:nvPr/>
        </p:nvCxnSpPr>
        <p:spPr>
          <a:xfrm>
            <a:off x="0" y="97449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PS Rules</a:t>
            </a:r>
            <a:endParaRPr/>
          </a:p>
        </p:txBody>
      </p:sp>
      <p:sp>
        <p:nvSpPr>
          <p:cNvPr id="250" name="Google Shape;250;p18"/>
          <p:cNvSpPr txBox="1"/>
          <p:nvPr>
            <p:ph idx="1" type="body"/>
          </p:nvPr>
        </p:nvSpPr>
        <p:spPr>
          <a:xfrm>
            <a:off x="457200" y="13716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1304D2"/>
                </a:solidFill>
              </a:rPr>
              <a:t>→ NP VP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 (Det) (ADJS)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 PRO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→PN</a:t>
            </a:r>
            <a:endParaRPr>
              <a:solidFill>
                <a:srgbClr val="1304D2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ADJS → ADJ |ADJS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VP → V  (NP)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file|printer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PN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Bill|Rahim|Bird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PRO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I|he|she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Det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the|a|an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ADJ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short|long|want|red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V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printed|created|want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51" name="Google Shape;251;p18"/>
          <p:cNvGrpSpPr/>
          <p:nvPr/>
        </p:nvGrpSpPr>
        <p:grpSpPr>
          <a:xfrm>
            <a:off x="4562343" y="1371600"/>
            <a:ext cx="3876621" cy="4229637"/>
            <a:chOff x="4562343" y="1371600"/>
            <a:chExt cx="3876621" cy="4229637"/>
          </a:xfrm>
        </p:grpSpPr>
        <p:sp>
          <p:nvSpPr>
            <p:cNvPr id="252" name="Google Shape;252;p18"/>
            <p:cNvSpPr txBox="1"/>
            <p:nvPr/>
          </p:nvSpPr>
          <p:spPr>
            <a:xfrm>
              <a:off x="4572000" y="1371600"/>
              <a:ext cx="3053528" cy="46166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Bill printed the red 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5486400" y="1905000"/>
              <a:ext cx="3064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4639608" y="2580069"/>
              <a:ext cx="22204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NP                         VP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4572000" y="3262647"/>
              <a:ext cx="4892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PN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5562600" y="3239037"/>
              <a:ext cx="20842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V                         NP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6499536" y="3921615"/>
              <a:ext cx="1829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Det     ADJS     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7188558" y="4546242"/>
              <a:ext cx="5840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ADJ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5263170" y="3900144"/>
              <a:ext cx="9646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printed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6452316" y="4632099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" name="Google Shape;261;p18"/>
            <p:cNvCxnSpPr>
              <a:stCxn id="253" idx="2"/>
            </p:cNvCxnSpPr>
            <p:nvPr/>
          </p:nvCxnSpPr>
          <p:spPr>
            <a:xfrm flipH="1">
              <a:off x="4876747" y="2305110"/>
              <a:ext cx="762900" cy="2856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18"/>
            <p:cNvCxnSpPr>
              <a:stCxn id="253" idx="2"/>
            </p:cNvCxnSpPr>
            <p:nvPr/>
          </p:nvCxnSpPr>
          <p:spPr>
            <a:xfrm>
              <a:off x="5639647" y="2305110"/>
              <a:ext cx="837300" cy="3618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8"/>
            <p:cNvCxnSpPr/>
            <p:nvPr/>
          </p:nvCxnSpPr>
          <p:spPr>
            <a:xfrm>
              <a:off x="4800600" y="2845158"/>
              <a:ext cx="0" cy="4572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8"/>
            <p:cNvCxnSpPr/>
            <p:nvPr/>
          </p:nvCxnSpPr>
          <p:spPr>
            <a:xfrm flipH="1">
              <a:off x="5867400" y="2895600"/>
              <a:ext cx="6858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8"/>
            <p:cNvCxnSpPr/>
            <p:nvPr/>
          </p:nvCxnSpPr>
          <p:spPr>
            <a:xfrm>
              <a:off x="6553200" y="2895600"/>
              <a:ext cx="6858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18"/>
            <p:cNvCxnSpPr/>
            <p:nvPr/>
          </p:nvCxnSpPr>
          <p:spPr>
            <a:xfrm>
              <a:off x="5715000" y="3543837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18"/>
            <p:cNvCxnSpPr/>
            <p:nvPr/>
          </p:nvCxnSpPr>
          <p:spPr>
            <a:xfrm>
              <a:off x="4813479" y="3631842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" name="Google Shape;268;p18"/>
            <p:cNvSpPr txBox="1"/>
            <p:nvPr/>
          </p:nvSpPr>
          <p:spPr>
            <a:xfrm>
              <a:off x="4562343" y="3962391"/>
              <a:ext cx="5164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p18"/>
            <p:cNvCxnSpPr/>
            <p:nvPr/>
          </p:nvCxnSpPr>
          <p:spPr>
            <a:xfrm>
              <a:off x="7415010" y="3584613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18"/>
            <p:cNvCxnSpPr/>
            <p:nvPr/>
          </p:nvCxnSpPr>
          <p:spPr>
            <a:xfrm flipH="1">
              <a:off x="6705600" y="3584613"/>
              <a:ext cx="709410" cy="453987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18"/>
            <p:cNvCxnSpPr/>
            <p:nvPr/>
          </p:nvCxnSpPr>
          <p:spPr>
            <a:xfrm>
              <a:off x="7428963" y="3581400"/>
              <a:ext cx="6096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18"/>
            <p:cNvCxnSpPr/>
            <p:nvPr/>
          </p:nvCxnSpPr>
          <p:spPr>
            <a:xfrm>
              <a:off x="7467600" y="4229637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18"/>
            <p:cNvCxnSpPr/>
            <p:nvPr/>
          </p:nvCxnSpPr>
          <p:spPr>
            <a:xfrm>
              <a:off x="6705600" y="4241442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7467600" y="4872513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18"/>
            <p:cNvCxnSpPr/>
            <p:nvPr/>
          </p:nvCxnSpPr>
          <p:spPr>
            <a:xfrm>
              <a:off x="8153400" y="4267200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18"/>
            <p:cNvSpPr txBox="1"/>
            <p:nvPr/>
          </p:nvSpPr>
          <p:spPr>
            <a:xfrm>
              <a:off x="7269430" y="5201127"/>
              <a:ext cx="5408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7917667" y="4604193"/>
              <a:ext cx="521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8" name="Google Shape;278;p18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Natural Language Processing (NLP)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 sz="2800">
                <a:solidFill>
                  <a:srgbClr val="1304D2"/>
                </a:solidFill>
              </a:rPr>
              <a:t>Natural</a:t>
            </a:r>
            <a:r>
              <a:rPr lang="en-US" sz="280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rgbClr val="1304D2"/>
                </a:solidFill>
              </a:rPr>
              <a:t>Language</a:t>
            </a:r>
            <a:r>
              <a:rPr lang="en-US" sz="2800"/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Refers to the language </a:t>
            </a:r>
            <a:r>
              <a:rPr lang="en-US" sz="2400">
                <a:solidFill>
                  <a:srgbClr val="FF33CC"/>
                </a:solidFill>
              </a:rPr>
              <a:t>spoken/written by people</a:t>
            </a:r>
            <a:r>
              <a:rPr lang="en-US" sz="2400"/>
              <a:t>, e.g. English, Japanese, Bengali, as opposed to artificial languages, like C++, Java, LISP, Prolog,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 sz="2800">
                <a:solidFill>
                  <a:srgbClr val="1304D2"/>
                </a:solidFill>
              </a:rPr>
              <a:t>Natural Language Processing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Applications that deal with natural language in a way or another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Computers use (</a:t>
            </a:r>
            <a:r>
              <a:rPr lang="en-US" sz="2400">
                <a:solidFill>
                  <a:srgbClr val="FF33CC"/>
                </a:solidFill>
              </a:rPr>
              <a:t>analyze, understand, generate</a:t>
            </a:r>
            <a:r>
              <a:rPr lang="en-US" sz="2400"/>
              <a:t>) natural language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 somewhat applied field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rgbClr val="33CC33"/>
                </a:solidFill>
              </a:rPr>
              <a:t>Computational Linguistics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Doing linguistics on computers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on the linguistic side than NLP, but closely related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theoretical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97" name="Google Shape;97;p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Parser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457200" y="1295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parser is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, that accepts as input a sequence of words in a natural language and breaks them up into parts (nouns, verbs, &amp; their attributes), to be managed by other programming.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can be defined as the </a:t>
            </a:r>
            <a:r>
              <a:rPr lang="en-US">
                <a:solidFill>
                  <a:srgbClr val="FF0000"/>
                </a:solidFill>
              </a:rPr>
              <a:t>act of analyzing the grammatically</a:t>
            </a:r>
            <a:r>
              <a:rPr lang="en-US"/>
              <a:t> an utterance according to some specific grammar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is the process </a:t>
            </a:r>
            <a:r>
              <a:rPr lang="en-US">
                <a:solidFill>
                  <a:srgbClr val="FF0000"/>
                </a:solidFill>
              </a:rPr>
              <a:t>to check</a:t>
            </a:r>
            <a:r>
              <a:rPr lang="en-US"/>
              <a:t>, that a particular sequence of words in  sentence correspond to a language defined by its grammar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means show how  we can get from the </a:t>
            </a:r>
            <a:r>
              <a:rPr lang="en-US">
                <a:solidFill>
                  <a:srgbClr val="FF0000"/>
                </a:solidFill>
              </a:rPr>
              <a:t>start symbol </a:t>
            </a:r>
            <a:r>
              <a:rPr lang="en-US"/>
              <a:t>of the grammar to the sentence of words using the production rules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>
                <a:solidFill>
                  <a:srgbClr val="1304D2"/>
                </a:solidFill>
              </a:rPr>
              <a:t>The output of a parser is </a:t>
            </a:r>
            <a:r>
              <a:rPr lang="en-US"/>
              <a:t>a </a:t>
            </a:r>
            <a:r>
              <a:rPr b="1" i="1" lang="en-US" u="sng">
                <a:solidFill>
                  <a:srgbClr val="FF0000"/>
                </a:solidFill>
              </a:rPr>
              <a:t>parse tree/Structural Representation (SR)</a:t>
            </a:r>
            <a:endParaRPr/>
          </a:p>
        </p:txBody>
      </p:sp>
      <p:cxnSp>
        <p:nvCxnSpPr>
          <p:cNvPr id="285" name="Google Shape;285;p1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Properties of a Parse Tree</a:t>
            </a:r>
            <a:endParaRPr/>
          </a:p>
        </p:txBody>
      </p:sp>
      <p:sp>
        <p:nvSpPr>
          <p:cNvPr id="291" name="Google Shape;29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Parse tree is a </a:t>
            </a:r>
            <a:r>
              <a:rPr lang="en-US">
                <a:solidFill>
                  <a:srgbClr val="FF0000"/>
                </a:solidFill>
              </a:rPr>
              <a:t>way of representing </a:t>
            </a:r>
            <a:r>
              <a:rPr lang="en-US"/>
              <a:t>the output of a parser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Each </a:t>
            </a:r>
            <a:r>
              <a:rPr lang="en-US">
                <a:solidFill>
                  <a:srgbClr val="1304D2"/>
                </a:solidFill>
              </a:rPr>
              <a:t>phrasal constituent </a:t>
            </a:r>
            <a:r>
              <a:rPr lang="en-US"/>
              <a:t>found during parsing becomes a branch node of the parse tree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Every node corresponds either to an input word or to a non-terminal</a:t>
            </a:r>
            <a:endParaRPr/>
          </a:p>
          <a:p>
            <a:pPr indent="-386080" lvl="0" marL="457200" rtl="0" algn="l">
              <a:spcBef>
                <a:spcPts val="544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/>
              <a:t>Every node corresponds either to an input word or to a non-terminal</a:t>
            </a:r>
            <a:endParaRPr/>
          </a:p>
          <a:p>
            <a:pPr indent="-317182" lvl="0" marL="457200" rtl="0" algn="l">
              <a:spcBef>
                <a:spcPts val="544"/>
              </a:spcBef>
              <a:spcAft>
                <a:spcPts val="0"/>
              </a:spcAft>
              <a:buSzPct val="56250"/>
              <a:buChar char="▪"/>
            </a:pPr>
            <a:r>
              <a:rPr lang="en-US"/>
              <a:t>Each level in the parse tree corresponds to the application of one PS rule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1304D2"/>
                </a:solidFill>
              </a:rPr>
              <a:t>words of the sentence become the leaves </a:t>
            </a:r>
            <a:r>
              <a:rPr lang="en-US"/>
              <a:t>of the parse tree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There can be </a:t>
            </a:r>
            <a:r>
              <a:rPr lang="en-US">
                <a:solidFill>
                  <a:srgbClr val="1304D2"/>
                </a:solidFill>
              </a:rPr>
              <a:t>more than one parse tree </a:t>
            </a:r>
            <a:r>
              <a:rPr lang="en-US"/>
              <a:t>for a single sentence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92" name="Google Shape;292;p20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Why NLP?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533400" y="1600200"/>
            <a:ext cx="41910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Language is meant for </a:t>
            </a:r>
            <a:r>
              <a:rPr lang="en-US">
                <a:solidFill>
                  <a:srgbClr val="1304D2"/>
                </a:solidFill>
              </a:rPr>
              <a:t>communicating about the world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NLP offers insights into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Language is the medium of the web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Help in communication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With computers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With other humans (MT)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HCI/HRI</a:t>
            </a:r>
            <a:endParaRPr/>
          </a:p>
        </p:txBody>
      </p:sp>
      <p:pic>
        <p:nvPicPr>
          <p:cNvPr descr="imagesCA32YQAW.jpg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9" y="2285998"/>
            <a:ext cx="3383280" cy="23432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3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06" name="Google Shape;106;p3"/>
          <p:cNvSpPr txBox="1"/>
          <p:nvPr/>
        </p:nvSpPr>
        <p:spPr>
          <a:xfrm>
            <a:off x="5791200" y="4800600"/>
            <a:ext cx="24399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Kismet: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MIT Media 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Why NLP?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2971800" y="1295400"/>
            <a:ext cx="6019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Classify text into categories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Index and search large texts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Automatic translation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Speech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Understand phone conversations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Extract useful information from resumes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Automatic summarization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Condense 1 book into 1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Question answering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Knowledge acquisition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Text generations / dialogues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228600" y="1981200"/>
            <a:ext cx="2667000" cy="2246769"/>
          </a:xfrm>
          <a:prstGeom prst="rect">
            <a:avLst/>
          </a:prstGeom>
          <a:noFill/>
          <a:ln cap="flat" cmpd="sng" w="28575">
            <a:solidFill>
              <a:srgbClr val="FF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for processing large amounts of texts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-require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NLP expertise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Scientific Importance</a:t>
            </a:r>
            <a:endParaRPr/>
          </a:p>
        </p:txBody>
      </p:sp>
      <p:pic>
        <p:nvPicPr>
          <p:cNvPr descr="scienti.jpg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514600"/>
            <a:ext cx="3494188" cy="2834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457200" y="3810000"/>
            <a:ext cx="31794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er.jpg"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572000"/>
            <a:ext cx="3332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hi.jpg" id="123" name="Google Shape;1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1676400"/>
            <a:ext cx="3267986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Involves ….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</a:rPr>
              <a:t>Two tasks: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FF33CC"/>
              </a:buClr>
              <a:buSzPct val="100000"/>
              <a:buFont typeface="Noto Sans Symbols"/>
              <a:buChar char="❑"/>
            </a:pPr>
            <a:r>
              <a:rPr lang="en-US">
                <a:solidFill>
                  <a:srgbClr val="FF33CC"/>
                </a:solidFill>
              </a:rPr>
              <a:t>Processing written 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-Lexical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-Syntactic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-Semantic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-Pragmatic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FF33CC"/>
              </a:buClr>
              <a:buSzPct val="100000"/>
              <a:buFont typeface="Noto Sans Symbols"/>
              <a:buChar char="❑"/>
            </a:pPr>
            <a:r>
              <a:rPr lang="en-US">
                <a:solidFill>
                  <a:srgbClr val="FF33CC"/>
                </a:solidFill>
              </a:rPr>
              <a:t>Processing spoken language</a:t>
            </a:r>
            <a:r>
              <a:rPr lang="en-US"/>
              <a:t>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-Lexical, Syntactic, Semantic, Pragmatic+++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 Phonology </a:t>
            </a: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Involves ….</a:t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3352800" y="4109448"/>
            <a:ext cx="1981200" cy="1066800"/>
          </a:xfrm>
          <a:prstGeom prst="rect">
            <a:avLst/>
          </a:prstGeom>
          <a:solidFill>
            <a:srgbClr val="1304D2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7"/>
          <p:cNvCxnSpPr>
            <a:stCxn id="136" idx="3"/>
          </p:cNvCxnSpPr>
          <p:nvPr/>
        </p:nvCxnSpPr>
        <p:spPr>
          <a:xfrm>
            <a:off x="5334000" y="4642848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FF33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7"/>
          <p:cNvCxnSpPr>
            <a:endCxn id="136" idx="1"/>
          </p:cNvCxnSpPr>
          <p:nvPr/>
        </p:nvCxnSpPr>
        <p:spPr>
          <a:xfrm>
            <a:off x="2133600" y="4642848"/>
            <a:ext cx="1219200" cy="0"/>
          </a:xfrm>
          <a:prstGeom prst="straightConnector1">
            <a:avLst/>
          </a:pr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7"/>
          <p:cNvSpPr txBox="1"/>
          <p:nvPr/>
        </p:nvSpPr>
        <p:spPr>
          <a:xfrm>
            <a:off x="930501" y="4489374"/>
            <a:ext cx="10903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NL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6324600" y="4451811"/>
            <a:ext cx="12827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NL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 rot="-5400000">
            <a:off x="2481213" y="3812268"/>
            <a:ext cx="381000" cy="3108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 rot="-5400000">
            <a:off x="5808264" y="3812268"/>
            <a:ext cx="381000" cy="3108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805181" y="5718231"/>
            <a:ext cx="17550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5317899" y="5695695"/>
            <a:ext cx="13821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2448048" y="3655452"/>
            <a:ext cx="38356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228600" y="1676400"/>
            <a:ext cx="73331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Natural Language Understanding (NLU):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&amp; reasoning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 input is NL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-Internal structure of the input NL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227526" y="2775402"/>
            <a:ext cx="66400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Natural Language Generation (NLG):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other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Steps in the NLP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Morphological/Lexical Analysis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Individual words are analyzed into their components 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-non-word tokens  such as punctuation are separated from the words.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-Divide the text into paragraphs, sentences &amp; words</a:t>
            </a:r>
            <a:endParaRPr/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Analysis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Linear sequences of words are transformed into structures that show how the words relate to each other.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-Boy the go to store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 due to violate the rules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0" marL="342900" rtl="0" algn="just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p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457200" y="5569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Linguistics and Language Processing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203" y="797688"/>
            <a:ext cx="638175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304800" y="1981200"/>
            <a:ext cx="14321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High-level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201768" y="4038600"/>
            <a:ext cx="13731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Low-level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752600" y="2133600"/>
            <a:ext cx="13716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6" name="Google Shape;166;p8"/>
          <p:cNvCxnSpPr/>
          <p:nvPr/>
        </p:nvCxnSpPr>
        <p:spPr>
          <a:xfrm>
            <a:off x="1600200" y="4267200"/>
            <a:ext cx="13716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7" name="Google Shape;167;p8"/>
          <p:cNvCxnSpPr/>
          <p:nvPr/>
        </p:nvCxnSpPr>
        <p:spPr>
          <a:xfrm>
            <a:off x="0" y="6858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2013-03-29T17:15:03Z</dcterms:created>
  <dc:creator>Moshiul</dc:creator>
</cp:coreProperties>
</file>