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.jpg"/><Relationship Id="rId5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09600" y="609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Welcome to</a:t>
            </a:r>
            <a:br>
              <a:rPr lang="en-US">
                <a:solidFill>
                  <a:srgbClr val="002060"/>
                </a:solidFill>
              </a:rPr>
            </a:br>
            <a:r>
              <a:rPr lang="en-US">
                <a:solidFill>
                  <a:srgbClr val="FF0000"/>
                </a:solidFill>
              </a:rPr>
              <a:t>Natural Language Processing</a:t>
            </a:r>
            <a:endParaRPr/>
          </a:p>
        </p:txBody>
      </p:sp>
      <p:cxnSp>
        <p:nvCxnSpPr>
          <p:cNvPr id="89" name="Google Shape;89;p1"/>
          <p:cNvCxnSpPr/>
          <p:nvPr/>
        </p:nvCxnSpPr>
        <p:spPr>
          <a:xfrm>
            <a:off x="0" y="21336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371600" y="3962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Steps in the NLP</a:t>
            </a:r>
            <a:endParaRPr/>
          </a:p>
        </p:txBody>
      </p:sp>
      <p:sp>
        <p:nvSpPr>
          <p:cNvPr id="173" name="Google Shape;173;p10"/>
          <p:cNvSpPr txBox="1"/>
          <p:nvPr>
            <p:ph idx="1" type="body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Analysis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structures created by the syntactic analyzer are assigned meanings.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Manush gass khai (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syntactically correct but semantically not)</a:t>
            </a:r>
            <a:endParaRPr/>
          </a:p>
          <a:p>
            <a:pPr indent="-18542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Discourse integration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The meaning of an individual sentence may depend on the sentences that precede it and may influence the meanings of the sentences that follow it.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wanted it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>
                <a:solidFill>
                  <a:srgbClr val="00B05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depends on the prior discourse context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85420" lvl="0" marL="342900" rtl="0" algn="just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Pragmatic Analysis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The structure representing what was said is reinterpreted to determine what was actually meant.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-commonsense knowledge</a:t>
            </a:r>
            <a:endParaRPr/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r>
              <a:rPr lang="en-US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you know what is it?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lang="en-US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174" name="Google Shape;174;p10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Morphological Analysis</a:t>
            </a:r>
            <a:endParaRPr/>
          </a:p>
        </p:txBody>
      </p:sp>
      <p:sp>
        <p:nvSpPr>
          <p:cNvPr id="180" name="Google Shape;180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ts val="3200"/>
              <a:buChar char="•"/>
            </a:pPr>
            <a:r>
              <a:rPr b="1" lang="en-US">
                <a:solidFill>
                  <a:srgbClr val="1304D2"/>
                </a:solidFill>
              </a:rPr>
              <a:t>Morphology</a:t>
            </a:r>
            <a:r>
              <a:rPr lang="en-US"/>
              <a:t> is the </a:t>
            </a:r>
            <a:r>
              <a:rPr lang="en-US">
                <a:solidFill>
                  <a:srgbClr val="C00000"/>
                </a:solidFill>
              </a:rPr>
              <a:t>analysis of words</a:t>
            </a:r>
            <a:r>
              <a:rPr lang="en-US"/>
              <a:t> into morphemes &amp; conversely the synthesis of words from morphemes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Char char="•"/>
            </a:pPr>
            <a:r>
              <a:rPr b="1" lang="en-US">
                <a:solidFill>
                  <a:srgbClr val="1304D2"/>
                </a:solidFill>
              </a:rPr>
              <a:t>Morphemes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-a smallest meaningful unit in the grammar </a:t>
            </a:r>
            <a:endParaRPr/>
          </a:p>
          <a:p>
            <a:pPr indent="-342900" lvl="0" marL="342900" rtl="0" algn="just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-</a:t>
            </a:r>
            <a:r>
              <a:rPr lang="en-US" sz="2800"/>
              <a:t>a smallest linguistic unit that has semantic meaning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-a unit of language immediately below the ‘word level’</a:t>
            </a:r>
            <a:endParaRPr/>
          </a:p>
          <a:p>
            <a:pPr indent="-342900" lvl="0" marL="342900" rtl="0" algn="just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-</a:t>
            </a:r>
            <a:r>
              <a:rPr lang="en-US" sz="2400"/>
              <a:t>a smallest part of a word that can carry a discrete meaning</a:t>
            </a:r>
            <a:endParaRPr/>
          </a:p>
        </p:txBody>
      </p:sp>
      <p:cxnSp>
        <p:nvCxnSpPr>
          <p:cNvPr id="181" name="Google Shape;181;p11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Morphological Analysis</a:t>
            </a:r>
            <a:endParaRPr/>
          </a:p>
        </p:txBody>
      </p:sp>
      <p:sp>
        <p:nvSpPr>
          <p:cNvPr id="187" name="Google Shape;18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US">
                <a:solidFill>
                  <a:srgbClr val="FF0000"/>
                </a:solidFill>
              </a:rPr>
              <a:t>Example: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The word “</a:t>
            </a:r>
            <a:r>
              <a:rPr lang="en-US">
                <a:solidFill>
                  <a:srgbClr val="1304D2"/>
                </a:solidFill>
              </a:rPr>
              <a:t>unbreakable</a:t>
            </a:r>
            <a:r>
              <a:rPr lang="en-US"/>
              <a:t>” has 03 morphemes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AutoNum type="arabicPeriod"/>
            </a:pPr>
            <a:r>
              <a:rPr lang="en-US">
                <a:solidFill>
                  <a:srgbClr val="1304D2"/>
                </a:solidFill>
              </a:rPr>
              <a:t>un</a:t>
            </a:r>
            <a:r>
              <a:rPr lang="en-US"/>
              <a:t>-            a </a:t>
            </a:r>
            <a:r>
              <a:rPr lang="en-US">
                <a:solidFill>
                  <a:srgbClr val="FF0000"/>
                </a:solidFill>
              </a:rPr>
              <a:t>bound</a:t>
            </a:r>
            <a:r>
              <a:rPr lang="en-US"/>
              <a:t> morpheme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AutoNum type="arabicPeriod"/>
            </a:pPr>
            <a:r>
              <a:rPr lang="en-US">
                <a:solidFill>
                  <a:srgbClr val="1304D2"/>
                </a:solidFill>
              </a:rPr>
              <a:t>-break-</a:t>
            </a:r>
            <a:r>
              <a:rPr lang="en-US"/>
              <a:t>     a </a:t>
            </a:r>
            <a:r>
              <a:rPr lang="en-US">
                <a:solidFill>
                  <a:srgbClr val="FF0000"/>
                </a:solidFill>
              </a:rPr>
              <a:t>free</a:t>
            </a:r>
            <a:r>
              <a:rPr lang="en-US"/>
              <a:t> morpheme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rgbClr val="1304D2"/>
              </a:buClr>
              <a:buSzPts val="3200"/>
              <a:buAutoNum type="arabicPeriod"/>
            </a:pPr>
            <a:r>
              <a:rPr lang="en-US">
                <a:solidFill>
                  <a:srgbClr val="1304D2"/>
                </a:solidFill>
              </a:rPr>
              <a:t>-able-</a:t>
            </a:r>
            <a:r>
              <a:rPr lang="en-US"/>
              <a:t>       a </a:t>
            </a:r>
            <a:r>
              <a:rPr lang="en-US">
                <a:solidFill>
                  <a:srgbClr val="FF0000"/>
                </a:solidFill>
              </a:rPr>
              <a:t>bound</a:t>
            </a:r>
            <a:r>
              <a:rPr lang="en-US"/>
              <a:t> morpheme</a:t>
            </a:r>
            <a:endParaRPr/>
          </a:p>
          <a:p>
            <a:pPr indent="-514350" lvl="0" marL="5143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Also, </a:t>
            </a:r>
            <a:r>
              <a:rPr lang="en-US">
                <a:solidFill>
                  <a:srgbClr val="FF0000"/>
                </a:solidFill>
              </a:rPr>
              <a:t>un</a:t>
            </a:r>
            <a:r>
              <a:rPr lang="en-US"/>
              <a:t>: </a:t>
            </a:r>
            <a:r>
              <a:rPr lang="en-US">
                <a:solidFill>
                  <a:srgbClr val="1304D2"/>
                </a:solidFill>
              </a:rPr>
              <a:t>prefix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able</a:t>
            </a:r>
            <a:r>
              <a:rPr lang="en-US"/>
              <a:t>-</a:t>
            </a:r>
            <a:r>
              <a:rPr lang="en-US">
                <a:solidFill>
                  <a:srgbClr val="1304D2"/>
                </a:solidFill>
              </a:rPr>
              <a:t>suffix</a:t>
            </a:r>
            <a:r>
              <a:rPr lang="en-US"/>
              <a:t>--</a:t>
            </a:r>
            <a:r>
              <a:rPr lang="en-US">
                <a:solidFill>
                  <a:srgbClr val="33CC33"/>
                </a:solidFill>
              </a:rPr>
              <a:t>affixes</a:t>
            </a:r>
            <a:endParaRPr/>
          </a:p>
        </p:txBody>
      </p:sp>
      <p:sp>
        <p:nvSpPr>
          <p:cNvPr id="188" name="Google Shape;188;p12"/>
          <p:cNvSpPr txBox="1"/>
          <p:nvPr/>
        </p:nvSpPr>
        <p:spPr>
          <a:xfrm>
            <a:off x="1981200" y="5562600"/>
            <a:ext cx="4397742" cy="830997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How many morphemes?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“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aagniporikhha” “unreliable”, </a:t>
            </a:r>
            <a:endParaRPr/>
          </a:p>
        </p:txBody>
      </p:sp>
      <p:cxnSp>
        <p:nvCxnSpPr>
          <p:cNvPr id="189" name="Google Shape;189;p1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Types of Morphemes</a:t>
            </a:r>
            <a:endParaRPr/>
          </a:p>
        </p:txBody>
      </p:sp>
      <p:sp>
        <p:nvSpPr>
          <p:cNvPr id="195" name="Google Shape;195;p13"/>
          <p:cNvSpPr txBox="1"/>
          <p:nvPr>
            <p:ph idx="1" type="body"/>
          </p:nvPr>
        </p:nvSpPr>
        <p:spPr>
          <a:xfrm>
            <a:off x="457200" y="1600200"/>
            <a:ext cx="85344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Free Morphemes</a:t>
            </a:r>
            <a:r>
              <a:rPr lang="en-US"/>
              <a:t>: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-can appear stand alone/free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town, dog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-with other lexemes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town hall, dog house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Bound Morphemes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-appear only together with other morphemes to form a lexeme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lang="en-US">
                <a:solidFill>
                  <a:srgbClr val="FF33CC"/>
                </a:solidFill>
              </a:rPr>
              <a:t>un</a:t>
            </a:r>
            <a:r>
              <a:rPr lang="en-US"/>
              <a:t>-: may be </a:t>
            </a:r>
            <a:r>
              <a:rPr lang="en-US">
                <a:solidFill>
                  <a:srgbClr val="1304D2"/>
                </a:solidFill>
              </a:rPr>
              <a:t>prefix/suffix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FF0000"/>
                </a:solidFill>
              </a:rPr>
              <a:t>Inflectional Morphemes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-modify a word’s tense, number, aspects etc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b="1" lang="en-US">
                <a:solidFill>
                  <a:srgbClr val="FF33CC"/>
                </a:solidFill>
              </a:rPr>
              <a:t>dog</a:t>
            </a:r>
            <a:r>
              <a:rPr lang="en-US"/>
              <a:t> morpheme with plural marker</a:t>
            </a:r>
            <a:endParaRPr/>
          </a:p>
          <a:p>
            <a:pPr indent="-342900" lvl="0" marL="342900" rtl="0" algn="ctr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morpheme </a:t>
            </a:r>
            <a:r>
              <a:rPr b="1" lang="en-US">
                <a:solidFill>
                  <a:srgbClr val="FF33CC"/>
                </a:solidFill>
              </a:rPr>
              <a:t>s</a:t>
            </a:r>
            <a:r>
              <a:rPr lang="en-US"/>
              <a:t> becomes </a:t>
            </a:r>
            <a:r>
              <a:rPr b="1" lang="en-US">
                <a:solidFill>
                  <a:srgbClr val="FF33CC"/>
                </a:solidFill>
              </a:rPr>
              <a:t>dogs</a:t>
            </a:r>
            <a:endParaRPr/>
          </a:p>
          <a:p>
            <a:pPr indent="-18542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196" name="Google Shape;196;p13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4"/>
          <p:cNvSpPr txBox="1"/>
          <p:nvPr>
            <p:ph type="title"/>
          </p:nvPr>
        </p:nvSpPr>
        <p:spPr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Types of Morphemes</a:t>
            </a:r>
            <a:endParaRPr/>
          </a:p>
        </p:txBody>
      </p:sp>
      <p:sp>
        <p:nvSpPr>
          <p:cNvPr id="202" name="Google Shape;202;p14"/>
          <p:cNvSpPr txBox="1"/>
          <p:nvPr>
            <p:ph idx="1" type="body"/>
          </p:nvPr>
        </p:nvSpPr>
        <p:spPr>
          <a:xfrm>
            <a:off x="457200" y="1219200"/>
            <a:ext cx="8534400" cy="5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1304D2"/>
                </a:solidFill>
              </a:rPr>
              <a:t>Derivational Morphemes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-can be added to a word to derive another word</a:t>
            </a:r>
            <a:endParaRPr/>
          </a:p>
          <a:p>
            <a:pPr indent="-342900" lvl="0" marL="342900" rtl="0" algn="ctr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Addition of </a:t>
            </a:r>
            <a:r>
              <a:rPr lang="en-US">
                <a:solidFill>
                  <a:srgbClr val="FF33CC"/>
                </a:solidFill>
              </a:rPr>
              <a:t>“-nees</a:t>
            </a:r>
            <a:r>
              <a:rPr lang="en-US"/>
              <a:t>” to </a:t>
            </a:r>
            <a:r>
              <a:rPr lang="en-US">
                <a:solidFill>
                  <a:srgbClr val="1304D2"/>
                </a:solidFill>
              </a:rPr>
              <a:t>“happy</a:t>
            </a:r>
            <a:r>
              <a:rPr lang="en-US"/>
              <a:t>”: </a:t>
            </a:r>
            <a:r>
              <a:rPr lang="en-US">
                <a:solidFill>
                  <a:srgbClr val="FF0000"/>
                </a:solidFill>
              </a:rPr>
              <a:t>“happiness”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1304D2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1304D2"/>
                </a:solidFill>
              </a:rPr>
              <a:t>Root Morphemes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-primary lexical unit of a word. Roots can be either free or bound morphemes</a:t>
            </a:r>
            <a:endParaRPr/>
          </a:p>
          <a:p>
            <a:pPr indent="-342900" lvl="0" marL="342900" rtl="0" algn="ctr">
              <a:spcBef>
                <a:spcPts val="448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lang="en-US">
                <a:solidFill>
                  <a:srgbClr val="FF0000"/>
                </a:solidFill>
              </a:rPr>
              <a:t>chatters</a:t>
            </a:r>
            <a:r>
              <a:rPr lang="en-US"/>
              <a:t> has the inflectional root </a:t>
            </a:r>
            <a:r>
              <a:rPr lang="en-US">
                <a:solidFill>
                  <a:srgbClr val="FF0000"/>
                </a:solidFill>
              </a:rPr>
              <a:t>chatter</a:t>
            </a:r>
            <a:r>
              <a:rPr lang="en-US"/>
              <a:t> but the lexical root </a:t>
            </a:r>
            <a:r>
              <a:rPr lang="en-US">
                <a:solidFill>
                  <a:srgbClr val="1304D2"/>
                </a:solidFill>
              </a:rPr>
              <a:t>chat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rgbClr val="1304D2"/>
              </a:buClr>
              <a:buSzPct val="100000"/>
              <a:buFont typeface="Noto Sans Symbols"/>
              <a:buChar char="⮚"/>
            </a:pPr>
            <a:r>
              <a:rPr b="1" lang="en-US">
                <a:solidFill>
                  <a:srgbClr val="1304D2"/>
                </a:solidFill>
              </a:rPr>
              <a:t>Null Morphemes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-if is an </a:t>
            </a:r>
            <a:r>
              <a:rPr lang="en-US">
                <a:solidFill>
                  <a:srgbClr val="1304D2"/>
                </a:solidFill>
              </a:rPr>
              <a:t>invisible affix</a:t>
            </a:r>
            <a:r>
              <a:rPr lang="en-US"/>
              <a:t>, also called </a:t>
            </a:r>
            <a:r>
              <a:rPr lang="en-US">
                <a:solidFill>
                  <a:srgbClr val="1304D2"/>
                </a:solidFill>
              </a:rPr>
              <a:t>zero morpheme </a:t>
            </a:r>
            <a:r>
              <a:rPr lang="en-US"/>
              <a:t>represented as either the figure zero (</a:t>
            </a:r>
            <a:r>
              <a:rPr lang="en-US">
                <a:solidFill>
                  <a:srgbClr val="FF0000"/>
                </a:solidFill>
              </a:rPr>
              <a:t>0</a:t>
            </a:r>
            <a:r>
              <a:rPr lang="en-US"/>
              <a:t>), the empty set symbol </a:t>
            </a:r>
            <a:r>
              <a:rPr b="1" lang="en-US">
                <a:solidFill>
                  <a:srgbClr val="FF0000"/>
                </a:solidFill>
              </a:rPr>
              <a:t>∅</a:t>
            </a:r>
            <a:r>
              <a:rPr lang="en-US"/>
              <a:t>, or its variant </a:t>
            </a:r>
            <a:r>
              <a:rPr lang="en-US">
                <a:solidFill>
                  <a:srgbClr val="FF0000"/>
                </a:solidFill>
              </a:rPr>
              <a:t>∅</a:t>
            </a:r>
            <a:endParaRPr/>
          </a:p>
          <a:p>
            <a:pPr indent="-342900" lvl="0" marL="342900" rtl="0" algn="l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-Adding a null morpheme is called </a:t>
            </a:r>
            <a:r>
              <a:rPr lang="en-US">
                <a:solidFill>
                  <a:srgbClr val="FF0000"/>
                </a:solidFill>
              </a:rPr>
              <a:t>null affixation/null derivation/zero derivation; </a:t>
            </a:r>
            <a:endParaRPr/>
          </a:p>
          <a:p>
            <a:pPr indent="-342900" lvl="0" marL="342900" rtl="0" algn="ctr">
              <a:spcBef>
                <a:spcPts val="448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i="1" lang="en-US">
                <a:solidFill>
                  <a:srgbClr val="1304D2"/>
                </a:solidFill>
              </a:rPr>
              <a:t>cat = cat + -0 = ROOT (“cat”) + singular</a:t>
            </a:r>
            <a:endParaRPr/>
          </a:p>
          <a:p>
            <a:pPr indent="-342900" lvl="0" marL="342900" rtl="0" algn="ctr">
              <a:spcBef>
                <a:spcPts val="448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i="1" lang="en-US">
                <a:solidFill>
                  <a:srgbClr val="FF33CC"/>
                </a:solidFill>
              </a:rPr>
              <a:t>cats = cat + - s = ROOT (“cat”) + plural</a:t>
            </a:r>
            <a:endParaRPr i="1">
              <a:solidFill>
                <a:srgbClr val="FF33CC"/>
              </a:solidFill>
            </a:endParaRPr>
          </a:p>
        </p:txBody>
      </p:sp>
      <p:cxnSp>
        <p:nvCxnSpPr>
          <p:cNvPr id="203" name="Google Shape;203;p14"/>
          <p:cNvCxnSpPr/>
          <p:nvPr/>
        </p:nvCxnSpPr>
        <p:spPr>
          <a:xfrm>
            <a:off x="0" y="96162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Syntactic Analysis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457200" y="1371600"/>
            <a:ext cx="8229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33CC"/>
              </a:buClr>
              <a:buSzPct val="100000"/>
              <a:buChar char="•"/>
            </a:pPr>
            <a:r>
              <a:rPr b="1" lang="en-US">
                <a:solidFill>
                  <a:srgbClr val="FF33CC"/>
                </a:solidFill>
              </a:rPr>
              <a:t>Syntax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is the structure of language.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-It is the </a:t>
            </a:r>
            <a:r>
              <a:rPr lang="en-US">
                <a:solidFill>
                  <a:srgbClr val="1304D2"/>
                </a:solidFill>
              </a:rPr>
              <a:t>grammatical arrangement of the words </a:t>
            </a:r>
            <a:r>
              <a:rPr lang="en-US"/>
              <a:t>in a sentence to show its relationship to one another in a sentence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is a </a:t>
            </a:r>
            <a:r>
              <a:rPr lang="en-US">
                <a:solidFill>
                  <a:srgbClr val="1304D2"/>
                </a:solidFill>
              </a:rPr>
              <a:t>finite set of rules </a:t>
            </a:r>
            <a:r>
              <a:rPr lang="en-US"/>
              <a:t>that specify a language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</a:t>
            </a:r>
            <a:r>
              <a:rPr b="1" lang="en-US">
                <a:solidFill>
                  <a:srgbClr val="FF0000"/>
                </a:solidFill>
              </a:rPr>
              <a:t>Rules</a:t>
            </a:r>
            <a:r>
              <a:rPr lang="en-US"/>
              <a:t>: Phase Structure Rules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rgbClr val="33CC33"/>
              </a:buClr>
              <a:buSzPct val="100000"/>
              <a:buNone/>
            </a:pPr>
            <a:r>
              <a:rPr lang="en-US">
                <a:solidFill>
                  <a:srgbClr val="33CC33"/>
                </a:solidFill>
              </a:rPr>
              <a:t>  Context-Free </a:t>
            </a:r>
            <a:r>
              <a:rPr lang="en-US"/>
              <a:t>or </a:t>
            </a:r>
            <a:r>
              <a:rPr lang="en-US">
                <a:solidFill>
                  <a:srgbClr val="33CC33"/>
                </a:solidFill>
              </a:rPr>
              <a:t>Context-Sensitive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rules govern </a:t>
            </a:r>
            <a:r>
              <a:rPr lang="en-US">
                <a:solidFill>
                  <a:srgbClr val="1304D2"/>
                </a:solidFill>
              </a:rPr>
              <a:t>proper sentence structure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-Syntax is represented by </a:t>
            </a:r>
            <a:r>
              <a:rPr lang="en-US">
                <a:solidFill>
                  <a:srgbClr val="FF0000"/>
                </a:solidFill>
              </a:rPr>
              <a:t>Parse tree</a:t>
            </a:r>
            <a:r>
              <a:rPr lang="en-US"/>
              <a:t>: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-a way to show the structure of a language  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                 fragment or by </a:t>
            </a:r>
            <a:r>
              <a:rPr lang="en-US">
                <a:solidFill>
                  <a:srgbClr val="FF33CC"/>
                </a:solidFill>
              </a:rPr>
              <a:t>a list</a:t>
            </a:r>
            <a:endParaRPr/>
          </a:p>
        </p:txBody>
      </p:sp>
      <p:cxnSp>
        <p:nvCxnSpPr>
          <p:cNvPr id="210" name="Google Shape;210;p15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6"/>
          <p:cNvSpPr txBox="1"/>
          <p:nvPr>
            <p:ph type="title"/>
          </p:nvPr>
        </p:nvSpPr>
        <p:spPr>
          <a:xfrm>
            <a:off x="457200" y="120090"/>
            <a:ext cx="822960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Syntactic Analysis</a:t>
            </a:r>
            <a:endParaRPr/>
          </a:p>
        </p:txBody>
      </p:sp>
      <p:grpSp>
        <p:nvGrpSpPr>
          <p:cNvPr id="217" name="Google Shape;217;p16"/>
          <p:cNvGrpSpPr/>
          <p:nvPr/>
        </p:nvGrpSpPr>
        <p:grpSpPr>
          <a:xfrm>
            <a:off x="670746" y="1301835"/>
            <a:ext cx="4585971" cy="3907840"/>
            <a:chOff x="1662429" y="1353351"/>
            <a:chExt cx="4585971" cy="3907840"/>
          </a:xfrm>
        </p:grpSpPr>
        <p:sp>
          <p:nvSpPr>
            <p:cNvPr id="218" name="Google Shape;218;p16"/>
            <p:cNvSpPr/>
            <p:nvPr/>
          </p:nvSpPr>
          <p:spPr>
            <a:xfrm>
              <a:off x="1662429" y="2438400"/>
              <a:ext cx="1981200" cy="1828800"/>
            </a:xfrm>
            <a:prstGeom prst="ellipse">
              <a:avLst/>
            </a:prstGeom>
            <a:solidFill>
              <a:srgbClr val="7030A0"/>
            </a:solidFill>
            <a:ln cap="flat" cmpd="sng" w="57150">
              <a:solidFill>
                <a:srgbClr val="00206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800">
                  <a:solidFill>
                    <a:srgbClr val="FF33CC"/>
                  </a:solidFill>
                  <a:latin typeface="Calibri"/>
                  <a:ea typeface="Calibri"/>
                  <a:cs typeface="Calibri"/>
                  <a:sym typeface="Calibri"/>
                </a:rPr>
                <a:t>Parser</a:t>
              </a:r>
              <a:endParaRPr/>
            </a:p>
          </p:txBody>
        </p:sp>
        <p:sp>
          <p:nvSpPr>
            <p:cNvPr id="219" name="Google Shape;219;p16"/>
            <p:cNvSpPr txBox="1"/>
            <p:nvPr/>
          </p:nvSpPr>
          <p:spPr>
            <a:xfrm>
              <a:off x="1820190" y="1353351"/>
              <a:ext cx="1686680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33CC33"/>
                  </a:solidFill>
                  <a:latin typeface="Calibri"/>
                  <a:ea typeface="Calibri"/>
                  <a:cs typeface="Calibri"/>
                  <a:sym typeface="Calibri"/>
                </a:rPr>
                <a:t>Input String</a:t>
              </a:r>
              <a:endParaRPr/>
            </a:p>
          </p:txBody>
        </p:sp>
        <p:cxnSp>
          <p:nvCxnSpPr>
            <p:cNvPr id="220" name="Google Shape;220;p16"/>
            <p:cNvCxnSpPr>
              <a:stCxn id="218" idx="0"/>
            </p:cNvCxnSpPr>
            <p:nvPr/>
          </p:nvCxnSpPr>
          <p:spPr>
            <a:xfrm rot="10800000">
              <a:off x="2653029" y="1828800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rgbClr val="4A7DBA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cxnSp>
          <p:nvCxnSpPr>
            <p:cNvPr id="221" name="Google Shape;221;p16"/>
            <p:cNvCxnSpPr/>
            <p:nvPr/>
          </p:nvCxnSpPr>
          <p:spPr>
            <a:xfrm rot="10800000">
              <a:off x="2613318" y="4280079"/>
              <a:ext cx="0" cy="609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stealth"/>
              <a:tailEnd len="sm" w="sm" type="none"/>
            </a:ln>
          </p:spPr>
        </p:cxnSp>
        <p:sp>
          <p:nvSpPr>
            <p:cNvPr id="222" name="Google Shape;222;p16"/>
            <p:cNvSpPr/>
            <p:nvPr/>
          </p:nvSpPr>
          <p:spPr>
            <a:xfrm>
              <a:off x="4419600" y="2744274"/>
              <a:ext cx="1828800" cy="1219200"/>
            </a:xfrm>
            <a:prstGeom prst="roundRect">
              <a:avLst>
                <a:gd fmla="val 16667" name="adj"/>
              </a:avLst>
            </a:prstGeom>
            <a:solidFill>
              <a:srgbClr val="FABF8E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Lexicon</a:t>
              </a:r>
              <a:endParaRPr/>
            </a:p>
          </p:txBody>
        </p:sp>
        <p:cxnSp>
          <p:nvCxnSpPr>
            <p:cNvPr id="223" name="Google Shape;223;p16"/>
            <p:cNvCxnSpPr>
              <a:stCxn id="218" idx="6"/>
            </p:cNvCxnSpPr>
            <p:nvPr/>
          </p:nvCxnSpPr>
          <p:spPr>
            <a:xfrm>
              <a:off x="3643629" y="3352800"/>
              <a:ext cx="776100" cy="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stealth"/>
              <a:tailEnd len="med" w="med" type="stealth"/>
            </a:ln>
          </p:spPr>
        </p:cxnSp>
        <p:sp>
          <p:nvSpPr>
            <p:cNvPr id="224" name="Google Shape;224;p16"/>
            <p:cNvSpPr txBox="1"/>
            <p:nvPr/>
          </p:nvSpPr>
          <p:spPr>
            <a:xfrm>
              <a:off x="1907148" y="4799526"/>
              <a:ext cx="1500539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Parse Tree</a:t>
              </a:r>
              <a:endParaRPr/>
            </a:p>
          </p:txBody>
        </p:sp>
      </p:grp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800" y="3962400"/>
            <a:ext cx="30480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 txBox="1"/>
          <p:nvPr/>
        </p:nvSpPr>
        <p:spPr>
          <a:xfrm>
            <a:off x="5310390" y="2972874"/>
            <a:ext cx="1752600" cy="18158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-ate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PRO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-he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-pizza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ART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-the</a:t>
            </a:r>
            <a:endParaRPr/>
          </a:p>
        </p:txBody>
      </p:sp>
      <p:sp>
        <p:nvSpPr>
          <p:cNvPr id="227" name="Google Shape;227;p16"/>
          <p:cNvSpPr txBox="1"/>
          <p:nvPr/>
        </p:nvSpPr>
        <p:spPr>
          <a:xfrm>
            <a:off x="413193" y="903669"/>
            <a:ext cx="22099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33CC"/>
                </a:solidFill>
                <a:latin typeface="Calibri"/>
                <a:ea typeface="Calibri"/>
                <a:cs typeface="Calibri"/>
                <a:sym typeface="Calibri"/>
              </a:rPr>
              <a:t>He ate the pizza</a:t>
            </a:r>
            <a:endParaRPr/>
          </a:p>
        </p:txBody>
      </p:sp>
      <p:sp>
        <p:nvSpPr>
          <p:cNvPr id="228" name="Google Shape;228;p16"/>
          <p:cNvSpPr txBox="1"/>
          <p:nvPr/>
        </p:nvSpPr>
        <p:spPr>
          <a:xfrm>
            <a:off x="2506017" y="1160166"/>
            <a:ext cx="1565557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PS  Rules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S→ NP  VP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NP → PRO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NP → ART 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VP → V  NP</a:t>
            </a:r>
            <a:endParaRPr b="1" sz="2000">
              <a:solidFill>
                <a:srgbClr val="1304D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9" name="Google Shape;229;p16"/>
          <p:cNvCxnSpPr/>
          <p:nvPr/>
        </p:nvCxnSpPr>
        <p:spPr>
          <a:xfrm>
            <a:off x="0" y="838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457200" y="274638"/>
            <a:ext cx="8229600" cy="792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PS Rules and Tress for NP</a:t>
            </a:r>
            <a:endParaRPr/>
          </a:p>
        </p:txBody>
      </p:sp>
      <p:pic>
        <p:nvPicPr>
          <p:cNvPr id="235" name="Google Shape;235;p17"/>
          <p:cNvPicPr preferRelativeResize="0"/>
          <p:nvPr/>
        </p:nvPicPr>
        <p:blipFill rotWithShape="1">
          <a:blip r:embed="rId3">
            <a:alphaModFix/>
          </a:blip>
          <a:srcRect b="0" l="0" r="0" t="15681"/>
          <a:stretch/>
        </p:blipFill>
        <p:spPr>
          <a:xfrm>
            <a:off x="1295400" y="1138704"/>
            <a:ext cx="7001698" cy="1927536"/>
          </a:xfrm>
          <a:prstGeom prst="rect">
            <a:avLst/>
          </a:prstGeom>
          <a:noFill/>
          <a:ln cap="flat" cmpd="sng" w="28575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36" name="Google Shape;23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09913" y="3230443"/>
            <a:ext cx="7437522" cy="34747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7" name="Google Shape;237;p17"/>
          <p:cNvCxnSpPr/>
          <p:nvPr/>
        </p:nvCxnSpPr>
        <p:spPr>
          <a:xfrm>
            <a:off x="0" y="974499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206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PS Rules</a:t>
            </a:r>
            <a:endParaRPr/>
          </a:p>
        </p:txBody>
      </p:sp>
      <p:sp>
        <p:nvSpPr>
          <p:cNvPr id="243" name="Google Shape;243;p18"/>
          <p:cNvSpPr txBox="1"/>
          <p:nvPr>
            <p:ph idx="1" type="body"/>
          </p:nvPr>
        </p:nvSpPr>
        <p:spPr>
          <a:xfrm>
            <a:off x="457200" y="1371600"/>
            <a:ext cx="4038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None/>
            </a:pPr>
            <a:r>
              <a:rPr b="1" lang="en-US">
                <a:solidFill>
                  <a:srgbClr val="FF0000"/>
                </a:solidFill>
              </a:rPr>
              <a:t>S</a:t>
            </a:r>
            <a:r>
              <a:rPr lang="en-US">
                <a:solidFill>
                  <a:srgbClr val="1304D2"/>
                </a:solidFill>
              </a:rPr>
              <a:t>→ NP VP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NP → (Det) (ADJS) N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NP → PRO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NP →PN</a:t>
            </a:r>
            <a:endParaRPr>
              <a:solidFill>
                <a:srgbClr val="1304D2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ADJS → ADJ |ADJS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VP → V  (NP)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N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file|printer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PN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Bill|Rahim|Bird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PRO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I|he|she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Det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the|a|an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ADJ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short|long|want|red</a:t>
            </a:r>
            <a:endParaRPr>
              <a:solidFill>
                <a:srgbClr val="FF33CC"/>
              </a:solidFill>
            </a:endParaRPr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None/>
            </a:pPr>
            <a:r>
              <a:rPr lang="en-US">
                <a:solidFill>
                  <a:srgbClr val="1304D2"/>
                </a:solidFill>
              </a:rPr>
              <a:t>V</a:t>
            </a:r>
            <a:r>
              <a:rPr lang="en-US"/>
              <a:t> → </a:t>
            </a:r>
            <a:r>
              <a:rPr lang="en-US">
                <a:solidFill>
                  <a:srgbClr val="FF33CC"/>
                </a:solidFill>
              </a:rPr>
              <a:t>printed|created|want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grpSp>
        <p:nvGrpSpPr>
          <p:cNvPr id="244" name="Google Shape;244;p18"/>
          <p:cNvGrpSpPr/>
          <p:nvPr/>
        </p:nvGrpSpPr>
        <p:grpSpPr>
          <a:xfrm>
            <a:off x="4562343" y="1371600"/>
            <a:ext cx="3876621" cy="4229637"/>
            <a:chOff x="4562343" y="1371600"/>
            <a:chExt cx="3876621" cy="4229637"/>
          </a:xfrm>
        </p:grpSpPr>
        <p:sp>
          <p:nvSpPr>
            <p:cNvPr id="245" name="Google Shape;245;p18"/>
            <p:cNvSpPr txBox="1"/>
            <p:nvPr/>
          </p:nvSpPr>
          <p:spPr>
            <a:xfrm>
              <a:off x="4572000" y="1371600"/>
              <a:ext cx="3053528" cy="461665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rgbClr val="FF33CC"/>
                  </a:solidFill>
                  <a:latin typeface="Calibri"/>
                  <a:ea typeface="Calibri"/>
                  <a:cs typeface="Calibri"/>
                  <a:sym typeface="Calibri"/>
                </a:rPr>
                <a:t>Bill printed the red file</a:t>
              </a:r>
              <a:endParaRPr/>
            </a:p>
          </p:txBody>
        </p:sp>
        <p:sp>
          <p:nvSpPr>
            <p:cNvPr id="246" name="Google Shape;246;p18"/>
            <p:cNvSpPr txBox="1"/>
            <p:nvPr/>
          </p:nvSpPr>
          <p:spPr>
            <a:xfrm>
              <a:off x="5486400" y="1905000"/>
              <a:ext cx="30649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endParaRPr/>
            </a:p>
          </p:txBody>
        </p:sp>
        <p:sp>
          <p:nvSpPr>
            <p:cNvPr id="247" name="Google Shape;247;p18"/>
            <p:cNvSpPr txBox="1"/>
            <p:nvPr/>
          </p:nvSpPr>
          <p:spPr>
            <a:xfrm>
              <a:off x="4639608" y="2580069"/>
              <a:ext cx="2220480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NP                         VP</a:t>
              </a:r>
              <a:endParaRPr/>
            </a:p>
          </p:txBody>
        </p:sp>
        <p:sp>
          <p:nvSpPr>
            <p:cNvPr id="248" name="Google Shape;248;p18"/>
            <p:cNvSpPr txBox="1"/>
            <p:nvPr/>
          </p:nvSpPr>
          <p:spPr>
            <a:xfrm>
              <a:off x="4572000" y="3262647"/>
              <a:ext cx="48923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PN</a:t>
              </a:r>
              <a:endParaRPr/>
            </a:p>
          </p:txBody>
        </p:sp>
        <p:sp>
          <p:nvSpPr>
            <p:cNvPr id="249" name="Google Shape;249;p18"/>
            <p:cNvSpPr txBox="1"/>
            <p:nvPr/>
          </p:nvSpPr>
          <p:spPr>
            <a:xfrm>
              <a:off x="5562600" y="3239037"/>
              <a:ext cx="2084225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V                         NP</a:t>
              </a:r>
              <a:endParaRPr/>
            </a:p>
          </p:txBody>
        </p:sp>
        <p:sp>
          <p:nvSpPr>
            <p:cNvPr id="250" name="Google Shape;250;p18"/>
            <p:cNvSpPr txBox="1"/>
            <p:nvPr/>
          </p:nvSpPr>
          <p:spPr>
            <a:xfrm>
              <a:off x="6499536" y="3921615"/>
              <a:ext cx="18294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Det     ADJS     N</a:t>
              </a:r>
              <a:endParaRPr/>
            </a:p>
          </p:txBody>
        </p:sp>
        <p:sp>
          <p:nvSpPr>
            <p:cNvPr id="251" name="Google Shape;251;p18"/>
            <p:cNvSpPr txBox="1"/>
            <p:nvPr/>
          </p:nvSpPr>
          <p:spPr>
            <a:xfrm>
              <a:off x="7188558" y="4546242"/>
              <a:ext cx="5840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1304D2"/>
                  </a:solidFill>
                  <a:latin typeface="Calibri"/>
                  <a:ea typeface="Calibri"/>
                  <a:cs typeface="Calibri"/>
                  <a:sym typeface="Calibri"/>
                </a:rPr>
                <a:t>ADJ</a:t>
              </a:r>
              <a:endParaRPr/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5263170" y="3900144"/>
              <a:ext cx="96462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printed</a:t>
              </a:r>
              <a:endParaRPr/>
            </a:p>
          </p:txBody>
        </p:sp>
        <p:sp>
          <p:nvSpPr>
            <p:cNvPr id="253" name="Google Shape;253;p18"/>
            <p:cNvSpPr txBox="1"/>
            <p:nvPr/>
          </p:nvSpPr>
          <p:spPr>
            <a:xfrm>
              <a:off x="6452316" y="4632099"/>
              <a:ext cx="54053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the</a:t>
              </a:r>
              <a:endParaRPr/>
            </a:p>
          </p:txBody>
        </p:sp>
        <p:cxnSp>
          <p:nvCxnSpPr>
            <p:cNvPr id="254" name="Google Shape;254;p18"/>
            <p:cNvCxnSpPr>
              <a:stCxn id="246" idx="2"/>
            </p:cNvCxnSpPr>
            <p:nvPr/>
          </p:nvCxnSpPr>
          <p:spPr>
            <a:xfrm flipH="1">
              <a:off x="4876747" y="2305110"/>
              <a:ext cx="762900" cy="2856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18"/>
            <p:cNvCxnSpPr>
              <a:stCxn id="246" idx="2"/>
            </p:cNvCxnSpPr>
            <p:nvPr/>
          </p:nvCxnSpPr>
          <p:spPr>
            <a:xfrm>
              <a:off x="5639647" y="2305110"/>
              <a:ext cx="837300" cy="3618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18"/>
            <p:cNvCxnSpPr/>
            <p:nvPr/>
          </p:nvCxnSpPr>
          <p:spPr>
            <a:xfrm>
              <a:off x="4800600" y="2845158"/>
              <a:ext cx="0" cy="4572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18"/>
            <p:cNvCxnSpPr/>
            <p:nvPr/>
          </p:nvCxnSpPr>
          <p:spPr>
            <a:xfrm flipH="1">
              <a:off x="5867400" y="2895600"/>
              <a:ext cx="68580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18"/>
            <p:cNvCxnSpPr/>
            <p:nvPr/>
          </p:nvCxnSpPr>
          <p:spPr>
            <a:xfrm>
              <a:off x="6553200" y="2895600"/>
              <a:ext cx="68580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18"/>
            <p:cNvCxnSpPr/>
            <p:nvPr/>
          </p:nvCxnSpPr>
          <p:spPr>
            <a:xfrm>
              <a:off x="5715000" y="3543837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18"/>
            <p:cNvCxnSpPr/>
            <p:nvPr/>
          </p:nvCxnSpPr>
          <p:spPr>
            <a:xfrm>
              <a:off x="4813479" y="3631842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1" name="Google Shape;261;p18"/>
            <p:cNvSpPr txBox="1"/>
            <p:nvPr/>
          </p:nvSpPr>
          <p:spPr>
            <a:xfrm>
              <a:off x="4562343" y="3962391"/>
              <a:ext cx="516488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Bill</a:t>
              </a:r>
              <a:endParaRPr/>
            </a:p>
          </p:txBody>
        </p:sp>
        <p:cxnSp>
          <p:nvCxnSpPr>
            <p:cNvPr id="262" name="Google Shape;262;p18"/>
            <p:cNvCxnSpPr/>
            <p:nvPr/>
          </p:nvCxnSpPr>
          <p:spPr>
            <a:xfrm>
              <a:off x="7415010" y="3584613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18"/>
            <p:cNvCxnSpPr/>
            <p:nvPr/>
          </p:nvCxnSpPr>
          <p:spPr>
            <a:xfrm flipH="1">
              <a:off x="6705600" y="3584613"/>
              <a:ext cx="709410" cy="453987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18"/>
            <p:cNvCxnSpPr/>
            <p:nvPr/>
          </p:nvCxnSpPr>
          <p:spPr>
            <a:xfrm>
              <a:off x="7428963" y="3581400"/>
              <a:ext cx="60960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18"/>
            <p:cNvCxnSpPr/>
            <p:nvPr/>
          </p:nvCxnSpPr>
          <p:spPr>
            <a:xfrm>
              <a:off x="7467600" y="4229637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18"/>
            <p:cNvCxnSpPr/>
            <p:nvPr/>
          </p:nvCxnSpPr>
          <p:spPr>
            <a:xfrm>
              <a:off x="6705600" y="4241442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18"/>
            <p:cNvCxnSpPr/>
            <p:nvPr/>
          </p:nvCxnSpPr>
          <p:spPr>
            <a:xfrm>
              <a:off x="7467600" y="4872513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18"/>
            <p:cNvCxnSpPr/>
            <p:nvPr/>
          </p:nvCxnSpPr>
          <p:spPr>
            <a:xfrm>
              <a:off x="8153400" y="4267200"/>
              <a:ext cx="0" cy="381000"/>
            </a:xfrm>
            <a:prstGeom prst="straightConnector1">
              <a:avLst/>
            </a:prstGeom>
            <a:noFill/>
            <a:ln cap="flat" cmpd="sng" w="28575">
              <a:solidFill>
                <a:srgbClr val="4A7DBA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9" name="Google Shape;269;p18"/>
            <p:cNvSpPr txBox="1"/>
            <p:nvPr/>
          </p:nvSpPr>
          <p:spPr>
            <a:xfrm>
              <a:off x="7269430" y="5201127"/>
              <a:ext cx="540854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red</a:t>
              </a:r>
              <a:endParaRPr/>
            </a:p>
          </p:txBody>
        </p:sp>
        <p:sp>
          <p:nvSpPr>
            <p:cNvPr id="270" name="Google Shape;270;p18"/>
            <p:cNvSpPr txBox="1"/>
            <p:nvPr/>
          </p:nvSpPr>
          <p:spPr>
            <a:xfrm>
              <a:off x="7917667" y="4604193"/>
              <a:ext cx="52129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0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file</a:t>
              </a:r>
              <a:endParaRPr/>
            </a:p>
          </p:txBody>
        </p:sp>
      </p:grpSp>
      <p:cxnSp>
        <p:nvCxnSpPr>
          <p:cNvPr id="271" name="Google Shape;271;p18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Parser</a:t>
            </a:r>
            <a:endParaRPr/>
          </a:p>
        </p:txBody>
      </p:sp>
      <p:sp>
        <p:nvSpPr>
          <p:cNvPr id="277" name="Google Shape;277;p19"/>
          <p:cNvSpPr txBox="1"/>
          <p:nvPr>
            <p:ph idx="1" type="body"/>
          </p:nvPr>
        </p:nvSpPr>
        <p:spPr>
          <a:xfrm>
            <a:off x="457200" y="1295400"/>
            <a:ext cx="84582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 parser is a </a:t>
            </a:r>
            <a:r>
              <a:rPr lang="en-US">
                <a:solidFill>
                  <a:srgbClr val="FF0000"/>
                </a:solidFill>
              </a:rPr>
              <a:t>program</a:t>
            </a:r>
            <a:r>
              <a:rPr lang="en-US"/>
              <a:t>, that accepts as input a sequence of words in a natural language and breaks them up into parts (nouns, verbs, &amp; their attributes), to be managed by other programming.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 can be defined as the </a:t>
            </a:r>
            <a:r>
              <a:rPr lang="en-US">
                <a:solidFill>
                  <a:srgbClr val="FF0000"/>
                </a:solidFill>
              </a:rPr>
              <a:t>act of analyzing the grammatically</a:t>
            </a:r>
            <a:r>
              <a:rPr lang="en-US"/>
              <a:t> an utterance according to some specific grammar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 is the process </a:t>
            </a:r>
            <a:r>
              <a:rPr lang="en-US">
                <a:solidFill>
                  <a:srgbClr val="FF0000"/>
                </a:solidFill>
              </a:rPr>
              <a:t>to check</a:t>
            </a:r>
            <a:r>
              <a:rPr lang="en-US"/>
              <a:t>, that a particular sequence of words in  sentence correspond to a language defined by its grammar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Parsing means show how  we can get from the </a:t>
            </a:r>
            <a:r>
              <a:rPr lang="en-US">
                <a:solidFill>
                  <a:srgbClr val="FF0000"/>
                </a:solidFill>
              </a:rPr>
              <a:t>start symbol </a:t>
            </a:r>
            <a:r>
              <a:rPr lang="en-US"/>
              <a:t>of the grammar to the sentence of words using the production rules</a:t>
            </a:r>
            <a:endParaRPr/>
          </a:p>
          <a:p>
            <a:pPr indent="-342900" lvl="0" marL="342900" rtl="0" algn="just">
              <a:spcBef>
                <a:spcPts val="496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lang="en-US">
                <a:solidFill>
                  <a:srgbClr val="1304D2"/>
                </a:solidFill>
              </a:rPr>
              <a:t>The output of a parser is </a:t>
            </a:r>
            <a:r>
              <a:rPr lang="en-US"/>
              <a:t>a </a:t>
            </a:r>
            <a:r>
              <a:rPr b="1" i="1" lang="en-US" u="sng">
                <a:solidFill>
                  <a:srgbClr val="FF0000"/>
                </a:solidFill>
              </a:rPr>
              <a:t>parse tree/Structural Representation (SR)</a:t>
            </a:r>
            <a:endParaRPr/>
          </a:p>
        </p:txBody>
      </p:sp>
      <p:cxnSp>
        <p:nvCxnSpPr>
          <p:cNvPr id="278" name="Google Shape;278;p19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64975" y="1523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Natural Language Processing (NLP)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295400"/>
            <a:ext cx="822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lang="en-US" sz="2800">
                <a:solidFill>
                  <a:srgbClr val="1304D2"/>
                </a:solidFill>
              </a:rPr>
              <a:t>Natural</a:t>
            </a:r>
            <a:r>
              <a:rPr lang="en-US" sz="2800">
                <a:solidFill>
                  <a:schemeClr val="accent1"/>
                </a:solidFill>
              </a:rPr>
              <a:t> </a:t>
            </a:r>
            <a:r>
              <a:rPr lang="en-US" sz="2800">
                <a:solidFill>
                  <a:srgbClr val="1304D2"/>
                </a:solidFill>
              </a:rPr>
              <a:t>Language</a:t>
            </a:r>
            <a:r>
              <a:rPr lang="en-US" sz="2800"/>
              <a:t>?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Refers to the language </a:t>
            </a:r>
            <a:r>
              <a:rPr lang="en-US" sz="2400">
                <a:solidFill>
                  <a:srgbClr val="FF33CC"/>
                </a:solidFill>
              </a:rPr>
              <a:t>spoken/written by people</a:t>
            </a:r>
            <a:r>
              <a:rPr lang="en-US" sz="2400"/>
              <a:t>, e.g. English, Japanese, Bengali, as opposed to artificial languages, like C++, Java, LISP, Prolog, etc.</a:t>
            </a:r>
            <a:endParaRPr/>
          </a:p>
          <a:p>
            <a:pPr indent="-342900" lvl="0" marL="342900" rtl="0" algn="l"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lang="en-US" sz="2800">
                <a:solidFill>
                  <a:srgbClr val="1304D2"/>
                </a:solidFill>
              </a:rPr>
              <a:t>Natural Language Processing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Applications that deal with natural language in a way or another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Computers use (</a:t>
            </a:r>
            <a:r>
              <a:rPr lang="en-US" sz="2400">
                <a:solidFill>
                  <a:srgbClr val="FF33CC"/>
                </a:solidFill>
              </a:rPr>
              <a:t>analyze, understand, generate</a:t>
            </a:r>
            <a:r>
              <a:rPr lang="en-US" sz="2400"/>
              <a:t>) natural language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A somewhat applied field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2400"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33CC33"/>
              </a:buClr>
              <a:buSzPct val="100000"/>
              <a:buFont typeface="Noto Sans Symbols"/>
              <a:buChar char="▪"/>
            </a:pPr>
            <a:r>
              <a:rPr lang="en-US" sz="2800">
                <a:solidFill>
                  <a:srgbClr val="33CC33"/>
                </a:solidFill>
              </a:rPr>
              <a:t>Computational Linguistics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Doing linguistics on computers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More on the linguistic side than NLP, but closely related</a:t>
            </a:r>
            <a:endParaRPr/>
          </a:p>
          <a:p>
            <a:pPr indent="-285750" lvl="1" marL="742950" rtl="0" algn="l">
              <a:spcBef>
                <a:spcPts val="4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 sz="2400"/>
              <a:t>More theoretical</a:t>
            </a:r>
            <a:endParaRPr/>
          </a:p>
          <a:p>
            <a:pPr indent="-15494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cxnSp>
        <p:nvCxnSpPr>
          <p:cNvPr id="97" name="Google Shape;97;p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Properties of a Parse Tree</a:t>
            </a:r>
            <a:endParaRPr/>
          </a:p>
        </p:txBody>
      </p:sp>
      <p:sp>
        <p:nvSpPr>
          <p:cNvPr id="284" name="Google Shape;284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Parse tree is a </a:t>
            </a:r>
            <a:r>
              <a:rPr lang="en-US">
                <a:solidFill>
                  <a:srgbClr val="FF0000"/>
                </a:solidFill>
              </a:rPr>
              <a:t>way of representing </a:t>
            </a:r>
            <a:r>
              <a:rPr lang="en-US"/>
              <a:t>the output of a parser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Each </a:t>
            </a:r>
            <a:r>
              <a:rPr lang="en-US">
                <a:solidFill>
                  <a:srgbClr val="1304D2"/>
                </a:solidFill>
              </a:rPr>
              <a:t>phrasal constituent </a:t>
            </a:r>
            <a:r>
              <a:rPr lang="en-US"/>
              <a:t>found during parsing becomes a branch node of the parse tree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Every node corresponds either to an input word or to a non-terminal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Each level in the parse tree corresponds to the application of one PS rule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The </a:t>
            </a:r>
            <a:r>
              <a:rPr lang="en-US">
                <a:solidFill>
                  <a:srgbClr val="1304D2"/>
                </a:solidFill>
              </a:rPr>
              <a:t>words of the sentence become the leaves </a:t>
            </a:r>
            <a:r>
              <a:rPr lang="en-US"/>
              <a:t>of the parse tree</a:t>
            </a:r>
            <a:endParaRPr/>
          </a:p>
          <a:p>
            <a:pPr indent="-34290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en-US"/>
              <a:t>There can be </a:t>
            </a:r>
            <a:r>
              <a:rPr lang="en-US">
                <a:solidFill>
                  <a:srgbClr val="1304D2"/>
                </a:solidFill>
              </a:rPr>
              <a:t>more than one parse tree </a:t>
            </a:r>
            <a:r>
              <a:rPr lang="en-US"/>
              <a:t>for a single sentence</a:t>
            </a:r>
            <a:endParaRPr/>
          </a:p>
          <a:p>
            <a:pPr indent="-170180" lvl="0" marL="342900" rtl="0" algn="l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/>
          </a:p>
        </p:txBody>
      </p:sp>
      <p:cxnSp>
        <p:nvCxnSpPr>
          <p:cNvPr id="285" name="Google Shape;285;p20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Why NLP?</a:t>
            </a:r>
            <a:endParaRPr/>
          </a:p>
        </p:txBody>
      </p:sp>
      <p:sp>
        <p:nvSpPr>
          <p:cNvPr id="103" name="Google Shape;103;p3"/>
          <p:cNvSpPr txBox="1"/>
          <p:nvPr>
            <p:ph idx="1" type="body"/>
          </p:nvPr>
        </p:nvSpPr>
        <p:spPr>
          <a:xfrm>
            <a:off x="533400" y="1600200"/>
            <a:ext cx="4191000" cy="4754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</a:pPr>
            <a:r>
              <a:rPr lang="en-US"/>
              <a:t>Language is meant for </a:t>
            </a:r>
            <a:r>
              <a:rPr lang="en-US">
                <a:solidFill>
                  <a:srgbClr val="1304D2"/>
                </a:solidFill>
              </a:rPr>
              <a:t>communicating about the world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–"/>
            </a:pPr>
            <a:r>
              <a:rPr lang="en-US"/>
              <a:t>NLP offers insights into language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Language is the medium of the web</a:t>
            </a:r>
            <a:endParaRPr/>
          </a:p>
          <a:p>
            <a:pPr indent="-342900" lvl="0" marL="342900" rtl="0" algn="l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Help in communication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–"/>
            </a:pPr>
            <a:r>
              <a:rPr lang="en-US">
                <a:solidFill>
                  <a:srgbClr val="1304D2"/>
                </a:solidFill>
              </a:rPr>
              <a:t>With computers 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–"/>
            </a:pPr>
            <a:r>
              <a:rPr lang="en-US">
                <a:solidFill>
                  <a:srgbClr val="1304D2"/>
                </a:solidFill>
              </a:rPr>
              <a:t>With other humans (MT)</a:t>
            </a:r>
            <a:endParaRPr/>
          </a:p>
          <a:p>
            <a:pPr indent="-285750" lvl="1" marL="742950" rtl="0" algn="l">
              <a:spcBef>
                <a:spcPts val="518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–"/>
            </a:pPr>
            <a:r>
              <a:rPr lang="en-US">
                <a:solidFill>
                  <a:srgbClr val="1304D2"/>
                </a:solidFill>
              </a:rPr>
              <a:t>HCI/HRI</a:t>
            </a:r>
            <a:endParaRPr/>
          </a:p>
        </p:txBody>
      </p:sp>
      <p:pic>
        <p:nvPicPr>
          <p:cNvPr descr="imagesCA32YQAW.jpg"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3999" y="2285998"/>
            <a:ext cx="3383280" cy="234323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5" name="Google Shape;105;p3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  <p:sp>
        <p:nvSpPr>
          <p:cNvPr id="106" name="Google Shape;106;p3"/>
          <p:cNvSpPr txBox="1"/>
          <p:nvPr/>
        </p:nvSpPr>
        <p:spPr>
          <a:xfrm>
            <a:off x="5791200" y="4800600"/>
            <a:ext cx="24399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Kismet: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MIT Media Lab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Why NLP?</a:t>
            </a:r>
            <a:endParaRPr/>
          </a:p>
        </p:txBody>
      </p:sp>
      <p:sp>
        <p:nvSpPr>
          <p:cNvPr id="112" name="Google Shape;112;p4"/>
          <p:cNvSpPr txBox="1"/>
          <p:nvPr/>
        </p:nvSpPr>
        <p:spPr>
          <a:xfrm>
            <a:off x="2971800" y="1295400"/>
            <a:ext cx="6019800" cy="48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Classify text into categories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Index and search large texts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Automatic translation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Speech understanding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Understand phone conversations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Information extraction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Extract useful information from resumes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Automatic summarization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Condense 1 book into 1 page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Question answering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Knowledge acquisition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304D2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Text generations / dialogues</a:t>
            </a:r>
            <a:endParaRPr/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228600" y="1981200"/>
            <a:ext cx="2667000" cy="2246769"/>
          </a:xfrm>
          <a:prstGeom prst="rect">
            <a:avLst/>
          </a:prstGeom>
          <a:noFill/>
          <a:ln cap="flat" cmpd="sng" w="28575">
            <a:solidFill>
              <a:srgbClr val="FF33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Applications for processing large amounts of texts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C3300"/>
              </a:buClr>
              <a:buSzPts val="2800"/>
              <a:buFont typeface="Calibri"/>
              <a:buNone/>
            </a:pPr>
            <a:r>
              <a:rPr lang="en-US" sz="28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-require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rgbClr val="CC3300"/>
                </a:solidFill>
                <a:latin typeface="Calibri"/>
                <a:ea typeface="Calibri"/>
                <a:cs typeface="Calibri"/>
                <a:sym typeface="Calibri"/>
              </a:rPr>
              <a:t>NLP expertise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p4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Scientific Importance</a:t>
            </a:r>
            <a:endParaRPr/>
          </a:p>
        </p:txBody>
      </p:sp>
      <p:pic>
        <p:nvPicPr>
          <p:cNvPr descr="scienti.jpg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2514600"/>
            <a:ext cx="3494188" cy="28346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457200" y="3810000"/>
            <a:ext cx="317946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Computer science</a:t>
            </a:r>
            <a:endParaRPr/>
          </a:p>
        </p:txBody>
      </p:sp>
      <p:pic>
        <p:nvPicPr>
          <p:cNvPr descr="ger.jpg" id="122" name="Google Shape;12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4572000"/>
            <a:ext cx="33324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shi.jpg" id="123" name="Google Shape;123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2000" y="1676400"/>
            <a:ext cx="3267986" cy="2194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"/>
          <p:cNvSpPr txBox="1"/>
          <p:nvPr>
            <p:ph type="title"/>
          </p:nvPr>
        </p:nvSpPr>
        <p:spPr>
          <a:xfrm>
            <a:off x="1186873" y="-63976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NLP Involves ….</a:t>
            </a:r>
            <a:endParaRPr/>
          </a:p>
        </p:txBody>
      </p:sp>
      <p:sp>
        <p:nvSpPr>
          <p:cNvPr id="289" name="Google Shape;289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Yellow roses are universally known as symbols of friendship</a:t>
            </a:r>
            <a:endParaRPr/>
          </a:p>
        </p:txBody>
      </p:sp>
      <p:cxnSp>
        <p:nvCxnSpPr>
          <p:cNvPr id="290" name="Google Shape;290;p1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NLP Involves ….</a:t>
            </a:r>
            <a:endParaRPr/>
          </a:p>
        </p:txBody>
      </p:sp>
      <p:sp>
        <p:nvSpPr>
          <p:cNvPr id="136" name="Google Shape;136;p7"/>
          <p:cNvSpPr/>
          <p:nvPr/>
        </p:nvSpPr>
        <p:spPr>
          <a:xfrm>
            <a:off x="3352800" y="4109448"/>
            <a:ext cx="1981200" cy="1066800"/>
          </a:xfrm>
          <a:prstGeom prst="rect">
            <a:avLst/>
          </a:prstGeom>
          <a:solidFill>
            <a:srgbClr val="1304D2"/>
          </a:solidFill>
          <a:ln cap="flat" cmpd="sng" w="3810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Machine</a:t>
            </a:r>
            <a:endParaRPr/>
          </a:p>
        </p:txBody>
      </p:sp>
      <p:cxnSp>
        <p:nvCxnSpPr>
          <p:cNvPr id="137" name="Google Shape;137;p7"/>
          <p:cNvCxnSpPr>
            <a:stCxn id="136" idx="3"/>
          </p:cNvCxnSpPr>
          <p:nvPr/>
        </p:nvCxnSpPr>
        <p:spPr>
          <a:xfrm>
            <a:off x="5334000" y="4642848"/>
            <a:ext cx="990600" cy="0"/>
          </a:xfrm>
          <a:prstGeom prst="straightConnector1">
            <a:avLst/>
          </a:prstGeom>
          <a:noFill/>
          <a:ln cap="flat" cmpd="sng" w="38100">
            <a:solidFill>
              <a:srgbClr val="FF33CC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8" name="Google Shape;138;p7"/>
          <p:cNvCxnSpPr>
            <a:endCxn id="136" idx="1"/>
          </p:cNvCxnSpPr>
          <p:nvPr/>
        </p:nvCxnSpPr>
        <p:spPr>
          <a:xfrm>
            <a:off x="2133600" y="4642848"/>
            <a:ext cx="1219200" cy="0"/>
          </a:xfrm>
          <a:prstGeom prst="straightConnector1">
            <a:avLst/>
          </a:prstGeom>
          <a:noFill/>
          <a:ln cap="flat" cmpd="sng" w="38100">
            <a:solidFill>
              <a:srgbClr val="33CC33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7"/>
          <p:cNvSpPr txBox="1"/>
          <p:nvPr/>
        </p:nvSpPr>
        <p:spPr>
          <a:xfrm>
            <a:off x="930501" y="4489374"/>
            <a:ext cx="109036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NL Input</a:t>
            </a:r>
            <a:endParaRPr/>
          </a:p>
        </p:txBody>
      </p:sp>
      <p:sp>
        <p:nvSpPr>
          <p:cNvPr id="140" name="Google Shape;140;p7"/>
          <p:cNvSpPr txBox="1"/>
          <p:nvPr/>
        </p:nvSpPr>
        <p:spPr>
          <a:xfrm>
            <a:off x="6324600" y="4451811"/>
            <a:ext cx="12827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NL Output</a:t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 rot="-5400000">
            <a:off x="2481213" y="3812268"/>
            <a:ext cx="381000" cy="31089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7"/>
          <p:cNvSpPr/>
          <p:nvPr/>
        </p:nvSpPr>
        <p:spPr>
          <a:xfrm rot="-5400000">
            <a:off x="5808264" y="3812268"/>
            <a:ext cx="381000" cy="310896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7"/>
          <p:cNvSpPr txBox="1"/>
          <p:nvPr/>
        </p:nvSpPr>
        <p:spPr>
          <a:xfrm>
            <a:off x="1805181" y="5718231"/>
            <a:ext cx="175509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3CC33"/>
                </a:solidFill>
                <a:latin typeface="Calibri"/>
                <a:ea typeface="Calibri"/>
                <a:cs typeface="Calibri"/>
                <a:sym typeface="Calibri"/>
              </a:rPr>
              <a:t>Understanding</a:t>
            </a:r>
            <a:endParaRPr/>
          </a:p>
        </p:txBody>
      </p:sp>
      <p:sp>
        <p:nvSpPr>
          <p:cNvPr id="144" name="Google Shape;144;p7"/>
          <p:cNvSpPr txBox="1"/>
          <p:nvPr/>
        </p:nvSpPr>
        <p:spPr>
          <a:xfrm>
            <a:off x="5317899" y="5695695"/>
            <a:ext cx="13821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Generation</a:t>
            </a:r>
            <a:endParaRPr/>
          </a:p>
        </p:txBody>
      </p:sp>
      <p:sp>
        <p:nvSpPr>
          <p:cNvPr id="145" name="Google Shape;145;p7"/>
          <p:cNvSpPr txBox="1"/>
          <p:nvPr/>
        </p:nvSpPr>
        <p:spPr>
          <a:xfrm>
            <a:off x="2448048" y="3655452"/>
            <a:ext cx="383560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</a:t>
            </a:r>
            <a:endParaRPr/>
          </a:p>
        </p:txBody>
      </p:sp>
      <p:sp>
        <p:nvSpPr>
          <p:cNvPr id="146" name="Google Shape;146;p7"/>
          <p:cNvSpPr txBox="1"/>
          <p:nvPr/>
        </p:nvSpPr>
        <p:spPr>
          <a:xfrm>
            <a:off x="228600" y="1676400"/>
            <a:ext cx="7333161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Natural Language Understanding (NLU):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understanding &amp; reasoning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the input is NL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-Internal structure of the input NL</a:t>
            </a:r>
            <a:endParaRPr/>
          </a:p>
        </p:txBody>
      </p:sp>
      <p:sp>
        <p:nvSpPr>
          <p:cNvPr id="147" name="Google Shape;147;p7"/>
          <p:cNvSpPr txBox="1"/>
          <p:nvPr/>
        </p:nvSpPr>
        <p:spPr>
          <a:xfrm>
            <a:off x="227526" y="2775402"/>
            <a:ext cx="664002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Natural Language Generation (NLG):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 other language</a:t>
            </a:r>
            <a:endParaRPr/>
          </a:p>
        </p:txBody>
      </p:sp>
      <p:cxnSp>
        <p:nvCxnSpPr>
          <p:cNvPr id="148" name="Google Shape;148;p7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8"/>
          <p:cNvSpPr txBox="1"/>
          <p:nvPr>
            <p:ph type="title"/>
          </p:nvPr>
        </p:nvSpPr>
        <p:spPr>
          <a:xfrm>
            <a:off x="457200" y="55695"/>
            <a:ext cx="8229600" cy="715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Linguistics and Language Processing</a:t>
            </a:r>
            <a:endParaRPr/>
          </a:p>
        </p:txBody>
      </p:sp>
      <p:pic>
        <p:nvPicPr>
          <p:cNvPr id="154" name="Google Shape;15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37203" y="797688"/>
            <a:ext cx="6381750" cy="582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304800" y="1981200"/>
            <a:ext cx="143212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High-level</a:t>
            </a:r>
            <a:endParaRPr/>
          </a:p>
        </p:txBody>
      </p:sp>
      <p:sp>
        <p:nvSpPr>
          <p:cNvPr id="156" name="Google Shape;156;p8"/>
          <p:cNvSpPr txBox="1"/>
          <p:nvPr/>
        </p:nvSpPr>
        <p:spPr>
          <a:xfrm>
            <a:off x="201768" y="4038600"/>
            <a:ext cx="137319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1304D2"/>
                </a:solidFill>
                <a:latin typeface="Calibri"/>
                <a:ea typeface="Calibri"/>
                <a:cs typeface="Calibri"/>
                <a:sym typeface="Calibri"/>
              </a:rPr>
              <a:t>Low-level</a:t>
            </a:r>
            <a:endParaRPr/>
          </a:p>
        </p:txBody>
      </p:sp>
      <p:cxnSp>
        <p:nvCxnSpPr>
          <p:cNvPr id="157" name="Google Shape;157;p8"/>
          <p:cNvCxnSpPr/>
          <p:nvPr/>
        </p:nvCxnSpPr>
        <p:spPr>
          <a:xfrm>
            <a:off x="1752600" y="2133600"/>
            <a:ext cx="1371600" cy="381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8" name="Google Shape;158;p8"/>
          <p:cNvCxnSpPr/>
          <p:nvPr/>
        </p:nvCxnSpPr>
        <p:spPr>
          <a:xfrm>
            <a:off x="1600200" y="4267200"/>
            <a:ext cx="1371600" cy="381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" name="Google Shape;159;p8"/>
          <p:cNvCxnSpPr/>
          <p:nvPr/>
        </p:nvCxnSpPr>
        <p:spPr>
          <a:xfrm>
            <a:off x="0" y="6858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Calibri"/>
              <a:buNone/>
            </a:pPr>
            <a:r>
              <a:rPr lang="en-US">
                <a:solidFill>
                  <a:srgbClr val="002060"/>
                </a:solidFill>
              </a:rPr>
              <a:t>Steps in the NLP</a:t>
            </a:r>
            <a:endParaRPr/>
          </a:p>
        </p:txBody>
      </p:sp>
      <p:sp>
        <p:nvSpPr>
          <p:cNvPr id="166" name="Google Shape;166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Morphological/Lexical Analysis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: Individual words are analyzed into their components </a:t>
            </a:r>
            <a:endParaRPr/>
          </a:p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-non-word tokens  such as punctuation are separated from the words.</a:t>
            </a:r>
            <a:endParaRPr/>
          </a:p>
          <a:p>
            <a:pPr indent="-342900" lvl="0" marL="342900" rtl="0" algn="just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-Divide the text into paragraphs, sentences &amp; words</a:t>
            </a:r>
            <a:endParaRPr/>
          </a:p>
          <a:p>
            <a:pPr indent="-17018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jus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304D2"/>
              </a:buClr>
              <a:buSzPct val="100000"/>
              <a:buChar char="•"/>
            </a:pPr>
            <a:r>
              <a:rPr b="1" lang="en-US">
                <a:solidFill>
                  <a:srgbClr val="1304D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Syntactic Analysis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Linear sequences of words are transformed into structures that show how the words relate to each other.</a:t>
            </a:r>
            <a:endParaRPr/>
          </a:p>
          <a:p>
            <a:pPr indent="-34290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rgbClr val="FF33CC"/>
              </a:buClr>
              <a:buSzPct val="100000"/>
              <a:buNone/>
            </a:pPr>
            <a:r>
              <a:rPr lang="en-US">
                <a:solidFill>
                  <a:srgbClr val="FF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-Boy the go to store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>
                <a:solidFill>
                  <a:srgbClr val="33CC3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rejected due to violate the rules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/>
          </a:p>
          <a:p>
            <a:pPr indent="-170180" lvl="0" marL="342900" rtl="0" algn="just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0180" lvl="0" marL="342900" rtl="0" algn="just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7" name="Google Shape;167;p9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