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obo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41274690-3E68-4EE1-BCC6-124A3AB3E44E}">
  <a:tblStyle styleId="{41274690-3E68-4EE1-BCC6-124A3AB3E44E}" styleName="Table_0">
    <a:wholeTbl>
      <a:tcTxStyle>
        <a:font>
          <a:latin typeface="Arial"/>
          <a:ea typeface="Arial"/>
          <a:cs typeface="Arial"/>
        </a:font>
        <a:srgbClr val="000000"/>
      </a:tcTxStyle>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5" name="Shape 19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wrap="square" tIns="91425"/>
          <a:lstStyle>
            <a:lvl1pPr lvl="0" algn="ctr">
              <a:spcBef>
                <a:spcPts val="0"/>
              </a:spcBef>
              <a:buSzPts val="5200"/>
              <a:buNone/>
              <a:defRPr sz="5200"/>
            </a:lvl1pPr>
            <a:lvl2pPr lvl="1" algn="ctr">
              <a:spcBef>
                <a:spcPts val="0"/>
              </a:spcBef>
              <a:buSzPts val="5200"/>
              <a:buNone/>
              <a:defRPr sz="5200"/>
            </a:lvl2pPr>
            <a:lvl3pPr lvl="2" algn="ctr">
              <a:spcBef>
                <a:spcPts val="0"/>
              </a:spcBef>
              <a:buSzPts val="5200"/>
              <a:buNone/>
              <a:defRPr sz="5200"/>
            </a:lvl3pPr>
            <a:lvl4pPr lvl="3" algn="ctr">
              <a:spcBef>
                <a:spcPts val="0"/>
              </a:spcBef>
              <a:buSzPts val="5200"/>
              <a:buNone/>
              <a:defRPr sz="5200"/>
            </a:lvl4pPr>
            <a:lvl5pPr lvl="4" algn="ctr">
              <a:spcBef>
                <a:spcPts val="0"/>
              </a:spcBef>
              <a:buSzPts val="5200"/>
              <a:buNone/>
              <a:defRPr sz="5200"/>
            </a:lvl5pPr>
            <a:lvl6pPr lvl="5" algn="ctr">
              <a:spcBef>
                <a:spcPts val="0"/>
              </a:spcBef>
              <a:buSzPts val="5200"/>
              <a:buNone/>
              <a:defRPr sz="5200"/>
            </a:lvl6pPr>
            <a:lvl7pPr lvl="6" algn="ctr">
              <a:spcBef>
                <a:spcPts val="0"/>
              </a:spcBef>
              <a:buSzPts val="5200"/>
              <a:buNone/>
              <a:defRPr sz="5200"/>
            </a:lvl7pPr>
            <a:lvl8pPr lvl="7" algn="ctr">
              <a:spcBef>
                <a:spcPts val="0"/>
              </a:spcBef>
              <a:buSzPts val="5200"/>
              <a:buNone/>
              <a:defRPr sz="5200"/>
            </a:lvl8pPr>
            <a:lvl9pPr lvl="8" algn="ctr">
              <a:spcBef>
                <a:spcPts val="0"/>
              </a:spcBef>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wrap="square" tIns="91425"/>
          <a:lstStyle>
            <a:lvl1pPr lvl="0" algn="ctr">
              <a:spcBef>
                <a:spcPts val="0"/>
              </a:spcBef>
              <a:buSzPts val="12000"/>
              <a:buNone/>
              <a:defRPr sz="12000"/>
            </a:lvl1pPr>
            <a:lvl2pPr lvl="1" algn="ctr">
              <a:spcBef>
                <a:spcPts val="0"/>
              </a:spcBef>
              <a:buSzPts val="12000"/>
              <a:buNone/>
              <a:defRPr sz="12000"/>
            </a:lvl2pPr>
            <a:lvl3pPr lvl="2" algn="ctr">
              <a:spcBef>
                <a:spcPts val="0"/>
              </a:spcBef>
              <a:buSzPts val="12000"/>
              <a:buNone/>
              <a:defRPr sz="12000"/>
            </a:lvl3pPr>
            <a:lvl4pPr lvl="3" algn="ctr">
              <a:spcBef>
                <a:spcPts val="0"/>
              </a:spcBef>
              <a:buSzPts val="12000"/>
              <a:buNone/>
              <a:defRPr sz="12000"/>
            </a:lvl4pPr>
            <a:lvl5pPr lvl="4" algn="ctr">
              <a:spcBef>
                <a:spcPts val="0"/>
              </a:spcBef>
              <a:buSzPts val="12000"/>
              <a:buNone/>
              <a:defRPr sz="12000"/>
            </a:lvl5pPr>
            <a:lvl6pPr lvl="5" algn="ctr">
              <a:spcBef>
                <a:spcPts val="0"/>
              </a:spcBef>
              <a:buSzPts val="12000"/>
              <a:buNone/>
              <a:defRPr sz="12000"/>
            </a:lvl6pPr>
            <a:lvl7pPr lvl="6" algn="ctr">
              <a:spcBef>
                <a:spcPts val="0"/>
              </a:spcBef>
              <a:buSzPts val="12000"/>
              <a:buNone/>
              <a:defRPr sz="12000"/>
            </a:lvl7pPr>
            <a:lvl8pPr lvl="7" algn="ctr">
              <a:spcBef>
                <a:spcPts val="0"/>
              </a:spcBef>
              <a:buSzPts val="12000"/>
              <a:buNone/>
              <a:defRPr sz="12000"/>
            </a:lvl8pPr>
            <a:lvl9pPr lvl="8" algn="ctr">
              <a:spcBef>
                <a:spcPts val="0"/>
              </a:spcBef>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wrap="square" tIns="91425"/>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wrap="square" tIns="91425"/>
          <a:lstStyle>
            <a:lvl1pPr lvl="0" algn="ctr">
              <a:spcBef>
                <a:spcPts val="0"/>
              </a:spcBef>
              <a:buSzPts val="3600"/>
              <a:buNone/>
              <a:defRPr sz="3600"/>
            </a:lvl1pPr>
            <a:lvl2pPr lvl="1" algn="ctr">
              <a:spcBef>
                <a:spcPts val="0"/>
              </a:spcBef>
              <a:buSzPts val="3600"/>
              <a:buNone/>
              <a:defRPr sz="3600"/>
            </a:lvl2pPr>
            <a:lvl3pPr lvl="2" algn="ctr">
              <a:spcBef>
                <a:spcPts val="0"/>
              </a:spcBef>
              <a:buSzPts val="3600"/>
              <a:buNone/>
              <a:defRPr sz="3600"/>
            </a:lvl3pPr>
            <a:lvl4pPr lvl="3" algn="ctr">
              <a:spcBef>
                <a:spcPts val="0"/>
              </a:spcBef>
              <a:buSzPts val="3600"/>
              <a:buNone/>
              <a:defRPr sz="3600"/>
            </a:lvl4pPr>
            <a:lvl5pPr lvl="4" algn="ctr">
              <a:spcBef>
                <a:spcPts val="0"/>
              </a:spcBef>
              <a:buSzPts val="3600"/>
              <a:buNone/>
              <a:defRPr sz="3600"/>
            </a:lvl5pPr>
            <a:lvl6pPr lvl="5" algn="ctr">
              <a:spcBef>
                <a:spcPts val="0"/>
              </a:spcBef>
              <a:buSzPts val="3600"/>
              <a:buNone/>
              <a:defRPr sz="3600"/>
            </a:lvl6pPr>
            <a:lvl7pPr lvl="6" algn="ctr">
              <a:spcBef>
                <a:spcPts val="0"/>
              </a:spcBef>
              <a:buSzPts val="3600"/>
              <a:buNone/>
              <a:defRPr sz="3600"/>
            </a:lvl7pPr>
            <a:lvl8pPr lvl="7" algn="ctr">
              <a:spcBef>
                <a:spcPts val="0"/>
              </a:spcBef>
              <a:buSzPts val="3600"/>
              <a:buNone/>
              <a:defRPr sz="3600"/>
            </a:lvl8pPr>
            <a:lvl9pPr lvl="8" algn="ctr">
              <a:spcBef>
                <a:spcPts val="0"/>
              </a:spcBef>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wrap="square" tIns="91425"/>
          <a:lstStyle>
            <a:lvl1pPr lvl="0">
              <a:spcBef>
                <a:spcPts val="0"/>
              </a:spcBef>
              <a:buSzPts val="4800"/>
              <a:buNone/>
              <a:defRPr sz="4800"/>
            </a:lvl1pPr>
            <a:lvl2pPr lvl="1">
              <a:spcBef>
                <a:spcPts val="0"/>
              </a:spcBef>
              <a:buSzPts val="4800"/>
              <a:buNone/>
              <a:defRPr sz="4800"/>
            </a:lvl2pPr>
            <a:lvl3pPr lvl="2">
              <a:spcBef>
                <a:spcPts val="0"/>
              </a:spcBef>
              <a:buSzPts val="4800"/>
              <a:buNone/>
              <a:defRPr sz="4800"/>
            </a:lvl3pPr>
            <a:lvl4pPr lvl="3">
              <a:spcBef>
                <a:spcPts val="0"/>
              </a:spcBef>
              <a:buSzPts val="4800"/>
              <a:buNone/>
              <a:defRPr sz="4800"/>
            </a:lvl4pPr>
            <a:lvl5pPr lvl="4">
              <a:spcBef>
                <a:spcPts val="0"/>
              </a:spcBef>
              <a:buSzPts val="4800"/>
              <a:buNone/>
              <a:defRPr sz="4800"/>
            </a:lvl5pPr>
            <a:lvl6pPr lvl="5">
              <a:spcBef>
                <a:spcPts val="0"/>
              </a:spcBef>
              <a:buSzPts val="4800"/>
              <a:buNone/>
              <a:defRPr sz="4800"/>
            </a:lvl6pPr>
            <a:lvl7pPr lvl="6">
              <a:spcBef>
                <a:spcPts val="0"/>
              </a:spcBef>
              <a:buSzPts val="4800"/>
              <a:buNone/>
              <a:defRPr sz="4800"/>
            </a:lvl7pPr>
            <a:lvl8pPr lvl="7">
              <a:spcBef>
                <a:spcPts val="0"/>
              </a:spcBef>
              <a:buSzPts val="4800"/>
              <a:buNone/>
              <a:defRPr sz="4800"/>
            </a:lvl8pPr>
            <a:lvl9pPr lvl="8">
              <a:spcBef>
                <a:spcPts val="0"/>
              </a:spcBef>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wrap="square" tIns="91425"/>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ts val="2800"/>
              <a:buNone/>
              <a:defRPr sz="2800">
                <a:solidFill>
                  <a:schemeClr val="dk1"/>
                </a:solidFill>
              </a:defRPr>
            </a:lvl1pPr>
            <a:lvl2pPr lvl="1">
              <a:spcBef>
                <a:spcPts val="0"/>
              </a:spcBef>
              <a:buClr>
                <a:schemeClr val="dk1"/>
              </a:buClr>
              <a:buSzPts val="2800"/>
              <a:buNone/>
              <a:defRPr sz="2800">
                <a:solidFill>
                  <a:schemeClr val="dk1"/>
                </a:solidFill>
              </a:defRPr>
            </a:lvl2pPr>
            <a:lvl3pPr lvl="2">
              <a:spcBef>
                <a:spcPts val="0"/>
              </a:spcBef>
              <a:buClr>
                <a:schemeClr val="dk1"/>
              </a:buClr>
              <a:buSzPts val="2800"/>
              <a:buNone/>
              <a:defRPr sz="2800">
                <a:solidFill>
                  <a:schemeClr val="dk1"/>
                </a:solidFill>
              </a:defRPr>
            </a:lvl3pPr>
            <a:lvl4pPr lvl="3">
              <a:spcBef>
                <a:spcPts val="0"/>
              </a:spcBef>
              <a:buClr>
                <a:schemeClr val="dk1"/>
              </a:buClr>
              <a:buSzPts val="2800"/>
              <a:buNone/>
              <a:defRPr sz="2800">
                <a:solidFill>
                  <a:schemeClr val="dk1"/>
                </a:solidFill>
              </a:defRPr>
            </a:lvl4pPr>
            <a:lvl5pPr lvl="4">
              <a:spcBef>
                <a:spcPts val="0"/>
              </a:spcBef>
              <a:buClr>
                <a:schemeClr val="dk1"/>
              </a:buClr>
              <a:buSzPts val="2800"/>
              <a:buNone/>
              <a:defRPr sz="2800">
                <a:solidFill>
                  <a:schemeClr val="dk1"/>
                </a:solidFill>
              </a:defRPr>
            </a:lvl5pPr>
            <a:lvl6pPr lvl="5">
              <a:spcBef>
                <a:spcPts val="0"/>
              </a:spcBef>
              <a:buClr>
                <a:schemeClr val="dk1"/>
              </a:buClr>
              <a:buSzPts val="2800"/>
              <a:buNone/>
              <a:defRPr sz="2800">
                <a:solidFill>
                  <a:schemeClr val="dk1"/>
                </a:solidFill>
              </a:defRPr>
            </a:lvl6pPr>
            <a:lvl7pPr lvl="6">
              <a:spcBef>
                <a:spcPts val="0"/>
              </a:spcBef>
              <a:buClr>
                <a:schemeClr val="dk1"/>
              </a:buClr>
              <a:buSzPts val="2800"/>
              <a:buNone/>
              <a:defRPr sz="2800">
                <a:solidFill>
                  <a:schemeClr val="dk1"/>
                </a:solidFill>
              </a:defRPr>
            </a:lvl7pPr>
            <a:lvl8pPr lvl="7">
              <a:spcBef>
                <a:spcPts val="0"/>
              </a:spcBef>
              <a:buClr>
                <a:schemeClr val="dk1"/>
              </a:buClr>
              <a:buSzPts val="2800"/>
              <a:buNone/>
              <a:defRPr sz="2800">
                <a:solidFill>
                  <a:schemeClr val="dk1"/>
                </a:solidFill>
              </a:defRPr>
            </a:lvl8pPr>
            <a:lvl9pPr lvl="8">
              <a:spcBef>
                <a:spcPts val="0"/>
              </a:spcBef>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ts val="1800"/>
              <a:buChar char="●"/>
              <a:defRPr sz="1800">
                <a:solidFill>
                  <a:schemeClr val="dk2"/>
                </a:solidFill>
              </a:defRPr>
            </a:lvl1pPr>
            <a:lvl2pPr lvl="1">
              <a:lnSpc>
                <a:spcPct val="115000"/>
              </a:lnSpc>
              <a:spcBef>
                <a:spcPts val="0"/>
              </a:spcBef>
              <a:spcAft>
                <a:spcPts val="1600"/>
              </a:spcAft>
              <a:buClr>
                <a:schemeClr val="dk2"/>
              </a:buClr>
              <a:buSzPts val="1400"/>
              <a:buChar char="○"/>
              <a:defRPr>
                <a:solidFill>
                  <a:schemeClr val="dk2"/>
                </a:solidFill>
              </a:defRPr>
            </a:lvl2pPr>
            <a:lvl3pPr lvl="2">
              <a:lnSpc>
                <a:spcPct val="115000"/>
              </a:lnSpc>
              <a:spcBef>
                <a:spcPts val="0"/>
              </a:spcBef>
              <a:spcAft>
                <a:spcPts val="1600"/>
              </a:spcAft>
              <a:buClr>
                <a:schemeClr val="dk2"/>
              </a:buClr>
              <a:buSzPts val="1400"/>
              <a:buChar char="■"/>
              <a:defRPr>
                <a:solidFill>
                  <a:schemeClr val="dk2"/>
                </a:solidFill>
              </a:defRPr>
            </a:lvl3pPr>
            <a:lvl4pPr lvl="3">
              <a:lnSpc>
                <a:spcPct val="115000"/>
              </a:lnSpc>
              <a:spcBef>
                <a:spcPts val="0"/>
              </a:spcBef>
              <a:spcAft>
                <a:spcPts val="1600"/>
              </a:spcAft>
              <a:buClr>
                <a:schemeClr val="dk2"/>
              </a:buClr>
              <a:buSzPts val="1400"/>
              <a:buChar char="●"/>
              <a:defRPr>
                <a:solidFill>
                  <a:schemeClr val="dk2"/>
                </a:solidFill>
              </a:defRPr>
            </a:lvl4pPr>
            <a:lvl5pPr lvl="4">
              <a:lnSpc>
                <a:spcPct val="115000"/>
              </a:lnSpc>
              <a:spcBef>
                <a:spcPts val="0"/>
              </a:spcBef>
              <a:spcAft>
                <a:spcPts val="1600"/>
              </a:spcAft>
              <a:buClr>
                <a:schemeClr val="dk2"/>
              </a:buClr>
              <a:buSzPts val="1400"/>
              <a:buChar char="○"/>
              <a:defRPr>
                <a:solidFill>
                  <a:schemeClr val="dk2"/>
                </a:solidFill>
              </a:defRPr>
            </a:lvl5pPr>
            <a:lvl6pPr lvl="5">
              <a:lnSpc>
                <a:spcPct val="115000"/>
              </a:lnSpc>
              <a:spcBef>
                <a:spcPts val="0"/>
              </a:spcBef>
              <a:spcAft>
                <a:spcPts val="1600"/>
              </a:spcAft>
              <a:buClr>
                <a:schemeClr val="dk2"/>
              </a:buClr>
              <a:buSzPts val="1400"/>
              <a:buChar char="■"/>
              <a:defRPr>
                <a:solidFill>
                  <a:schemeClr val="dk2"/>
                </a:solidFill>
              </a:defRPr>
            </a:lvl6pPr>
            <a:lvl7pPr lvl="6">
              <a:lnSpc>
                <a:spcPct val="115000"/>
              </a:lnSpc>
              <a:spcBef>
                <a:spcPts val="0"/>
              </a:spcBef>
              <a:spcAft>
                <a:spcPts val="1600"/>
              </a:spcAft>
              <a:buClr>
                <a:schemeClr val="dk2"/>
              </a:buClr>
              <a:buSzPts val="1400"/>
              <a:buChar char="●"/>
              <a:defRPr>
                <a:solidFill>
                  <a:schemeClr val="dk2"/>
                </a:solidFill>
              </a:defRPr>
            </a:lvl7pPr>
            <a:lvl8pPr lvl="7">
              <a:lnSpc>
                <a:spcPct val="115000"/>
              </a:lnSpc>
              <a:spcBef>
                <a:spcPts val="0"/>
              </a:spcBef>
              <a:spcAft>
                <a:spcPts val="1600"/>
              </a:spcAft>
              <a:buClr>
                <a:schemeClr val="dk2"/>
              </a:buClr>
              <a:buSzPts val="1400"/>
              <a:buChar char="○"/>
              <a:defRPr>
                <a:solidFill>
                  <a:schemeClr val="dk2"/>
                </a:solidFill>
              </a:defRPr>
            </a:lvl8pPr>
            <a:lvl9pPr lvl="8">
              <a:lnSpc>
                <a:spcPct val="115000"/>
              </a:lnSpc>
              <a:spcBef>
                <a:spcPts val="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indent="0" lvl="0" mar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3.png"/><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4.pn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wrap="square" tIns="91425">
            <a:noAutofit/>
          </a:bodyPr>
          <a:lstStyle/>
          <a:p>
            <a:pPr indent="0" lvl="0" marL="0">
              <a:spcBef>
                <a:spcPts val="0"/>
              </a:spcBef>
              <a:buNone/>
            </a:pPr>
            <a:r>
              <a:rPr lang="en"/>
              <a:t>YELP-DATASET CHALLENGE</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TASK 1: EVALUATION METRICS</a:t>
            </a:r>
          </a:p>
        </p:txBody>
      </p:sp>
      <p:sp>
        <p:nvSpPr>
          <p:cNvPr id="114" name="Shape 114"/>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rPr lang="en"/>
              <a:t>We have used </a:t>
            </a:r>
          </a:p>
          <a:p>
            <a:pPr indent="0" lvl="0" marL="0">
              <a:spcBef>
                <a:spcPts val="0"/>
              </a:spcBef>
              <a:buNone/>
            </a:pPr>
            <a:r>
              <a:rPr lang="en"/>
              <a:t>1.Mean Absolute Percentage error.</a:t>
            </a:r>
          </a:p>
          <a:p>
            <a:pPr indent="0" lvl="0" marL="0">
              <a:spcBef>
                <a:spcPts val="0"/>
              </a:spcBef>
              <a:buNone/>
            </a:pPr>
            <a:r>
              <a:t/>
            </a:r>
            <a:endParaRPr/>
          </a:p>
          <a:p>
            <a:pPr indent="0" lvl="0" marL="0">
              <a:spcBef>
                <a:spcPts val="0"/>
              </a:spcBef>
              <a:buNone/>
            </a:pPr>
            <a:r>
              <a:rPr lang="en"/>
              <a:t>2.Precision</a:t>
            </a:r>
          </a:p>
          <a:p>
            <a:pPr indent="0" lvl="0" marL="0">
              <a:spcBef>
                <a:spcPts val="0"/>
              </a:spcBef>
              <a:buNone/>
            </a:pPr>
            <a:r>
              <a:t/>
            </a:r>
            <a:endParaRPr/>
          </a:p>
          <a:p>
            <a:pPr indent="0" lvl="0" marL="0">
              <a:spcBef>
                <a:spcPts val="0"/>
              </a:spcBef>
              <a:buNone/>
            </a:pPr>
            <a:r>
              <a:rPr lang="en"/>
              <a:t>3.Recall</a:t>
            </a:r>
          </a:p>
        </p:txBody>
      </p:sp>
      <p:pic>
        <p:nvPicPr>
          <p:cNvPr id="115" name="Shape 115"/>
          <p:cNvPicPr preferRelativeResize="0"/>
          <p:nvPr/>
        </p:nvPicPr>
        <p:blipFill>
          <a:blip r:embed="rId3">
            <a:alphaModFix/>
          </a:blip>
          <a:stretch>
            <a:fillRect/>
          </a:stretch>
        </p:blipFill>
        <p:spPr>
          <a:xfrm>
            <a:off x="4366300" y="1484300"/>
            <a:ext cx="2488500" cy="898975"/>
          </a:xfrm>
          <a:prstGeom prst="rect">
            <a:avLst/>
          </a:prstGeom>
          <a:noFill/>
          <a:ln>
            <a:noFill/>
          </a:ln>
        </p:spPr>
      </p:pic>
      <p:pic>
        <p:nvPicPr>
          <p:cNvPr id="116" name="Shape 116"/>
          <p:cNvPicPr preferRelativeResize="0"/>
          <p:nvPr/>
        </p:nvPicPr>
        <p:blipFill>
          <a:blip r:embed="rId4">
            <a:alphaModFix/>
          </a:blip>
          <a:stretch>
            <a:fillRect/>
          </a:stretch>
        </p:blipFill>
        <p:spPr>
          <a:xfrm>
            <a:off x="3525850" y="2598425"/>
            <a:ext cx="4537100" cy="673247"/>
          </a:xfrm>
          <a:prstGeom prst="rect">
            <a:avLst/>
          </a:prstGeom>
          <a:noFill/>
          <a:ln>
            <a:noFill/>
          </a:ln>
        </p:spPr>
      </p:pic>
      <p:pic>
        <p:nvPicPr>
          <p:cNvPr id="117" name="Shape 117"/>
          <p:cNvPicPr preferRelativeResize="0"/>
          <p:nvPr/>
        </p:nvPicPr>
        <p:blipFill>
          <a:blip r:embed="rId5">
            <a:alphaModFix/>
          </a:blip>
          <a:stretch>
            <a:fillRect/>
          </a:stretch>
        </p:blipFill>
        <p:spPr>
          <a:xfrm>
            <a:off x="3393925" y="3486825"/>
            <a:ext cx="4669024" cy="788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Shape 12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TASK 1:</a:t>
            </a:r>
          </a:p>
        </p:txBody>
      </p:sp>
      <p:sp>
        <p:nvSpPr>
          <p:cNvPr id="123" name="Shape 123"/>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rPr lang="en"/>
              <a:t>Comparison of Collaborative Filtering and Information Retrieval.</a:t>
            </a:r>
          </a:p>
          <a:p>
            <a:pPr indent="0" lvl="0" marL="0">
              <a:spcBef>
                <a:spcPts val="0"/>
              </a:spcBef>
              <a:buNone/>
            </a:pPr>
            <a:r>
              <a:t/>
            </a:r>
            <a:endParaRPr/>
          </a:p>
          <a:p>
            <a:pPr indent="0" lvl="0" marL="0" rtl="0">
              <a:spcBef>
                <a:spcPts val="0"/>
              </a:spcBef>
              <a:buNone/>
            </a:pPr>
            <a:r>
              <a:t/>
            </a:r>
            <a:endParaRPr/>
          </a:p>
        </p:txBody>
      </p:sp>
      <p:graphicFrame>
        <p:nvGraphicFramePr>
          <p:cNvPr id="124" name="Shape 124"/>
          <p:cNvGraphicFramePr/>
          <p:nvPr/>
        </p:nvGraphicFramePr>
        <p:xfrm>
          <a:off x="875750" y="1675750"/>
          <a:ext cx="3000000" cy="3000000"/>
        </p:xfrm>
        <a:graphic>
          <a:graphicData uri="http://schemas.openxmlformats.org/drawingml/2006/table">
            <a:tbl>
              <a:tblPr>
                <a:noFill/>
                <a:tableStyleId>{41274690-3E68-4EE1-BCC6-124A3AB3E44E}</a:tableStyleId>
              </a:tblPr>
              <a:tblGrid>
                <a:gridCol w="1939975"/>
                <a:gridCol w="2504050"/>
                <a:gridCol w="2664575"/>
              </a:tblGrid>
              <a:tr h="381000">
                <a:tc>
                  <a:txBody>
                    <a:bodyPr>
                      <a:noAutofit/>
                    </a:bodyPr>
                    <a:lstStyle/>
                    <a:p>
                      <a:pPr indent="0" lvl="0" marL="0" rtl="0">
                        <a:spcBef>
                          <a:spcPts val="0"/>
                        </a:spcBef>
                        <a:buNone/>
                      </a:pPr>
                      <a:r>
                        <a:t/>
                      </a:r>
                      <a:endParaRPr/>
                    </a:p>
                  </a:txBody>
                  <a:tcPr marT="91425" marB="91425" marR="91425" marL="91425"/>
                </a:tc>
                <a:tc>
                  <a:txBody>
                    <a:bodyPr>
                      <a:noAutofit/>
                    </a:bodyPr>
                    <a:lstStyle/>
                    <a:p>
                      <a:pPr indent="0" lvl="0" marL="0" rtl="0">
                        <a:spcBef>
                          <a:spcPts val="0"/>
                        </a:spcBef>
                        <a:buNone/>
                      </a:pPr>
                      <a:r>
                        <a:rPr lang="en"/>
                        <a:t>Collaborative Filtering</a:t>
                      </a:r>
                    </a:p>
                  </a:txBody>
                  <a:tcPr marT="91425" marB="91425" marR="91425" marL="91425"/>
                </a:tc>
                <a:tc>
                  <a:txBody>
                    <a:bodyPr>
                      <a:noAutofit/>
                    </a:bodyPr>
                    <a:lstStyle/>
                    <a:p>
                      <a:pPr indent="0" lvl="0" marL="0" rtl="0">
                        <a:spcBef>
                          <a:spcPts val="0"/>
                        </a:spcBef>
                        <a:buNone/>
                      </a:pPr>
                      <a:r>
                        <a:rPr lang="en"/>
                        <a:t>Information Retrieval</a:t>
                      </a:r>
                    </a:p>
                  </a:txBody>
                  <a:tcPr marT="91425" marB="91425" marR="91425" marL="91425"/>
                </a:tc>
              </a:tr>
              <a:tr h="396200">
                <a:tc>
                  <a:txBody>
                    <a:bodyPr>
                      <a:noAutofit/>
                    </a:bodyPr>
                    <a:lstStyle/>
                    <a:p>
                      <a:pPr indent="0" lvl="0" marL="0" rtl="0">
                        <a:spcBef>
                          <a:spcPts val="0"/>
                        </a:spcBef>
                        <a:buNone/>
                      </a:pPr>
                      <a:r>
                        <a:rPr lang="en"/>
                        <a:t>Recall-</a:t>
                      </a:r>
                      <a:r>
                        <a:rPr lang="en">
                          <a:solidFill>
                            <a:schemeClr val="dk1"/>
                          </a:solidFill>
                        </a:rPr>
                        <a:t>Top 25</a:t>
                      </a:r>
                    </a:p>
                  </a:txBody>
                  <a:tcPr marT="91425" marB="91425" marR="91425" marL="91425"/>
                </a:tc>
                <a:tc>
                  <a:txBody>
                    <a:bodyPr>
                      <a:noAutofit/>
                    </a:bodyPr>
                    <a:lstStyle/>
                    <a:p>
                      <a:pPr indent="0" lvl="0" marL="0">
                        <a:spcBef>
                          <a:spcPts val="0"/>
                        </a:spcBef>
                        <a:buNone/>
                      </a:pPr>
                      <a:r>
                        <a:rPr lang="en"/>
                        <a:t>0.08</a:t>
                      </a:r>
                    </a:p>
                  </a:txBody>
                  <a:tcPr marT="91425" marB="91425" marR="91425" marL="91425"/>
                </a:tc>
                <a:tc>
                  <a:txBody>
                    <a:bodyPr>
                      <a:noAutofit/>
                    </a:bodyPr>
                    <a:lstStyle/>
                    <a:p>
                      <a:pPr indent="0" lvl="0" marL="0">
                        <a:spcBef>
                          <a:spcPts val="0"/>
                        </a:spcBef>
                        <a:buNone/>
                      </a:pPr>
                      <a:r>
                        <a:rPr lang="en"/>
                        <a:t>0.09</a:t>
                      </a:r>
                    </a:p>
                  </a:txBody>
                  <a:tcPr marT="91425" marB="91425" marR="91425" marL="91425"/>
                </a:tc>
              </a:tr>
              <a:tr h="396200">
                <a:tc>
                  <a:txBody>
                    <a:bodyPr>
                      <a:noAutofit/>
                    </a:bodyPr>
                    <a:lstStyle/>
                    <a:p>
                      <a:pPr indent="0" lvl="0" marL="0" rtl="0">
                        <a:spcBef>
                          <a:spcPts val="0"/>
                        </a:spcBef>
                        <a:buNone/>
                      </a:pPr>
                      <a:r>
                        <a:rPr lang="en"/>
                        <a:t>Precision-</a:t>
                      </a:r>
                      <a:r>
                        <a:rPr lang="en">
                          <a:solidFill>
                            <a:schemeClr val="dk1"/>
                          </a:solidFill>
                        </a:rPr>
                        <a:t>Top 25</a:t>
                      </a:r>
                    </a:p>
                  </a:txBody>
                  <a:tcPr marT="91425" marB="91425" marR="91425" marL="91425"/>
                </a:tc>
                <a:tc>
                  <a:txBody>
                    <a:bodyPr>
                      <a:noAutofit/>
                    </a:bodyPr>
                    <a:lstStyle/>
                    <a:p>
                      <a:pPr indent="0" lvl="0" marL="0">
                        <a:spcBef>
                          <a:spcPts val="0"/>
                        </a:spcBef>
                        <a:buNone/>
                      </a:pPr>
                      <a:r>
                        <a:rPr lang="en"/>
                        <a:t>0.04</a:t>
                      </a:r>
                    </a:p>
                  </a:txBody>
                  <a:tcPr marT="91425" marB="91425" marR="91425" marL="91425"/>
                </a:tc>
                <a:tc>
                  <a:txBody>
                    <a:bodyPr>
                      <a:noAutofit/>
                    </a:bodyPr>
                    <a:lstStyle/>
                    <a:p>
                      <a:pPr indent="0" lvl="0" marL="0">
                        <a:spcBef>
                          <a:spcPts val="0"/>
                        </a:spcBef>
                        <a:buNone/>
                      </a:pPr>
                      <a:r>
                        <a:rPr lang="en"/>
                        <a:t>0.05</a:t>
                      </a:r>
                    </a:p>
                  </a:txBody>
                  <a:tcPr marT="91425" marB="91425" marR="91425" marL="91425"/>
                </a:tc>
              </a:tr>
              <a:tr h="396200">
                <a:tc>
                  <a:txBody>
                    <a:bodyPr>
                      <a:noAutofit/>
                    </a:bodyPr>
                    <a:lstStyle/>
                    <a:p>
                      <a:pPr indent="0" lvl="0" marL="0" rtl="0">
                        <a:spcBef>
                          <a:spcPts val="0"/>
                        </a:spcBef>
                        <a:buNone/>
                      </a:pPr>
                      <a:r>
                        <a:rPr lang="en"/>
                        <a:t>Recall-</a:t>
                      </a:r>
                      <a:r>
                        <a:rPr lang="en">
                          <a:solidFill>
                            <a:schemeClr val="dk1"/>
                          </a:solidFill>
                        </a:rPr>
                        <a:t>Top 50 </a:t>
                      </a:r>
                    </a:p>
                  </a:txBody>
                  <a:tcPr marT="91425" marB="91425" marR="91425" marL="91425"/>
                </a:tc>
                <a:tc>
                  <a:txBody>
                    <a:bodyPr>
                      <a:noAutofit/>
                    </a:bodyPr>
                    <a:lstStyle/>
                    <a:p>
                      <a:pPr indent="0" lvl="0" marL="0">
                        <a:spcBef>
                          <a:spcPts val="0"/>
                        </a:spcBef>
                        <a:buNone/>
                      </a:pPr>
                      <a:r>
                        <a:rPr lang="en"/>
                        <a:t>0.15</a:t>
                      </a:r>
                    </a:p>
                  </a:txBody>
                  <a:tcPr marT="91425" marB="91425" marR="91425" marL="91425"/>
                </a:tc>
                <a:tc>
                  <a:txBody>
                    <a:bodyPr>
                      <a:noAutofit/>
                    </a:bodyPr>
                    <a:lstStyle/>
                    <a:p>
                      <a:pPr indent="0" lvl="0" marL="0">
                        <a:spcBef>
                          <a:spcPts val="0"/>
                        </a:spcBef>
                        <a:buNone/>
                      </a:pPr>
                      <a:r>
                        <a:rPr lang="en">
                          <a:solidFill>
                            <a:schemeClr val="dk1"/>
                          </a:solidFill>
                        </a:rPr>
                        <a:t>0.17</a:t>
                      </a:r>
                    </a:p>
                  </a:txBody>
                  <a:tcPr marT="91425" marB="91425" marR="91425" marL="91425"/>
                </a:tc>
              </a:tr>
              <a:tr h="396200">
                <a:tc>
                  <a:txBody>
                    <a:bodyPr>
                      <a:noAutofit/>
                    </a:bodyPr>
                    <a:lstStyle/>
                    <a:p>
                      <a:pPr indent="0" lvl="0" marL="0" rtl="0">
                        <a:spcBef>
                          <a:spcPts val="0"/>
                        </a:spcBef>
                        <a:buNone/>
                      </a:pPr>
                      <a:r>
                        <a:rPr lang="en"/>
                        <a:t>Precision-</a:t>
                      </a:r>
                      <a:r>
                        <a:rPr lang="en">
                          <a:solidFill>
                            <a:schemeClr val="dk1"/>
                          </a:solidFill>
                        </a:rPr>
                        <a:t>Top 50</a:t>
                      </a:r>
                    </a:p>
                  </a:txBody>
                  <a:tcPr marT="91425" marB="91425" marR="91425" marL="91425"/>
                </a:tc>
                <a:tc>
                  <a:txBody>
                    <a:bodyPr>
                      <a:noAutofit/>
                    </a:bodyPr>
                    <a:lstStyle/>
                    <a:p>
                      <a:pPr indent="0" lvl="0" marL="0">
                        <a:spcBef>
                          <a:spcPts val="0"/>
                        </a:spcBef>
                        <a:buNone/>
                      </a:pPr>
                      <a:r>
                        <a:rPr lang="en"/>
                        <a:t>0.04</a:t>
                      </a:r>
                    </a:p>
                  </a:txBody>
                  <a:tcPr marT="91425" marB="91425" marR="91425" marL="91425"/>
                </a:tc>
                <a:tc>
                  <a:txBody>
                    <a:bodyPr>
                      <a:noAutofit/>
                    </a:bodyPr>
                    <a:lstStyle/>
                    <a:p>
                      <a:pPr indent="0" lvl="0" marL="0">
                        <a:spcBef>
                          <a:spcPts val="0"/>
                        </a:spcBef>
                        <a:buNone/>
                      </a:pPr>
                      <a:r>
                        <a:rPr lang="en"/>
                        <a:t>0.04</a:t>
                      </a:r>
                    </a:p>
                  </a:txBody>
                  <a:tcPr marT="91425" marB="91425" marR="91425" marL="91425"/>
                </a:tc>
              </a:tr>
              <a:tr h="396200">
                <a:tc>
                  <a:txBody>
                    <a:bodyPr>
                      <a:noAutofit/>
                    </a:bodyPr>
                    <a:lstStyle/>
                    <a:p>
                      <a:pPr indent="0" lvl="0" marL="0" rtl="0">
                        <a:spcBef>
                          <a:spcPts val="0"/>
                        </a:spcBef>
                        <a:buNone/>
                      </a:pPr>
                      <a:r>
                        <a:rPr lang="en"/>
                        <a:t>Recall-</a:t>
                      </a:r>
                      <a:r>
                        <a:rPr lang="en">
                          <a:solidFill>
                            <a:schemeClr val="dk1"/>
                          </a:solidFill>
                        </a:rPr>
                        <a:t>Top 100</a:t>
                      </a:r>
                    </a:p>
                  </a:txBody>
                  <a:tcPr marT="91425" marB="91425" marR="91425" marL="91425"/>
                </a:tc>
                <a:tc>
                  <a:txBody>
                    <a:bodyPr>
                      <a:noAutofit/>
                    </a:bodyPr>
                    <a:lstStyle/>
                    <a:p>
                      <a:pPr indent="0" lvl="0" marL="0">
                        <a:spcBef>
                          <a:spcPts val="0"/>
                        </a:spcBef>
                        <a:buNone/>
                      </a:pPr>
                      <a:r>
                        <a:rPr lang="en"/>
                        <a:t>0.31</a:t>
                      </a:r>
                    </a:p>
                  </a:txBody>
                  <a:tcPr marT="91425" marB="91425" marR="91425" marL="91425"/>
                </a:tc>
                <a:tc>
                  <a:txBody>
                    <a:bodyPr>
                      <a:noAutofit/>
                    </a:bodyPr>
                    <a:lstStyle/>
                    <a:p>
                      <a:pPr indent="0" lvl="0" marL="0">
                        <a:spcBef>
                          <a:spcPts val="0"/>
                        </a:spcBef>
                        <a:buNone/>
                      </a:pPr>
                      <a:r>
                        <a:rPr lang="en"/>
                        <a:t>0.30</a:t>
                      </a:r>
                    </a:p>
                  </a:txBody>
                  <a:tcPr marT="91425" marB="91425" marR="91425" marL="91425"/>
                </a:tc>
              </a:tr>
              <a:tr h="396200">
                <a:tc>
                  <a:txBody>
                    <a:bodyPr>
                      <a:noAutofit/>
                    </a:bodyPr>
                    <a:lstStyle/>
                    <a:p>
                      <a:pPr indent="0" lvl="0" marL="0" rtl="0">
                        <a:spcBef>
                          <a:spcPts val="0"/>
                        </a:spcBef>
                        <a:buNone/>
                      </a:pPr>
                      <a:r>
                        <a:rPr lang="en"/>
                        <a:t>Precision-Top 100</a:t>
                      </a:r>
                    </a:p>
                  </a:txBody>
                  <a:tcPr marT="91425" marB="91425" marR="91425" marL="91425"/>
                </a:tc>
                <a:tc>
                  <a:txBody>
                    <a:bodyPr>
                      <a:noAutofit/>
                    </a:bodyPr>
                    <a:lstStyle/>
                    <a:p>
                      <a:pPr indent="0" lvl="0" marL="0">
                        <a:spcBef>
                          <a:spcPts val="0"/>
                        </a:spcBef>
                        <a:buNone/>
                      </a:pPr>
                      <a:r>
                        <a:rPr lang="en"/>
                        <a:t>0.04</a:t>
                      </a:r>
                    </a:p>
                  </a:txBody>
                  <a:tcPr marT="91425" marB="91425" marR="91425" marL="91425"/>
                </a:tc>
                <a:tc>
                  <a:txBody>
                    <a:bodyPr>
                      <a:noAutofit/>
                    </a:bodyPr>
                    <a:lstStyle/>
                    <a:p>
                      <a:pPr indent="0" lvl="0" marL="0">
                        <a:spcBef>
                          <a:spcPts val="0"/>
                        </a:spcBef>
                        <a:buNone/>
                      </a:pPr>
                      <a:r>
                        <a:rPr lang="en"/>
                        <a:t>0.04</a:t>
                      </a: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TASK 1:</a:t>
            </a:r>
          </a:p>
        </p:txBody>
      </p:sp>
      <p:sp>
        <p:nvSpPr>
          <p:cNvPr id="130" name="Shape 130"/>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69850" lvl="0" marL="0">
              <a:spcBef>
                <a:spcPts val="0"/>
              </a:spcBef>
              <a:buClr>
                <a:schemeClr val="dk1"/>
              </a:buClr>
              <a:buSzPts val="1100"/>
              <a:buFont typeface="Arial"/>
              <a:buNone/>
            </a:pPr>
            <a:r>
              <a:rPr lang="en"/>
              <a:t>Comparison of Collaborative Filtering and Information Retrieval.</a:t>
            </a:r>
          </a:p>
          <a:p>
            <a:pPr indent="0" lvl="0" marL="0">
              <a:spcBef>
                <a:spcPts val="0"/>
              </a:spcBef>
              <a:buNone/>
            </a:pPr>
            <a:r>
              <a:t/>
            </a:r>
            <a:endParaRPr/>
          </a:p>
        </p:txBody>
      </p:sp>
      <p:graphicFrame>
        <p:nvGraphicFramePr>
          <p:cNvPr id="131" name="Shape 131"/>
          <p:cNvGraphicFramePr/>
          <p:nvPr/>
        </p:nvGraphicFramePr>
        <p:xfrm>
          <a:off x="990750" y="1786950"/>
          <a:ext cx="3000000" cy="3000000"/>
        </p:xfrm>
        <a:graphic>
          <a:graphicData uri="http://schemas.openxmlformats.org/drawingml/2006/table">
            <a:tbl>
              <a:tblPr>
                <a:noFill/>
                <a:tableStyleId>{41274690-3E68-4EE1-BCC6-124A3AB3E44E}</a:tableStyleId>
              </a:tblPr>
              <a:tblGrid>
                <a:gridCol w="2413000"/>
                <a:gridCol w="2413000"/>
                <a:gridCol w="2413000"/>
              </a:tblGrid>
              <a:tr h="695475">
                <a:tc>
                  <a:txBody>
                    <a:bodyPr>
                      <a:noAutofit/>
                    </a:bodyPr>
                    <a:lstStyle/>
                    <a:p>
                      <a:pPr indent="0" lvl="0" marL="0">
                        <a:spcBef>
                          <a:spcPts val="0"/>
                        </a:spcBef>
                        <a:buNone/>
                      </a:pPr>
                      <a:r>
                        <a:rPr lang="en"/>
                        <a:t>No. Of Recommendations</a:t>
                      </a:r>
                    </a:p>
                  </a:txBody>
                  <a:tcPr marT="91425" marB="91425" marR="91425" marL="91425"/>
                </a:tc>
                <a:tc>
                  <a:txBody>
                    <a:bodyPr>
                      <a:noAutofit/>
                    </a:bodyPr>
                    <a:lstStyle/>
                    <a:p>
                      <a:pPr indent="0" lvl="0" marL="0">
                        <a:spcBef>
                          <a:spcPts val="0"/>
                        </a:spcBef>
                        <a:buNone/>
                      </a:pPr>
                      <a:r>
                        <a:rPr lang="en"/>
                        <a:t>Collaborative Filtering(MAPE)</a:t>
                      </a:r>
                    </a:p>
                  </a:txBody>
                  <a:tcPr marT="91425" marB="91425" marR="91425" marL="91425"/>
                </a:tc>
                <a:tc>
                  <a:txBody>
                    <a:bodyPr>
                      <a:noAutofit/>
                    </a:bodyPr>
                    <a:lstStyle/>
                    <a:p>
                      <a:pPr indent="0" lvl="0" marL="0">
                        <a:spcBef>
                          <a:spcPts val="0"/>
                        </a:spcBef>
                        <a:buNone/>
                      </a:pPr>
                      <a:r>
                        <a:rPr lang="en"/>
                        <a:t>Information Retrieval(MAPE)</a:t>
                      </a:r>
                    </a:p>
                  </a:txBody>
                  <a:tcPr marT="91425" marB="91425" marR="91425" marL="91425"/>
                </a:tc>
              </a:tr>
              <a:tr h="695475">
                <a:tc>
                  <a:txBody>
                    <a:bodyPr>
                      <a:noAutofit/>
                    </a:bodyPr>
                    <a:lstStyle/>
                    <a:p>
                      <a:pPr indent="0" lvl="0" marL="0">
                        <a:spcBef>
                          <a:spcPts val="0"/>
                        </a:spcBef>
                        <a:buNone/>
                      </a:pPr>
                      <a:r>
                        <a:rPr lang="en"/>
                        <a:t>25</a:t>
                      </a:r>
                    </a:p>
                  </a:txBody>
                  <a:tcPr marT="91425" marB="91425" marR="91425" marL="91425"/>
                </a:tc>
                <a:tc>
                  <a:txBody>
                    <a:bodyPr>
                      <a:noAutofit/>
                    </a:bodyPr>
                    <a:lstStyle/>
                    <a:p>
                      <a:pPr indent="-69850" lvl="0" marL="0">
                        <a:spcBef>
                          <a:spcPts val="0"/>
                        </a:spcBef>
                        <a:buClr>
                          <a:schemeClr val="dk1"/>
                        </a:buClr>
                        <a:buSzPts val="1100"/>
                        <a:buFont typeface="Arial"/>
                        <a:buNone/>
                      </a:pPr>
                      <a:r>
                        <a:rPr lang="en"/>
                        <a:t>92.45</a:t>
                      </a:r>
                    </a:p>
                    <a:p>
                      <a:pPr indent="0" lvl="0" marL="0">
                        <a:spcBef>
                          <a:spcPts val="0"/>
                        </a:spcBef>
                        <a:buNone/>
                      </a:pPr>
                      <a:r>
                        <a:t/>
                      </a:r>
                      <a:endParaRPr/>
                    </a:p>
                  </a:txBody>
                  <a:tcPr marT="91425" marB="91425" marR="91425" marL="91425"/>
                </a:tc>
                <a:tc>
                  <a:txBody>
                    <a:bodyPr>
                      <a:noAutofit/>
                    </a:bodyPr>
                    <a:lstStyle/>
                    <a:p>
                      <a:pPr indent="0" lvl="0" marL="0">
                        <a:spcBef>
                          <a:spcPts val="0"/>
                        </a:spcBef>
                        <a:buNone/>
                      </a:pPr>
                      <a:r>
                        <a:rPr lang="en"/>
                        <a:t>91.61</a:t>
                      </a:r>
                    </a:p>
                  </a:txBody>
                  <a:tcPr marT="91425" marB="91425" marR="91425" marL="91425"/>
                </a:tc>
              </a:tr>
              <a:tr h="695475">
                <a:tc>
                  <a:txBody>
                    <a:bodyPr>
                      <a:noAutofit/>
                    </a:bodyPr>
                    <a:lstStyle/>
                    <a:p>
                      <a:pPr indent="0" lvl="0" marL="0">
                        <a:spcBef>
                          <a:spcPts val="0"/>
                        </a:spcBef>
                        <a:buNone/>
                      </a:pPr>
                      <a:r>
                        <a:rPr lang="en"/>
                        <a:t>50</a:t>
                      </a:r>
                    </a:p>
                  </a:txBody>
                  <a:tcPr marT="91425" marB="91425" marR="91425" marL="91425"/>
                </a:tc>
                <a:tc>
                  <a:txBody>
                    <a:bodyPr>
                      <a:noAutofit/>
                    </a:bodyPr>
                    <a:lstStyle/>
                    <a:p>
                      <a:pPr indent="-69850" lvl="0" marL="0">
                        <a:spcBef>
                          <a:spcPts val="0"/>
                        </a:spcBef>
                        <a:buClr>
                          <a:schemeClr val="dk1"/>
                        </a:buClr>
                        <a:buSzPts val="1100"/>
                        <a:buFont typeface="Arial"/>
                        <a:buNone/>
                      </a:pPr>
                      <a:r>
                        <a:rPr lang="en"/>
                        <a:t>85.06</a:t>
                      </a:r>
                    </a:p>
                    <a:p>
                      <a:pPr indent="0" lvl="0" marL="0">
                        <a:spcBef>
                          <a:spcPts val="0"/>
                        </a:spcBef>
                        <a:buNone/>
                      </a:pPr>
                      <a:r>
                        <a:t/>
                      </a:r>
                      <a:endParaRPr/>
                    </a:p>
                  </a:txBody>
                  <a:tcPr marT="91425" marB="91425" marR="91425" marL="91425"/>
                </a:tc>
                <a:tc>
                  <a:txBody>
                    <a:bodyPr>
                      <a:noAutofit/>
                    </a:bodyPr>
                    <a:lstStyle/>
                    <a:p>
                      <a:pPr indent="0" lvl="0" marL="0">
                        <a:spcBef>
                          <a:spcPts val="0"/>
                        </a:spcBef>
                        <a:buNone/>
                      </a:pPr>
                      <a:r>
                        <a:rPr lang="en">
                          <a:solidFill>
                            <a:schemeClr val="dk1"/>
                          </a:solidFill>
                        </a:rPr>
                        <a:t>84.41</a:t>
                      </a:r>
                    </a:p>
                  </a:txBody>
                  <a:tcPr marT="91425" marB="91425" marR="91425" marL="91425"/>
                </a:tc>
              </a:tr>
              <a:tr h="695475">
                <a:tc>
                  <a:txBody>
                    <a:bodyPr>
                      <a:noAutofit/>
                    </a:bodyPr>
                    <a:lstStyle/>
                    <a:p>
                      <a:pPr indent="0" lvl="0" marL="0">
                        <a:spcBef>
                          <a:spcPts val="0"/>
                        </a:spcBef>
                        <a:buNone/>
                      </a:pPr>
                      <a:r>
                        <a:rPr lang="en"/>
                        <a:t>100</a:t>
                      </a:r>
                    </a:p>
                  </a:txBody>
                  <a:tcPr marT="91425" marB="91425" marR="91425" marL="91425"/>
                </a:tc>
                <a:tc>
                  <a:txBody>
                    <a:bodyPr>
                      <a:noAutofit/>
                    </a:bodyPr>
                    <a:lstStyle/>
                    <a:p>
                      <a:pPr indent="-69850" lvl="0" marL="0">
                        <a:spcBef>
                          <a:spcPts val="0"/>
                        </a:spcBef>
                        <a:buClr>
                          <a:schemeClr val="dk1"/>
                        </a:buClr>
                        <a:buSzPts val="1100"/>
                        <a:buFont typeface="Arial"/>
                        <a:buNone/>
                      </a:pPr>
                      <a:r>
                        <a:rPr lang="en"/>
                        <a:t>69.45</a:t>
                      </a:r>
                    </a:p>
                    <a:p>
                      <a:pPr indent="0" lvl="0" marL="0">
                        <a:spcBef>
                          <a:spcPts val="0"/>
                        </a:spcBef>
                        <a:buNone/>
                      </a:pPr>
                      <a:r>
                        <a:t/>
                      </a:r>
                      <a:endParaRPr/>
                    </a:p>
                  </a:txBody>
                  <a:tcPr marT="91425" marB="91425" marR="91425" marL="91425"/>
                </a:tc>
                <a:tc>
                  <a:txBody>
                    <a:bodyPr>
                      <a:noAutofit/>
                    </a:bodyPr>
                    <a:lstStyle/>
                    <a:p>
                      <a:pPr indent="0" lvl="0" marL="0" rtl="0">
                        <a:lnSpc>
                          <a:spcPct val="115000"/>
                        </a:lnSpc>
                        <a:spcBef>
                          <a:spcPts val="0"/>
                        </a:spcBef>
                        <a:buNone/>
                      </a:pPr>
                      <a:r>
                        <a:rPr lang="en">
                          <a:solidFill>
                            <a:schemeClr val="dk1"/>
                          </a:solidFill>
                        </a:rPr>
                        <a:t>72.65</a:t>
                      </a: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Shape 13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TASK 1:CONCLUSION AND FUTURE WORK</a:t>
            </a:r>
          </a:p>
        </p:txBody>
      </p:sp>
      <p:sp>
        <p:nvSpPr>
          <p:cNvPr id="137" name="Shape 137"/>
          <p:cNvSpPr txBox="1"/>
          <p:nvPr>
            <p:ph idx="1" type="body"/>
          </p:nvPr>
        </p:nvSpPr>
        <p:spPr>
          <a:xfrm>
            <a:off x="311700" y="1644400"/>
            <a:ext cx="8520600" cy="2924400"/>
          </a:xfrm>
          <a:prstGeom prst="rect">
            <a:avLst/>
          </a:prstGeom>
        </p:spPr>
        <p:txBody>
          <a:bodyPr anchorCtr="0" anchor="t" bIns="91425" lIns="91425" rIns="91425" wrap="square" tIns="91425">
            <a:noAutofit/>
          </a:bodyPr>
          <a:lstStyle/>
          <a:p>
            <a:pPr indent="0" lvl="0" marL="0">
              <a:spcBef>
                <a:spcPts val="0"/>
              </a:spcBef>
              <a:buNone/>
            </a:pPr>
            <a:r>
              <a:rPr lang="en"/>
              <a:t>We have observed that from top recommended business to user visits 20% of the businesses.</a:t>
            </a:r>
          </a:p>
          <a:p>
            <a:pPr indent="0" lvl="0" marL="0">
              <a:spcBef>
                <a:spcPts val="0"/>
              </a:spcBef>
              <a:buNone/>
            </a:pPr>
            <a:r>
              <a:rPr lang="en"/>
              <a:t>For future work we feel that,extracting sentiments of users through reviews and tips and giving weightage to each review accordingly will improve accuracy.In case of collaborative filtering we can normalize rating using this weightage calculation.</a:t>
            </a:r>
          </a:p>
          <a:p>
            <a:pPr indent="0" lvl="0" marL="0">
              <a:spcBef>
                <a:spcPts val="0"/>
              </a:spcBef>
              <a:buNone/>
            </a:pPr>
            <a:r>
              <a:t/>
            </a:r>
            <a:endParaRPr/>
          </a:p>
          <a:p>
            <a:pPr indent="0" lvl="0" marL="0">
              <a:spcBef>
                <a:spcPts val="0"/>
              </a:spcBef>
              <a:buNone/>
            </a:pPr>
            <a:r>
              <a:t/>
            </a:r>
            <a:endParaRPr/>
          </a:p>
          <a:p>
            <a:pPr indent="0" lvl="0" marL="0">
              <a:spcBef>
                <a:spcPts val="0"/>
              </a:spcBef>
              <a:buNone/>
            </a:pPr>
            <a:r>
              <a:t/>
            </a:r>
            <a:endParaRPr/>
          </a:p>
          <a:p>
            <a:pPr indent="0" lvl="0" marL="0" rtl="0">
              <a:spcBef>
                <a:spcPts val="0"/>
              </a:spcBef>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Shape 142"/>
          <p:cNvSpPr txBox="1"/>
          <p:nvPr>
            <p:ph type="title"/>
          </p:nvPr>
        </p:nvSpPr>
        <p:spPr>
          <a:xfrm>
            <a:off x="311700" y="187800"/>
            <a:ext cx="8520600" cy="1044600"/>
          </a:xfrm>
          <a:prstGeom prst="rect">
            <a:avLst/>
          </a:prstGeom>
        </p:spPr>
        <p:txBody>
          <a:bodyPr anchorCtr="0" anchor="t" bIns="91425" lIns="91425" rIns="91425" wrap="square" tIns="91425">
            <a:noAutofit/>
          </a:bodyPr>
          <a:lstStyle/>
          <a:p>
            <a:pPr indent="0" lvl="0" marL="0" algn="ctr">
              <a:spcBef>
                <a:spcPts val="0"/>
              </a:spcBef>
              <a:buNone/>
            </a:pPr>
            <a:r>
              <a:rPr lang="en"/>
              <a:t>Task 2: Recommend location to user to open a specific </a:t>
            </a:r>
            <a:r>
              <a:rPr lang="en"/>
              <a:t>cuisine</a:t>
            </a:r>
            <a:r>
              <a:rPr lang="en"/>
              <a:t> of restaurant</a:t>
            </a:r>
          </a:p>
        </p:txBody>
      </p:sp>
      <p:sp>
        <p:nvSpPr>
          <p:cNvPr id="143" name="Shape 143"/>
          <p:cNvSpPr txBox="1"/>
          <p:nvPr>
            <p:ph idx="1" type="body"/>
          </p:nvPr>
        </p:nvSpPr>
        <p:spPr>
          <a:xfrm>
            <a:off x="311700" y="1232500"/>
            <a:ext cx="8520600" cy="36621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
              <a:t>Approach:</a:t>
            </a:r>
          </a:p>
          <a:p>
            <a:pPr indent="-317500" lvl="1" marL="914400" rtl="0">
              <a:spcBef>
                <a:spcPts val="0"/>
              </a:spcBef>
              <a:spcAft>
                <a:spcPts val="0"/>
              </a:spcAft>
              <a:buSzPts val="1400"/>
              <a:buChar char="○"/>
            </a:pPr>
            <a:r>
              <a:rPr lang="en"/>
              <a:t>All the businesses belonging to the city = “Charlotte” were uploaded in the database. All the reviews addressing the businesses in the city charlotte were uploaded in the DB.</a:t>
            </a:r>
          </a:p>
          <a:p>
            <a:pPr indent="-317500" lvl="1" marL="914400" rtl="0">
              <a:spcBef>
                <a:spcPts val="0"/>
              </a:spcBef>
              <a:spcAft>
                <a:spcPts val="0"/>
              </a:spcAft>
              <a:buSzPts val="1400"/>
              <a:buChar char="○"/>
            </a:pPr>
            <a:r>
              <a:rPr lang="en"/>
              <a:t>Reviews were tokenized, and nouns and plural nouns were extracted as bag of words for each review and stored in another separate collection.</a:t>
            </a:r>
          </a:p>
          <a:p>
            <a:pPr indent="-317500" lvl="1" marL="914400" rtl="0">
              <a:spcBef>
                <a:spcPts val="0"/>
              </a:spcBef>
              <a:spcAft>
                <a:spcPts val="0"/>
              </a:spcAft>
              <a:buSzPts val="1400"/>
              <a:buChar char="○"/>
            </a:pPr>
            <a:r>
              <a:rPr lang="en"/>
              <a:t>Natural Language Toolkit was used for the lexical analysis  and parts of speech tagging of the reviews.</a:t>
            </a:r>
          </a:p>
          <a:p>
            <a:pPr indent="-317500" lvl="1" marL="914400" rtl="0">
              <a:spcBef>
                <a:spcPts val="0"/>
              </a:spcBef>
              <a:spcAft>
                <a:spcPts val="0"/>
              </a:spcAft>
              <a:buSzPts val="1400"/>
              <a:buChar char="○"/>
            </a:pPr>
            <a:r>
              <a:rPr lang="en"/>
              <a:t>C</a:t>
            </a:r>
            <a:r>
              <a:rPr lang="en"/>
              <a:t>orpora package of Genism Library is used to retain frequently occurring words from the review. </a:t>
            </a:r>
          </a:p>
          <a:p>
            <a:pPr indent="-317500" lvl="1" marL="914400" rtl="0">
              <a:spcBef>
                <a:spcPts val="0"/>
              </a:spcBef>
              <a:spcAft>
                <a:spcPts val="0"/>
              </a:spcAft>
              <a:buSzPts val="1400"/>
              <a:buChar char="○"/>
            </a:pPr>
            <a:r>
              <a:rPr lang="en">
                <a:solidFill>
                  <a:srgbClr val="333333"/>
                </a:solidFill>
                <a:highlight>
                  <a:srgbClr val="FFFFFF"/>
                </a:highlight>
              </a:rPr>
              <a:t>Generated the probability distribution of the bag of all the filtered words using Latent Dirichlet Allocation ( gensim.models.LdaModel)</a:t>
            </a:r>
          </a:p>
          <a:p>
            <a:pPr indent="-317500" lvl="1" marL="914400" rtl="0">
              <a:spcBef>
                <a:spcPts val="0"/>
              </a:spcBef>
              <a:spcAft>
                <a:spcPts val="0"/>
              </a:spcAft>
              <a:buClr>
                <a:srgbClr val="333333"/>
              </a:buClr>
              <a:buSzPts val="1400"/>
              <a:buChar char="○"/>
            </a:pPr>
            <a:r>
              <a:rPr lang="en">
                <a:solidFill>
                  <a:srgbClr val="333333"/>
                </a:solidFill>
                <a:highlight>
                  <a:srgbClr val="FFFFFF"/>
                </a:highlight>
              </a:rPr>
              <a:t>Top Sixty topics with their probability distribution are collected. These are the keywords(frequent words in the review) which will be proposed to the user.</a:t>
            </a:r>
          </a:p>
          <a:p>
            <a:pPr indent="-317500" lvl="1" marL="914400">
              <a:spcBef>
                <a:spcPts val="0"/>
              </a:spcBef>
              <a:buClr>
                <a:srgbClr val="333333"/>
              </a:buClr>
              <a:buSzPts val="1400"/>
              <a:buChar char="○"/>
            </a:pPr>
            <a:r>
              <a:rPr lang="en">
                <a:solidFill>
                  <a:srgbClr val="333333"/>
                </a:solidFill>
                <a:highlight>
                  <a:srgbClr val="FFFFFF"/>
                </a:highlight>
              </a:rPr>
              <a:t>All the words are stored in dictionary with their corresponding id value and probability value.</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Shape 148"/>
          <p:cNvSpPr txBox="1"/>
          <p:nvPr>
            <p:ph type="title"/>
          </p:nvPr>
        </p:nvSpPr>
        <p:spPr>
          <a:xfrm>
            <a:off x="311700" y="105650"/>
            <a:ext cx="8520600" cy="912000"/>
          </a:xfrm>
          <a:prstGeom prst="rect">
            <a:avLst/>
          </a:prstGeom>
        </p:spPr>
        <p:txBody>
          <a:bodyPr anchorCtr="0" anchor="t" bIns="91425" lIns="91425" rIns="91425" wrap="square" tIns="91425">
            <a:noAutofit/>
          </a:bodyPr>
          <a:lstStyle/>
          <a:p>
            <a:pPr indent="0" lvl="0" marL="0" rtl="0" algn="ctr">
              <a:spcBef>
                <a:spcPts val="0"/>
              </a:spcBef>
              <a:buNone/>
            </a:pPr>
            <a:r>
              <a:rPr lang="en"/>
              <a:t>Task 2: Recommend location to user to open a specific cuisine of restaurant</a:t>
            </a:r>
          </a:p>
          <a:p>
            <a:pPr indent="0" lvl="0" marL="0">
              <a:spcBef>
                <a:spcPts val="0"/>
              </a:spcBef>
              <a:buNone/>
            </a:pPr>
            <a:r>
              <a:t/>
            </a:r>
            <a:endParaRPr/>
          </a:p>
        </p:txBody>
      </p:sp>
      <p:sp>
        <p:nvSpPr>
          <p:cNvPr id="149" name="Shape 149"/>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t/>
            </a:r>
            <a:endParaRPr/>
          </a:p>
        </p:txBody>
      </p:sp>
      <p:pic>
        <p:nvPicPr>
          <p:cNvPr id="150" name="Shape 150"/>
          <p:cNvPicPr preferRelativeResize="0"/>
          <p:nvPr/>
        </p:nvPicPr>
        <p:blipFill>
          <a:blip r:embed="rId3">
            <a:alphaModFix/>
          </a:blip>
          <a:stretch>
            <a:fillRect/>
          </a:stretch>
        </p:blipFill>
        <p:spPr>
          <a:xfrm>
            <a:off x="311700" y="1017675"/>
            <a:ext cx="8520602" cy="41823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Shape 155"/>
          <p:cNvSpPr txBox="1"/>
          <p:nvPr>
            <p:ph type="title"/>
          </p:nvPr>
        </p:nvSpPr>
        <p:spPr>
          <a:xfrm>
            <a:off x="311700" y="246500"/>
            <a:ext cx="8520600" cy="771300"/>
          </a:xfrm>
          <a:prstGeom prst="rect">
            <a:avLst/>
          </a:prstGeom>
        </p:spPr>
        <p:txBody>
          <a:bodyPr anchorCtr="0" anchor="t" bIns="91425" lIns="91425" rIns="91425" wrap="square" tIns="91425">
            <a:noAutofit/>
          </a:bodyPr>
          <a:lstStyle/>
          <a:p>
            <a:pPr indent="-69850" lvl="0" marL="0" rtl="0" algn="ctr">
              <a:spcBef>
                <a:spcPts val="0"/>
              </a:spcBef>
              <a:buClr>
                <a:schemeClr val="dk1"/>
              </a:buClr>
              <a:buSzPts val="1100"/>
              <a:buFont typeface="Arial"/>
              <a:buNone/>
            </a:pPr>
            <a:r>
              <a:rPr lang="en"/>
              <a:t>Task 2: Recommend location to user to open a specific cuisine of restaurant</a:t>
            </a:r>
          </a:p>
          <a:p>
            <a:pPr indent="0" lvl="0" marL="0">
              <a:spcBef>
                <a:spcPts val="0"/>
              </a:spcBef>
              <a:buNone/>
            </a:pPr>
            <a:r>
              <a:t/>
            </a:r>
            <a:endParaRPr/>
          </a:p>
        </p:txBody>
      </p:sp>
      <p:sp>
        <p:nvSpPr>
          <p:cNvPr id="156" name="Shape 156"/>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
              <a:t>Approach: </a:t>
            </a:r>
          </a:p>
          <a:p>
            <a:pPr indent="-317500" lvl="1" marL="914400" rtl="0">
              <a:spcBef>
                <a:spcPts val="0"/>
              </a:spcBef>
              <a:spcAft>
                <a:spcPts val="0"/>
              </a:spcAft>
              <a:buSzPts val="1400"/>
              <a:buChar char="○"/>
            </a:pPr>
            <a:r>
              <a:rPr lang="en"/>
              <a:t>For each </a:t>
            </a:r>
            <a:r>
              <a:rPr lang="en"/>
              <a:t>tokenized</a:t>
            </a:r>
            <a:r>
              <a:rPr lang="en"/>
              <a:t> word from the review, we calculate its weight of it using the rating of the restaurant.</a:t>
            </a:r>
          </a:p>
          <a:p>
            <a:pPr indent="-317500" lvl="1" marL="914400" rtl="0">
              <a:spcBef>
                <a:spcPts val="0"/>
              </a:spcBef>
              <a:spcAft>
                <a:spcPts val="0"/>
              </a:spcAft>
              <a:buSzPts val="1400"/>
              <a:buChar char="○"/>
            </a:pPr>
            <a:r>
              <a:rPr lang="en"/>
              <a:t>Frequency count for each word is also calculated. For each business, the words (NN and NNS) are weighted as per the ratings given to each business.</a:t>
            </a:r>
          </a:p>
          <a:p>
            <a:pPr indent="-317500" lvl="1" marL="914400" rtl="0">
              <a:spcBef>
                <a:spcPts val="0"/>
              </a:spcBef>
              <a:spcAft>
                <a:spcPts val="0"/>
              </a:spcAft>
              <a:buSzPts val="1400"/>
              <a:buChar char="○"/>
            </a:pPr>
            <a:r>
              <a:rPr lang="en"/>
              <a:t>HeatMap is plotted for a sample Cuizine (say Sandwich and Salad) with a sample rating (say 2). This heatmap represents the places in Charlotte which serve </a:t>
            </a:r>
            <a:r>
              <a:rPr lang="en"/>
              <a:t>Cuisines ( Sandwich and Salad) and have a rating more than the given sample rating.</a:t>
            </a:r>
          </a:p>
          <a:p>
            <a:pPr indent="-317500" lvl="1" marL="914400">
              <a:spcBef>
                <a:spcPts val="0"/>
              </a:spcBef>
              <a:buSzPts val="1400"/>
              <a:buChar char="○"/>
            </a:pPr>
            <a:r>
              <a:rPr lang="en"/>
              <a:t>This HeatMap can be used by the user to judge the places which serve most popular (sample) cuisines. The user can now chose a place strategically, if they want to setup their own business with the sample cuisine or not.</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Shape 161"/>
          <p:cNvSpPr txBox="1"/>
          <p:nvPr>
            <p:ph type="title"/>
          </p:nvPr>
        </p:nvSpPr>
        <p:spPr>
          <a:xfrm>
            <a:off x="311700" y="151575"/>
            <a:ext cx="8520600" cy="572700"/>
          </a:xfrm>
          <a:prstGeom prst="rect">
            <a:avLst/>
          </a:prstGeom>
        </p:spPr>
        <p:txBody>
          <a:bodyPr anchorCtr="0" anchor="t" bIns="91425" lIns="91425" rIns="91425" wrap="square" tIns="91425">
            <a:noAutofit/>
          </a:bodyPr>
          <a:lstStyle/>
          <a:p>
            <a:pPr indent="-69850" lvl="0" marL="0" rtl="0" algn="ctr">
              <a:spcBef>
                <a:spcPts val="0"/>
              </a:spcBef>
              <a:buClr>
                <a:schemeClr val="dk1"/>
              </a:buClr>
              <a:buSzPts val="1100"/>
              <a:buFont typeface="Arial"/>
              <a:buNone/>
            </a:pPr>
            <a:r>
              <a:rPr lang="en"/>
              <a:t>Task 2: Recommend location to user to open a specific cuisine of restaurant</a:t>
            </a:r>
          </a:p>
          <a:p>
            <a:pPr indent="-69850" lvl="0" marL="0">
              <a:spcBef>
                <a:spcPts val="0"/>
              </a:spcBef>
              <a:buClr>
                <a:schemeClr val="dk1"/>
              </a:buClr>
              <a:buSzPts val="1100"/>
              <a:buFont typeface="Arial"/>
              <a:buNone/>
            </a:pPr>
            <a:r>
              <a:t/>
            </a:r>
            <a:endParaRPr/>
          </a:p>
          <a:p>
            <a:pPr indent="0" lvl="0" marL="0">
              <a:spcBef>
                <a:spcPts val="0"/>
              </a:spcBef>
              <a:buNone/>
            </a:pPr>
            <a:r>
              <a:t/>
            </a:r>
            <a:endParaRPr/>
          </a:p>
        </p:txBody>
      </p:sp>
      <p:sp>
        <p:nvSpPr>
          <p:cNvPr id="162" name="Shape 162"/>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a:spcBef>
                <a:spcPts val="0"/>
              </a:spcBef>
              <a:buSzPts val="1800"/>
              <a:buChar char="●"/>
            </a:pPr>
            <a:r>
              <a:rPr lang="en"/>
              <a:t>HeatMap of City Charlotte</a:t>
            </a:r>
            <a:br>
              <a:rPr lang="en"/>
            </a:br>
            <a:r>
              <a:rPr lang="en"/>
              <a:t>representing the places </a:t>
            </a:r>
            <a:br>
              <a:rPr lang="en"/>
            </a:br>
            <a:r>
              <a:rPr lang="en"/>
              <a:t>s</a:t>
            </a:r>
            <a:r>
              <a:rPr lang="en"/>
              <a:t>erving Sandwiches having</a:t>
            </a:r>
            <a:br>
              <a:rPr lang="en"/>
            </a:br>
            <a:r>
              <a:rPr lang="en"/>
              <a:t>Rating more than 2.</a:t>
            </a:r>
          </a:p>
        </p:txBody>
      </p:sp>
      <p:pic>
        <p:nvPicPr>
          <p:cNvPr id="163" name="Shape 163"/>
          <p:cNvPicPr preferRelativeResize="0"/>
          <p:nvPr/>
        </p:nvPicPr>
        <p:blipFill>
          <a:blip r:embed="rId3">
            <a:alphaModFix/>
          </a:blip>
          <a:stretch>
            <a:fillRect/>
          </a:stretch>
        </p:blipFill>
        <p:spPr>
          <a:xfrm>
            <a:off x="3868225" y="1098850"/>
            <a:ext cx="4964077" cy="35236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Shape 168"/>
          <p:cNvSpPr txBox="1"/>
          <p:nvPr>
            <p:ph type="title"/>
          </p:nvPr>
        </p:nvSpPr>
        <p:spPr>
          <a:xfrm>
            <a:off x="311700" y="176700"/>
            <a:ext cx="8520600" cy="572700"/>
          </a:xfrm>
          <a:prstGeom prst="rect">
            <a:avLst/>
          </a:prstGeom>
        </p:spPr>
        <p:txBody>
          <a:bodyPr anchorCtr="0" anchor="t" bIns="91425" lIns="91425" rIns="91425" wrap="square" tIns="91425">
            <a:noAutofit/>
          </a:bodyPr>
          <a:lstStyle/>
          <a:p>
            <a:pPr indent="-69850" lvl="0" marL="0" rtl="0" algn="ctr">
              <a:spcBef>
                <a:spcPts val="0"/>
              </a:spcBef>
              <a:buClr>
                <a:schemeClr val="dk1"/>
              </a:buClr>
              <a:buSzPts val="1100"/>
              <a:buFont typeface="Arial"/>
              <a:buNone/>
            </a:pPr>
            <a:r>
              <a:rPr lang="en"/>
              <a:t>Task 2: Recommend location to user to open a specific cuisine of restaurant</a:t>
            </a:r>
          </a:p>
          <a:p>
            <a:pPr indent="-69850" lvl="0" marL="0">
              <a:spcBef>
                <a:spcPts val="0"/>
              </a:spcBef>
              <a:buClr>
                <a:schemeClr val="dk1"/>
              </a:buClr>
              <a:buSzPts val="1100"/>
              <a:buFont typeface="Arial"/>
              <a:buNone/>
            </a:pPr>
            <a:r>
              <a:t/>
            </a:r>
            <a:endParaRPr/>
          </a:p>
          <a:p>
            <a:pPr indent="-69850" lvl="0" marL="0">
              <a:spcBef>
                <a:spcPts val="0"/>
              </a:spcBef>
              <a:buClr>
                <a:schemeClr val="dk1"/>
              </a:buClr>
              <a:buSzPts val="1100"/>
              <a:buFont typeface="Arial"/>
              <a:buNone/>
            </a:pPr>
            <a:r>
              <a:t/>
            </a:r>
            <a:endParaRPr/>
          </a:p>
          <a:p>
            <a:pPr indent="0" lvl="0" marL="0">
              <a:spcBef>
                <a:spcPts val="0"/>
              </a:spcBef>
              <a:buNone/>
            </a:pPr>
            <a:r>
              <a:t/>
            </a:r>
            <a:endParaRPr/>
          </a:p>
        </p:txBody>
      </p:sp>
      <p:sp>
        <p:nvSpPr>
          <p:cNvPr id="169" name="Shape 169"/>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spcBef>
                <a:spcPts val="0"/>
              </a:spcBef>
              <a:buSzPts val="1800"/>
              <a:buChar char="●"/>
            </a:pPr>
            <a:r>
              <a:rPr lang="en"/>
              <a:t>HeatMap of City Charlotte</a:t>
            </a:r>
            <a:br>
              <a:rPr lang="en"/>
            </a:br>
            <a:r>
              <a:rPr lang="en"/>
              <a:t>serving cuisine Salad with</a:t>
            </a:r>
            <a:br>
              <a:rPr lang="en"/>
            </a:br>
            <a:r>
              <a:rPr lang="en"/>
              <a:t>r</a:t>
            </a:r>
            <a:r>
              <a:rPr lang="en"/>
              <a:t>ating more than 2</a:t>
            </a:r>
          </a:p>
          <a:p>
            <a:pPr indent="0" lvl="0" marL="0">
              <a:spcBef>
                <a:spcPts val="0"/>
              </a:spcBef>
              <a:buNone/>
            </a:pPr>
            <a:r>
              <a:t/>
            </a:r>
            <a:endParaRPr/>
          </a:p>
        </p:txBody>
      </p:sp>
      <p:pic>
        <p:nvPicPr>
          <p:cNvPr id="170" name="Shape 170"/>
          <p:cNvPicPr preferRelativeResize="0"/>
          <p:nvPr/>
        </p:nvPicPr>
        <p:blipFill>
          <a:blip r:embed="rId3">
            <a:alphaModFix/>
          </a:blip>
          <a:stretch>
            <a:fillRect/>
          </a:stretch>
        </p:blipFill>
        <p:spPr>
          <a:xfrm>
            <a:off x="3659750" y="1152475"/>
            <a:ext cx="5172551" cy="36663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Shape 175"/>
          <p:cNvSpPr txBox="1"/>
          <p:nvPr>
            <p:ph type="title"/>
          </p:nvPr>
        </p:nvSpPr>
        <p:spPr>
          <a:xfrm>
            <a:off x="311700" y="176700"/>
            <a:ext cx="8520600" cy="572700"/>
          </a:xfrm>
          <a:prstGeom prst="rect">
            <a:avLst/>
          </a:prstGeom>
        </p:spPr>
        <p:txBody>
          <a:bodyPr anchorCtr="0" anchor="t" bIns="91425" lIns="91425" rIns="91425" wrap="square" tIns="91425">
            <a:noAutofit/>
          </a:bodyPr>
          <a:lstStyle/>
          <a:p>
            <a:pPr indent="-69850" lvl="0" marL="0" rtl="0" algn="ctr">
              <a:spcBef>
                <a:spcPts val="0"/>
              </a:spcBef>
              <a:buClr>
                <a:schemeClr val="dk1"/>
              </a:buClr>
              <a:buSzPts val="1100"/>
              <a:buFont typeface="Arial"/>
              <a:buNone/>
            </a:pPr>
            <a:r>
              <a:rPr lang="en"/>
              <a:t>Task 2: Recommend location to user to open a specific cuisine of restaurant</a:t>
            </a:r>
          </a:p>
          <a:p>
            <a:pPr indent="-69850" lvl="0" marL="0">
              <a:spcBef>
                <a:spcPts val="0"/>
              </a:spcBef>
              <a:buClr>
                <a:schemeClr val="dk1"/>
              </a:buClr>
              <a:buSzPts val="1100"/>
              <a:buFont typeface="Arial"/>
              <a:buNone/>
            </a:pPr>
            <a:r>
              <a:t/>
            </a:r>
            <a:endParaRPr/>
          </a:p>
          <a:p>
            <a:pPr indent="-69850" lvl="0" marL="0">
              <a:spcBef>
                <a:spcPts val="0"/>
              </a:spcBef>
              <a:buClr>
                <a:schemeClr val="dk1"/>
              </a:buClr>
              <a:buSzPts val="1100"/>
              <a:buFont typeface="Arial"/>
              <a:buNone/>
            </a:pPr>
            <a:r>
              <a:t/>
            </a:r>
            <a:endParaRPr/>
          </a:p>
          <a:p>
            <a:pPr indent="-69850" lvl="0" marL="0">
              <a:spcBef>
                <a:spcPts val="0"/>
              </a:spcBef>
              <a:buClr>
                <a:schemeClr val="dk1"/>
              </a:buClr>
              <a:buSzPts val="1100"/>
              <a:buFont typeface="Arial"/>
              <a:buNone/>
            </a:pPr>
            <a:r>
              <a:t/>
            </a:r>
            <a:endParaRPr/>
          </a:p>
          <a:p>
            <a:pPr indent="0" lvl="0" marL="0">
              <a:spcBef>
                <a:spcPts val="0"/>
              </a:spcBef>
              <a:buNone/>
            </a:pPr>
            <a:r>
              <a:t/>
            </a:r>
            <a:endParaRPr/>
          </a:p>
        </p:txBody>
      </p:sp>
      <p:sp>
        <p:nvSpPr>
          <p:cNvPr id="176" name="Shape 176"/>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
              <a:t>Evaluation:</a:t>
            </a:r>
          </a:p>
          <a:p>
            <a:pPr indent="-317500" lvl="1" marL="914400" rtl="0">
              <a:spcBef>
                <a:spcPts val="0"/>
              </a:spcBef>
              <a:spcAft>
                <a:spcPts val="0"/>
              </a:spcAft>
              <a:buSzPts val="1400"/>
              <a:buChar char="○"/>
            </a:pPr>
            <a:r>
              <a:rPr lang="en"/>
              <a:t>To Evaluate the accuracy of the HeatMap predicted by the program, we search for the restaurant which is actually serving (sample) category with an rating equal or higher than the one specified by the user initially.</a:t>
            </a:r>
          </a:p>
          <a:p>
            <a:pPr indent="-317500" lvl="1" marL="914400" rtl="0">
              <a:spcBef>
                <a:spcPts val="0"/>
              </a:spcBef>
              <a:spcAft>
                <a:spcPts val="0"/>
              </a:spcAft>
              <a:buSzPts val="1400"/>
              <a:buChar char="○"/>
            </a:pPr>
            <a:r>
              <a:rPr lang="en"/>
              <a:t>We select all those category-ied businesses and plot their heat map.</a:t>
            </a:r>
          </a:p>
          <a:p>
            <a:pPr indent="-317500" lvl="1" marL="914400">
              <a:spcBef>
                <a:spcPts val="0"/>
              </a:spcBef>
              <a:buSzPts val="1400"/>
              <a:buChar char="○"/>
            </a:pPr>
            <a:r>
              <a:rPr lang="en"/>
              <a:t>We also Calculate a Hit-Ratio for every successful identification of the business </a:t>
            </a:r>
            <a:r>
              <a:rPr lang="en"/>
              <a:t>retrieved</a:t>
            </a:r>
            <a:r>
              <a:rPr lang="en"/>
              <a:t> from the review and one from the category (attribute of the dataset).</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Shape 5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ROLES:</a:t>
            </a:r>
          </a:p>
        </p:txBody>
      </p:sp>
      <p:graphicFrame>
        <p:nvGraphicFramePr>
          <p:cNvPr id="60" name="Shape 60"/>
          <p:cNvGraphicFramePr/>
          <p:nvPr/>
        </p:nvGraphicFramePr>
        <p:xfrm>
          <a:off x="938450" y="1235325"/>
          <a:ext cx="3000000" cy="3000000"/>
        </p:xfrm>
        <a:graphic>
          <a:graphicData uri="http://schemas.openxmlformats.org/drawingml/2006/table">
            <a:tbl>
              <a:tblPr>
                <a:noFill/>
                <a:tableStyleId>{41274690-3E68-4EE1-BCC6-124A3AB3E44E}</a:tableStyleId>
              </a:tblPr>
              <a:tblGrid>
                <a:gridCol w="1833250"/>
                <a:gridCol w="1734875"/>
                <a:gridCol w="2142425"/>
                <a:gridCol w="1622450"/>
              </a:tblGrid>
              <a:tr h="1047025">
                <a:tc>
                  <a:txBody>
                    <a:bodyPr>
                      <a:noAutofit/>
                    </a:bodyPr>
                    <a:lstStyle/>
                    <a:p>
                      <a:pPr indent="0" lvl="0" marL="0">
                        <a:spcBef>
                          <a:spcPts val="0"/>
                        </a:spcBef>
                        <a:buNone/>
                      </a:pPr>
                      <a:r>
                        <a:rPr lang="en"/>
                        <a:t>Aishwarya Dhage</a:t>
                      </a:r>
                    </a:p>
                  </a:txBody>
                  <a:tcPr marT="91425" marB="91425" marR="91425" marL="91425"/>
                </a:tc>
                <a:tc>
                  <a:txBody>
                    <a:bodyPr>
                      <a:noAutofit/>
                    </a:bodyPr>
                    <a:lstStyle/>
                    <a:p>
                      <a:pPr indent="0" lvl="0" marL="0">
                        <a:spcBef>
                          <a:spcPts val="0"/>
                        </a:spcBef>
                        <a:buNone/>
                      </a:pPr>
                      <a:r>
                        <a:rPr lang="en" sz="1200"/>
                        <a:t>Information Gathering for Task 1</a:t>
                      </a:r>
                    </a:p>
                  </a:txBody>
                  <a:tcPr marT="91425" marB="91425" marR="91425" marL="91425"/>
                </a:tc>
                <a:tc>
                  <a:txBody>
                    <a:bodyPr>
                      <a:noAutofit/>
                    </a:bodyPr>
                    <a:lstStyle/>
                    <a:p>
                      <a:pPr indent="0" lvl="0" marL="0">
                        <a:spcBef>
                          <a:spcPts val="0"/>
                        </a:spcBef>
                        <a:buNone/>
                      </a:pPr>
                      <a:r>
                        <a:rPr lang="en" sz="1200"/>
                        <a:t>Implementation of Collaborative Filtering approach</a:t>
                      </a:r>
                    </a:p>
                  </a:txBody>
                  <a:tcPr marT="91425" marB="91425" marR="91425" marL="91425"/>
                </a:tc>
                <a:tc>
                  <a:txBody>
                    <a:bodyPr>
                      <a:noAutofit/>
                    </a:bodyPr>
                    <a:lstStyle/>
                    <a:p>
                      <a:pPr indent="0" lvl="0" marL="0" rtl="0">
                        <a:spcBef>
                          <a:spcPts val="0"/>
                        </a:spcBef>
                        <a:buNone/>
                      </a:pPr>
                      <a:r>
                        <a:rPr lang="en" sz="1200"/>
                        <a:t>Improvement and refining the code for Task 1</a:t>
                      </a:r>
                    </a:p>
                  </a:txBody>
                  <a:tcPr marT="91425" marB="91425" marR="91425" marL="91425"/>
                </a:tc>
              </a:tr>
              <a:tr h="1047025">
                <a:tc>
                  <a:txBody>
                    <a:bodyPr>
                      <a:noAutofit/>
                    </a:bodyPr>
                    <a:lstStyle/>
                    <a:p>
                      <a:pPr indent="0" lvl="0" marL="0">
                        <a:spcBef>
                          <a:spcPts val="0"/>
                        </a:spcBef>
                        <a:buNone/>
                      </a:pPr>
                      <a:r>
                        <a:rPr lang="en"/>
                        <a:t>Praneta Paithankar</a:t>
                      </a:r>
                    </a:p>
                  </a:txBody>
                  <a:tcPr marT="91425" marB="91425" marR="91425" marL="91425"/>
                </a:tc>
                <a:tc>
                  <a:txBody>
                    <a:bodyPr>
                      <a:noAutofit/>
                    </a:bodyPr>
                    <a:lstStyle/>
                    <a:p>
                      <a:pPr indent="0" lvl="0" marL="0">
                        <a:spcBef>
                          <a:spcPts val="0"/>
                        </a:spcBef>
                        <a:buNone/>
                      </a:pPr>
                      <a:r>
                        <a:rPr lang="en" sz="1200"/>
                        <a:t>Database generation using Json and MongoDB for Task 1</a:t>
                      </a:r>
                    </a:p>
                  </a:txBody>
                  <a:tcPr marT="91425" marB="91425" marR="91425" marL="91425"/>
                </a:tc>
                <a:tc>
                  <a:txBody>
                    <a:bodyPr>
                      <a:noAutofit/>
                    </a:bodyPr>
                    <a:lstStyle/>
                    <a:p>
                      <a:pPr indent="0" lvl="0" marL="0">
                        <a:spcBef>
                          <a:spcPts val="0"/>
                        </a:spcBef>
                        <a:buNone/>
                      </a:pPr>
                      <a:r>
                        <a:rPr lang="en" sz="1200"/>
                        <a:t>Implementation of Information Retrieval approach</a:t>
                      </a:r>
                    </a:p>
                  </a:txBody>
                  <a:tcPr marT="91425" marB="91425" marR="91425" marL="91425"/>
                </a:tc>
                <a:tc>
                  <a:txBody>
                    <a:bodyPr>
                      <a:noAutofit/>
                    </a:bodyPr>
                    <a:lstStyle/>
                    <a:p>
                      <a:pPr indent="-69850" lvl="0" marL="0">
                        <a:spcBef>
                          <a:spcPts val="0"/>
                        </a:spcBef>
                        <a:buClr>
                          <a:schemeClr val="dk1"/>
                        </a:buClr>
                        <a:buSzPts val="1100"/>
                        <a:buFont typeface="Arial"/>
                        <a:buNone/>
                      </a:pPr>
                      <a:r>
                        <a:rPr lang="en" sz="1200">
                          <a:solidFill>
                            <a:schemeClr val="dk1"/>
                          </a:solidFill>
                        </a:rPr>
                        <a:t>Improvement and refining the code for Task 1</a:t>
                      </a:r>
                    </a:p>
                    <a:p>
                      <a:pPr indent="0" lvl="0" marL="0" rtl="0">
                        <a:spcBef>
                          <a:spcPts val="0"/>
                        </a:spcBef>
                        <a:buNone/>
                      </a:pPr>
                      <a:r>
                        <a:t/>
                      </a:r>
                      <a:endParaRPr sz="1200"/>
                    </a:p>
                  </a:txBody>
                  <a:tcPr marT="91425" marB="91425" marR="91425" marL="91425"/>
                </a:tc>
              </a:tr>
              <a:tr h="528875">
                <a:tc>
                  <a:txBody>
                    <a:bodyPr>
                      <a:noAutofit/>
                    </a:bodyPr>
                    <a:lstStyle/>
                    <a:p>
                      <a:pPr indent="0" lvl="0" marL="0">
                        <a:spcBef>
                          <a:spcPts val="0"/>
                        </a:spcBef>
                        <a:buNone/>
                      </a:pPr>
                      <a:r>
                        <a:rPr lang="en"/>
                        <a:t>Nawaz Hussain K</a:t>
                      </a:r>
                    </a:p>
                  </a:txBody>
                  <a:tcPr marT="91425" marB="91425" marR="91425" marL="91425"/>
                </a:tc>
                <a:tc>
                  <a:txBody>
                    <a:bodyPr>
                      <a:noAutofit/>
                    </a:bodyPr>
                    <a:lstStyle/>
                    <a:p>
                      <a:pPr indent="0" lvl="0" marL="0">
                        <a:spcBef>
                          <a:spcPts val="0"/>
                        </a:spcBef>
                        <a:buNone/>
                      </a:pPr>
                      <a:r>
                        <a:rPr lang="en" sz="1200"/>
                        <a:t>E</a:t>
                      </a:r>
                      <a:r>
                        <a:rPr lang="en" sz="1200"/>
                        <a:t>xtraction of tokenized reviews words(NN and NNS) from mongoDB.</a:t>
                      </a:r>
                    </a:p>
                  </a:txBody>
                  <a:tcPr marT="91425" marB="91425" marR="91425" marL="91425"/>
                </a:tc>
                <a:tc>
                  <a:txBody>
                    <a:bodyPr>
                      <a:noAutofit/>
                    </a:bodyPr>
                    <a:lstStyle/>
                    <a:p>
                      <a:pPr indent="0" lvl="0" marL="0">
                        <a:spcBef>
                          <a:spcPts val="0"/>
                        </a:spcBef>
                        <a:buNone/>
                      </a:pPr>
                      <a:r>
                        <a:rPr lang="en" sz="1200"/>
                        <a:t>Generated probability distribution of frequently addressed categories. Plotted heatmap of proposed businesses on the map of city Charlotte.</a:t>
                      </a:r>
                    </a:p>
                  </a:txBody>
                  <a:tcPr marT="91425" marB="91425" marR="91425" marL="91425"/>
                </a:tc>
                <a:tc>
                  <a:txBody>
                    <a:bodyPr>
                      <a:noAutofit/>
                    </a:bodyPr>
                    <a:lstStyle/>
                    <a:p>
                      <a:pPr indent="0" lvl="0" marL="0">
                        <a:spcBef>
                          <a:spcPts val="0"/>
                        </a:spcBef>
                        <a:buNone/>
                      </a:pPr>
                      <a:r>
                        <a:rPr lang="en" sz="1200"/>
                        <a:t>Accuracy Evaluation of the results obtained from the program.</a:t>
                      </a:r>
                    </a:p>
                  </a:txBody>
                  <a:tcPr marT="91425" marB="91425" marR="91425" marL="91425"/>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Shape 181"/>
          <p:cNvSpPr txBox="1"/>
          <p:nvPr>
            <p:ph type="title"/>
          </p:nvPr>
        </p:nvSpPr>
        <p:spPr>
          <a:xfrm>
            <a:off x="311700" y="150250"/>
            <a:ext cx="8520600" cy="867600"/>
          </a:xfrm>
          <a:prstGeom prst="rect">
            <a:avLst/>
          </a:prstGeom>
        </p:spPr>
        <p:txBody>
          <a:bodyPr anchorCtr="0" anchor="t" bIns="91425" lIns="91425" rIns="91425" wrap="square" tIns="91425">
            <a:noAutofit/>
          </a:bodyPr>
          <a:lstStyle/>
          <a:p>
            <a:pPr indent="-69850" lvl="0" marL="0" rtl="0" algn="ctr">
              <a:spcBef>
                <a:spcPts val="0"/>
              </a:spcBef>
              <a:buClr>
                <a:schemeClr val="dk1"/>
              </a:buClr>
              <a:buSzPts val="1100"/>
              <a:buFont typeface="Arial"/>
              <a:buNone/>
            </a:pPr>
            <a:r>
              <a:rPr lang="en"/>
              <a:t>Task 2: Recommend location to user to open a specific cuisine of restaurant</a:t>
            </a:r>
          </a:p>
          <a:p>
            <a:pPr indent="-69850" lvl="0" marL="0">
              <a:spcBef>
                <a:spcPts val="0"/>
              </a:spcBef>
              <a:buClr>
                <a:schemeClr val="dk1"/>
              </a:buClr>
              <a:buSzPts val="1100"/>
              <a:buFont typeface="Arial"/>
              <a:buNone/>
            </a:pPr>
            <a:r>
              <a:t/>
            </a:r>
            <a:endParaRPr/>
          </a:p>
          <a:p>
            <a:pPr indent="-69850" lvl="0" marL="0">
              <a:spcBef>
                <a:spcPts val="0"/>
              </a:spcBef>
              <a:buClr>
                <a:schemeClr val="dk1"/>
              </a:buClr>
              <a:buSzPts val="1100"/>
              <a:buFont typeface="Arial"/>
              <a:buNone/>
            </a:pPr>
            <a:r>
              <a:t/>
            </a:r>
            <a:endParaRPr/>
          </a:p>
          <a:p>
            <a:pPr indent="-69850" lvl="0" marL="0">
              <a:spcBef>
                <a:spcPts val="0"/>
              </a:spcBef>
              <a:buClr>
                <a:schemeClr val="dk1"/>
              </a:buClr>
              <a:buSzPts val="1100"/>
              <a:buFont typeface="Arial"/>
              <a:buNone/>
            </a:pPr>
            <a:r>
              <a:t/>
            </a:r>
            <a:endParaRPr/>
          </a:p>
          <a:p>
            <a:pPr indent="-69850" lvl="0" marL="0">
              <a:spcBef>
                <a:spcPts val="0"/>
              </a:spcBef>
              <a:buClr>
                <a:schemeClr val="dk1"/>
              </a:buClr>
              <a:buSzPts val="1100"/>
              <a:buFont typeface="Arial"/>
              <a:buNone/>
            </a:pPr>
            <a:r>
              <a:t/>
            </a:r>
            <a:endParaRPr/>
          </a:p>
          <a:p>
            <a:pPr indent="0" lvl="0" marL="0">
              <a:spcBef>
                <a:spcPts val="0"/>
              </a:spcBef>
              <a:buNone/>
            </a:pPr>
            <a:r>
              <a:t/>
            </a:r>
            <a:endParaRPr/>
          </a:p>
        </p:txBody>
      </p:sp>
      <p:sp>
        <p:nvSpPr>
          <p:cNvPr id="182" name="Shape 182"/>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rPr lang="en"/>
              <a:t>Accuracy plotting for Sandwich cuisine:</a:t>
            </a:r>
          </a:p>
        </p:txBody>
      </p:sp>
      <p:pic>
        <p:nvPicPr>
          <p:cNvPr id="183" name="Shape 183"/>
          <p:cNvPicPr preferRelativeResize="0"/>
          <p:nvPr/>
        </p:nvPicPr>
        <p:blipFill>
          <a:blip r:embed="rId3">
            <a:alphaModFix/>
          </a:blip>
          <a:stretch>
            <a:fillRect/>
          </a:stretch>
        </p:blipFill>
        <p:spPr>
          <a:xfrm>
            <a:off x="4142700" y="1738625"/>
            <a:ext cx="4872050" cy="3216599"/>
          </a:xfrm>
          <a:prstGeom prst="rect">
            <a:avLst/>
          </a:prstGeom>
          <a:noFill/>
          <a:ln>
            <a:noFill/>
          </a:ln>
        </p:spPr>
      </p:pic>
      <p:pic>
        <p:nvPicPr>
          <p:cNvPr id="184" name="Shape 184"/>
          <p:cNvPicPr preferRelativeResize="0"/>
          <p:nvPr/>
        </p:nvPicPr>
        <p:blipFill>
          <a:blip r:embed="rId4">
            <a:alphaModFix/>
          </a:blip>
          <a:stretch>
            <a:fillRect/>
          </a:stretch>
        </p:blipFill>
        <p:spPr>
          <a:xfrm>
            <a:off x="67100" y="1738625"/>
            <a:ext cx="5020051" cy="321660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Shape 189"/>
          <p:cNvSpPr txBox="1"/>
          <p:nvPr>
            <p:ph type="title"/>
          </p:nvPr>
        </p:nvSpPr>
        <p:spPr>
          <a:xfrm>
            <a:off x="311700" y="203925"/>
            <a:ext cx="8520600" cy="813900"/>
          </a:xfrm>
          <a:prstGeom prst="rect">
            <a:avLst/>
          </a:prstGeom>
        </p:spPr>
        <p:txBody>
          <a:bodyPr anchorCtr="0" anchor="t" bIns="91425" lIns="91425" rIns="91425" wrap="square" tIns="91425">
            <a:noAutofit/>
          </a:bodyPr>
          <a:lstStyle/>
          <a:p>
            <a:pPr indent="-69850" lvl="0" marL="0" rtl="0" algn="ctr">
              <a:spcBef>
                <a:spcPts val="0"/>
              </a:spcBef>
              <a:buClr>
                <a:schemeClr val="dk1"/>
              </a:buClr>
              <a:buSzPts val="1100"/>
              <a:buFont typeface="Arial"/>
              <a:buNone/>
            </a:pPr>
            <a:r>
              <a:rPr lang="en"/>
              <a:t>Task 2: Recommend location to user to open a specific cuisine of restaurant</a:t>
            </a:r>
          </a:p>
          <a:p>
            <a:pPr indent="-69850" lvl="0" marL="0">
              <a:spcBef>
                <a:spcPts val="0"/>
              </a:spcBef>
              <a:buClr>
                <a:schemeClr val="dk1"/>
              </a:buClr>
              <a:buSzPts val="1100"/>
              <a:buFont typeface="Arial"/>
              <a:buNone/>
            </a:pPr>
            <a:r>
              <a:t/>
            </a:r>
            <a:endParaRPr/>
          </a:p>
          <a:p>
            <a:pPr indent="-69850" lvl="0" marL="0">
              <a:spcBef>
                <a:spcPts val="0"/>
              </a:spcBef>
              <a:buClr>
                <a:schemeClr val="dk1"/>
              </a:buClr>
              <a:buSzPts val="1100"/>
              <a:buFont typeface="Arial"/>
              <a:buNone/>
            </a:pPr>
            <a:r>
              <a:t/>
            </a:r>
            <a:endParaRPr/>
          </a:p>
          <a:p>
            <a:pPr indent="-69850" lvl="0" marL="0">
              <a:spcBef>
                <a:spcPts val="0"/>
              </a:spcBef>
              <a:buClr>
                <a:schemeClr val="dk1"/>
              </a:buClr>
              <a:buSzPts val="1100"/>
              <a:buFont typeface="Arial"/>
              <a:buNone/>
            </a:pPr>
            <a:r>
              <a:t/>
            </a:r>
            <a:endParaRPr/>
          </a:p>
          <a:p>
            <a:pPr indent="-69850" lvl="0" marL="0">
              <a:spcBef>
                <a:spcPts val="0"/>
              </a:spcBef>
              <a:buClr>
                <a:schemeClr val="dk1"/>
              </a:buClr>
              <a:buSzPts val="1100"/>
              <a:buFont typeface="Arial"/>
              <a:buNone/>
            </a:pPr>
            <a:r>
              <a:t/>
            </a:r>
            <a:endParaRPr/>
          </a:p>
          <a:p>
            <a:pPr indent="-69850" lvl="0" marL="0">
              <a:spcBef>
                <a:spcPts val="0"/>
              </a:spcBef>
              <a:buClr>
                <a:schemeClr val="dk1"/>
              </a:buClr>
              <a:buSzPts val="1100"/>
              <a:buFont typeface="Arial"/>
              <a:buNone/>
            </a:pPr>
            <a:r>
              <a:t/>
            </a:r>
            <a:endParaRPr/>
          </a:p>
        </p:txBody>
      </p:sp>
      <p:sp>
        <p:nvSpPr>
          <p:cNvPr id="190" name="Shape 190"/>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rPr lang="en"/>
              <a:t>Accuracy Plotting for cuisine Salad:</a:t>
            </a:r>
          </a:p>
        </p:txBody>
      </p:sp>
      <p:pic>
        <p:nvPicPr>
          <p:cNvPr id="191" name="Shape 191"/>
          <p:cNvPicPr preferRelativeResize="0"/>
          <p:nvPr/>
        </p:nvPicPr>
        <p:blipFill>
          <a:blip r:embed="rId3">
            <a:alphaModFix/>
          </a:blip>
          <a:stretch>
            <a:fillRect/>
          </a:stretch>
        </p:blipFill>
        <p:spPr>
          <a:xfrm>
            <a:off x="4089050" y="1631325"/>
            <a:ext cx="4840299" cy="3416400"/>
          </a:xfrm>
          <a:prstGeom prst="rect">
            <a:avLst/>
          </a:prstGeom>
          <a:noFill/>
          <a:ln>
            <a:noFill/>
          </a:ln>
        </p:spPr>
      </p:pic>
      <p:pic>
        <p:nvPicPr>
          <p:cNvPr id="192" name="Shape 192"/>
          <p:cNvPicPr preferRelativeResize="0"/>
          <p:nvPr/>
        </p:nvPicPr>
        <p:blipFill>
          <a:blip r:embed="rId4">
            <a:alphaModFix/>
          </a:blip>
          <a:stretch>
            <a:fillRect/>
          </a:stretch>
        </p:blipFill>
        <p:spPr>
          <a:xfrm>
            <a:off x="161000" y="2498127"/>
            <a:ext cx="4518350" cy="174114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Shape 197"/>
          <p:cNvSpPr txBox="1"/>
          <p:nvPr>
            <p:ph type="title"/>
          </p:nvPr>
        </p:nvSpPr>
        <p:spPr>
          <a:xfrm>
            <a:off x="311700" y="225375"/>
            <a:ext cx="8520600" cy="792300"/>
          </a:xfrm>
          <a:prstGeom prst="rect">
            <a:avLst/>
          </a:prstGeom>
        </p:spPr>
        <p:txBody>
          <a:bodyPr anchorCtr="0" anchor="t" bIns="91425" lIns="91425" rIns="91425" wrap="square" tIns="91425">
            <a:noAutofit/>
          </a:bodyPr>
          <a:lstStyle/>
          <a:p>
            <a:pPr indent="-69850" lvl="0" marL="0" rtl="0" algn="ctr">
              <a:spcBef>
                <a:spcPts val="0"/>
              </a:spcBef>
              <a:buClr>
                <a:schemeClr val="dk1"/>
              </a:buClr>
              <a:buSzPts val="1100"/>
              <a:buFont typeface="Arial"/>
              <a:buNone/>
            </a:pPr>
            <a:r>
              <a:rPr lang="en"/>
              <a:t>Task 2: Recommend location to user to open a specific cuisine of restaurant</a:t>
            </a:r>
          </a:p>
          <a:p>
            <a:pPr indent="-69850" lvl="0" marL="0">
              <a:spcBef>
                <a:spcPts val="0"/>
              </a:spcBef>
              <a:buClr>
                <a:schemeClr val="dk1"/>
              </a:buClr>
              <a:buSzPts val="1100"/>
              <a:buFont typeface="Arial"/>
              <a:buNone/>
            </a:pPr>
            <a:r>
              <a:t/>
            </a:r>
            <a:endParaRPr/>
          </a:p>
          <a:p>
            <a:pPr indent="-69850" lvl="0" marL="0">
              <a:spcBef>
                <a:spcPts val="0"/>
              </a:spcBef>
              <a:buClr>
                <a:schemeClr val="dk1"/>
              </a:buClr>
              <a:buSzPts val="1100"/>
              <a:buFont typeface="Arial"/>
              <a:buNone/>
            </a:pPr>
            <a:r>
              <a:t/>
            </a:r>
            <a:endParaRPr/>
          </a:p>
          <a:p>
            <a:pPr indent="-69850" lvl="0" marL="0">
              <a:spcBef>
                <a:spcPts val="0"/>
              </a:spcBef>
              <a:buClr>
                <a:schemeClr val="dk1"/>
              </a:buClr>
              <a:buSzPts val="1100"/>
              <a:buFont typeface="Arial"/>
              <a:buNone/>
            </a:pPr>
            <a:r>
              <a:t/>
            </a:r>
            <a:endParaRPr/>
          </a:p>
          <a:p>
            <a:pPr indent="-69850" lvl="0" marL="0">
              <a:spcBef>
                <a:spcPts val="0"/>
              </a:spcBef>
              <a:buClr>
                <a:schemeClr val="dk1"/>
              </a:buClr>
              <a:buSzPts val="1100"/>
              <a:buFont typeface="Arial"/>
              <a:buNone/>
            </a:pPr>
            <a:r>
              <a:t/>
            </a:r>
            <a:endParaRPr/>
          </a:p>
          <a:p>
            <a:pPr indent="-69850" lvl="0" marL="0">
              <a:spcBef>
                <a:spcPts val="0"/>
              </a:spcBef>
              <a:buClr>
                <a:schemeClr val="dk1"/>
              </a:buClr>
              <a:buSzPts val="1100"/>
              <a:buFont typeface="Arial"/>
              <a:buNone/>
            </a:pPr>
            <a:r>
              <a:t/>
            </a:r>
            <a:endParaRPr/>
          </a:p>
        </p:txBody>
      </p:sp>
      <p:sp>
        <p:nvSpPr>
          <p:cNvPr id="198" name="Shape 198"/>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
              <a:t>Future </a:t>
            </a:r>
            <a:r>
              <a:rPr lang="en"/>
              <a:t>Improvements</a:t>
            </a:r>
            <a:r>
              <a:rPr lang="en"/>
              <a:t>:</a:t>
            </a:r>
          </a:p>
          <a:p>
            <a:pPr indent="-317500" lvl="1" marL="914400" rtl="0">
              <a:spcBef>
                <a:spcPts val="0"/>
              </a:spcBef>
              <a:spcAft>
                <a:spcPts val="0"/>
              </a:spcAft>
              <a:buSzPts val="1400"/>
              <a:buAutoNum type="alphaLcPeriod"/>
            </a:pPr>
            <a:r>
              <a:rPr lang="en"/>
              <a:t>Yelp can add another list of attributes in the Reviews collection where user can add the dis he is rating. This will help in richer prediction of places serving right food.</a:t>
            </a:r>
          </a:p>
          <a:p>
            <a:pPr indent="-317500" lvl="1" marL="914400" rtl="0">
              <a:spcBef>
                <a:spcPts val="0"/>
              </a:spcBef>
              <a:spcAft>
                <a:spcPts val="0"/>
              </a:spcAft>
              <a:buSzPts val="1400"/>
              <a:buAutoNum type="alphaLcPeriod"/>
            </a:pPr>
            <a:r>
              <a:rPr lang="en"/>
              <a:t>Our program depends on the </a:t>
            </a:r>
            <a:r>
              <a:rPr lang="en"/>
              <a:t>occurrence</a:t>
            </a:r>
            <a:r>
              <a:rPr lang="en"/>
              <a:t> of category in the review. We can elaborate this approach to deduce category of the food being </a:t>
            </a:r>
            <a:r>
              <a:rPr lang="en"/>
              <a:t>referenced</a:t>
            </a:r>
            <a:r>
              <a:rPr lang="en"/>
              <a:t> in the review using stemming or other logical analyzers. However, it is time </a:t>
            </a:r>
            <a:r>
              <a:rPr lang="en"/>
              <a:t>consuming</a:t>
            </a:r>
            <a:r>
              <a:rPr lang="en"/>
              <a:t> to implement in real time.</a:t>
            </a:r>
          </a:p>
          <a:p>
            <a:pPr indent="-317500" lvl="1" marL="914400">
              <a:spcBef>
                <a:spcPts val="0"/>
              </a:spcBef>
              <a:buSzPts val="1400"/>
              <a:buAutoNum type="alphaLcPeriod"/>
            </a:pPr>
            <a:r>
              <a:rPr lang="en"/>
              <a:t>Our program only suggests the probable places with best rating of a sample cuisine. To setup a new business, user has to keep in mind the locality identified. Therefore, as an enhancement, we can incorporate the “</a:t>
            </a:r>
            <a:r>
              <a:rPr lang="en"/>
              <a:t>monetary</a:t>
            </a:r>
            <a:r>
              <a:rPr lang="en"/>
              <a:t> richness” of a locality too to suggest the right place to </a:t>
            </a:r>
            <a:r>
              <a:rPr lang="en"/>
              <a:t>set up</a:t>
            </a:r>
            <a:r>
              <a:rPr lang="en"/>
              <a:t> a business. This can be done if yelp incorporates cost of average meal of a particular business(here restaurant).</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Shape 6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TASK 1:REFINING DATASET</a:t>
            </a:r>
          </a:p>
        </p:txBody>
      </p:sp>
      <p:sp>
        <p:nvSpPr>
          <p:cNvPr id="66" name="Shape 66"/>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
              <a:t>In this task, we are considering data for Charlotte.</a:t>
            </a:r>
          </a:p>
          <a:p>
            <a:pPr indent="-342900" lvl="0" marL="457200" rtl="0">
              <a:spcBef>
                <a:spcPts val="0"/>
              </a:spcBef>
              <a:spcAft>
                <a:spcPts val="0"/>
              </a:spcAft>
              <a:buSzPts val="1800"/>
              <a:buChar char="●"/>
            </a:pPr>
            <a:r>
              <a:rPr lang="en"/>
              <a:t>We used mongodb database.</a:t>
            </a:r>
          </a:p>
          <a:p>
            <a:pPr indent="-342900" lvl="0" marL="457200" rtl="0">
              <a:spcBef>
                <a:spcPts val="0"/>
              </a:spcBef>
              <a:spcAft>
                <a:spcPts val="0"/>
              </a:spcAft>
              <a:buSzPts val="1800"/>
              <a:buChar char="●"/>
            </a:pPr>
            <a:r>
              <a:rPr lang="en"/>
              <a:t>We are considering only restaurants for this task.</a:t>
            </a:r>
          </a:p>
          <a:p>
            <a:pPr indent="-342900" lvl="0" marL="457200" rtl="0">
              <a:spcBef>
                <a:spcPts val="0"/>
              </a:spcBef>
              <a:spcAft>
                <a:spcPts val="0"/>
              </a:spcAft>
              <a:buSzPts val="1800"/>
              <a:buChar char="●"/>
            </a:pPr>
            <a:r>
              <a:rPr lang="en"/>
              <a:t>We are considering businesses whose total reviews are equal and greater than 100 and users who have given at least 20 reviews.</a:t>
            </a:r>
          </a:p>
          <a:p>
            <a:pPr indent="-342900" lvl="0" marL="457200" rtl="0">
              <a:spcBef>
                <a:spcPts val="0"/>
              </a:spcBef>
              <a:spcAft>
                <a:spcPts val="0"/>
              </a:spcAft>
              <a:buSzPts val="1800"/>
              <a:buChar char="●"/>
            </a:pPr>
            <a:r>
              <a:rPr lang="en"/>
              <a:t>We divided data into two sets on the basis of review date.</a:t>
            </a:r>
          </a:p>
          <a:p>
            <a:pPr indent="-342900" lvl="0" marL="457200" rtl="0">
              <a:spcBef>
                <a:spcPts val="0"/>
              </a:spcBef>
              <a:buSzPts val="1800"/>
              <a:buChar char="●"/>
            </a:pPr>
            <a:r>
              <a:rPr lang="en"/>
              <a:t>All reviews before 1-1-2015 are considered as training data and </a:t>
            </a:r>
            <a:r>
              <a:rPr lang="en"/>
              <a:t>remaining reviews are considered as testing data.</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Shape 7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TASK 1:INFORMATION RETRIEVAL</a:t>
            </a:r>
          </a:p>
        </p:txBody>
      </p:sp>
      <p:sp>
        <p:nvSpPr>
          <p:cNvPr id="72" name="Shape 72"/>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rPr lang="en"/>
              <a:t>Proposed Algorithm-</a:t>
            </a:r>
          </a:p>
          <a:p>
            <a:pPr indent="0" lvl="0" marL="0">
              <a:spcBef>
                <a:spcPts val="0"/>
              </a:spcBef>
              <a:buNone/>
            </a:pPr>
            <a:r>
              <a:rPr lang="en"/>
              <a:t>1.We are using information retrieval to recommend businesses to users based on their reviews.</a:t>
            </a:r>
          </a:p>
          <a:p>
            <a:pPr indent="0" lvl="0" marL="0">
              <a:spcBef>
                <a:spcPts val="0"/>
              </a:spcBef>
              <a:buNone/>
            </a:pPr>
            <a:r>
              <a:rPr lang="en"/>
              <a:t>2.To improve our dataset of reviews we have extracted nouns and adjectives from each review using opennlp.</a:t>
            </a:r>
          </a:p>
          <a:p>
            <a:pPr indent="0" lvl="0" marL="0">
              <a:spcBef>
                <a:spcPts val="0"/>
              </a:spcBef>
              <a:buNone/>
            </a:pPr>
            <a:r>
              <a:rPr lang="en"/>
              <a:t>3.We have used user’s reviews to understand his preferences of restaurants.</a:t>
            </a:r>
          </a:p>
          <a:p>
            <a:pPr indent="0" lvl="0" marL="0">
              <a:spcBef>
                <a:spcPts val="0"/>
              </a:spcBef>
              <a:buNone/>
            </a:pPr>
            <a:r>
              <a:rPr lang="en"/>
              <a:t>4. We have used Lucene to retrieve information from training data.</a:t>
            </a:r>
          </a:p>
          <a:p>
            <a:pPr indent="0" lvl="0" marL="0" rt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Shape 77"/>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69850" lvl="0" marL="0">
              <a:spcBef>
                <a:spcPts val="0"/>
              </a:spcBef>
              <a:buClr>
                <a:schemeClr val="dk1"/>
              </a:buClr>
              <a:buSzPts val="1100"/>
              <a:buFont typeface="Arial"/>
              <a:buNone/>
            </a:pPr>
            <a:r>
              <a:rPr lang="en"/>
              <a:t>TASK 1:INFORMATION RETRIEVAL</a:t>
            </a:r>
          </a:p>
          <a:p>
            <a:pPr indent="0" lvl="0" marL="0" rtl="0">
              <a:spcBef>
                <a:spcPts val="0"/>
              </a:spcBef>
              <a:buNone/>
            </a:pPr>
            <a:r>
              <a:t/>
            </a:r>
            <a:endParaRPr/>
          </a:p>
        </p:txBody>
      </p:sp>
      <p:sp>
        <p:nvSpPr>
          <p:cNvPr id="78" name="Shape 78"/>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rPr lang="en"/>
              <a:t>Experiment Design-</a:t>
            </a:r>
          </a:p>
          <a:p>
            <a:pPr indent="0" lvl="0" marL="0">
              <a:spcBef>
                <a:spcPts val="0"/>
              </a:spcBef>
              <a:buNone/>
            </a:pPr>
            <a:r>
              <a:rPr lang="en"/>
              <a:t>1.For generating index we have created a new document for each restaurant.</a:t>
            </a:r>
          </a:p>
          <a:p>
            <a:pPr indent="0" lvl="0" marL="0">
              <a:spcBef>
                <a:spcPts val="0"/>
              </a:spcBef>
              <a:buNone/>
            </a:pPr>
            <a:r>
              <a:rPr lang="en"/>
              <a:t>2.We have extracted nouns and adjectives from each review and added those tokens in the document.</a:t>
            </a:r>
          </a:p>
          <a:p>
            <a:pPr indent="0" lvl="0" marL="0">
              <a:spcBef>
                <a:spcPts val="0"/>
              </a:spcBef>
              <a:buNone/>
            </a:pPr>
            <a:r>
              <a:rPr lang="en"/>
              <a:t>3.We have used all reviews of each user as a query to find recommendations.</a:t>
            </a:r>
          </a:p>
          <a:p>
            <a:pPr indent="0" lvl="0" marL="0">
              <a:spcBef>
                <a:spcPts val="0"/>
              </a:spcBef>
              <a:buNone/>
            </a:pPr>
            <a:r>
              <a:rPr lang="en"/>
              <a:t>4.</a:t>
            </a:r>
            <a:r>
              <a:rPr lang="en"/>
              <a:t>To get the top recommendation for each user, we have used standard analyser and bm25 similarity.</a:t>
            </a:r>
          </a:p>
          <a:p>
            <a:pPr indent="0" lvl="0" marL="0" rtl="0">
              <a:spcBef>
                <a:spcPts val="0"/>
              </a:spcBef>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Shape 8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Task 1:Information Retrieval </a:t>
            </a:r>
            <a:r>
              <a:rPr lang="en"/>
              <a:t>Approach</a:t>
            </a:r>
          </a:p>
        </p:txBody>
      </p:sp>
      <p:sp>
        <p:nvSpPr>
          <p:cNvPr id="84" name="Shape 84"/>
          <p:cNvSpPr txBox="1"/>
          <p:nvPr>
            <p:ph idx="1" type="body"/>
          </p:nvPr>
        </p:nvSpPr>
        <p:spPr>
          <a:xfrm>
            <a:off x="311700" y="1152475"/>
            <a:ext cx="4266000" cy="444600"/>
          </a:xfrm>
          <a:prstGeom prst="rect">
            <a:avLst/>
          </a:prstGeom>
        </p:spPr>
        <p:txBody>
          <a:bodyPr anchorCtr="0" anchor="t" bIns="91425" lIns="91425" rIns="91425" wrap="square" tIns="91425">
            <a:noAutofit/>
          </a:bodyPr>
          <a:lstStyle/>
          <a:p>
            <a:pPr indent="0" lvl="0" marL="0" rtl="0">
              <a:lnSpc>
                <a:spcPct val="100000"/>
              </a:lnSpc>
              <a:spcBef>
                <a:spcPts val="0"/>
              </a:spcBef>
              <a:spcAft>
                <a:spcPts val="0"/>
              </a:spcAft>
              <a:buNone/>
            </a:pPr>
            <a:r>
              <a:rPr lang="en" sz="1400">
                <a:solidFill>
                  <a:schemeClr val="dk1"/>
                </a:solidFill>
              </a:rPr>
              <a:t>Output File of Recommendations-</a:t>
            </a:r>
          </a:p>
          <a:p>
            <a:pPr indent="0" lvl="0" marL="0" rtl="0">
              <a:spcBef>
                <a:spcPts val="0"/>
              </a:spcBef>
              <a:buNone/>
            </a:pPr>
            <a:r>
              <a:t/>
            </a:r>
            <a:endParaRPr/>
          </a:p>
        </p:txBody>
      </p:sp>
      <p:pic>
        <p:nvPicPr>
          <p:cNvPr id="85" name="Shape 85"/>
          <p:cNvPicPr preferRelativeResize="0"/>
          <p:nvPr/>
        </p:nvPicPr>
        <p:blipFill>
          <a:blip r:embed="rId3">
            <a:alphaModFix/>
          </a:blip>
          <a:stretch>
            <a:fillRect/>
          </a:stretch>
        </p:blipFill>
        <p:spPr>
          <a:xfrm>
            <a:off x="5067300" y="1712675"/>
            <a:ext cx="3612099" cy="3114800"/>
          </a:xfrm>
          <a:prstGeom prst="rect">
            <a:avLst/>
          </a:prstGeom>
          <a:noFill/>
          <a:ln>
            <a:noFill/>
          </a:ln>
        </p:spPr>
      </p:pic>
      <p:pic>
        <p:nvPicPr>
          <p:cNvPr id="86" name="Shape 86"/>
          <p:cNvPicPr preferRelativeResize="0"/>
          <p:nvPr/>
        </p:nvPicPr>
        <p:blipFill>
          <a:blip r:embed="rId4">
            <a:alphaModFix/>
          </a:blip>
          <a:stretch>
            <a:fillRect/>
          </a:stretch>
        </p:blipFill>
        <p:spPr>
          <a:xfrm>
            <a:off x="311700" y="1731150"/>
            <a:ext cx="4573800" cy="3114800"/>
          </a:xfrm>
          <a:prstGeom prst="rect">
            <a:avLst/>
          </a:prstGeom>
          <a:noFill/>
          <a:ln>
            <a:noFill/>
          </a:ln>
        </p:spPr>
      </p:pic>
      <p:sp>
        <p:nvSpPr>
          <p:cNvPr id="87" name="Shape 87"/>
          <p:cNvSpPr txBox="1"/>
          <p:nvPr/>
        </p:nvSpPr>
        <p:spPr>
          <a:xfrm>
            <a:off x="5093575" y="1206800"/>
            <a:ext cx="3445500" cy="390000"/>
          </a:xfrm>
          <a:prstGeom prst="rect">
            <a:avLst/>
          </a:prstGeom>
          <a:noFill/>
          <a:ln>
            <a:noFill/>
          </a:ln>
        </p:spPr>
        <p:txBody>
          <a:bodyPr anchorCtr="0" anchor="t" bIns="91425" lIns="91425" rIns="91425" wrap="square" tIns="91425">
            <a:noAutofit/>
          </a:bodyPr>
          <a:lstStyle/>
          <a:p>
            <a:pPr indent="-69850" lvl="0" marL="0">
              <a:spcBef>
                <a:spcPts val="0"/>
              </a:spcBef>
              <a:buClr>
                <a:schemeClr val="dk1"/>
              </a:buClr>
              <a:buSzPts val="1100"/>
              <a:buFont typeface="Arial"/>
              <a:buNone/>
            </a:pPr>
            <a:r>
              <a:rPr lang="en">
                <a:solidFill>
                  <a:schemeClr val="dk1"/>
                </a:solidFill>
              </a:rPr>
              <a:t>Ground Truth-</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TASK 1:COLLABORATIVE FILTERING APPROACH</a:t>
            </a:r>
          </a:p>
        </p:txBody>
      </p:sp>
      <p:sp>
        <p:nvSpPr>
          <p:cNvPr id="93" name="Shape 93"/>
          <p:cNvSpPr txBox="1"/>
          <p:nvPr>
            <p:ph idx="1" type="body"/>
          </p:nvPr>
        </p:nvSpPr>
        <p:spPr>
          <a:xfrm>
            <a:off x="311700" y="1076000"/>
            <a:ext cx="8520600" cy="3416400"/>
          </a:xfrm>
          <a:prstGeom prst="rect">
            <a:avLst/>
          </a:prstGeom>
        </p:spPr>
        <p:txBody>
          <a:bodyPr anchorCtr="0" anchor="t" bIns="91425" lIns="91425" rIns="91425" wrap="square" tIns="91425">
            <a:noAutofit/>
          </a:bodyPr>
          <a:lstStyle/>
          <a:p>
            <a:pPr indent="0" lvl="0" marL="0">
              <a:spcBef>
                <a:spcPts val="0"/>
              </a:spcBef>
              <a:buNone/>
            </a:pPr>
            <a:r>
              <a:rPr lang="en"/>
              <a:t>Proposed Algorithm-</a:t>
            </a:r>
          </a:p>
          <a:p>
            <a:pPr indent="-69850" lvl="0" marL="0">
              <a:spcBef>
                <a:spcPts val="0"/>
              </a:spcBef>
              <a:buClr>
                <a:schemeClr val="dk1"/>
              </a:buClr>
              <a:buSzPts val="1100"/>
              <a:buFont typeface="Arial"/>
              <a:buNone/>
            </a:pPr>
            <a:r>
              <a:rPr lang="en">
                <a:solidFill>
                  <a:srgbClr val="434343"/>
                </a:solidFill>
                <a:latin typeface="Roboto"/>
                <a:ea typeface="Roboto"/>
                <a:cs typeface="Roboto"/>
                <a:sym typeface="Roboto"/>
              </a:rPr>
              <a:t>We are using Collaborative Filtering to suggest businesses to user.</a:t>
            </a:r>
          </a:p>
          <a:p>
            <a:pPr indent="-69850" lvl="0" marL="0">
              <a:spcBef>
                <a:spcPts val="0"/>
              </a:spcBef>
              <a:buClr>
                <a:schemeClr val="dk1"/>
              </a:buClr>
              <a:buSzPts val="1100"/>
              <a:buFont typeface="Arial"/>
              <a:buNone/>
            </a:pPr>
            <a:r>
              <a:rPr lang="en">
                <a:solidFill>
                  <a:srgbClr val="434343"/>
                </a:solidFill>
                <a:latin typeface="Roboto"/>
                <a:ea typeface="Roboto"/>
                <a:cs typeface="Roboto"/>
                <a:sym typeface="Roboto"/>
              </a:rPr>
              <a:t>For a user: </a:t>
            </a:r>
          </a:p>
          <a:p>
            <a:pPr indent="-342900" lvl="0" marL="914400" rtl="0">
              <a:spcBef>
                <a:spcPts val="0"/>
              </a:spcBef>
              <a:spcAft>
                <a:spcPts val="0"/>
              </a:spcAft>
              <a:buClr>
                <a:srgbClr val="434343"/>
              </a:buClr>
              <a:buSzPts val="1800"/>
              <a:buFont typeface="Roboto"/>
              <a:buAutoNum type="arabicPeriod"/>
            </a:pPr>
            <a:r>
              <a:rPr lang="en">
                <a:solidFill>
                  <a:srgbClr val="434343"/>
                </a:solidFill>
                <a:latin typeface="Roboto"/>
                <a:ea typeface="Roboto"/>
                <a:cs typeface="Roboto"/>
                <a:sym typeface="Roboto"/>
              </a:rPr>
              <a:t>We can suggest businesses using item-based collaborative filtering. </a:t>
            </a:r>
          </a:p>
          <a:p>
            <a:pPr indent="-342900" lvl="0" marL="914400" rtl="0">
              <a:spcBef>
                <a:spcPts val="0"/>
              </a:spcBef>
              <a:spcAft>
                <a:spcPts val="0"/>
              </a:spcAft>
              <a:buClr>
                <a:srgbClr val="434343"/>
              </a:buClr>
              <a:buSzPts val="1800"/>
              <a:buFont typeface="Roboto"/>
              <a:buAutoNum type="arabicPeriod"/>
            </a:pPr>
            <a:r>
              <a:rPr lang="en">
                <a:solidFill>
                  <a:srgbClr val="434343"/>
                </a:solidFill>
                <a:latin typeface="Roboto"/>
                <a:ea typeface="Roboto"/>
                <a:cs typeface="Roboto"/>
                <a:sym typeface="Roboto"/>
              </a:rPr>
              <a:t>As we already have (preference) data of the existing user, calculating similarities of ranked businesses and predicting the rank of unranked businesses will not be a problem.</a:t>
            </a:r>
          </a:p>
          <a:p>
            <a:pPr indent="-342900" lvl="0" marL="914400" rtl="0">
              <a:spcBef>
                <a:spcPts val="0"/>
              </a:spcBef>
              <a:buClr>
                <a:srgbClr val="434343"/>
              </a:buClr>
              <a:buSzPts val="1800"/>
              <a:buFont typeface="Roboto"/>
              <a:buAutoNum type="arabicPeriod"/>
            </a:pPr>
            <a:r>
              <a:rPr lang="en">
                <a:solidFill>
                  <a:srgbClr val="434343"/>
                </a:solidFill>
                <a:latin typeface="Roboto"/>
                <a:ea typeface="Roboto"/>
                <a:cs typeface="Roboto"/>
                <a:sym typeface="Roboto"/>
              </a:rPr>
              <a:t>User will be suggested new business depending on their rating(or preferences) of other businesses.</a:t>
            </a:r>
          </a:p>
          <a:p>
            <a:pPr indent="-69850" lvl="0" marL="0">
              <a:spcBef>
                <a:spcPts val="0"/>
              </a:spcBef>
              <a:buClr>
                <a:schemeClr val="dk1"/>
              </a:buClr>
              <a:buSzPts val="1100"/>
              <a:buFont typeface="Arial"/>
              <a:buNone/>
            </a:pPr>
            <a:r>
              <a:rPr lang="en">
                <a:solidFill>
                  <a:srgbClr val="434343"/>
                </a:solidFill>
                <a:latin typeface="Roboto"/>
                <a:ea typeface="Roboto"/>
                <a:cs typeface="Roboto"/>
                <a:sym typeface="Roboto"/>
              </a:rPr>
              <a:t> </a:t>
            </a:r>
          </a:p>
          <a:p>
            <a:pPr indent="0" lvl="0" marL="0">
              <a:spcBef>
                <a:spcPts val="0"/>
              </a:spcBef>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69850" lvl="0" marL="0">
              <a:spcBef>
                <a:spcPts val="0"/>
              </a:spcBef>
              <a:buClr>
                <a:schemeClr val="dk1"/>
              </a:buClr>
              <a:buSzPts val="1100"/>
              <a:buFont typeface="Arial"/>
              <a:buNone/>
            </a:pPr>
            <a:r>
              <a:rPr lang="en"/>
              <a:t>TASK 1:COLLABORATIVE FILTERING APPROACH</a:t>
            </a:r>
          </a:p>
          <a:p>
            <a:pPr indent="0" lvl="0" marL="0">
              <a:spcBef>
                <a:spcPts val="0"/>
              </a:spcBef>
              <a:buNone/>
            </a:pPr>
            <a:r>
              <a:t/>
            </a:r>
            <a:endParaRPr/>
          </a:p>
        </p:txBody>
      </p:sp>
      <p:sp>
        <p:nvSpPr>
          <p:cNvPr id="99" name="Shape 99"/>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rPr lang="en"/>
              <a:t>Experiment Design-</a:t>
            </a:r>
          </a:p>
          <a:p>
            <a:pPr indent="0" lvl="0" marL="0">
              <a:spcBef>
                <a:spcPts val="0"/>
              </a:spcBef>
              <a:buNone/>
            </a:pPr>
            <a:r>
              <a:rPr lang="en"/>
              <a:t>In this approach we have used Item-Item based collaborative filtering using Mahout.</a:t>
            </a:r>
          </a:p>
          <a:p>
            <a:pPr indent="0" lvl="0" marL="0">
              <a:spcBef>
                <a:spcPts val="0"/>
              </a:spcBef>
              <a:buNone/>
            </a:pPr>
            <a:r>
              <a:rPr lang="en"/>
              <a:t>1.We will generate a model based on the user ratings given to a business.</a:t>
            </a:r>
          </a:p>
          <a:p>
            <a:pPr indent="0" lvl="0" marL="0">
              <a:spcBef>
                <a:spcPts val="0"/>
              </a:spcBef>
              <a:buNone/>
            </a:pPr>
            <a:r>
              <a:rPr lang="en"/>
              <a:t>2.We have used this model to find similarity between items.</a:t>
            </a:r>
          </a:p>
          <a:p>
            <a:pPr indent="0" lvl="0" marL="0">
              <a:spcBef>
                <a:spcPts val="0"/>
              </a:spcBef>
              <a:buNone/>
            </a:pPr>
            <a:r>
              <a:rPr lang="en"/>
              <a:t>3.To calculate similarity, we have used PearsonCorrelationSimilarity.</a:t>
            </a:r>
          </a:p>
          <a:p>
            <a:pPr indent="0" lvl="0" marL="0">
              <a:spcBef>
                <a:spcPts val="0"/>
              </a:spcBef>
              <a:buNone/>
            </a:pPr>
            <a:r>
              <a:rPr lang="en"/>
              <a:t>4.Using recommender builder we have generated all the recommendations for a user.We have provided top 50 recommendations for each user.</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69850" lvl="0" marL="0">
              <a:spcBef>
                <a:spcPts val="0"/>
              </a:spcBef>
              <a:buClr>
                <a:schemeClr val="dk1"/>
              </a:buClr>
              <a:buSzPts val="1100"/>
              <a:buFont typeface="Arial"/>
              <a:buNone/>
            </a:pPr>
            <a:r>
              <a:rPr lang="en"/>
              <a:t>TASK 1:COLLABORATIVE FILTERING APPROACH</a:t>
            </a:r>
          </a:p>
          <a:p>
            <a:pPr indent="0" lvl="0" marL="0">
              <a:spcBef>
                <a:spcPts val="0"/>
              </a:spcBef>
              <a:buNone/>
            </a:pPr>
            <a:r>
              <a:t/>
            </a:r>
            <a:endParaRPr/>
          </a:p>
        </p:txBody>
      </p:sp>
      <p:sp>
        <p:nvSpPr>
          <p:cNvPr id="105" name="Shape 105"/>
          <p:cNvSpPr txBox="1"/>
          <p:nvPr/>
        </p:nvSpPr>
        <p:spPr>
          <a:xfrm>
            <a:off x="544950" y="1118575"/>
            <a:ext cx="3384300" cy="572700"/>
          </a:xfrm>
          <a:prstGeom prst="rect">
            <a:avLst/>
          </a:prstGeom>
          <a:noFill/>
          <a:ln>
            <a:noFill/>
          </a:ln>
        </p:spPr>
        <p:txBody>
          <a:bodyPr anchorCtr="0" anchor="t" bIns="91425" lIns="91425" rIns="91425" wrap="square" tIns="91425">
            <a:noAutofit/>
          </a:bodyPr>
          <a:lstStyle/>
          <a:p>
            <a:pPr indent="0" lvl="0" marL="0">
              <a:spcBef>
                <a:spcPts val="0"/>
              </a:spcBef>
              <a:buNone/>
            </a:pPr>
            <a:r>
              <a:rPr lang="en"/>
              <a:t>Output File of Recommendations-</a:t>
            </a:r>
          </a:p>
        </p:txBody>
      </p:sp>
      <p:pic>
        <p:nvPicPr>
          <p:cNvPr id="106" name="Shape 106"/>
          <p:cNvPicPr preferRelativeResize="0"/>
          <p:nvPr/>
        </p:nvPicPr>
        <p:blipFill>
          <a:blip r:embed="rId3">
            <a:alphaModFix/>
          </a:blip>
          <a:stretch>
            <a:fillRect/>
          </a:stretch>
        </p:blipFill>
        <p:spPr>
          <a:xfrm>
            <a:off x="152400" y="1843675"/>
            <a:ext cx="5266639" cy="3147425"/>
          </a:xfrm>
          <a:prstGeom prst="rect">
            <a:avLst/>
          </a:prstGeom>
          <a:noFill/>
          <a:ln>
            <a:noFill/>
          </a:ln>
        </p:spPr>
      </p:pic>
      <p:sp>
        <p:nvSpPr>
          <p:cNvPr id="107" name="Shape 107"/>
          <p:cNvSpPr txBox="1"/>
          <p:nvPr/>
        </p:nvSpPr>
        <p:spPr>
          <a:xfrm>
            <a:off x="5650200" y="1147250"/>
            <a:ext cx="2935200" cy="572700"/>
          </a:xfrm>
          <a:prstGeom prst="rect">
            <a:avLst/>
          </a:prstGeom>
          <a:noFill/>
          <a:ln>
            <a:noFill/>
          </a:ln>
        </p:spPr>
        <p:txBody>
          <a:bodyPr anchorCtr="0" anchor="t" bIns="91425" lIns="91425" rIns="91425" wrap="square" tIns="91425">
            <a:noAutofit/>
          </a:bodyPr>
          <a:lstStyle/>
          <a:p>
            <a:pPr indent="0" lvl="0" marL="0">
              <a:spcBef>
                <a:spcPts val="0"/>
              </a:spcBef>
              <a:buNone/>
            </a:pPr>
            <a:r>
              <a:rPr lang="en"/>
              <a:t>Ground Truth-</a:t>
            </a:r>
          </a:p>
        </p:txBody>
      </p:sp>
      <p:pic>
        <p:nvPicPr>
          <p:cNvPr id="108" name="Shape 108"/>
          <p:cNvPicPr preferRelativeResize="0"/>
          <p:nvPr/>
        </p:nvPicPr>
        <p:blipFill>
          <a:blip r:embed="rId4">
            <a:alphaModFix/>
          </a:blip>
          <a:stretch>
            <a:fillRect/>
          </a:stretch>
        </p:blipFill>
        <p:spPr>
          <a:xfrm>
            <a:off x="5571439" y="1872350"/>
            <a:ext cx="2104677" cy="31187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