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ASUS\Documents\Desktop\Sales%20Dashboard%20(1).PRANEY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SUS\Documents\Desktop\Sales%20Dashboard%20(1).PRAN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/>
              <a:t>TERRITORY</a:t>
            </a:r>
            <a:r>
              <a:rPr lang="en-IN" sz="2400" baseline="0" dirty="0"/>
              <a:t> WISE DISTRIBUTION OF SALES</a:t>
            </a:r>
            <a:endParaRPr lang="en-IN" sz="2400" baseline="0" dirty="0"/>
          </a:p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1524619560505"/>
          <c:y val="0.30570617092693"/>
          <c:w val="0.375377643504532"/>
          <c:h val="0.641621482055254"/>
        </c:manualLayout>
      </c:layout>
      <c:pieChart>
        <c:varyColors val="1"/>
        <c:ser>
          <c:idx val="0"/>
          <c:order val="0"/>
          <c:tx>
            <c:strRef>
              <c:f>'[Sales Dashboard (1).PRANEY.xlsx]pivot tablesInput Data'!$AP$21:$AP$22</c:f>
              <c:strCache>
                <c:ptCount val="1"/>
                <c:pt idx="0">
                  <c:v>Large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0"/>
            <c:spPr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solidFill>
                  <a:schemeClr val="dk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>
                <a:extrusionClr>
                  <a:srgbClr val="FFFFFF"/>
                </a:extrusionClr>
                <a:contourClr>
                  <a:srgbClr val="FFFFFF"/>
                </a:contourClr>
              </a:sp3d>
            </c:spPr>
            <c:txPr>
              <a:bodyPr rot="0" spcFirstLastPara="0" vertOverflow="ellipsis" vert="horz" wrap="square" lIns="36195" tIns="36195" rIns="36195" bIns="36195" anchor="ctr" anchorCtr="1">
                <a:spAutoFit/>
              </a:bodyPr>
              <a:lstStyle/>
              <a:p>
                <a:pPr>
                  <a:defRPr lang="en-US" sz="16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'[Sales Dashboard (1).PRANEY.xlsx]pivot tablesInput Data'!$AO$23:$AO$26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'[Sales Dashboard (1).PRANEY.xlsx]pivot tablesInput Data'!$AP$23:$AP$26</c:f>
              <c:numCache>
                <c:formatCode>General</c:formatCode>
                <c:ptCount val="4"/>
                <c:pt idx="0">
                  <c:v>67272.52</c:v>
                </c:pt>
                <c:pt idx="1">
                  <c:v>636782.62</c:v>
                </c:pt>
                <c:pt idx="2">
                  <c:v>61296.85</c:v>
                </c:pt>
                <c:pt idx="3">
                  <c:v>536767.27</c:v>
                </c:pt>
              </c:numCache>
            </c:numRef>
          </c:val>
        </c:ser>
        <c:ser>
          <c:idx val="1"/>
          <c:order val="1"/>
          <c:tx>
            <c:strRef>
              <c:f>'[Sales Dashboard (1).PRANEY.xlsx]pivot tablesInput Data'!$AQ$21:$AQ$22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'[Sales Dashboard (1).PRANEY.xlsx]pivot tablesInput Data'!$AO$23:$AO$26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'[Sales Dashboard (1).PRANEY.xlsx]pivot tablesInput Data'!$AQ$23:$AQ$26</c:f>
              <c:numCache>
                <c:formatCode>General</c:formatCode>
                <c:ptCount val="4"/>
                <c:pt idx="0">
                  <c:v>450230.9</c:v>
                </c:pt>
                <c:pt idx="1">
                  <c:v>3018318.6</c:v>
                </c:pt>
                <c:pt idx="2">
                  <c:v>273090.1</c:v>
                </c:pt>
                <c:pt idx="3">
                  <c:v>2345792.64</c:v>
                </c:pt>
              </c:numCache>
            </c:numRef>
          </c:val>
        </c:ser>
        <c:ser>
          <c:idx val="2"/>
          <c:order val="2"/>
          <c:tx>
            <c:strRef>
              <c:f>'[Sales Dashboard (1).PRANEY.xlsx]pivot tablesInput Data'!$AR$21:$AR$22</c:f>
              <c:strCache>
                <c:ptCount val="1"/>
                <c:pt idx="0">
                  <c:v>Small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'[Sales Dashboard (1).PRANEY.xlsx]pivot tablesInput Data'!$AO$23:$AO$26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'[Sales Dashboard (1).PRANEY.xlsx]pivot tablesInput Data'!$AR$23:$AR$26</c:f>
              <c:numCache>
                <c:formatCode>General</c:formatCode>
                <c:ptCount val="4"/>
                <c:pt idx="0">
                  <c:v>228618.41</c:v>
                </c:pt>
                <c:pt idx="1">
                  <c:v>1324171.19</c:v>
                </c:pt>
                <c:pt idx="2">
                  <c:v>120786.27</c:v>
                </c:pt>
                <c:pt idx="3">
                  <c:v>969501.480000001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Data!PivotTable14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ORDER STATUS BY REGION</a:t>
            </a:r>
          </a:p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'pivot tablesInput Data'!$AU$5:$AU$6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Data'!$AU$7:$AU$10</c:f>
              <c:numCache>
                <c:formatCode>General</c:formatCode>
                <c:ptCount val="4"/>
                <c:pt idx="1">
                  <c:v>46</c:v>
                </c:pt>
                <c:pt idx="3">
                  <c:v>14</c:v>
                </c:pt>
              </c:numCache>
            </c:numRef>
          </c:val>
        </c:ser>
        <c:ser>
          <c:idx val="1"/>
          <c:order val="1"/>
          <c:tx>
            <c:strRef>
              <c:f>'pivot tablesInput Data'!$AV$5:$AV$6</c:f>
              <c:strCache>
                <c:ptCount val="1"/>
                <c:pt idx="0">
                  <c:v>Disputed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Data'!$AV$7:$AV$10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</c:numCache>
            </c:numRef>
          </c:val>
        </c:ser>
        <c:ser>
          <c:idx val="2"/>
          <c:order val="2"/>
          <c:tx>
            <c:strRef>
              <c:f>'pivot tablesInput Data'!$AW$5:$AW$6</c:f>
              <c:strCache>
                <c:ptCount val="1"/>
                <c:pt idx="0">
                  <c:v>In Process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Data'!$AW$7:$AW$10</c:f>
              <c:numCache>
                <c:formatCode>General</c:formatCode>
                <c:ptCount val="4"/>
                <c:pt idx="0">
                  <c:v>13</c:v>
                </c:pt>
                <c:pt idx="1">
                  <c:v>24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'pivot tablesInput Data'!$AX$5:$AX$6</c:f>
              <c:strCache>
                <c:ptCount val="1"/>
                <c:pt idx="0">
                  <c:v>On Hold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Data'!$AX$7:$AX$10</c:f>
              <c:numCache>
                <c:formatCode>General</c:formatCode>
                <c:ptCount val="4"/>
                <c:pt idx="1">
                  <c:v>6</c:v>
                </c:pt>
                <c:pt idx="3">
                  <c:v>38</c:v>
                </c:pt>
              </c:numCache>
            </c:numRef>
          </c:val>
        </c:ser>
        <c:ser>
          <c:idx val="4"/>
          <c:order val="4"/>
          <c:tx>
            <c:strRef>
              <c:f>'pivot tablesInput Data'!$AY$5:$AY$6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Data'!$AY$7:$AY$10</c:f>
              <c:numCache>
                <c:formatCode>General</c:formatCode>
                <c:ptCount val="4"/>
                <c:pt idx="1">
                  <c:v>34</c:v>
                </c:pt>
                <c:pt idx="3">
                  <c:v>13</c:v>
                </c:pt>
              </c:numCache>
            </c:numRef>
          </c:val>
        </c:ser>
        <c:ser>
          <c:idx val="5"/>
          <c:order val="5"/>
          <c:tx>
            <c:strRef>
              <c:f>'pivot tablesInput Data'!$AZ$5:$AZ$6</c:f>
              <c:strCache>
                <c:ptCount val="1"/>
                <c:pt idx="0">
                  <c:v>Shipped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Data'!$AT$7:$AT$10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'pivot tablesInput Data'!$AZ$7:$AZ$10</c:f>
              <c:numCache>
                <c:formatCode>General</c:formatCode>
                <c:ptCount val="4"/>
                <c:pt idx="0">
                  <c:v>203</c:v>
                </c:pt>
                <c:pt idx="1">
                  <c:v>1288</c:v>
                </c:pt>
                <c:pt idx="2">
                  <c:v>121</c:v>
                </c:pt>
                <c:pt idx="3">
                  <c:v>1005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466450"/>
        <c:axId val="319851512"/>
      </c:barChart>
      <c:catAx>
        <c:axId val="14746645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9851512"/>
        <c:crosses val="autoZero"/>
        <c:auto val="1"/>
        <c:lblAlgn val="ctr"/>
        <c:lblOffset val="100"/>
        <c:noMultiLvlLbl val="0"/>
      </c:catAx>
      <c:valAx>
        <c:axId val="31985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46645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Data!PivotTable7</c:name>
    <c:fmtId val="-1"/>
  </c:pivotSource>
  <c:chart>
    <c:title>
      <c:tx>
        <c:rich>
          <a:bodyPr rot="0" spcFirstLastPara="0" vertOverflow="ellipsis" vert="horz" wrap="square" anchor="ctr" anchorCtr="0"/>
          <a:lstStyle/>
          <a:p>
            <a:pPr defTabSz="914400"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</a:rPr>
              <a:t>TOP 10 PRODUCT WITH HIGHEST REVENUE</a:t>
            </a:r>
            <a:endParaRPr lang="en-IN" altLang="en-US" sz="1800" b="1" dirty="0">
              <a:solidFill>
                <a:schemeClr val="accent5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366830790682415"/>
          <c:y val="0.0274744823563721"/>
        </c:manualLayout>
      </c:layout>
      <c:overlay val="0"/>
      <c:spPr>
        <a:solidFill>
          <a:srgbClr val="92D050"/>
        </a:solidFill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tablesInput Data'!$AQ$3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Data'!$AP$4:$AP$10</c:f>
              <c:strCache>
                <c:ptCount val="7"/>
                <c:pt idx="0">
                  <c:v>Classic Cars</c:v>
                </c:pt>
                <c:pt idx="1">
                  <c:v>Motorcycles</c:v>
                </c:pt>
                <c:pt idx="2">
                  <c:v>Planes</c:v>
                </c:pt>
                <c:pt idx="3">
                  <c:v>Ships</c:v>
                </c:pt>
                <c:pt idx="4">
                  <c:v>Trains</c:v>
                </c:pt>
                <c:pt idx="5">
                  <c:v>Trucks and Buses</c:v>
                </c:pt>
                <c:pt idx="6">
                  <c:v>Vintage Cars</c:v>
                </c:pt>
              </c:strCache>
            </c:strRef>
          </c:cat>
          <c:val>
            <c:numRef>
              <c:f>'pivot tablesInput Data'!$AQ$4:$AQ$10</c:f>
              <c:numCache>
                <c:formatCode>General</c:formatCode>
                <c:ptCount val="7"/>
                <c:pt idx="0">
                  <c:v>2968546.4</c:v>
                </c:pt>
                <c:pt idx="1">
                  <c:v>971086.290000001</c:v>
                </c:pt>
                <c:pt idx="2">
                  <c:v>877942.21</c:v>
                </c:pt>
                <c:pt idx="3">
                  <c:v>677940.4</c:v>
                </c:pt>
                <c:pt idx="4">
                  <c:v>203804.26</c:v>
                </c:pt>
                <c:pt idx="5">
                  <c:v>947355.18</c:v>
                </c:pt>
                <c:pt idx="6">
                  <c:v>1644212.05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905752"/>
        <c:axId val="857369734"/>
      </c:barChart>
      <c:catAx>
        <c:axId val="312905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7369734"/>
        <c:crosses val="autoZero"/>
        <c:auto val="1"/>
        <c:lblAlgn val="ctr"/>
        <c:lblOffset val="100"/>
        <c:noMultiLvlLbl val="0"/>
      </c:catAx>
      <c:valAx>
        <c:axId val="8573697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290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/>
              <a:t>T0P</a:t>
            </a:r>
            <a:r>
              <a:rPr lang="en-US" sz="2400" baseline="0" dirty="0"/>
              <a:t> 5 PDT QUANTITYWISE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tablesInput Data'!$AM$4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tablesInput Data'!$AK$5:$AL$14</c:f>
              <c:multiLvlStrCache>
                <c:ptCount val="5"/>
                <c:lvl>
                  <c:pt idx="0">
                    <c:v>Trucks and Buses</c:v>
                  </c:pt>
                  <c:pt idx="1">
                    <c:v>Classic Cars</c:v>
                  </c:pt>
                  <c:pt idx="2">
                    <c:v>Trucks and Buses</c:v>
                  </c:pt>
                  <c:pt idx="3">
                    <c:v>Classic Cars</c:v>
                  </c:pt>
                  <c:pt idx="4">
                    <c:v>Planes</c:v>
                  </c:pt>
                </c:lvl>
                <c:lvl>
                  <c:pt idx="0">
                    <c:v>S12_4473</c:v>
                  </c:pt>
                  <c:pt idx="1">
                    <c:v>S18_3232</c:v>
                  </c:pt>
                  <c:pt idx="2">
                    <c:v>S18_4600</c:v>
                  </c:pt>
                  <c:pt idx="3">
                    <c:v>S24_3856</c:v>
                  </c:pt>
                  <c:pt idx="4">
                    <c:v>S700_4002</c:v>
                  </c:pt>
                </c:lvl>
              </c:multiLvlStrCache>
            </c:multiLvlStrRef>
          </c:cat>
          <c:val>
            <c:numRef>
              <c:f>'pivot tablesInput Data'!$AM$5:$AM$14</c:f>
              <c:numCache>
                <c:formatCode>General</c:formatCode>
                <c:ptCount val="5"/>
                <c:pt idx="0">
                  <c:v>1024</c:v>
                </c:pt>
                <c:pt idx="1">
                  <c:v>1774</c:v>
                </c:pt>
                <c:pt idx="2">
                  <c:v>1031</c:v>
                </c:pt>
                <c:pt idx="3">
                  <c:v>1052</c:v>
                </c:pt>
                <c:pt idx="4">
                  <c:v>1029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15177085"/>
        <c:axId val="495142286"/>
      </c:barChart>
      <c:catAx>
        <c:axId val="81517708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</a:p>
        </c:txPr>
        <c:crossAx val="495142286"/>
        <c:crosses val="autoZero"/>
        <c:auto val="1"/>
        <c:lblAlgn val="ctr"/>
        <c:lblOffset val="100"/>
        <c:noMultiLvlLbl val="0"/>
      </c:catAx>
      <c:valAx>
        <c:axId val="49514228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517708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TOP</a:t>
            </a:r>
            <a:r>
              <a:rPr lang="en-US" sz="1800" baseline="0" dirty="0"/>
              <a:t> 10 COUNTRIES WITH  HIGHEST SALES</a:t>
            </a:r>
            <a:endParaRPr lang="en-US" sz="1800" baseline="0" dirty="0"/>
          </a:p>
          <a:p>
            <a:pPr>
              <a:defRPr lang="en-US"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tablesInput Data'!$AM$19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tablesInput Data'!$AL$20:$AL$29</c:f>
              <c:strCache>
                <c:ptCount val="10"/>
                <c:pt idx="0">
                  <c:v>USA</c:v>
                </c:pt>
                <c:pt idx="1">
                  <c:v>UK</c:v>
                </c:pt>
                <c:pt idx="2">
                  <c:v>Spain</c:v>
                </c:pt>
                <c:pt idx="3">
                  <c:v>Singapore</c:v>
                </c:pt>
                <c:pt idx="4">
                  <c:v>Norway</c:v>
                </c:pt>
                <c:pt idx="5">
                  <c:v>Italy</c:v>
                </c:pt>
                <c:pt idx="6">
                  <c:v>France</c:v>
                </c:pt>
                <c:pt idx="7">
                  <c:v>Finland</c:v>
                </c:pt>
                <c:pt idx="8">
                  <c:v>Denmark</c:v>
                </c:pt>
                <c:pt idx="9">
                  <c:v>Australia</c:v>
                </c:pt>
              </c:strCache>
            </c:strRef>
          </c:cat>
          <c:val>
            <c:numRef>
              <c:f>'pivot tablesInput Data'!$AM$20:$AM$29</c:f>
              <c:numCache>
                <c:formatCode>General</c:formatCode>
                <c:ptCount val="10"/>
                <c:pt idx="0">
                  <c:v>3627982.83</c:v>
                </c:pt>
                <c:pt idx="1">
                  <c:v>478880.46</c:v>
                </c:pt>
                <c:pt idx="2">
                  <c:v>1215686.92</c:v>
                </c:pt>
                <c:pt idx="3">
                  <c:v>288488.41</c:v>
                </c:pt>
                <c:pt idx="4">
                  <c:v>307463.7</c:v>
                </c:pt>
                <c:pt idx="5">
                  <c:v>374674.31</c:v>
                </c:pt>
                <c:pt idx="6">
                  <c:v>1110916.52</c:v>
                </c:pt>
                <c:pt idx="7">
                  <c:v>329581.91</c:v>
                </c:pt>
                <c:pt idx="8">
                  <c:v>245637.15</c:v>
                </c:pt>
                <c:pt idx="9">
                  <c:v>630623.1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576963"/>
        <c:axId val="298592780"/>
      </c:barChart>
      <c:catAx>
        <c:axId val="879576963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8592780"/>
        <c:crosses val="autoZero"/>
        <c:auto val="1"/>
        <c:lblAlgn val="ctr"/>
        <c:lblOffset val="100"/>
        <c:noMultiLvlLbl val="0"/>
      </c:catAx>
      <c:valAx>
        <c:axId val="2985927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95769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[Sales Dashboard (1).PRANEY.xlsx]pivot tablesInput Data!PivotTable5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altLang="en-US" dirty="0"/>
              <a:t>MONTHLY SALES </a:t>
            </a:r>
            <a:endParaRPr lang="en-IN" altLang="en-US" dirty="0"/>
          </a:p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IN" altLang="en-US" dirty="0"/>
          </a:p>
        </c:rich>
      </c:tx>
      <c:layout>
        <c:manualLayout>
          <c:xMode val="edge"/>
          <c:yMode val="edge"/>
          <c:x val="0.42691663916262"/>
          <c:y val="0.035469977197871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'[Sales Dashboard (1).PRANEY.xlsx]pivot tablesInput Data'!$AJ$24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0.0,,&quot;m&quot;" sourceLinked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'[Sales Dashboard (1).PRANEY.xlsx]pivot tablesInput Data'!$AI$25:$AI$36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'[Sales Dashboard (1).PRANEY.xlsx]pivot tablesInput Data'!$AJ$25:$AJ$36</c:f>
              <c:numCache>
                <c:formatCode>General</c:formatCode>
                <c:ptCount val="12"/>
                <c:pt idx="0">
                  <c:v>785874.440000001</c:v>
                </c:pt>
                <c:pt idx="1">
                  <c:v>810441.9</c:v>
                </c:pt>
                <c:pt idx="2">
                  <c:v>754501.39</c:v>
                </c:pt>
                <c:pt idx="3">
                  <c:v>669390.96</c:v>
                </c:pt>
                <c:pt idx="4">
                  <c:v>923972.56</c:v>
                </c:pt>
                <c:pt idx="5">
                  <c:v>454756.78</c:v>
                </c:pt>
                <c:pt idx="6">
                  <c:v>514875.97</c:v>
                </c:pt>
                <c:pt idx="7">
                  <c:v>659310.57</c:v>
                </c:pt>
                <c:pt idx="8">
                  <c:v>584724.27</c:v>
                </c:pt>
                <c:pt idx="9">
                  <c:v>1121215.22</c:v>
                </c:pt>
                <c:pt idx="10">
                  <c:v>2118885.67</c:v>
                </c:pt>
                <c:pt idx="11">
                  <c:v>634679.12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358615233"/>
        <c:axId val="164861804"/>
      </c:lineChart>
      <c:catAx>
        <c:axId val="35861523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4861804"/>
        <c:crosses val="autoZero"/>
        <c:auto val="1"/>
        <c:lblAlgn val="ctr"/>
        <c:lblOffset val="100"/>
        <c:noMultiLvlLbl val="0"/>
      </c:catAx>
      <c:valAx>
        <c:axId val="1648618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861523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(1).PRANEY.xlsx]pivot tablesInput Data!PivotTable9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 sz="2400"/>
              <a:t>TERRIOTRY WITH HIGHEST SALES</a:t>
            </a:r>
            <a:endParaRPr lang="en-IN" altLang="en-US" sz="2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8904573450895"/>
          <c:y val="0.197643442622951"/>
          <c:w val="0.346127411428772"/>
          <c:h val="0.606786886224004"/>
        </c:manualLayout>
      </c:layout>
      <c:doughnutChart>
        <c:varyColors val="1"/>
        <c:ser>
          <c:idx val="0"/>
          <c:order val="0"/>
          <c:tx>
            <c:strRef>
              <c:f>'[Sales Dashboard (1).PRANEY.xlsx]pivot tablesInput Data'!$AF$5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'[Sales Dashboard (1).PRANEY.xlsx]pivot tablesInput Data'!$AE$6:$AE$10</c:f>
              <c:strCache>
                <c:ptCount val="4"/>
                <c:pt idx="0">
                  <c:v>APAC</c:v>
                </c:pt>
                <c:pt idx="1">
                  <c:v>EMEA</c:v>
                </c:pt>
                <c:pt idx="2">
                  <c:v>Japan</c:v>
                </c:pt>
                <c:pt idx="3">
                  <c:v>NA</c:v>
                </c:pt>
              </c:strCache>
            </c:strRef>
          </c:cat>
          <c:val>
            <c:numRef>
              <c:f>'[Sales Dashboard (1).PRANEY.xlsx]pivot tablesInput Data'!$AF$6:$AF$10</c:f>
              <c:numCache>
                <c:formatCode>General</c:formatCode>
                <c:ptCount val="4"/>
                <c:pt idx="0">
                  <c:v>746121.83</c:v>
                </c:pt>
                <c:pt idx="1">
                  <c:v>4979272.41</c:v>
                </c:pt>
                <c:pt idx="2">
                  <c:v>455173.22</c:v>
                </c:pt>
                <c:pt idx="3">
                  <c:v>3852061.39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 sz="200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94ED-7A4F-4EA2-883D-60EC0246AF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B5BF-9388-4220-8502-54675FE844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4486" r="1011" b="6289"/>
          <a:stretch>
            <a:fillRect/>
          </a:stretch>
        </p:blipFill>
        <p:spPr>
          <a:xfrm>
            <a:off x="0" y="0"/>
            <a:ext cx="12192000" cy="67856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700" dirty="0"/>
              <a:t>THANK YOU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95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Chart 18"/>
          <p:cNvGraphicFramePr/>
          <p:nvPr/>
        </p:nvGraphicFramePr>
        <p:xfrm>
          <a:off x="635" y="69850"/>
          <a:ext cx="12192000" cy="678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"/>
          <p:cNvSpPr/>
          <p:nvPr/>
        </p:nvSpPr>
        <p:spPr>
          <a:xfrm>
            <a:off x="744379" y="896621"/>
            <a:ext cx="2671445" cy="1203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 anchorCtr="0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1600" dirty="0"/>
              <a:t>TOP SELLING PRODUCT  </a:t>
            </a:r>
            <a:endParaRPr lang="en-IN" altLang="en-US" sz="1600" dirty="0"/>
          </a:p>
          <a:p>
            <a:pPr algn="l"/>
            <a:r>
              <a:rPr lang="en-I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</a:rPr>
              <a:t>CLASSIC CARS</a:t>
            </a:r>
            <a:endParaRPr lang="en-IN" alt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  <p:sp>
        <p:nvSpPr>
          <p:cNvPr id="5" name="Rounded Rectangle 19"/>
          <p:cNvSpPr/>
          <p:nvPr/>
        </p:nvSpPr>
        <p:spPr>
          <a:xfrm>
            <a:off x="4378961" y="896621"/>
            <a:ext cx="2839402" cy="12039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 anchorCtr="0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1600" dirty="0"/>
              <a:t>REGION WITH HIGHEST SALES  </a:t>
            </a:r>
            <a:endParaRPr lang="en-IN" altLang="en-US" sz="1600" dirty="0"/>
          </a:p>
          <a:p>
            <a:pPr algn="l"/>
            <a:r>
              <a:rPr lang="en-IN" altLang="en-US" sz="1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NORTH AMERICA</a:t>
            </a:r>
            <a:endParaRPr lang="en-IN" altLang="en-US" sz="1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ounded Rectangle 21"/>
          <p:cNvSpPr/>
          <p:nvPr/>
        </p:nvSpPr>
        <p:spPr>
          <a:xfrm>
            <a:off x="8077201" y="896621"/>
            <a:ext cx="2858770" cy="1215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 anchorCtr="0"/>
          <a:lstStyle>
            <a:defPPr>
              <a:defRPr lang="en-US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en-US" sz="1600" dirty="0"/>
              <a:t>COUNTRY WITH HIGHEST REVENUE </a:t>
            </a:r>
            <a:endParaRPr lang="en-IN" altLang="en-US" sz="1600" dirty="0"/>
          </a:p>
          <a:p>
            <a:pPr algn="l"/>
            <a:r>
              <a:rPr lang="en-IN" altLang="en-US" sz="1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USA</a:t>
            </a:r>
            <a:endParaRPr lang="en-IN" altLang="en-US" sz="1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Presentation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praney sharma</dc:creator>
  <cp:lastModifiedBy>ASUS</cp:lastModifiedBy>
  <cp:revision>5</cp:revision>
  <dcterms:created xsi:type="dcterms:W3CDTF">2023-04-14T17:23:00Z</dcterms:created>
  <dcterms:modified xsi:type="dcterms:W3CDTF">2023-04-29T06:18:01Z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4BA7112568B646E29972E5D807768B9E</vt:lpwstr>
  </property>
  <property fmtid="{D5CDD505-2E9C-101B-9397-08002B2CF9AE}" pid="3" name="KSOProductBuildVer">
    <vt:lpwstr>1033-11.2.0.11536</vt:lpwstr>
  </property>
</Properties>
</file>