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8"/>
  </p:notesMasterIdLst>
  <p:sldIdLst>
    <p:sldId id="256" r:id="rId3"/>
    <p:sldId id="257" r:id="rId4"/>
    <p:sldId id="271" r:id="rId5"/>
    <p:sldId id="272" r:id="rId6"/>
    <p:sldId id="258" r:id="rId7"/>
    <p:sldId id="295" r:id="rId8"/>
    <p:sldId id="296" r:id="rId9"/>
    <p:sldId id="273" r:id="rId10"/>
    <p:sldId id="309" r:id="rId11"/>
    <p:sldId id="274" r:id="rId12"/>
    <p:sldId id="275" r:id="rId13"/>
    <p:sldId id="276" r:id="rId14"/>
    <p:sldId id="307" r:id="rId15"/>
    <p:sldId id="260" r:id="rId16"/>
    <p:sldId id="277" r:id="rId17"/>
    <p:sldId id="308" r:id="rId18"/>
    <p:sldId id="278" r:id="rId19"/>
    <p:sldId id="281" r:id="rId20"/>
    <p:sldId id="279" r:id="rId21"/>
    <p:sldId id="280" r:id="rId22"/>
    <p:sldId id="285" r:id="rId23"/>
    <p:sldId id="286" r:id="rId24"/>
    <p:sldId id="287" r:id="rId25"/>
    <p:sldId id="288" r:id="rId26"/>
    <p:sldId id="289" r:id="rId27"/>
    <p:sldId id="300" r:id="rId28"/>
    <p:sldId id="298" r:id="rId29"/>
    <p:sldId id="301" r:id="rId30"/>
    <p:sldId id="305" r:id="rId31"/>
    <p:sldId id="303" r:id="rId32"/>
    <p:sldId id="304" r:id="rId33"/>
    <p:sldId id="261" r:id="rId34"/>
    <p:sldId id="306" r:id="rId35"/>
    <p:sldId id="297" r:id="rId36"/>
    <p:sldId id="27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3ED"/>
    <a:srgbClr val="06A5DC"/>
    <a:srgbClr val="1AB9E8"/>
    <a:srgbClr val="01A0D9"/>
    <a:srgbClr val="F9F9F9"/>
    <a:srgbClr val="F5F5F5"/>
    <a:srgbClr val="FBFBFB"/>
    <a:srgbClr val="29C6FA"/>
    <a:srgbClr val="1CBAEC"/>
    <a:srgbClr val="0184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221"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84A39-8A4A-4357-B9CF-E59482863903}" type="datetimeFigureOut">
              <a:rPr lang="en-US" smtClean="0"/>
              <a:t>25-Nov-23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C7527-AFD0-458A-92BA-7D083143B877}" type="slidenum">
              <a:rPr lang="en-US" smtClean="0"/>
              <a:t>‹#›</a:t>
            </a:fld>
            <a:endParaRPr lang="en-US"/>
          </a:p>
        </p:txBody>
      </p:sp>
    </p:spTree>
    <p:extLst>
      <p:ext uri="{BB962C8B-B14F-4D97-AF65-F5344CB8AC3E}">
        <p14:creationId xmlns:p14="http://schemas.microsoft.com/office/powerpoint/2010/main" val="61618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workplace-team-business-meeting-1245776/"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ixabay.com/photos/workplace-team-business-meeting-1245776/"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ixabay.com/photos/workplace-team-business-meeting-1245776/"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2C7527-AFD0-458A-92BA-7D083143B877}" type="slidenum">
              <a:rPr lang="en-US" smtClean="0"/>
              <a:t>3</a:t>
            </a:fld>
            <a:endParaRPr lang="en-US"/>
          </a:p>
        </p:txBody>
      </p:sp>
    </p:spTree>
    <p:extLst>
      <p:ext uri="{BB962C8B-B14F-4D97-AF65-F5344CB8AC3E}">
        <p14:creationId xmlns:p14="http://schemas.microsoft.com/office/powerpoint/2010/main" val="2734522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credit: </a:t>
            </a:r>
            <a:r>
              <a:rPr lang="en-US" dirty="0">
                <a:hlinkClick r:id="rId3"/>
              </a:rPr>
              <a:t>https://pixabay.com/photos/workplace-team-business-meeting-1245776/</a:t>
            </a:r>
            <a:endParaRPr lang="en-US" dirty="0"/>
          </a:p>
        </p:txBody>
      </p:sp>
      <p:sp>
        <p:nvSpPr>
          <p:cNvPr id="4" name="Slide Number Placeholder 3"/>
          <p:cNvSpPr>
            <a:spLocks noGrp="1"/>
          </p:cNvSpPr>
          <p:nvPr>
            <p:ph type="sldNum" sz="quarter" idx="5"/>
          </p:nvPr>
        </p:nvSpPr>
        <p:spPr/>
        <p:txBody>
          <a:bodyPr/>
          <a:lstStyle/>
          <a:p>
            <a:fld id="{572C7527-AFD0-458A-92BA-7D083143B877}" type="slidenum">
              <a:rPr lang="en-US" smtClean="0"/>
              <a:t>6</a:t>
            </a:fld>
            <a:endParaRPr lang="en-US"/>
          </a:p>
        </p:txBody>
      </p:sp>
    </p:spTree>
    <p:extLst>
      <p:ext uri="{BB962C8B-B14F-4D97-AF65-F5344CB8AC3E}">
        <p14:creationId xmlns:p14="http://schemas.microsoft.com/office/powerpoint/2010/main" val="208779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credit: </a:t>
            </a:r>
            <a:r>
              <a:rPr lang="en-US" dirty="0">
                <a:hlinkClick r:id="rId3"/>
              </a:rPr>
              <a:t>https://pixabay.com/photos/workplace-team-business-meeting-1245776/</a:t>
            </a:r>
            <a:endParaRPr lang="en-US" dirty="0"/>
          </a:p>
        </p:txBody>
      </p:sp>
      <p:sp>
        <p:nvSpPr>
          <p:cNvPr id="4" name="Slide Number Placeholder 3"/>
          <p:cNvSpPr>
            <a:spLocks noGrp="1"/>
          </p:cNvSpPr>
          <p:nvPr>
            <p:ph type="sldNum" sz="quarter" idx="5"/>
          </p:nvPr>
        </p:nvSpPr>
        <p:spPr/>
        <p:txBody>
          <a:bodyPr/>
          <a:lstStyle/>
          <a:p>
            <a:fld id="{572C7527-AFD0-458A-92BA-7D083143B877}" type="slidenum">
              <a:rPr lang="en-US" smtClean="0"/>
              <a:t>14</a:t>
            </a:fld>
            <a:endParaRPr lang="en-US"/>
          </a:p>
        </p:txBody>
      </p:sp>
    </p:spTree>
    <p:extLst>
      <p:ext uri="{BB962C8B-B14F-4D97-AF65-F5344CB8AC3E}">
        <p14:creationId xmlns:p14="http://schemas.microsoft.com/office/powerpoint/2010/main" val="2351442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Photo credit: </a:t>
            </a:r>
            <a:r>
              <a:rPr lang="en-US" dirty="0">
                <a:hlinkClick r:id="rId3"/>
              </a:rPr>
              <a:t>https://pixabay.com/photos/workplace-team-business-meeting-1245776/</a:t>
            </a:r>
            <a:endParaRPr lang="en-US" dirty="0"/>
          </a:p>
        </p:txBody>
      </p:sp>
      <p:sp>
        <p:nvSpPr>
          <p:cNvPr id="4" name="Slide Number Placeholder 3"/>
          <p:cNvSpPr>
            <a:spLocks noGrp="1"/>
          </p:cNvSpPr>
          <p:nvPr>
            <p:ph type="sldNum" sz="quarter" idx="5"/>
          </p:nvPr>
        </p:nvSpPr>
        <p:spPr/>
        <p:txBody>
          <a:bodyPr/>
          <a:lstStyle/>
          <a:p>
            <a:fld id="{572C7527-AFD0-458A-92BA-7D083143B877}" type="slidenum">
              <a:rPr lang="en-US" smtClean="0"/>
              <a:t>27</a:t>
            </a:fld>
            <a:endParaRPr lang="en-US"/>
          </a:p>
        </p:txBody>
      </p:sp>
    </p:spTree>
    <p:extLst>
      <p:ext uri="{BB962C8B-B14F-4D97-AF65-F5344CB8AC3E}">
        <p14:creationId xmlns:p14="http://schemas.microsoft.com/office/powerpoint/2010/main" val="2007574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72C7527-AFD0-458A-92BA-7D083143B877}" type="slidenum">
              <a:rPr lang="en-US" smtClean="0"/>
              <a:t>34</a:t>
            </a:fld>
            <a:endParaRPr lang="en-US"/>
          </a:p>
        </p:txBody>
      </p:sp>
    </p:spTree>
    <p:extLst>
      <p:ext uri="{BB962C8B-B14F-4D97-AF65-F5344CB8AC3E}">
        <p14:creationId xmlns:p14="http://schemas.microsoft.com/office/powerpoint/2010/main" val="417301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CA2D21D1-52E2-420B-B491-CFF6D7BB79FB}" type="slidenum">
              <a:rPr lang="en-US" smtClean="0">
                <a:solidFill>
                  <a:prstClr val="black"/>
                </a:solidFill>
              </a:rPr>
              <a:pPr>
                <a:defRPr/>
              </a:pPr>
              <a:t>35</a:t>
            </a:fld>
            <a:endParaRPr lang="en-US">
              <a:solidFill>
                <a:prstClr val="black"/>
              </a:solidFill>
            </a:endParaRPr>
          </a:p>
        </p:txBody>
      </p:sp>
    </p:spTree>
    <p:extLst>
      <p:ext uri="{BB962C8B-B14F-4D97-AF65-F5344CB8AC3E}">
        <p14:creationId xmlns:p14="http://schemas.microsoft.com/office/powerpoint/2010/main" val="265855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CD41D3-26C1-481A-A8BB-66D4049DF4C4}" type="datetimeFigureOut">
              <a:rPr lang="en-US" smtClean="0"/>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3136896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D41D3-26C1-481A-A8BB-66D4049DF4C4}" type="datetimeFigureOut">
              <a:rPr lang="en-US" smtClean="0"/>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3095072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D41D3-26C1-481A-A8BB-66D4049DF4C4}" type="datetimeFigureOut">
              <a:rPr lang="en-US" smtClean="0"/>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005493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5" y="1122363"/>
            <a:ext cx="9144000" cy="2387600"/>
          </a:xfrm>
        </p:spPr>
        <p:txBody>
          <a:bodyPr anchor="b"/>
          <a:lstStyle>
            <a:lvl1pPr algn="ctr">
              <a:defRPr sz="5990"/>
            </a:lvl1pPr>
          </a:lstStyle>
          <a:p>
            <a:r>
              <a:rPr lang="en-US"/>
              <a:t>Click to edit Master title style</a:t>
            </a:r>
          </a:p>
        </p:txBody>
      </p:sp>
      <p:sp>
        <p:nvSpPr>
          <p:cNvPr id="3" name="Subtitle 2"/>
          <p:cNvSpPr>
            <a:spLocks noGrp="1"/>
          </p:cNvSpPr>
          <p:nvPr>
            <p:ph type="subTitle" idx="1"/>
          </p:nvPr>
        </p:nvSpPr>
        <p:spPr>
          <a:xfrm>
            <a:off x="1524005" y="3602038"/>
            <a:ext cx="9144000" cy="1655762"/>
          </a:xfrm>
        </p:spPr>
        <p:txBody>
          <a:bodyPr/>
          <a:lstStyle>
            <a:lvl1pPr marL="0" indent="0" algn="ctr">
              <a:buNone/>
              <a:defRPr sz="2395"/>
            </a:lvl1pPr>
            <a:lvl2pPr marL="456515" indent="0" algn="ctr">
              <a:buNone/>
              <a:defRPr sz="1995"/>
            </a:lvl2pPr>
            <a:lvl3pPr marL="913030" indent="0" algn="ctr">
              <a:buNone/>
              <a:defRPr sz="1795"/>
            </a:lvl3pPr>
            <a:lvl4pPr marL="1369545" indent="0" algn="ctr">
              <a:buNone/>
              <a:defRPr sz="1600"/>
            </a:lvl4pPr>
            <a:lvl5pPr marL="1826059" indent="0" algn="ctr">
              <a:buNone/>
              <a:defRPr sz="1600"/>
            </a:lvl5pPr>
            <a:lvl6pPr marL="2282573" indent="0" algn="ctr">
              <a:buNone/>
              <a:defRPr sz="1600"/>
            </a:lvl6pPr>
            <a:lvl7pPr marL="2739088" indent="0" algn="ctr">
              <a:buNone/>
              <a:defRPr sz="1600"/>
            </a:lvl7pPr>
            <a:lvl8pPr marL="3195602" indent="0" algn="ctr">
              <a:buNone/>
              <a:defRPr sz="1600"/>
            </a:lvl8pPr>
            <a:lvl9pPr marL="3652117"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4134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2375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8"/>
            <a:ext cx="10515600" cy="2852737"/>
          </a:xfrm>
        </p:spPr>
        <p:txBody>
          <a:bodyPr anchor="b"/>
          <a:lstStyle>
            <a:lvl1pPr>
              <a:defRPr sz="5990"/>
            </a:lvl1pPr>
          </a:lstStyle>
          <a:p>
            <a:r>
              <a:rPr lang="en-US"/>
              <a:t>Click to edit Master title style</a:t>
            </a:r>
          </a:p>
        </p:txBody>
      </p:sp>
      <p:sp>
        <p:nvSpPr>
          <p:cNvPr id="3" name="Text Placeholder 2"/>
          <p:cNvSpPr>
            <a:spLocks noGrp="1"/>
          </p:cNvSpPr>
          <p:nvPr>
            <p:ph type="body" idx="1"/>
          </p:nvPr>
        </p:nvSpPr>
        <p:spPr>
          <a:xfrm>
            <a:off x="831850" y="4589473"/>
            <a:ext cx="10515600" cy="1500187"/>
          </a:xfrm>
        </p:spPr>
        <p:txBody>
          <a:bodyPr/>
          <a:lstStyle>
            <a:lvl1pPr marL="0" indent="0">
              <a:buNone/>
              <a:defRPr sz="2395">
                <a:solidFill>
                  <a:schemeClr val="tx1">
                    <a:tint val="75000"/>
                  </a:schemeClr>
                </a:solidFill>
              </a:defRPr>
            </a:lvl1pPr>
            <a:lvl2pPr marL="456515" indent="0">
              <a:buNone/>
              <a:defRPr sz="1995">
                <a:solidFill>
                  <a:schemeClr val="tx1">
                    <a:tint val="75000"/>
                  </a:schemeClr>
                </a:solidFill>
              </a:defRPr>
            </a:lvl2pPr>
            <a:lvl3pPr marL="913030" indent="0">
              <a:buNone/>
              <a:defRPr sz="1795">
                <a:solidFill>
                  <a:schemeClr val="tx1">
                    <a:tint val="75000"/>
                  </a:schemeClr>
                </a:solidFill>
              </a:defRPr>
            </a:lvl3pPr>
            <a:lvl4pPr marL="1369545" indent="0">
              <a:buNone/>
              <a:defRPr sz="1600">
                <a:solidFill>
                  <a:schemeClr val="tx1">
                    <a:tint val="75000"/>
                  </a:schemeClr>
                </a:solidFill>
              </a:defRPr>
            </a:lvl4pPr>
            <a:lvl5pPr marL="1826059" indent="0">
              <a:buNone/>
              <a:defRPr sz="1600">
                <a:solidFill>
                  <a:schemeClr val="tx1">
                    <a:tint val="75000"/>
                  </a:schemeClr>
                </a:solidFill>
              </a:defRPr>
            </a:lvl5pPr>
            <a:lvl6pPr marL="2282573" indent="0">
              <a:buNone/>
              <a:defRPr sz="1600">
                <a:solidFill>
                  <a:schemeClr val="tx1">
                    <a:tint val="75000"/>
                  </a:schemeClr>
                </a:solidFill>
              </a:defRPr>
            </a:lvl6pPr>
            <a:lvl7pPr marL="2739088" indent="0">
              <a:buNone/>
              <a:defRPr sz="1600">
                <a:solidFill>
                  <a:schemeClr val="tx1">
                    <a:tint val="75000"/>
                  </a:schemeClr>
                </a:solidFill>
              </a:defRPr>
            </a:lvl7pPr>
            <a:lvl8pPr marL="3195602" indent="0">
              <a:buNone/>
              <a:defRPr sz="1600">
                <a:solidFill>
                  <a:schemeClr val="tx1">
                    <a:tint val="75000"/>
                  </a:schemeClr>
                </a:solidFill>
              </a:defRPr>
            </a:lvl8pPr>
            <a:lvl9pPr marL="3652117"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536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5"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3574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3" y="1681163"/>
            <a:ext cx="5157787" cy="823912"/>
          </a:xfrm>
        </p:spPr>
        <p:txBody>
          <a:bodyPr anchor="b"/>
          <a:lstStyle>
            <a:lvl1pPr marL="0" indent="0">
              <a:buNone/>
              <a:defRPr sz="2395" b="1"/>
            </a:lvl1pPr>
            <a:lvl2pPr marL="456515" indent="0">
              <a:buNone/>
              <a:defRPr sz="1995" b="1"/>
            </a:lvl2pPr>
            <a:lvl3pPr marL="913030" indent="0">
              <a:buNone/>
              <a:defRPr sz="1795" b="1"/>
            </a:lvl3pPr>
            <a:lvl4pPr marL="1369545" indent="0">
              <a:buNone/>
              <a:defRPr sz="1600" b="1"/>
            </a:lvl4pPr>
            <a:lvl5pPr marL="1826059" indent="0">
              <a:buNone/>
              <a:defRPr sz="1600" b="1"/>
            </a:lvl5pPr>
            <a:lvl6pPr marL="2282573" indent="0">
              <a:buNone/>
              <a:defRPr sz="1600" b="1"/>
            </a:lvl6pPr>
            <a:lvl7pPr marL="2739088" indent="0">
              <a:buNone/>
              <a:defRPr sz="1600" b="1"/>
            </a:lvl7pPr>
            <a:lvl8pPr marL="3195602" indent="0">
              <a:buNone/>
              <a:defRPr sz="1600" b="1"/>
            </a:lvl8pPr>
            <a:lvl9pPr marL="3652117"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395" b="1"/>
            </a:lvl1pPr>
            <a:lvl2pPr marL="456515" indent="0">
              <a:buNone/>
              <a:defRPr sz="1995" b="1"/>
            </a:lvl2pPr>
            <a:lvl3pPr marL="913030" indent="0">
              <a:buNone/>
              <a:defRPr sz="1795" b="1"/>
            </a:lvl3pPr>
            <a:lvl4pPr marL="1369545" indent="0">
              <a:buNone/>
              <a:defRPr sz="1600" b="1"/>
            </a:lvl4pPr>
            <a:lvl5pPr marL="1826059" indent="0">
              <a:buNone/>
              <a:defRPr sz="1600" b="1"/>
            </a:lvl5pPr>
            <a:lvl6pPr marL="2282573" indent="0">
              <a:buNone/>
              <a:defRPr sz="1600" b="1"/>
            </a:lvl6pPr>
            <a:lvl7pPr marL="2739088" indent="0">
              <a:buNone/>
              <a:defRPr sz="1600" b="1"/>
            </a:lvl7pPr>
            <a:lvl8pPr marL="3195602" indent="0">
              <a:buNone/>
              <a:defRPr sz="1600" b="1"/>
            </a:lvl8pPr>
            <a:lvl9pPr marL="36521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63021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11529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83385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57200"/>
            <a:ext cx="3932237" cy="1600200"/>
          </a:xfrm>
        </p:spPr>
        <p:txBody>
          <a:bodyPr anchor="b"/>
          <a:lstStyle>
            <a:lvl1pPr>
              <a:defRPr sz="3195"/>
            </a:lvl1pPr>
          </a:lstStyle>
          <a:p>
            <a:r>
              <a:rPr lang="en-US"/>
              <a:t>Click to edit Master title style</a:t>
            </a:r>
          </a:p>
        </p:txBody>
      </p:sp>
      <p:sp>
        <p:nvSpPr>
          <p:cNvPr id="3" name="Content Placeholder 2"/>
          <p:cNvSpPr>
            <a:spLocks noGrp="1"/>
          </p:cNvSpPr>
          <p:nvPr>
            <p:ph idx="1"/>
          </p:nvPr>
        </p:nvSpPr>
        <p:spPr>
          <a:xfrm>
            <a:off x="5183188" y="987435"/>
            <a:ext cx="6172200" cy="4873625"/>
          </a:xfrm>
        </p:spPr>
        <p:txBody>
          <a:bodyPr/>
          <a:lstStyle>
            <a:lvl1pPr>
              <a:defRPr sz="3195"/>
            </a:lvl1pPr>
            <a:lvl2pPr>
              <a:defRPr sz="2795"/>
            </a:lvl2pPr>
            <a:lvl3pPr>
              <a:defRPr sz="2395"/>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3" y="2057400"/>
            <a:ext cx="3932237" cy="3811588"/>
          </a:xfrm>
        </p:spPr>
        <p:txBody>
          <a:bodyPr/>
          <a:lstStyle>
            <a:lvl1pPr marL="0" indent="0">
              <a:buNone/>
              <a:defRPr sz="1600"/>
            </a:lvl1pPr>
            <a:lvl2pPr marL="456515" indent="0">
              <a:buNone/>
              <a:defRPr sz="1400"/>
            </a:lvl2pPr>
            <a:lvl3pPr marL="913030" indent="0">
              <a:buNone/>
              <a:defRPr sz="1200"/>
            </a:lvl3pPr>
            <a:lvl4pPr marL="1369545" indent="0">
              <a:buNone/>
              <a:defRPr sz="1000"/>
            </a:lvl4pPr>
            <a:lvl5pPr marL="1826059" indent="0">
              <a:buNone/>
              <a:defRPr sz="1000"/>
            </a:lvl5pPr>
            <a:lvl6pPr marL="2282573" indent="0">
              <a:buNone/>
              <a:defRPr sz="1000"/>
            </a:lvl6pPr>
            <a:lvl7pPr marL="2739088" indent="0">
              <a:buNone/>
              <a:defRPr sz="1000"/>
            </a:lvl7pPr>
            <a:lvl8pPr marL="3195602" indent="0">
              <a:buNone/>
              <a:defRPr sz="1000"/>
            </a:lvl8pPr>
            <a:lvl9pPr marL="365211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09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CD41D3-26C1-481A-A8BB-66D4049DF4C4}" type="datetimeFigureOut">
              <a:rPr lang="en-US" smtClean="0"/>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2463001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3" y="457200"/>
            <a:ext cx="3932237" cy="1600200"/>
          </a:xfrm>
        </p:spPr>
        <p:txBody>
          <a:bodyPr anchor="b"/>
          <a:lstStyle>
            <a:lvl1pPr>
              <a:defRPr sz="3195"/>
            </a:lvl1pPr>
          </a:lstStyle>
          <a:p>
            <a:r>
              <a:rPr lang="en-US"/>
              <a:t>Click to edit Master title style</a:t>
            </a:r>
          </a:p>
        </p:txBody>
      </p:sp>
      <p:sp>
        <p:nvSpPr>
          <p:cNvPr id="3" name="Picture Placeholder 2"/>
          <p:cNvSpPr>
            <a:spLocks noGrp="1"/>
          </p:cNvSpPr>
          <p:nvPr>
            <p:ph type="pic" idx="1"/>
          </p:nvPr>
        </p:nvSpPr>
        <p:spPr>
          <a:xfrm>
            <a:off x="5183188" y="987435"/>
            <a:ext cx="6172200" cy="4873625"/>
          </a:xfrm>
        </p:spPr>
        <p:txBody>
          <a:bodyPr/>
          <a:lstStyle>
            <a:lvl1pPr marL="0" indent="0">
              <a:buNone/>
              <a:defRPr sz="3195"/>
            </a:lvl1pPr>
            <a:lvl2pPr marL="456515" indent="0">
              <a:buNone/>
              <a:defRPr sz="2795"/>
            </a:lvl2pPr>
            <a:lvl3pPr marL="913030" indent="0">
              <a:buNone/>
              <a:defRPr sz="2395"/>
            </a:lvl3pPr>
            <a:lvl4pPr marL="1369545" indent="0">
              <a:buNone/>
              <a:defRPr sz="1995"/>
            </a:lvl4pPr>
            <a:lvl5pPr marL="1826059" indent="0">
              <a:buNone/>
              <a:defRPr sz="1995"/>
            </a:lvl5pPr>
            <a:lvl6pPr marL="2282573" indent="0">
              <a:buNone/>
              <a:defRPr sz="1995"/>
            </a:lvl6pPr>
            <a:lvl7pPr marL="2739088" indent="0">
              <a:buNone/>
              <a:defRPr sz="1995"/>
            </a:lvl7pPr>
            <a:lvl8pPr marL="3195602" indent="0">
              <a:buNone/>
              <a:defRPr sz="1995"/>
            </a:lvl8pPr>
            <a:lvl9pPr marL="3652117" indent="0">
              <a:buNone/>
              <a:defRPr sz="1995"/>
            </a:lvl9pPr>
          </a:lstStyle>
          <a:p>
            <a:endParaRPr lang="en-US"/>
          </a:p>
        </p:txBody>
      </p:sp>
      <p:sp>
        <p:nvSpPr>
          <p:cNvPr id="4" name="Text Placeholder 3"/>
          <p:cNvSpPr>
            <a:spLocks noGrp="1"/>
          </p:cNvSpPr>
          <p:nvPr>
            <p:ph type="body" sz="half" idx="2"/>
          </p:nvPr>
        </p:nvSpPr>
        <p:spPr>
          <a:xfrm>
            <a:off x="839793" y="2057400"/>
            <a:ext cx="3932237" cy="3811588"/>
          </a:xfrm>
        </p:spPr>
        <p:txBody>
          <a:bodyPr/>
          <a:lstStyle>
            <a:lvl1pPr marL="0" indent="0">
              <a:buNone/>
              <a:defRPr sz="1600"/>
            </a:lvl1pPr>
            <a:lvl2pPr marL="456515" indent="0">
              <a:buNone/>
              <a:defRPr sz="1400"/>
            </a:lvl2pPr>
            <a:lvl3pPr marL="913030" indent="0">
              <a:buNone/>
              <a:defRPr sz="1200"/>
            </a:lvl3pPr>
            <a:lvl4pPr marL="1369545" indent="0">
              <a:buNone/>
              <a:defRPr sz="1000"/>
            </a:lvl4pPr>
            <a:lvl5pPr marL="1826059" indent="0">
              <a:buNone/>
              <a:defRPr sz="1000"/>
            </a:lvl5pPr>
            <a:lvl6pPr marL="2282573" indent="0">
              <a:buNone/>
              <a:defRPr sz="1000"/>
            </a:lvl6pPr>
            <a:lvl7pPr marL="2739088" indent="0">
              <a:buNone/>
              <a:defRPr sz="1000"/>
            </a:lvl7pPr>
            <a:lvl8pPr marL="3195602" indent="0">
              <a:buNone/>
              <a:defRPr sz="1000"/>
            </a:lvl8pPr>
            <a:lvl9pPr marL="3652117"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2905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37187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5A1E4E-529D-472D-9DDA-D6D7FB27E803}" type="datetimeFigureOut">
              <a:rPr lang="en-US" smtClean="0">
                <a:solidFill>
                  <a:prstClr val="black">
                    <a:tint val="75000"/>
                  </a:prstClr>
                </a:solidFill>
              </a:rPr>
              <a:pPr/>
              <a:t>25-Nov-23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B7EF10-7021-4CCC-BE15-E703FAC4515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793386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44"/>
            <a:ext cx="5932223" cy="711081"/>
          </a:xfrm>
        </p:spPr>
        <p:txBody>
          <a:bodyPr>
            <a:normAutofit/>
          </a:bodyPr>
          <a:lstStyle>
            <a:lvl1pPr algn="ctr">
              <a:defRPr sz="3595"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p:txBody>
          <a:bodyPr/>
          <a:lstStyle/>
          <a:p>
            <a:fld id="{425404F2-BE9A-4460-8815-8F645183555F}" type="datetimeFigureOut">
              <a:rPr lang="en-US" smtClean="0">
                <a:solidFill>
                  <a:prstClr val="black">
                    <a:tint val="75000"/>
                  </a:prstClr>
                </a:solidFill>
              </a:rPr>
              <a:pPr/>
              <a:t>25-Nov-23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6E69268-9C8B-4EBF-A9EE-DC5DC2D48D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207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41D3-26C1-481A-A8BB-66D4049DF4C4}" type="datetimeFigureOut">
              <a:rPr lang="en-US" smtClean="0"/>
              <a:t>25-Nov-23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3909189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CD41D3-26C1-481A-A8BB-66D4049DF4C4}" type="datetimeFigureOut">
              <a:rPr lang="en-US" smtClean="0"/>
              <a:t>25-Nov-23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402239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CD41D3-26C1-481A-A8BB-66D4049DF4C4}" type="datetimeFigureOut">
              <a:rPr lang="en-US" smtClean="0"/>
              <a:t>25-Nov-23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1658009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CD41D3-26C1-481A-A8BB-66D4049DF4C4}" type="datetimeFigureOut">
              <a:rPr lang="en-US" smtClean="0"/>
              <a:t>25-Nov-23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745520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D41D3-26C1-481A-A8BB-66D4049DF4C4}" type="datetimeFigureOut">
              <a:rPr lang="en-US" smtClean="0"/>
              <a:t>25-Nov-23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1994848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D41D3-26C1-481A-A8BB-66D4049DF4C4}" type="datetimeFigureOut">
              <a:rPr lang="en-US" smtClean="0"/>
              <a:t>25-Nov-23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2601876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D41D3-26C1-481A-A8BB-66D4049DF4C4}" type="datetimeFigureOut">
              <a:rPr lang="en-US" smtClean="0"/>
              <a:t>25-Nov-23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FFA717-15E7-42EC-94A2-3073080A5904}" type="slidenum">
              <a:rPr lang="en-US" smtClean="0"/>
              <a:t>‹#›</a:t>
            </a:fld>
            <a:endParaRPr lang="en-US"/>
          </a:p>
        </p:txBody>
      </p:sp>
    </p:spTree>
    <p:extLst>
      <p:ext uri="{BB962C8B-B14F-4D97-AF65-F5344CB8AC3E}">
        <p14:creationId xmlns:p14="http://schemas.microsoft.com/office/powerpoint/2010/main" val="84348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CD41D3-26C1-481A-A8BB-66D4049DF4C4}" type="datetimeFigureOut">
              <a:rPr lang="en-US" smtClean="0"/>
              <a:t>25-Nov-23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FA717-15E7-42EC-94A2-3073080A5904}" type="slidenum">
              <a:rPr lang="en-US" smtClean="0"/>
              <a:t>‹#›</a:t>
            </a:fld>
            <a:endParaRPr lang="en-US"/>
          </a:p>
        </p:txBody>
      </p:sp>
    </p:spTree>
    <p:extLst>
      <p:ext uri="{BB962C8B-B14F-4D97-AF65-F5344CB8AC3E}">
        <p14:creationId xmlns:p14="http://schemas.microsoft.com/office/powerpoint/2010/main" val="1739005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1218987"/>
            <a:fld id="{225A1E4E-529D-472D-9DDA-D6D7FB27E803}" type="datetimeFigureOut">
              <a:rPr lang="en-US" smtClean="0">
                <a:solidFill>
                  <a:prstClr val="black">
                    <a:tint val="75000"/>
                  </a:prstClr>
                </a:solidFill>
              </a:rPr>
              <a:pPr defTabSz="1218987"/>
              <a:t>25-Nov-23</a:t>
            </a:fld>
            <a:endParaRPr lang="en-US">
              <a:solidFill>
                <a:prstClr val="black">
                  <a:tint val="75000"/>
                </a:prstClr>
              </a:solidFill>
            </a:endParaRPr>
          </a:p>
        </p:txBody>
      </p:sp>
      <p:sp>
        <p:nvSpPr>
          <p:cNvPr id="5" name="Footer Placeholder 4"/>
          <p:cNvSpPr>
            <a:spLocks noGrp="1"/>
          </p:cNvSpPr>
          <p:nvPr>
            <p:ph type="ftr" sz="quarter" idx="3"/>
          </p:nvPr>
        </p:nvSpPr>
        <p:spPr>
          <a:xfrm>
            <a:off x="4038601" y="635636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1218987"/>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6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1218987"/>
            <a:fld id="{9FB7EF10-7021-4CCC-BE15-E703FAC45152}" type="slidenum">
              <a:rPr lang="en-US" smtClean="0">
                <a:solidFill>
                  <a:prstClr val="black">
                    <a:tint val="75000"/>
                  </a:prstClr>
                </a:solidFill>
              </a:rPr>
              <a:pPr defTabSz="1218987"/>
              <a:t>‹#›</a:t>
            </a:fld>
            <a:endParaRPr lang="en-US">
              <a:solidFill>
                <a:prstClr val="black">
                  <a:tint val="75000"/>
                </a:prstClr>
              </a:solidFill>
            </a:endParaRPr>
          </a:p>
        </p:txBody>
      </p:sp>
    </p:spTree>
    <p:extLst>
      <p:ext uri="{BB962C8B-B14F-4D97-AF65-F5344CB8AC3E}">
        <p14:creationId xmlns:p14="http://schemas.microsoft.com/office/powerpoint/2010/main" val="406255979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3030"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256" indent="-228256" algn="l" defTabSz="913030" rtl="0" eaLnBrk="1" latinLnBrk="0" hangingPunct="1">
        <a:lnSpc>
          <a:spcPct val="90000"/>
        </a:lnSpc>
        <a:spcBef>
          <a:spcPts val="1000"/>
        </a:spcBef>
        <a:buFont typeface="Arial" panose="020B0604020202020204" pitchFamily="34" charset="0"/>
        <a:buChar char="•"/>
        <a:defRPr sz="2795" kern="1200">
          <a:solidFill>
            <a:schemeClr val="tx1"/>
          </a:solidFill>
          <a:latin typeface="+mn-lt"/>
          <a:ea typeface="+mn-ea"/>
          <a:cs typeface="+mn-cs"/>
        </a:defRPr>
      </a:lvl1pPr>
      <a:lvl2pPr marL="684771" indent="-228256" algn="l" defTabSz="913030" rtl="0" eaLnBrk="1" latinLnBrk="0" hangingPunct="1">
        <a:lnSpc>
          <a:spcPct val="90000"/>
        </a:lnSpc>
        <a:spcBef>
          <a:spcPts val="500"/>
        </a:spcBef>
        <a:buFont typeface="Arial" panose="020B0604020202020204" pitchFamily="34" charset="0"/>
        <a:buChar char="•"/>
        <a:defRPr sz="2395" kern="1200">
          <a:solidFill>
            <a:schemeClr val="tx1"/>
          </a:solidFill>
          <a:latin typeface="+mn-lt"/>
          <a:ea typeface="+mn-ea"/>
          <a:cs typeface="+mn-cs"/>
        </a:defRPr>
      </a:lvl2pPr>
      <a:lvl3pPr marL="1141286" indent="-228256" algn="l" defTabSz="913030" rtl="0" eaLnBrk="1" latinLnBrk="0" hangingPunct="1">
        <a:lnSpc>
          <a:spcPct val="90000"/>
        </a:lnSpc>
        <a:spcBef>
          <a:spcPts val="500"/>
        </a:spcBef>
        <a:buFont typeface="Arial" panose="020B0604020202020204" pitchFamily="34" charset="0"/>
        <a:buChar char="•"/>
        <a:defRPr sz="1995" kern="1200">
          <a:solidFill>
            <a:schemeClr val="tx1"/>
          </a:solidFill>
          <a:latin typeface="+mn-lt"/>
          <a:ea typeface="+mn-ea"/>
          <a:cs typeface="+mn-cs"/>
        </a:defRPr>
      </a:lvl3pPr>
      <a:lvl4pPr marL="1597801" indent="-228256" algn="l" defTabSz="913030" rtl="0" eaLnBrk="1" latinLnBrk="0" hangingPunct="1">
        <a:lnSpc>
          <a:spcPct val="90000"/>
        </a:lnSpc>
        <a:spcBef>
          <a:spcPts val="500"/>
        </a:spcBef>
        <a:buFont typeface="Arial" panose="020B0604020202020204" pitchFamily="34" charset="0"/>
        <a:buChar char="•"/>
        <a:defRPr sz="1795" kern="1200">
          <a:solidFill>
            <a:schemeClr val="tx1"/>
          </a:solidFill>
          <a:latin typeface="+mn-lt"/>
          <a:ea typeface="+mn-ea"/>
          <a:cs typeface="+mn-cs"/>
        </a:defRPr>
      </a:lvl4pPr>
      <a:lvl5pPr marL="2054316" indent="-228256" algn="l" defTabSz="913030" rtl="0" eaLnBrk="1" latinLnBrk="0" hangingPunct="1">
        <a:lnSpc>
          <a:spcPct val="90000"/>
        </a:lnSpc>
        <a:spcBef>
          <a:spcPts val="500"/>
        </a:spcBef>
        <a:buFont typeface="Arial" panose="020B0604020202020204" pitchFamily="34" charset="0"/>
        <a:buChar char="•"/>
        <a:defRPr sz="1795" kern="1200">
          <a:solidFill>
            <a:schemeClr val="tx1"/>
          </a:solidFill>
          <a:latin typeface="+mn-lt"/>
          <a:ea typeface="+mn-ea"/>
          <a:cs typeface="+mn-cs"/>
        </a:defRPr>
      </a:lvl5pPr>
      <a:lvl6pPr marL="2510831" indent="-228256" algn="l" defTabSz="913030" rtl="0" eaLnBrk="1" latinLnBrk="0" hangingPunct="1">
        <a:lnSpc>
          <a:spcPct val="90000"/>
        </a:lnSpc>
        <a:spcBef>
          <a:spcPts val="500"/>
        </a:spcBef>
        <a:buFont typeface="Arial" panose="020B0604020202020204" pitchFamily="34" charset="0"/>
        <a:buChar char="•"/>
        <a:defRPr sz="1795" kern="1200">
          <a:solidFill>
            <a:schemeClr val="tx1"/>
          </a:solidFill>
          <a:latin typeface="+mn-lt"/>
          <a:ea typeface="+mn-ea"/>
          <a:cs typeface="+mn-cs"/>
        </a:defRPr>
      </a:lvl6pPr>
      <a:lvl7pPr marL="2967345" indent="-228256" algn="l" defTabSz="913030" rtl="0" eaLnBrk="1" latinLnBrk="0" hangingPunct="1">
        <a:lnSpc>
          <a:spcPct val="90000"/>
        </a:lnSpc>
        <a:spcBef>
          <a:spcPts val="500"/>
        </a:spcBef>
        <a:buFont typeface="Arial" panose="020B0604020202020204" pitchFamily="34" charset="0"/>
        <a:buChar char="•"/>
        <a:defRPr sz="1795" kern="1200">
          <a:solidFill>
            <a:schemeClr val="tx1"/>
          </a:solidFill>
          <a:latin typeface="+mn-lt"/>
          <a:ea typeface="+mn-ea"/>
          <a:cs typeface="+mn-cs"/>
        </a:defRPr>
      </a:lvl7pPr>
      <a:lvl8pPr marL="3423860" indent="-228256" algn="l" defTabSz="913030" rtl="0" eaLnBrk="1" latinLnBrk="0" hangingPunct="1">
        <a:lnSpc>
          <a:spcPct val="90000"/>
        </a:lnSpc>
        <a:spcBef>
          <a:spcPts val="500"/>
        </a:spcBef>
        <a:buFont typeface="Arial" panose="020B0604020202020204" pitchFamily="34" charset="0"/>
        <a:buChar char="•"/>
        <a:defRPr sz="1795" kern="1200">
          <a:solidFill>
            <a:schemeClr val="tx1"/>
          </a:solidFill>
          <a:latin typeface="+mn-lt"/>
          <a:ea typeface="+mn-ea"/>
          <a:cs typeface="+mn-cs"/>
        </a:defRPr>
      </a:lvl8pPr>
      <a:lvl9pPr marL="3880374" indent="-228256" algn="l" defTabSz="913030" rtl="0" eaLnBrk="1" latinLnBrk="0" hangingPunct="1">
        <a:lnSpc>
          <a:spcPct val="90000"/>
        </a:lnSpc>
        <a:spcBef>
          <a:spcPts val="500"/>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3030" rtl="0" eaLnBrk="1" latinLnBrk="0" hangingPunct="1">
        <a:defRPr sz="1795" kern="1200">
          <a:solidFill>
            <a:schemeClr val="tx1"/>
          </a:solidFill>
          <a:latin typeface="+mn-lt"/>
          <a:ea typeface="+mn-ea"/>
          <a:cs typeface="+mn-cs"/>
        </a:defRPr>
      </a:lvl1pPr>
      <a:lvl2pPr marL="456515" algn="l" defTabSz="913030" rtl="0" eaLnBrk="1" latinLnBrk="0" hangingPunct="1">
        <a:defRPr sz="1795" kern="1200">
          <a:solidFill>
            <a:schemeClr val="tx1"/>
          </a:solidFill>
          <a:latin typeface="+mn-lt"/>
          <a:ea typeface="+mn-ea"/>
          <a:cs typeface="+mn-cs"/>
        </a:defRPr>
      </a:lvl2pPr>
      <a:lvl3pPr marL="913030" algn="l" defTabSz="913030" rtl="0" eaLnBrk="1" latinLnBrk="0" hangingPunct="1">
        <a:defRPr sz="1795" kern="1200">
          <a:solidFill>
            <a:schemeClr val="tx1"/>
          </a:solidFill>
          <a:latin typeface="+mn-lt"/>
          <a:ea typeface="+mn-ea"/>
          <a:cs typeface="+mn-cs"/>
        </a:defRPr>
      </a:lvl3pPr>
      <a:lvl4pPr marL="1369545" algn="l" defTabSz="913030" rtl="0" eaLnBrk="1" latinLnBrk="0" hangingPunct="1">
        <a:defRPr sz="1795" kern="1200">
          <a:solidFill>
            <a:schemeClr val="tx1"/>
          </a:solidFill>
          <a:latin typeface="+mn-lt"/>
          <a:ea typeface="+mn-ea"/>
          <a:cs typeface="+mn-cs"/>
        </a:defRPr>
      </a:lvl4pPr>
      <a:lvl5pPr marL="1826059" algn="l" defTabSz="913030" rtl="0" eaLnBrk="1" latinLnBrk="0" hangingPunct="1">
        <a:defRPr sz="1795" kern="1200">
          <a:solidFill>
            <a:schemeClr val="tx1"/>
          </a:solidFill>
          <a:latin typeface="+mn-lt"/>
          <a:ea typeface="+mn-ea"/>
          <a:cs typeface="+mn-cs"/>
        </a:defRPr>
      </a:lvl5pPr>
      <a:lvl6pPr marL="2282573" algn="l" defTabSz="913030" rtl="0" eaLnBrk="1" latinLnBrk="0" hangingPunct="1">
        <a:defRPr sz="1795" kern="1200">
          <a:solidFill>
            <a:schemeClr val="tx1"/>
          </a:solidFill>
          <a:latin typeface="+mn-lt"/>
          <a:ea typeface="+mn-ea"/>
          <a:cs typeface="+mn-cs"/>
        </a:defRPr>
      </a:lvl6pPr>
      <a:lvl7pPr marL="2739088" algn="l" defTabSz="913030" rtl="0" eaLnBrk="1" latinLnBrk="0" hangingPunct="1">
        <a:defRPr sz="1795" kern="1200">
          <a:solidFill>
            <a:schemeClr val="tx1"/>
          </a:solidFill>
          <a:latin typeface="+mn-lt"/>
          <a:ea typeface="+mn-ea"/>
          <a:cs typeface="+mn-cs"/>
        </a:defRPr>
      </a:lvl7pPr>
      <a:lvl8pPr marL="3195602" algn="l" defTabSz="913030" rtl="0" eaLnBrk="1" latinLnBrk="0" hangingPunct="1">
        <a:defRPr sz="1795" kern="1200">
          <a:solidFill>
            <a:schemeClr val="tx1"/>
          </a:solidFill>
          <a:latin typeface="+mn-lt"/>
          <a:ea typeface="+mn-ea"/>
          <a:cs typeface="+mn-cs"/>
        </a:defRPr>
      </a:lvl8pPr>
      <a:lvl9pPr marL="3652117" algn="l" defTabSz="913030"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www.pexels.com/photo/beverage-black-coffee-business-chart-339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2000" y="-296126"/>
            <a:ext cx="11097491" cy="4438642"/>
          </a:xfrm>
          <a:prstGeom prst="rect">
            <a:avLst/>
          </a:prstGeom>
        </p:spPr>
      </p:pic>
      <p:sp>
        <p:nvSpPr>
          <p:cNvPr id="25" name="Freeform 24"/>
          <p:cNvSpPr>
            <a:spLocks/>
          </p:cNvSpPr>
          <p:nvPr/>
        </p:nvSpPr>
        <p:spPr bwMode="auto">
          <a:xfrm>
            <a:off x="10173138" y="4349287"/>
            <a:ext cx="2101992" cy="2358232"/>
          </a:xfrm>
          <a:custGeom>
            <a:avLst/>
            <a:gdLst>
              <a:gd name="connsiteX0" fmla="*/ 2086833 w 2086833"/>
              <a:gd name="connsiteY0" fmla="*/ 0 h 2312943"/>
              <a:gd name="connsiteX1" fmla="*/ 2086833 w 2086833"/>
              <a:gd name="connsiteY1" fmla="*/ 2312943 h 2312943"/>
              <a:gd name="connsiteX2" fmla="*/ 0 w 2086833"/>
              <a:gd name="connsiteY2" fmla="*/ 1130920 h 2312943"/>
              <a:gd name="connsiteX3" fmla="*/ 1828800 w 2086833"/>
              <a:gd name="connsiteY3" fmla="*/ 140320 h 2312943"/>
            </a:gdLst>
            <a:ahLst/>
            <a:cxnLst>
              <a:cxn ang="0">
                <a:pos x="connsiteX0" y="connsiteY0"/>
              </a:cxn>
              <a:cxn ang="0">
                <a:pos x="connsiteX1" y="connsiteY1"/>
              </a:cxn>
              <a:cxn ang="0">
                <a:pos x="connsiteX2" y="connsiteY2"/>
              </a:cxn>
              <a:cxn ang="0">
                <a:pos x="connsiteX3" y="connsiteY3"/>
              </a:cxn>
            </a:cxnLst>
            <a:rect l="l" t="t" r="r" b="b"/>
            <a:pathLst>
              <a:path w="2086833" h="2312943">
                <a:moveTo>
                  <a:pt x="2086833" y="0"/>
                </a:moveTo>
                <a:lnTo>
                  <a:pt x="2086833" y="2312943"/>
                </a:lnTo>
                <a:lnTo>
                  <a:pt x="0" y="1130920"/>
                </a:lnTo>
                <a:lnTo>
                  <a:pt x="1828800" y="140320"/>
                </a:lnTo>
                <a:close/>
              </a:path>
            </a:pathLst>
          </a:custGeom>
          <a:solidFill>
            <a:srgbClr val="33C2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2600" dirty="0"/>
          </a:p>
        </p:txBody>
      </p:sp>
      <p:sp>
        <p:nvSpPr>
          <p:cNvPr id="13" name="Freeform 9"/>
          <p:cNvSpPr>
            <a:spLocks/>
          </p:cNvSpPr>
          <p:nvPr/>
        </p:nvSpPr>
        <p:spPr bwMode="auto">
          <a:xfrm>
            <a:off x="10149385" y="3441106"/>
            <a:ext cx="1834476" cy="2077355"/>
          </a:xfrm>
          <a:custGeom>
            <a:avLst/>
            <a:gdLst>
              <a:gd name="T0" fmla="*/ 0 w 1154"/>
              <a:gd name="T1" fmla="*/ 0 h 1291"/>
              <a:gd name="T2" fmla="*/ 1154 w 1154"/>
              <a:gd name="T3" fmla="*/ 667 h 1291"/>
              <a:gd name="T4" fmla="*/ 0 w 1154"/>
              <a:gd name="T5" fmla="*/ 1291 h 1291"/>
              <a:gd name="T6" fmla="*/ 0 w 1154"/>
              <a:gd name="T7" fmla="*/ 1291 h 1291"/>
              <a:gd name="T8" fmla="*/ 0 w 1154"/>
              <a:gd name="T9" fmla="*/ 0 h 1291"/>
            </a:gdLst>
            <a:ahLst/>
            <a:cxnLst>
              <a:cxn ang="0">
                <a:pos x="T0" y="T1"/>
              </a:cxn>
              <a:cxn ang="0">
                <a:pos x="T2" y="T3"/>
              </a:cxn>
              <a:cxn ang="0">
                <a:pos x="T4" y="T5"/>
              </a:cxn>
              <a:cxn ang="0">
                <a:pos x="T6" y="T7"/>
              </a:cxn>
              <a:cxn ang="0">
                <a:pos x="T8" y="T9"/>
              </a:cxn>
            </a:cxnLst>
            <a:rect l="0" t="0" r="r" b="b"/>
            <a:pathLst>
              <a:path w="1154" h="1291">
                <a:moveTo>
                  <a:pt x="0" y="0"/>
                </a:moveTo>
                <a:lnTo>
                  <a:pt x="1154" y="667"/>
                </a:lnTo>
                <a:lnTo>
                  <a:pt x="0" y="1291"/>
                </a:lnTo>
                <a:lnTo>
                  <a:pt x="0" y="1291"/>
                </a:lnTo>
                <a:lnTo>
                  <a:pt x="0" y="0"/>
                </a:lnTo>
                <a:close/>
              </a:path>
            </a:pathLst>
          </a:custGeom>
          <a:solidFill>
            <a:srgbClr val="55D2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a:p>
        </p:txBody>
      </p:sp>
      <p:sp>
        <p:nvSpPr>
          <p:cNvPr id="14" name="Freeform 10"/>
          <p:cNvSpPr>
            <a:spLocks/>
          </p:cNvSpPr>
          <p:nvPr/>
        </p:nvSpPr>
        <p:spPr bwMode="auto">
          <a:xfrm>
            <a:off x="8308374" y="4382564"/>
            <a:ext cx="1915549" cy="2124019"/>
          </a:xfrm>
          <a:custGeom>
            <a:avLst/>
            <a:gdLst>
              <a:gd name="T0" fmla="*/ 1205 w 1205"/>
              <a:gd name="T1" fmla="*/ 679 h 1320"/>
              <a:gd name="T2" fmla="*/ 0 w 1205"/>
              <a:gd name="T3" fmla="*/ 1320 h 1320"/>
              <a:gd name="T4" fmla="*/ 0 w 1205"/>
              <a:gd name="T5" fmla="*/ 14 h 1320"/>
              <a:gd name="T6" fmla="*/ 30 w 1205"/>
              <a:gd name="T7" fmla="*/ 0 h 1320"/>
              <a:gd name="T8" fmla="*/ 1205 w 1205"/>
              <a:gd name="T9" fmla="*/ 679 h 1320"/>
            </a:gdLst>
            <a:ahLst/>
            <a:cxnLst>
              <a:cxn ang="0">
                <a:pos x="T0" y="T1"/>
              </a:cxn>
              <a:cxn ang="0">
                <a:pos x="T2" y="T3"/>
              </a:cxn>
              <a:cxn ang="0">
                <a:pos x="T4" y="T5"/>
              </a:cxn>
              <a:cxn ang="0">
                <a:pos x="T6" y="T7"/>
              </a:cxn>
              <a:cxn ang="0">
                <a:pos x="T8" y="T9"/>
              </a:cxn>
            </a:cxnLst>
            <a:rect l="0" t="0" r="r" b="b"/>
            <a:pathLst>
              <a:path w="1205" h="1320">
                <a:moveTo>
                  <a:pt x="1205" y="679"/>
                </a:moveTo>
                <a:lnTo>
                  <a:pt x="0" y="1320"/>
                </a:lnTo>
                <a:lnTo>
                  <a:pt x="0" y="14"/>
                </a:lnTo>
                <a:lnTo>
                  <a:pt x="30" y="0"/>
                </a:lnTo>
                <a:lnTo>
                  <a:pt x="1205" y="679"/>
                </a:lnTo>
                <a:close/>
              </a:path>
            </a:pathLst>
          </a:custGeom>
          <a:solidFill>
            <a:srgbClr val="7EDA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a:p>
        </p:txBody>
      </p:sp>
      <p:sp>
        <p:nvSpPr>
          <p:cNvPr id="15" name="Freeform 11"/>
          <p:cNvSpPr>
            <a:spLocks/>
          </p:cNvSpPr>
          <p:nvPr/>
        </p:nvSpPr>
        <p:spPr bwMode="auto">
          <a:xfrm>
            <a:off x="8323090" y="3427329"/>
            <a:ext cx="1867859" cy="2077355"/>
          </a:xfrm>
          <a:custGeom>
            <a:avLst/>
            <a:gdLst>
              <a:gd name="T0" fmla="*/ 1175 w 1175"/>
              <a:gd name="T1" fmla="*/ 0 h 1291"/>
              <a:gd name="T2" fmla="*/ 1175 w 1175"/>
              <a:gd name="T3" fmla="*/ 1291 h 1291"/>
              <a:gd name="T4" fmla="*/ 1173 w 1175"/>
              <a:gd name="T5" fmla="*/ 1291 h 1291"/>
              <a:gd name="T6" fmla="*/ 0 w 1175"/>
              <a:gd name="T7" fmla="*/ 610 h 1291"/>
              <a:gd name="T8" fmla="*/ 1175 w 1175"/>
              <a:gd name="T9" fmla="*/ 0 h 1291"/>
              <a:gd name="T10" fmla="*/ 1175 w 1175"/>
              <a:gd name="T11" fmla="*/ 0 h 1291"/>
            </a:gdLst>
            <a:ahLst/>
            <a:cxnLst>
              <a:cxn ang="0">
                <a:pos x="T0" y="T1"/>
              </a:cxn>
              <a:cxn ang="0">
                <a:pos x="T2" y="T3"/>
              </a:cxn>
              <a:cxn ang="0">
                <a:pos x="T4" y="T5"/>
              </a:cxn>
              <a:cxn ang="0">
                <a:pos x="T6" y="T7"/>
              </a:cxn>
              <a:cxn ang="0">
                <a:pos x="T8" y="T9"/>
              </a:cxn>
              <a:cxn ang="0">
                <a:pos x="T10" y="T11"/>
              </a:cxn>
            </a:cxnLst>
            <a:rect l="0" t="0" r="r" b="b"/>
            <a:pathLst>
              <a:path w="1175" h="1291">
                <a:moveTo>
                  <a:pt x="1175" y="0"/>
                </a:moveTo>
                <a:lnTo>
                  <a:pt x="1175" y="1291"/>
                </a:lnTo>
                <a:lnTo>
                  <a:pt x="1173" y="1291"/>
                </a:lnTo>
                <a:lnTo>
                  <a:pt x="0" y="610"/>
                </a:lnTo>
                <a:lnTo>
                  <a:pt x="1175" y="0"/>
                </a:lnTo>
                <a:lnTo>
                  <a:pt x="1175" y="0"/>
                </a:lnTo>
                <a:close/>
              </a:path>
            </a:pathLst>
          </a:custGeom>
          <a:solidFill>
            <a:srgbClr val="29C5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a:p>
        </p:txBody>
      </p:sp>
      <p:sp>
        <p:nvSpPr>
          <p:cNvPr id="16" name="Freeform 12"/>
          <p:cNvSpPr>
            <a:spLocks/>
          </p:cNvSpPr>
          <p:nvPr/>
        </p:nvSpPr>
        <p:spPr bwMode="auto">
          <a:xfrm>
            <a:off x="6246124" y="4376887"/>
            <a:ext cx="2076105" cy="2124019"/>
          </a:xfrm>
          <a:custGeom>
            <a:avLst/>
            <a:gdLst>
              <a:gd name="T0" fmla="*/ 1306 w 1306"/>
              <a:gd name="T1" fmla="*/ 0 h 1320"/>
              <a:gd name="T2" fmla="*/ 1306 w 1306"/>
              <a:gd name="T3" fmla="*/ 1320 h 1320"/>
              <a:gd name="T4" fmla="*/ 0 w 1306"/>
              <a:gd name="T5" fmla="*/ 682 h 1320"/>
              <a:gd name="T6" fmla="*/ 1306 w 1306"/>
              <a:gd name="T7" fmla="*/ 0 h 1320"/>
            </a:gdLst>
            <a:ahLst/>
            <a:cxnLst>
              <a:cxn ang="0">
                <a:pos x="T0" y="T1"/>
              </a:cxn>
              <a:cxn ang="0">
                <a:pos x="T2" y="T3"/>
              </a:cxn>
              <a:cxn ang="0">
                <a:pos x="T4" y="T5"/>
              </a:cxn>
              <a:cxn ang="0">
                <a:pos x="T6" y="T7"/>
              </a:cxn>
            </a:cxnLst>
            <a:rect l="0" t="0" r="r" b="b"/>
            <a:pathLst>
              <a:path w="1306" h="1320">
                <a:moveTo>
                  <a:pt x="1306" y="0"/>
                </a:moveTo>
                <a:lnTo>
                  <a:pt x="1306" y="1320"/>
                </a:lnTo>
                <a:lnTo>
                  <a:pt x="0" y="682"/>
                </a:lnTo>
                <a:lnTo>
                  <a:pt x="1306" y="0"/>
                </a:lnTo>
                <a:close/>
              </a:path>
            </a:pathLst>
          </a:custGeom>
          <a:solidFill>
            <a:srgbClr val="3CCB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600"/>
          </a:p>
        </p:txBody>
      </p:sp>
      <p:sp>
        <p:nvSpPr>
          <p:cNvPr id="45" name="Freeform 44"/>
          <p:cNvSpPr>
            <a:spLocks/>
          </p:cNvSpPr>
          <p:nvPr/>
        </p:nvSpPr>
        <p:spPr bwMode="auto">
          <a:xfrm>
            <a:off x="-6880" y="2075201"/>
            <a:ext cx="6461251" cy="5447817"/>
          </a:xfrm>
          <a:custGeom>
            <a:avLst/>
            <a:gdLst>
              <a:gd name="connsiteX0" fmla="*/ 0 w 4927653"/>
              <a:gd name="connsiteY0" fmla="*/ 0 h 4464186"/>
              <a:gd name="connsiteX1" fmla="*/ 4927653 w 4927653"/>
              <a:gd name="connsiteY1" fmla="*/ 2867161 h 4464186"/>
              <a:gd name="connsiteX2" fmla="*/ 4357741 w 4927653"/>
              <a:gd name="connsiteY2" fmla="*/ 3164023 h 4464186"/>
              <a:gd name="connsiteX3" fmla="*/ 2228903 w 4927653"/>
              <a:gd name="connsiteY3" fmla="*/ 4272099 h 4464186"/>
              <a:gd name="connsiteX4" fmla="*/ 1984428 w 4927653"/>
              <a:gd name="connsiteY4" fmla="*/ 4392749 h 4464186"/>
              <a:gd name="connsiteX5" fmla="*/ 1857428 w 4927653"/>
              <a:gd name="connsiteY5" fmla="*/ 4464186 h 4464186"/>
              <a:gd name="connsiteX6" fmla="*/ 0 w 4927653"/>
              <a:gd name="connsiteY6" fmla="*/ 3491824 h 4464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27653" h="4464186">
                <a:moveTo>
                  <a:pt x="0" y="0"/>
                </a:moveTo>
                <a:lnTo>
                  <a:pt x="4927653" y="2867161"/>
                </a:lnTo>
                <a:lnTo>
                  <a:pt x="4357741" y="3164023"/>
                </a:lnTo>
                <a:lnTo>
                  <a:pt x="2228903" y="4272099"/>
                </a:lnTo>
                <a:lnTo>
                  <a:pt x="1984428" y="4392749"/>
                </a:lnTo>
                <a:lnTo>
                  <a:pt x="1857428" y="4464186"/>
                </a:lnTo>
                <a:lnTo>
                  <a:pt x="0" y="3491824"/>
                </a:lnTo>
                <a:close/>
              </a:path>
            </a:pathLst>
          </a:custGeom>
          <a:solidFill>
            <a:srgbClr val="29C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2600"/>
          </a:p>
        </p:txBody>
      </p:sp>
      <p:sp>
        <p:nvSpPr>
          <p:cNvPr id="29" name="Freeform 28"/>
          <p:cNvSpPr>
            <a:spLocks/>
          </p:cNvSpPr>
          <p:nvPr/>
        </p:nvSpPr>
        <p:spPr bwMode="auto">
          <a:xfrm>
            <a:off x="-1" y="1218886"/>
            <a:ext cx="4934380" cy="3207084"/>
          </a:xfrm>
          <a:custGeom>
            <a:avLst/>
            <a:gdLst>
              <a:gd name="connsiteX0" fmla="*/ 0 w 4927653"/>
              <a:gd name="connsiteY0" fmla="*/ 0 h 3164023"/>
              <a:gd name="connsiteX1" fmla="*/ 4927653 w 4927653"/>
              <a:gd name="connsiteY1" fmla="*/ 2867161 h 3164023"/>
              <a:gd name="connsiteX2" fmla="*/ 4357741 w 4927653"/>
              <a:gd name="connsiteY2" fmla="*/ 3164023 h 3164023"/>
              <a:gd name="connsiteX3" fmla="*/ 0 w 4927653"/>
              <a:gd name="connsiteY3" fmla="*/ 627164 h 3164023"/>
            </a:gdLst>
            <a:ahLst/>
            <a:cxnLst>
              <a:cxn ang="0">
                <a:pos x="connsiteX0" y="connsiteY0"/>
              </a:cxn>
              <a:cxn ang="0">
                <a:pos x="connsiteX1" y="connsiteY1"/>
              </a:cxn>
              <a:cxn ang="0">
                <a:pos x="connsiteX2" y="connsiteY2"/>
              </a:cxn>
              <a:cxn ang="0">
                <a:pos x="connsiteX3" y="connsiteY3"/>
              </a:cxn>
            </a:cxnLst>
            <a:rect l="l" t="t" r="r" b="b"/>
            <a:pathLst>
              <a:path w="4927653" h="3164023">
                <a:moveTo>
                  <a:pt x="0" y="0"/>
                </a:moveTo>
                <a:lnTo>
                  <a:pt x="4927653" y="2867161"/>
                </a:lnTo>
                <a:lnTo>
                  <a:pt x="4357741" y="3164023"/>
                </a:lnTo>
                <a:lnTo>
                  <a:pt x="0" y="627164"/>
                </a:lnTo>
                <a:close/>
              </a:path>
            </a:pathLst>
          </a:custGeom>
          <a:gradFill flip="none" rotWithShape="1">
            <a:gsLst>
              <a:gs pos="0">
                <a:srgbClr val="38CAFE"/>
              </a:gs>
              <a:gs pos="53000">
                <a:srgbClr val="A9E8FF">
                  <a:alpha val="4000"/>
                </a:srgbClr>
              </a:gs>
              <a:gs pos="100000">
                <a:srgbClr val="FFFFFF">
                  <a:alpha val="0"/>
                </a:srgbClr>
              </a:gs>
            </a:gsLst>
            <a:lin ang="2700000" scaled="1"/>
            <a:tileRect/>
          </a:gradFill>
          <a:ln>
            <a:noFill/>
          </a:ln>
        </p:spPr>
        <p:txBody>
          <a:bodyPr vert="horz" wrap="square" lIns="91440" tIns="45720" rIns="91440" bIns="45720" numCol="1" anchor="t" anchorCtr="0" compatLnSpc="1">
            <a:prstTxWarp prst="textNoShape">
              <a:avLst/>
            </a:prstTxWarp>
            <a:noAutofit/>
          </a:bodyPr>
          <a:lstStyle/>
          <a:p>
            <a:endParaRPr lang="en-US" sz="2600"/>
          </a:p>
        </p:txBody>
      </p:sp>
      <p:sp>
        <p:nvSpPr>
          <p:cNvPr id="23" name="Freeform 22"/>
          <p:cNvSpPr/>
          <p:nvPr/>
        </p:nvSpPr>
        <p:spPr>
          <a:xfrm>
            <a:off x="-34697" y="3316162"/>
            <a:ext cx="12192007" cy="5202237"/>
          </a:xfrm>
          <a:custGeom>
            <a:avLst/>
            <a:gdLst>
              <a:gd name="connsiteX0" fmla="*/ 10215615 w 12175385"/>
              <a:gd name="connsiteY0" fmla="*/ 0 h 5132388"/>
              <a:gd name="connsiteX1" fmla="*/ 12175385 w 12175385"/>
              <a:gd name="connsiteY1" fmla="*/ 1133839 h 5132388"/>
              <a:gd name="connsiteX2" fmla="*/ 12175385 w 12175385"/>
              <a:gd name="connsiteY2" fmla="*/ 1914889 h 5132388"/>
              <a:gd name="connsiteX3" fmla="*/ 10215615 w 12175385"/>
              <a:gd name="connsiteY3" fmla="*/ 781050 h 5132388"/>
              <a:gd name="connsiteX4" fmla="*/ 1857428 w 12175385"/>
              <a:gd name="connsiteY4" fmla="*/ 5132388 h 5132388"/>
              <a:gd name="connsiteX5" fmla="*/ 0 w 12175385"/>
              <a:gd name="connsiteY5" fmla="*/ 4157340 h 5132388"/>
              <a:gd name="connsiteX6" fmla="*/ 0 w 12175385"/>
              <a:gd name="connsiteY6" fmla="*/ 3376290 h 5132388"/>
              <a:gd name="connsiteX7" fmla="*/ 1857428 w 12175385"/>
              <a:gd name="connsiteY7" fmla="*/ 4351338 h 51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75385" h="5132388">
                <a:moveTo>
                  <a:pt x="10215615" y="0"/>
                </a:moveTo>
                <a:lnTo>
                  <a:pt x="12175385" y="1133839"/>
                </a:lnTo>
                <a:lnTo>
                  <a:pt x="12175385" y="1914889"/>
                </a:lnTo>
                <a:lnTo>
                  <a:pt x="10215615" y="781050"/>
                </a:lnTo>
                <a:lnTo>
                  <a:pt x="1857428" y="5132388"/>
                </a:lnTo>
                <a:lnTo>
                  <a:pt x="0" y="4157340"/>
                </a:lnTo>
                <a:lnTo>
                  <a:pt x="0" y="3376290"/>
                </a:lnTo>
                <a:lnTo>
                  <a:pt x="1857428" y="4351338"/>
                </a:lnTo>
                <a:close/>
              </a:path>
            </a:pathLst>
          </a:custGeom>
          <a:solidFill>
            <a:srgbClr val="64E9FF"/>
          </a:solidFill>
          <a:ln>
            <a:noFill/>
          </a:ln>
          <a:effectLst>
            <a:outerShdw blurRad="76200" dist="50800" dir="5400000" algn="tl" rotWithShape="0">
              <a:schemeClr val="accent1">
                <a:lumMod val="75000"/>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p>
        </p:txBody>
      </p:sp>
      <p:sp>
        <p:nvSpPr>
          <p:cNvPr id="47" name="Freeform 46"/>
          <p:cNvSpPr/>
          <p:nvPr/>
        </p:nvSpPr>
        <p:spPr>
          <a:xfrm>
            <a:off x="-4" y="5582752"/>
            <a:ext cx="3131131" cy="2188602"/>
          </a:xfrm>
          <a:custGeom>
            <a:avLst/>
            <a:gdLst>
              <a:gd name="connsiteX0" fmla="*/ 0 w 1863609"/>
              <a:gd name="connsiteY0" fmla="*/ 0 h 1387792"/>
              <a:gd name="connsiteX1" fmla="*/ 1863609 w 1863609"/>
              <a:gd name="connsiteY1" fmla="*/ 990256 h 1387792"/>
              <a:gd name="connsiteX2" fmla="*/ 1113400 w 1863609"/>
              <a:gd name="connsiteY2" fmla="*/ 1387792 h 1387792"/>
              <a:gd name="connsiteX3" fmla="*/ 0 w 1863609"/>
              <a:gd name="connsiteY3" fmla="*/ 1387792 h 1387792"/>
            </a:gdLst>
            <a:ahLst/>
            <a:cxnLst>
              <a:cxn ang="0">
                <a:pos x="connsiteX0" y="connsiteY0"/>
              </a:cxn>
              <a:cxn ang="0">
                <a:pos x="connsiteX1" y="connsiteY1"/>
              </a:cxn>
              <a:cxn ang="0">
                <a:pos x="connsiteX2" y="connsiteY2"/>
              </a:cxn>
              <a:cxn ang="0">
                <a:pos x="connsiteX3" y="connsiteY3"/>
              </a:cxn>
            </a:cxnLst>
            <a:rect l="l" t="t" r="r" b="b"/>
            <a:pathLst>
              <a:path w="1863609" h="1387792">
                <a:moveTo>
                  <a:pt x="0" y="0"/>
                </a:moveTo>
                <a:lnTo>
                  <a:pt x="1863609" y="990256"/>
                </a:lnTo>
                <a:lnTo>
                  <a:pt x="1113400" y="1387792"/>
                </a:lnTo>
                <a:lnTo>
                  <a:pt x="0" y="1387792"/>
                </a:lnTo>
                <a:close/>
              </a:path>
            </a:pathLst>
          </a:custGeom>
          <a:solidFill>
            <a:srgbClr val="55D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00" dirty="0"/>
          </a:p>
        </p:txBody>
      </p:sp>
      <p:sp>
        <p:nvSpPr>
          <p:cNvPr id="70" name="Freeform 31"/>
          <p:cNvSpPr>
            <a:spLocks/>
          </p:cNvSpPr>
          <p:nvPr/>
        </p:nvSpPr>
        <p:spPr bwMode="auto">
          <a:xfrm>
            <a:off x="67252" y="4603421"/>
            <a:ext cx="1188457" cy="1682304"/>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sz="2600"/>
          </a:p>
        </p:txBody>
      </p:sp>
      <p:grpSp>
        <p:nvGrpSpPr>
          <p:cNvPr id="85" name="Group 84"/>
          <p:cNvGrpSpPr/>
          <p:nvPr/>
        </p:nvGrpSpPr>
        <p:grpSpPr>
          <a:xfrm>
            <a:off x="4254755" y="4677055"/>
            <a:ext cx="7619787" cy="2129945"/>
            <a:chOff x="4792646" y="4446925"/>
            <a:chExt cx="4130326" cy="2129945"/>
          </a:xfrm>
        </p:grpSpPr>
        <p:sp>
          <p:nvSpPr>
            <p:cNvPr id="71" name="Rectangle 70"/>
            <p:cNvSpPr/>
            <p:nvPr/>
          </p:nvSpPr>
          <p:spPr>
            <a:xfrm>
              <a:off x="7161079" y="6084427"/>
              <a:ext cx="1486882" cy="492443"/>
            </a:xfrm>
            <a:prstGeom prst="rect">
              <a:avLst/>
            </a:prstGeom>
            <a:noFill/>
          </p:spPr>
          <p:txBody>
            <a:bodyPr wrap="none" lIns="91440" tIns="45720" rIns="91440" bIns="45720">
              <a:spAutoFit/>
            </a:bodyPr>
            <a:lstStyle/>
            <a:p>
              <a:r>
                <a:rPr lang="en-US" sz="2600" b="1" cap="none" spc="0" dirty="0">
                  <a:ln w="0">
                    <a:noFill/>
                  </a:ln>
                  <a:gradFill flip="none" rotWithShape="1">
                    <a:gsLst>
                      <a:gs pos="100000">
                        <a:srgbClr val="3CCBFA"/>
                      </a:gs>
                      <a:gs pos="0">
                        <a:srgbClr val="01B5F5"/>
                      </a:gs>
                    </a:gsLst>
                    <a:lin ang="0" scaled="0"/>
                    <a:tileRect/>
                  </a:gradFill>
                  <a:latin typeface="Calibri (body)"/>
                  <a:ea typeface="Open Sans" panose="020B0606030504020204" pitchFamily="34" charset="0"/>
                  <a:cs typeface="Open Sans" panose="020B0606030504020204" pitchFamily="34" charset="0"/>
                </a:rPr>
                <a:t>Group Members</a:t>
              </a:r>
              <a:endParaRPr lang="en-US" sz="2600" b="1" cap="none" spc="0" dirty="0">
                <a:ln w="0">
                  <a:noFill/>
                </a:ln>
                <a:solidFill>
                  <a:schemeClr val="tx1">
                    <a:lumMod val="75000"/>
                    <a:lumOff val="25000"/>
                  </a:schemeClr>
                </a:solidFill>
                <a:latin typeface="Calibri (body)"/>
                <a:ea typeface="Open Sans" panose="020B0606030504020204" pitchFamily="34" charset="0"/>
                <a:cs typeface="Open Sans" panose="020B0606030504020204" pitchFamily="34" charset="0"/>
              </a:endParaRPr>
            </a:p>
          </p:txBody>
        </p:sp>
        <p:sp>
          <p:nvSpPr>
            <p:cNvPr id="72" name="Rectangle 71"/>
            <p:cNvSpPr/>
            <p:nvPr/>
          </p:nvSpPr>
          <p:spPr>
            <a:xfrm rot="19953374">
              <a:off x="4792646" y="4446925"/>
              <a:ext cx="4130326" cy="492443"/>
            </a:xfrm>
            <a:prstGeom prst="rect">
              <a:avLst/>
            </a:prstGeom>
            <a:noFill/>
          </p:spPr>
          <p:txBody>
            <a:bodyPr wrap="square" lIns="91440" tIns="45720" rIns="91440" bIns="45720">
              <a:spAutoFit/>
            </a:bodyPr>
            <a:lstStyle/>
            <a:p>
              <a:r>
                <a:rPr lang="en-US" sz="2600" b="1" cap="none" spc="0" dirty="0">
                  <a:ln w="0">
                    <a:noFill/>
                  </a:ln>
                  <a:latin typeface="Calibri (body)"/>
                  <a:ea typeface="Open Sans" panose="020B0606030504020204" pitchFamily="34" charset="0"/>
                  <a:cs typeface="Open Sans" panose="020B0606030504020204" pitchFamily="34" charset="0"/>
                </a:rPr>
                <a:t>1. </a:t>
              </a:r>
              <a:r>
                <a:rPr lang="en-US" sz="2600" b="1" cap="none" spc="0" dirty="0" err="1">
                  <a:ln w="0">
                    <a:noFill/>
                  </a:ln>
                  <a:latin typeface="Calibri (body)"/>
                  <a:ea typeface="Open Sans" panose="020B0606030504020204" pitchFamily="34" charset="0"/>
                  <a:cs typeface="Open Sans" panose="020B0606030504020204" pitchFamily="34" charset="0"/>
                </a:rPr>
                <a:t>Prangon</a:t>
              </a:r>
              <a:r>
                <a:rPr lang="en-US" sz="2600" b="1" cap="none" spc="0" dirty="0">
                  <a:ln w="0">
                    <a:noFill/>
                  </a:ln>
                  <a:latin typeface="Calibri (body)"/>
                  <a:ea typeface="Open Sans" panose="020B0606030504020204" pitchFamily="34" charset="0"/>
                  <a:cs typeface="Open Sans" panose="020B0606030504020204" pitchFamily="34" charset="0"/>
                </a:rPr>
                <a:t>          2. </a:t>
              </a:r>
              <a:r>
                <a:rPr lang="en-US" sz="2600" b="1" dirty="0" err="1">
                  <a:ln w="0">
                    <a:noFill/>
                  </a:ln>
                  <a:latin typeface="Calibri (body)"/>
                  <a:ea typeface="Open Sans" panose="020B0606030504020204" pitchFamily="34" charset="0"/>
                  <a:cs typeface="Open Sans" panose="020B0606030504020204" pitchFamily="34" charset="0"/>
                </a:rPr>
                <a:t>Maiwand</a:t>
              </a:r>
              <a:r>
                <a:rPr lang="en-US" sz="2600" b="1" cap="none" spc="0" dirty="0">
                  <a:ln w="0">
                    <a:noFill/>
                  </a:ln>
                  <a:latin typeface="Calibri (body)"/>
                  <a:ea typeface="Open Sans" panose="020B0606030504020204" pitchFamily="34" charset="0"/>
                  <a:cs typeface="Open Sans" panose="020B0606030504020204" pitchFamily="34" charset="0"/>
                </a:rPr>
                <a:t>        3. Salam      </a:t>
              </a:r>
            </a:p>
          </p:txBody>
        </p:sp>
      </p:grpSp>
      <p:sp>
        <p:nvSpPr>
          <p:cNvPr id="26" name="TextBox 25">
            <a:extLst>
              <a:ext uri="{FF2B5EF4-FFF2-40B4-BE49-F238E27FC236}">
                <a16:creationId xmlns:a16="http://schemas.microsoft.com/office/drawing/2014/main" id="{C31228FA-2053-214C-AF75-1ACB0DB8C6C1}"/>
              </a:ext>
            </a:extLst>
          </p:cNvPr>
          <p:cNvSpPr txBox="1"/>
          <p:nvPr/>
        </p:nvSpPr>
        <p:spPr>
          <a:xfrm>
            <a:off x="-470587" y="4171881"/>
            <a:ext cx="3101964" cy="492443"/>
          </a:xfrm>
          <a:prstGeom prst="rect">
            <a:avLst/>
          </a:prstGeom>
          <a:noFill/>
        </p:spPr>
        <p:txBody>
          <a:bodyPr wrap="square" rtlCol="0">
            <a:spAutoFit/>
          </a:bodyPr>
          <a:lstStyle/>
          <a:p>
            <a:pPr algn="ctr"/>
            <a:r>
              <a:rPr lang="en-US" sz="2600" b="1" dirty="0">
                <a:latin typeface="Calibri (body)"/>
              </a:rPr>
              <a:t>Data Science</a:t>
            </a:r>
          </a:p>
        </p:txBody>
      </p:sp>
      <p:sp>
        <p:nvSpPr>
          <p:cNvPr id="27" name="Rectangle 26"/>
          <p:cNvSpPr/>
          <p:nvPr/>
        </p:nvSpPr>
        <p:spPr>
          <a:xfrm>
            <a:off x="143241" y="5052438"/>
            <a:ext cx="5806621" cy="892552"/>
          </a:xfrm>
          <a:prstGeom prst="rect">
            <a:avLst/>
          </a:prstGeom>
          <a:noFill/>
        </p:spPr>
        <p:txBody>
          <a:bodyPr wrap="square" lIns="91440" tIns="45720" rIns="91440" bIns="45720">
            <a:spAutoFit/>
          </a:bodyPr>
          <a:lstStyle/>
          <a:p>
            <a:r>
              <a:rPr lang="en-GB" sz="2600" spc="200" dirty="0">
                <a:ln w="0">
                  <a:noFill/>
                </a:ln>
                <a:latin typeface="Impact" panose="020B0806030902050204" pitchFamily="34" charset="0"/>
              </a:rPr>
              <a:t>Bangladesh’s Exports: Analysis of Trends and Affecting Factors</a:t>
            </a:r>
            <a:endParaRPr lang="en-US" sz="2600" cap="none" spc="200" dirty="0">
              <a:ln w="0">
                <a:noFill/>
              </a:ln>
              <a:latin typeface="Impact" panose="020B0806030902050204" pitchFamily="34" charset="0"/>
            </a:endParaRPr>
          </a:p>
        </p:txBody>
      </p:sp>
      <p:pic>
        <p:nvPicPr>
          <p:cNvPr id="1028" name="Picture 4" descr="Các Nước Có Hãng Tàu Msc Của Nước Nào, Top 10 Hãng Tàu Lớn Nhất Thế Giớ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0448" y="-112683"/>
            <a:ext cx="3454794" cy="21878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26" name="Picture 2" descr="Bangladesh Map On Glob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53" y="11623"/>
            <a:ext cx="2794501" cy="279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057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851" t="14300" r="82478" b="7102"/>
          <a:stretch/>
        </p:blipFill>
        <p:spPr>
          <a:xfrm>
            <a:off x="0" y="13855"/>
            <a:ext cx="1953491" cy="6812595"/>
          </a:xfrm>
          <a:prstGeom prst="rect">
            <a:avLst/>
          </a:prstGeom>
        </p:spPr>
      </p:pic>
      <p:pic>
        <p:nvPicPr>
          <p:cNvPr id="4" name="Picture 3"/>
          <p:cNvPicPr>
            <a:picLocks noChangeAspect="1"/>
          </p:cNvPicPr>
          <p:nvPr/>
        </p:nvPicPr>
        <p:blipFill>
          <a:blip r:embed="rId3"/>
          <a:stretch>
            <a:fillRect/>
          </a:stretch>
        </p:blipFill>
        <p:spPr>
          <a:xfrm>
            <a:off x="1953490" y="13855"/>
            <a:ext cx="10238509" cy="6844145"/>
          </a:xfrm>
          <a:prstGeom prst="rect">
            <a:avLst/>
          </a:prstGeom>
        </p:spPr>
      </p:pic>
    </p:spTree>
    <p:extLst>
      <p:ext uri="{BB962C8B-B14F-4D97-AF65-F5344CB8AC3E}">
        <p14:creationId xmlns:p14="http://schemas.microsoft.com/office/powerpoint/2010/main" val="2279374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42422" cy="6858000"/>
          </a:xfrm>
          <a:prstGeom prst="rect">
            <a:avLst/>
          </a:prstGeom>
        </p:spPr>
      </p:pic>
    </p:spTree>
    <p:extLst>
      <p:ext uri="{BB962C8B-B14F-4D97-AF65-F5344CB8AC3E}">
        <p14:creationId xmlns:p14="http://schemas.microsoft.com/office/powerpoint/2010/main" val="31983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483" y="0"/>
            <a:ext cx="12266483" cy="6858000"/>
          </a:xfrm>
          <a:prstGeom prst="rect">
            <a:avLst/>
          </a:prstGeom>
        </p:spPr>
      </p:pic>
    </p:spTree>
    <p:extLst>
      <p:ext uri="{BB962C8B-B14F-4D97-AF65-F5344CB8AC3E}">
        <p14:creationId xmlns:p14="http://schemas.microsoft.com/office/powerpoint/2010/main" val="1721967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CA78C2-326A-AFD3-83B8-B115065C7708}"/>
              </a:ext>
            </a:extLst>
          </p:cNvPr>
          <p:cNvPicPr>
            <a:picLocks noChangeAspect="1"/>
          </p:cNvPicPr>
          <p:nvPr/>
        </p:nvPicPr>
        <p:blipFill>
          <a:blip r:embed="rId2"/>
          <a:stretch>
            <a:fillRect/>
          </a:stretch>
        </p:blipFill>
        <p:spPr>
          <a:xfrm>
            <a:off x="4121670" y="190219"/>
            <a:ext cx="7323455" cy="6477561"/>
          </a:xfrm>
          <a:prstGeom prst="rect">
            <a:avLst/>
          </a:prstGeom>
        </p:spPr>
      </p:pic>
      <p:sp>
        <p:nvSpPr>
          <p:cNvPr id="5" name="TextBox 4">
            <a:extLst>
              <a:ext uri="{FF2B5EF4-FFF2-40B4-BE49-F238E27FC236}">
                <a16:creationId xmlns:a16="http://schemas.microsoft.com/office/drawing/2014/main" id="{8B84ABAA-E77B-AE03-47E8-9C40EED70E14}"/>
              </a:ext>
            </a:extLst>
          </p:cNvPr>
          <p:cNvSpPr txBox="1"/>
          <p:nvPr/>
        </p:nvSpPr>
        <p:spPr>
          <a:xfrm>
            <a:off x="179108" y="1272619"/>
            <a:ext cx="3942561" cy="1815882"/>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Businesses with </a:t>
            </a:r>
          </a:p>
          <a:p>
            <a:pPr algn="just"/>
            <a:r>
              <a:rPr lang="en-US" sz="2800" b="1" dirty="0">
                <a:latin typeface="Arial" panose="020B0604020202020204" pitchFamily="34" charset="0"/>
                <a:cs typeface="Arial" panose="020B0604020202020204" pitchFamily="34" charset="0"/>
              </a:rPr>
              <a:t>maximum and </a:t>
            </a:r>
          </a:p>
          <a:p>
            <a:pPr algn="just"/>
            <a:r>
              <a:rPr lang="en-US" sz="2800" b="1" dirty="0">
                <a:latin typeface="Arial" panose="020B0604020202020204" pitchFamily="34" charset="0"/>
                <a:cs typeface="Arial" panose="020B0604020202020204" pitchFamily="34" charset="0"/>
              </a:rPr>
              <a:t>minimum Trading </a:t>
            </a:r>
          </a:p>
          <a:p>
            <a:pPr algn="just"/>
            <a:r>
              <a:rPr lang="en-US" sz="2800" b="1" dirty="0">
                <a:latin typeface="Arial" panose="020B0604020202020204" pitchFamily="34" charset="0"/>
                <a:cs typeface="Arial" panose="020B0604020202020204" pitchFamily="34" charset="0"/>
              </a:rPr>
              <a:t>Value in Bangladesh</a:t>
            </a:r>
          </a:p>
        </p:txBody>
      </p:sp>
    </p:spTree>
    <p:extLst>
      <p:ext uri="{BB962C8B-B14F-4D97-AF65-F5344CB8AC3E}">
        <p14:creationId xmlns:p14="http://schemas.microsoft.com/office/powerpoint/2010/main" val="361710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85339" y="525254"/>
            <a:ext cx="11044238" cy="6024562"/>
          </a:xfrm>
          <a:prstGeom prst="rect">
            <a:avLst/>
          </a:prstGeom>
        </p:spPr>
      </p:pic>
      <p:sp>
        <p:nvSpPr>
          <p:cNvPr id="38" name="Freeform 37"/>
          <p:cNvSpPr>
            <a:spLocks/>
          </p:cNvSpPr>
          <p:nvPr/>
        </p:nvSpPr>
        <p:spPr bwMode="auto">
          <a:xfrm>
            <a:off x="3775391" y="42931"/>
            <a:ext cx="8402861" cy="6858002"/>
          </a:xfrm>
          <a:custGeom>
            <a:avLst/>
            <a:gdLst>
              <a:gd name="connsiteX0" fmla="*/ 5270079 w 8402861"/>
              <a:gd name="connsiteY0" fmla="*/ 0 h 6840324"/>
              <a:gd name="connsiteX1" fmla="*/ 8231220 w 8402861"/>
              <a:gd name="connsiteY1" fmla="*/ 0 h 6840324"/>
              <a:gd name="connsiteX2" fmla="*/ 8402861 w 8402861"/>
              <a:gd name="connsiteY2" fmla="*/ 0 h 6840324"/>
              <a:gd name="connsiteX3" fmla="*/ 8402861 w 8402861"/>
              <a:gd name="connsiteY3" fmla="*/ 6840324 h 6840324"/>
              <a:gd name="connsiteX4" fmla="*/ 0 w 8402861"/>
              <a:gd name="connsiteY4" fmla="*/ 6840324 h 6840324"/>
              <a:gd name="connsiteX5" fmla="*/ 137491 w 8402861"/>
              <a:gd name="connsiteY5" fmla="*/ 6820776 h 6840324"/>
              <a:gd name="connsiteX6" fmla="*/ 2811273 w 8402861"/>
              <a:gd name="connsiteY6" fmla="*/ 5358967 h 6840324"/>
              <a:gd name="connsiteX7" fmla="*/ 2820915 w 8402861"/>
              <a:gd name="connsiteY7" fmla="*/ 5349415 h 6840324"/>
              <a:gd name="connsiteX8" fmla="*/ 2955909 w 8402861"/>
              <a:gd name="connsiteY8" fmla="*/ 5225232 h 6840324"/>
              <a:gd name="connsiteX9" fmla="*/ 3023405 w 8402861"/>
              <a:gd name="connsiteY9" fmla="*/ 5158364 h 6840324"/>
              <a:gd name="connsiteX10" fmla="*/ 3090903 w 8402861"/>
              <a:gd name="connsiteY10" fmla="*/ 5081944 h 6840324"/>
              <a:gd name="connsiteX11" fmla="*/ 3264465 w 8402861"/>
              <a:gd name="connsiteY11" fmla="*/ 4890893 h 6840324"/>
              <a:gd name="connsiteX12" fmla="*/ 3293392 w 8402861"/>
              <a:gd name="connsiteY12" fmla="*/ 4852683 h 6840324"/>
              <a:gd name="connsiteX13" fmla="*/ 3351246 w 8402861"/>
              <a:gd name="connsiteY13" fmla="*/ 4795368 h 6840324"/>
              <a:gd name="connsiteX14" fmla="*/ 3409101 w 8402861"/>
              <a:gd name="connsiteY14" fmla="*/ 4718948 h 6840324"/>
              <a:gd name="connsiteX15" fmla="*/ 3466955 w 8402861"/>
              <a:gd name="connsiteY15" fmla="*/ 4642528 h 6840324"/>
              <a:gd name="connsiteX16" fmla="*/ 3679087 w 8402861"/>
              <a:gd name="connsiteY16" fmla="*/ 4365505 h 6840324"/>
              <a:gd name="connsiteX17" fmla="*/ 3717656 w 8402861"/>
              <a:gd name="connsiteY17" fmla="*/ 4308189 h 6840324"/>
              <a:gd name="connsiteX18" fmla="*/ 3765868 w 8402861"/>
              <a:gd name="connsiteY18" fmla="*/ 4250874 h 6840324"/>
              <a:gd name="connsiteX19" fmla="*/ 3804438 w 8402861"/>
              <a:gd name="connsiteY19" fmla="*/ 4184006 h 6840324"/>
              <a:gd name="connsiteX20" fmla="*/ 3852650 w 8402861"/>
              <a:gd name="connsiteY20" fmla="*/ 4117139 h 6840324"/>
              <a:gd name="connsiteX21" fmla="*/ 4228702 w 8402861"/>
              <a:gd name="connsiteY21" fmla="*/ 3515330 h 6840324"/>
              <a:gd name="connsiteX22" fmla="*/ 4257630 w 8402861"/>
              <a:gd name="connsiteY22" fmla="*/ 3458014 h 6840324"/>
              <a:gd name="connsiteX23" fmla="*/ 4440835 w 8402861"/>
              <a:gd name="connsiteY23" fmla="*/ 3114124 h 6840324"/>
              <a:gd name="connsiteX24" fmla="*/ 4508331 w 8402861"/>
              <a:gd name="connsiteY24" fmla="*/ 2980388 h 6840324"/>
              <a:gd name="connsiteX25" fmla="*/ 4633682 w 8402861"/>
              <a:gd name="connsiteY25" fmla="*/ 2703365 h 6840324"/>
              <a:gd name="connsiteX26" fmla="*/ 4652967 w 8402861"/>
              <a:gd name="connsiteY26" fmla="*/ 2655603 h 6840324"/>
              <a:gd name="connsiteX27" fmla="*/ 4691537 w 8402861"/>
              <a:gd name="connsiteY27" fmla="*/ 2560077 h 6840324"/>
              <a:gd name="connsiteX28" fmla="*/ 4720463 w 8402861"/>
              <a:gd name="connsiteY28" fmla="*/ 2493210 h 6840324"/>
              <a:gd name="connsiteX29" fmla="*/ 4807245 w 8402861"/>
              <a:gd name="connsiteY29" fmla="*/ 2273502 h 6840324"/>
              <a:gd name="connsiteX30" fmla="*/ 4836172 w 8402861"/>
              <a:gd name="connsiteY30" fmla="*/ 2206634 h 6840324"/>
              <a:gd name="connsiteX31" fmla="*/ 5019377 w 8402861"/>
              <a:gd name="connsiteY31" fmla="*/ 1633482 h 6840324"/>
              <a:gd name="connsiteX32" fmla="*/ 5038662 w 8402861"/>
              <a:gd name="connsiteY32" fmla="*/ 1566614 h 6840324"/>
              <a:gd name="connsiteX33" fmla="*/ 5057947 w 8402861"/>
              <a:gd name="connsiteY33" fmla="*/ 1499747 h 6840324"/>
              <a:gd name="connsiteX34" fmla="*/ 5086874 w 8402861"/>
              <a:gd name="connsiteY34" fmla="*/ 1356459 h 6840324"/>
              <a:gd name="connsiteX35" fmla="*/ 5106159 w 8402861"/>
              <a:gd name="connsiteY35" fmla="*/ 1280039 h 6840324"/>
              <a:gd name="connsiteX36" fmla="*/ 5183297 w 8402861"/>
              <a:gd name="connsiteY36" fmla="*/ 907490 h 6840324"/>
              <a:gd name="connsiteX37" fmla="*/ 5192940 w 8402861"/>
              <a:gd name="connsiteY37" fmla="*/ 821517 h 6840324"/>
              <a:gd name="connsiteX38" fmla="*/ 5212225 w 8402861"/>
              <a:gd name="connsiteY38" fmla="*/ 716440 h 6840324"/>
              <a:gd name="connsiteX39" fmla="*/ 5221867 w 8402861"/>
              <a:gd name="connsiteY39" fmla="*/ 649572 h 6840324"/>
              <a:gd name="connsiteX40" fmla="*/ 5231509 w 8402861"/>
              <a:gd name="connsiteY40" fmla="*/ 582704 h 6840324"/>
              <a:gd name="connsiteX41" fmla="*/ 5250795 w 8402861"/>
              <a:gd name="connsiteY41" fmla="*/ 439416 h 6840324"/>
              <a:gd name="connsiteX42" fmla="*/ 5250795 w 8402861"/>
              <a:gd name="connsiteY42" fmla="*/ 372549 h 6840324"/>
              <a:gd name="connsiteX43" fmla="*/ 5260437 w 8402861"/>
              <a:gd name="connsiteY43" fmla="*/ 324786 h 6840324"/>
              <a:gd name="connsiteX44" fmla="*/ 5260437 w 8402861"/>
              <a:gd name="connsiteY44" fmla="*/ 248366 h 6840324"/>
              <a:gd name="connsiteX45" fmla="*/ 5270079 w 8402861"/>
              <a:gd name="connsiteY45" fmla="*/ 162393 h 6840324"/>
              <a:gd name="connsiteX46" fmla="*/ 5270079 w 8402861"/>
              <a:gd name="connsiteY46" fmla="*/ 95525 h 6840324"/>
              <a:gd name="connsiteX47" fmla="*/ 5270079 w 8402861"/>
              <a:gd name="connsiteY47" fmla="*/ 28658 h 6840324"/>
              <a:gd name="connsiteX48" fmla="*/ 5270079 w 8402861"/>
              <a:gd name="connsiteY48" fmla="*/ 0 h 684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402861" h="6840324">
                <a:moveTo>
                  <a:pt x="5270079" y="0"/>
                </a:moveTo>
                <a:cubicBezTo>
                  <a:pt x="6508221" y="0"/>
                  <a:pt x="7475519" y="0"/>
                  <a:pt x="8231220" y="0"/>
                </a:cubicBezTo>
                <a:lnTo>
                  <a:pt x="8402861" y="0"/>
                </a:lnTo>
                <a:lnTo>
                  <a:pt x="8402861" y="6840324"/>
                </a:lnTo>
                <a:lnTo>
                  <a:pt x="0" y="6840324"/>
                </a:lnTo>
                <a:lnTo>
                  <a:pt x="137491" y="6820776"/>
                </a:lnTo>
                <a:cubicBezTo>
                  <a:pt x="1130448" y="6653595"/>
                  <a:pt x="2042896" y="6111228"/>
                  <a:pt x="2811273" y="5358967"/>
                </a:cubicBezTo>
                <a:cubicBezTo>
                  <a:pt x="2820915" y="5349415"/>
                  <a:pt x="2820915" y="5349415"/>
                  <a:pt x="2820915" y="5349415"/>
                </a:cubicBezTo>
                <a:cubicBezTo>
                  <a:pt x="2869128" y="5311205"/>
                  <a:pt x="2907697" y="5272994"/>
                  <a:pt x="2955909" y="5225232"/>
                </a:cubicBezTo>
                <a:cubicBezTo>
                  <a:pt x="2975194" y="5206127"/>
                  <a:pt x="2994478" y="5177469"/>
                  <a:pt x="3023405" y="5158364"/>
                </a:cubicBezTo>
                <a:cubicBezTo>
                  <a:pt x="3042690" y="5129707"/>
                  <a:pt x="3061975" y="5110602"/>
                  <a:pt x="3090903" y="5081944"/>
                </a:cubicBezTo>
                <a:cubicBezTo>
                  <a:pt x="3148757" y="5024629"/>
                  <a:pt x="3206611" y="4957761"/>
                  <a:pt x="3264465" y="4890893"/>
                </a:cubicBezTo>
                <a:cubicBezTo>
                  <a:pt x="3274107" y="4881341"/>
                  <a:pt x="3283749" y="4871788"/>
                  <a:pt x="3293392" y="4852683"/>
                </a:cubicBezTo>
                <a:cubicBezTo>
                  <a:pt x="3312676" y="4833578"/>
                  <a:pt x="3331961" y="4814473"/>
                  <a:pt x="3351246" y="4795368"/>
                </a:cubicBezTo>
                <a:cubicBezTo>
                  <a:pt x="3370531" y="4766711"/>
                  <a:pt x="3389815" y="4738053"/>
                  <a:pt x="3409101" y="4718948"/>
                </a:cubicBezTo>
                <a:cubicBezTo>
                  <a:pt x="3428386" y="4690290"/>
                  <a:pt x="3447670" y="4671185"/>
                  <a:pt x="3466955" y="4642528"/>
                </a:cubicBezTo>
                <a:cubicBezTo>
                  <a:pt x="3534451" y="4556555"/>
                  <a:pt x="3611590" y="4461030"/>
                  <a:pt x="3679087" y="4365505"/>
                </a:cubicBezTo>
                <a:cubicBezTo>
                  <a:pt x="3688729" y="4346399"/>
                  <a:pt x="3708014" y="4327294"/>
                  <a:pt x="3717656" y="4308189"/>
                </a:cubicBezTo>
                <a:cubicBezTo>
                  <a:pt x="3736941" y="4289084"/>
                  <a:pt x="3746583" y="4269979"/>
                  <a:pt x="3765868" y="4250874"/>
                </a:cubicBezTo>
                <a:cubicBezTo>
                  <a:pt x="3775511" y="4222217"/>
                  <a:pt x="3794795" y="4203112"/>
                  <a:pt x="3804438" y="4184006"/>
                </a:cubicBezTo>
                <a:cubicBezTo>
                  <a:pt x="3823722" y="4164901"/>
                  <a:pt x="3833365" y="4145796"/>
                  <a:pt x="3852650" y="4117139"/>
                </a:cubicBezTo>
                <a:cubicBezTo>
                  <a:pt x="3987643" y="3926088"/>
                  <a:pt x="4112994" y="3715933"/>
                  <a:pt x="4228702" y="3515330"/>
                </a:cubicBezTo>
                <a:cubicBezTo>
                  <a:pt x="4238345" y="3496225"/>
                  <a:pt x="4247987" y="3477120"/>
                  <a:pt x="4257630" y="3458014"/>
                </a:cubicBezTo>
                <a:cubicBezTo>
                  <a:pt x="4325126" y="3343384"/>
                  <a:pt x="4382981" y="3238306"/>
                  <a:pt x="4440835" y="3114124"/>
                </a:cubicBezTo>
                <a:cubicBezTo>
                  <a:pt x="4460120" y="3075913"/>
                  <a:pt x="4489047" y="3028151"/>
                  <a:pt x="4508331" y="2980388"/>
                </a:cubicBezTo>
                <a:cubicBezTo>
                  <a:pt x="4546901" y="2884863"/>
                  <a:pt x="4595113" y="2798890"/>
                  <a:pt x="4633682" y="2703365"/>
                </a:cubicBezTo>
                <a:cubicBezTo>
                  <a:pt x="4643325" y="2684260"/>
                  <a:pt x="4652967" y="2665155"/>
                  <a:pt x="4652967" y="2655603"/>
                </a:cubicBezTo>
                <a:cubicBezTo>
                  <a:pt x="4672251" y="2617392"/>
                  <a:pt x="4681894" y="2588735"/>
                  <a:pt x="4691537" y="2560077"/>
                </a:cubicBezTo>
                <a:cubicBezTo>
                  <a:pt x="4701179" y="2540972"/>
                  <a:pt x="4710821" y="2512314"/>
                  <a:pt x="4720463" y="2493210"/>
                </a:cubicBezTo>
                <a:cubicBezTo>
                  <a:pt x="4749391" y="2416789"/>
                  <a:pt x="4778318" y="2349921"/>
                  <a:pt x="4807245" y="2273502"/>
                </a:cubicBezTo>
                <a:cubicBezTo>
                  <a:pt x="4816887" y="2254396"/>
                  <a:pt x="4826529" y="2225739"/>
                  <a:pt x="4836172" y="2206634"/>
                </a:cubicBezTo>
                <a:cubicBezTo>
                  <a:pt x="4903669" y="2015583"/>
                  <a:pt x="4961523" y="1824533"/>
                  <a:pt x="5019377" y="1633482"/>
                </a:cubicBezTo>
                <a:cubicBezTo>
                  <a:pt x="5019377" y="1614377"/>
                  <a:pt x="5029019" y="1585719"/>
                  <a:pt x="5038662" y="1566614"/>
                </a:cubicBezTo>
                <a:cubicBezTo>
                  <a:pt x="5038662" y="1547509"/>
                  <a:pt x="5048305" y="1518852"/>
                  <a:pt x="5057947" y="1499747"/>
                </a:cubicBezTo>
                <a:cubicBezTo>
                  <a:pt x="5067589" y="1451984"/>
                  <a:pt x="5077231" y="1404221"/>
                  <a:pt x="5086874" y="1356459"/>
                </a:cubicBezTo>
                <a:cubicBezTo>
                  <a:pt x="5096517" y="1327801"/>
                  <a:pt x="5106159" y="1308696"/>
                  <a:pt x="5106159" y="1280039"/>
                </a:cubicBezTo>
                <a:cubicBezTo>
                  <a:pt x="5135086" y="1155856"/>
                  <a:pt x="5164013" y="1031673"/>
                  <a:pt x="5183297" y="907490"/>
                </a:cubicBezTo>
                <a:cubicBezTo>
                  <a:pt x="5183297" y="878833"/>
                  <a:pt x="5192940" y="850175"/>
                  <a:pt x="5192940" y="821517"/>
                </a:cubicBezTo>
                <a:cubicBezTo>
                  <a:pt x="5202583" y="783307"/>
                  <a:pt x="5212225" y="754650"/>
                  <a:pt x="5212225" y="716440"/>
                </a:cubicBezTo>
                <a:cubicBezTo>
                  <a:pt x="5212225" y="697335"/>
                  <a:pt x="5221867" y="668677"/>
                  <a:pt x="5221867" y="649572"/>
                </a:cubicBezTo>
                <a:cubicBezTo>
                  <a:pt x="5221867" y="630467"/>
                  <a:pt x="5231509" y="601809"/>
                  <a:pt x="5231509" y="582704"/>
                </a:cubicBezTo>
                <a:cubicBezTo>
                  <a:pt x="5231509" y="534942"/>
                  <a:pt x="5241152" y="487179"/>
                  <a:pt x="5250795" y="439416"/>
                </a:cubicBezTo>
                <a:cubicBezTo>
                  <a:pt x="5250795" y="420311"/>
                  <a:pt x="5250795" y="391654"/>
                  <a:pt x="5250795" y="372549"/>
                </a:cubicBezTo>
                <a:cubicBezTo>
                  <a:pt x="5250795" y="353444"/>
                  <a:pt x="5250795" y="343891"/>
                  <a:pt x="5260437" y="324786"/>
                </a:cubicBezTo>
                <a:cubicBezTo>
                  <a:pt x="5260437" y="296128"/>
                  <a:pt x="5260437" y="267471"/>
                  <a:pt x="5260437" y="248366"/>
                </a:cubicBezTo>
                <a:cubicBezTo>
                  <a:pt x="5260437" y="219708"/>
                  <a:pt x="5270079" y="191051"/>
                  <a:pt x="5270079" y="162393"/>
                </a:cubicBezTo>
                <a:cubicBezTo>
                  <a:pt x="5270079" y="133735"/>
                  <a:pt x="5270079" y="114630"/>
                  <a:pt x="5270079" y="95525"/>
                </a:cubicBezTo>
                <a:cubicBezTo>
                  <a:pt x="5270079" y="76420"/>
                  <a:pt x="5270079" y="47763"/>
                  <a:pt x="5270079" y="28658"/>
                </a:cubicBezTo>
                <a:cubicBezTo>
                  <a:pt x="5270079" y="19105"/>
                  <a:pt x="5270079" y="9553"/>
                  <a:pt x="5270079"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r>
              <a:rPr lang="en-US" dirty="0"/>
              <a:t>        </a:t>
            </a:r>
          </a:p>
        </p:txBody>
      </p:sp>
      <p:grpSp>
        <p:nvGrpSpPr>
          <p:cNvPr id="36" name="Group 35"/>
          <p:cNvGrpSpPr/>
          <p:nvPr/>
        </p:nvGrpSpPr>
        <p:grpSpPr>
          <a:xfrm>
            <a:off x="0" y="-34096"/>
            <a:ext cx="4709898" cy="4279624"/>
            <a:chOff x="-77788" y="-1"/>
            <a:chExt cx="4127500" cy="3429253"/>
          </a:xfrm>
        </p:grpSpPr>
        <p:sp>
          <p:nvSpPr>
            <p:cNvPr id="17" name="Freeform 12"/>
            <p:cNvSpPr>
              <a:spLocks/>
            </p:cNvSpPr>
            <p:nvPr/>
          </p:nvSpPr>
          <p:spPr bwMode="auto">
            <a:xfrm>
              <a:off x="1282245" y="-1"/>
              <a:ext cx="2767467" cy="986298"/>
            </a:xfrm>
            <a:custGeom>
              <a:avLst/>
              <a:gdLst>
                <a:gd name="T0" fmla="*/ 352 w 352"/>
                <a:gd name="T1" fmla="*/ 0 h 125"/>
                <a:gd name="T2" fmla="*/ 32 w 352"/>
                <a:gd name="T3" fmla="*/ 108 h 125"/>
                <a:gd name="T4" fmla="*/ 0 w 352"/>
                <a:gd name="T5" fmla="*/ 125 h 125"/>
                <a:gd name="T6" fmla="*/ 0 w 352"/>
                <a:gd name="T7" fmla="*/ 125 h 125"/>
                <a:gd name="T8" fmla="*/ 41 w 352"/>
                <a:gd name="T9" fmla="*/ 78 h 125"/>
                <a:gd name="T10" fmla="*/ 136 w 352"/>
                <a:gd name="T11" fmla="*/ 0 h 125"/>
                <a:gd name="T12" fmla="*/ 352 w 352"/>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352" h="125">
                  <a:moveTo>
                    <a:pt x="352" y="0"/>
                  </a:moveTo>
                  <a:cubicBezTo>
                    <a:pt x="240" y="22"/>
                    <a:pt x="120" y="64"/>
                    <a:pt x="32" y="108"/>
                  </a:cubicBezTo>
                  <a:cubicBezTo>
                    <a:pt x="21" y="114"/>
                    <a:pt x="10" y="119"/>
                    <a:pt x="0" y="125"/>
                  </a:cubicBezTo>
                  <a:cubicBezTo>
                    <a:pt x="0" y="125"/>
                    <a:pt x="0" y="125"/>
                    <a:pt x="0" y="125"/>
                  </a:cubicBezTo>
                  <a:cubicBezTo>
                    <a:pt x="13" y="108"/>
                    <a:pt x="27" y="92"/>
                    <a:pt x="41" y="78"/>
                  </a:cubicBezTo>
                  <a:cubicBezTo>
                    <a:pt x="76" y="42"/>
                    <a:pt x="114" y="15"/>
                    <a:pt x="136" y="0"/>
                  </a:cubicBezTo>
                  <a:lnTo>
                    <a:pt x="352" y="0"/>
                  </a:lnTo>
                  <a:close/>
                </a:path>
              </a:pathLst>
            </a:custGeom>
            <a:gradFill flip="none" rotWithShape="1">
              <a:gsLst>
                <a:gs pos="100000">
                  <a:srgbClr val="3EDCFC"/>
                </a:gs>
                <a:gs pos="14000">
                  <a:srgbClr val="01A0D9"/>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77788" y="607092"/>
              <a:ext cx="1903317" cy="2822160"/>
            </a:xfrm>
            <a:custGeom>
              <a:avLst/>
              <a:gdLst>
                <a:gd name="T0" fmla="*/ 242 w 242"/>
                <a:gd name="T1" fmla="*/ 1 h 358"/>
                <a:gd name="T2" fmla="*/ 0 w 242"/>
                <a:gd name="T3" fmla="*/ 358 h 358"/>
                <a:gd name="T4" fmla="*/ 0 w 242"/>
                <a:gd name="T5" fmla="*/ 0 h 358"/>
                <a:gd name="T6" fmla="*/ 242 w 242"/>
                <a:gd name="T7" fmla="*/ 1 h 358"/>
              </a:gdLst>
              <a:ahLst/>
              <a:cxnLst>
                <a:cxn ang="0">
                  <a:pos x="T0" y="T1"/>
                </a:cxn>
                <a:cxn ang="0">
                  <a:pos x="T2" y="T3"/>
                </a:cxn>
                <a:cxn ang="0">
                  <a:pos x="T4" y="T5"/>
                </a:cxn>
                <a:cxn ang="0">
                  <a:pos x="T6" y="T7"/>
                </a:cxn>
              </a:cxnLst>
              <a:rect l="0" t="0" r="r" b="b"/>
              <a:pathLst>
                <a:path w="242" h="358">
                  <a:moveTo>
                    <a:pt x="242" y="1"/>
                  </a:moveTo>
                  <a:cubicBezTo>
                    <a:pt x="156" y="64"/>
                    <a:pt x="47" y="199"/>
                    <a:pt x="0" y="358"/>
                  </a:cubicBezTo>
                  <a:cubicBezTo>
                    <a:pt x="0" y="0"/>
                    <a:pt x="0" y="0"/>
                    <a:pt x="0" y="0"/>
                  </a:cubicBezTo>
                  <a:lnTo>
                    <a:pt x="242" y="1"/>
                  </a:lnTo>
                  <a:close/>
                </a:path>
              </a:pathLst>
            </a:custGeom>
            <a:gradFill>
              <a:gsLst>
                <a:gs pos="64000">
                  <a:schemeClr val="bg1"/>
                </a:gs>
                <a:gs pos="2000">
                  <a:srgbClr val="EBFCFF"/>
                </a:gs>
              </a:gsLst>
              <a:lin ang="0" scaled="1"/>
            </a:gradFill>
            <a:ln>
              <a:noFill/>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77788" y="-1"/>
              <a:ext cx="3403730" cy="2782052"/>
            </a:xfrm>
            <a:custGeom>
              <a:avLst/>
              <a:gdLst>
                <a:gd name="T0" fmla="*/ 433 w 433"/>
                <a:gd name="T1" fmla="*/ 0 h 353"/>
                <a:gd name="T2" fmla="*/ 242 w 433"/>
                <a:gd name="T3" fmla="*/ 78 h 353"/>
                <a:gd name="T4" fmla="*/ 173 w 433"/>
                <a:gd name="T5" fmla="*/ 125 h 353"/>
                <a:gd name="T6" fmla="*/ 173 w 433"/>
                <a:gd name="T7" fmla="*/ 125 h 353"/>
                <a:gd name="T8" fmla="*/ 0 w 433"/>
                <a:gd name="T9" fmla="*/ 353 h 353"/>
                <a:gd name="T10" fmla="*/ 0 w 433"/>
                <a:gd name="T11" fmla="*/ 0 h 353"/>
                <a:gd name="T12" fmla="*/ 433 w 433"/>
                <a:gd name="T13" fmla="*/ 0 h 353"/>
              </a:gdLst>
              <a:ahLst/>
              <a:cxnLst>
                <a:cxn ang="0">
                  <a:pos x="T0" y="T1"/>
                </a:cxn>
                <a:cxn ang="0">
                  <a:pos x="T2" y="T3"/>
                </a:cxn>
                <a:cxn ang="0">
                  <a:pos x="T4" y="T5"/>
                </a:cxn>
                <a:cxn ang="0">
                  <a:pos x="T6" y="T7"/>
                </a:cxn>
                <a:cxn ang="0">
                  <a:pos x="T8" y="T9"/>
                </a:cxn>
                <a:cxn ang="0">
                  <a:pos x="T10" y="T11"/>
                </a:cxn>
                <a:cxn ang="0">
                  <a:pos x="T12" y="T13"/>
                </a:cxn>
              </a:cxnLst>
              <a:rect l="0" t="0" r="r" b="b"/>
              <a:pathLst>
                <a:path w="433" h="353">
                  <a:moveTo>
                    <a:pt x="433" y="0"/>
                  </a:moveTo>
                  <a:cubicBezTo>
                    <a:pt x="368" y="15"/>
                    <a:pt x="303" y="41"/>
                    <a:pt x="242" y="78"/>
                  </a:cubicBezTo>
                  <a:cubicBezTo>
                    <a:pt x="218" y="92"/>
                    <a:pt x="195" y="108"/>
                    <a:pt x="173" y="125"/>
                  </a:cubicBezTo>
                  <a:cubicBezTo>
                    <a:pt x="173" y="125"/>
                    <a:pt x="173" y="125"/>
                    <a:pt x="173" y="125"/>
                  </a:cubicBezTo>
                  <a:cubicBezTo>
                    <a:pt x="99" y="184"/>
                    <a:pt x="37" y="261"/>
                    <a:pt x="0" y="353"/>
                  </a:cubicBezTo>
                  <a:cubicBezTo>
                    <a:pt x="0" y="0"/>
                    <a:pt x="0" y="0"/>
                    <a:pt x="0" y="0"/>
                  </a:cubicBezTo>
                  <a:lnTo>
                    <a:pt x="433" y="0"/>
                  </a:lnTo>
                  <a:close/>
                </a:path>
              </a:pathLst>
            </a:custGeom>
            <a:gradFill flip="none" rotWithShape="1">
              <a:gsLst>
                <a:gs pos="64000">
                  <a:srgbClr val="3EDCFC"/>
                </a:gs>
                <a:gs pos="2000">
                  <a:srgbClr val="01A0D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Freeform 17"/>
          <p:cNvSpPr>
            <a:spLocks noEditPoints="1"/>
          </p:cNvSpPr>
          <p:nvPr/>
        </p:nvSpPr>
        <p:spPr bwMode="auto">
          <a:xfrm>
            <a:off x="2979434" y="4288460"/>
            <a:ext cx="3744945" cy="2569541"/>
          </a:xfrm>
          <a:custGeom>
            <a:avLst/>
            <a:gdLst>
              <a:gd name="T0" fmla="*/ 173 w 393"/>
              <a:gd name="T1" fmla="*/ 268 h 269"/>
              <a:gd name="T2" fmla="*/ 0 w 393"/>
              <a:gd name="T3" fmla="*/ 268 h 269"/>
              <a:gd name="T4" fmla="*/ 0 w 393"/>
              <a:gd name="T5" fmla="*/ 268 h 269"/>
              <a:gd name="T6" fmla="*/ 0 w 393"/>
              <a:gd name="T7" fmla="*/ 268 h 269"/>
              <a:gd name="T8" fmla="*/ 0 w 393"/>
              <a:gd name="T9" fmla="*/ 269 h 269"/>
              <a:gd name="T10" fmla="*/ 170 w 393"/>
              <a:gd name="T11" fmla="*/ 269 h 269"/>
              <a:gd name="T12" fmla="*/ 170 w 393"/>
              <a:gd name="T13" fmla="*/ 269 h 269"/>
              <a:gd name="T14" fmla="*/ 173 w 393"/>
              <a:gd name="T15" fmla="*/ 268 h 269"/>
              <a:gd name="T16" fmla="*/ 393 w 393"/>
              <a:gd name="T17" fmla="*/ 0 h 269"/>
              <a:gd name="T18" fmla="*/ 391 w 393"/>
              <a:gd name="T19" fmla="*/ 1 h 269"/>
              <a:gd name="T20" fmla="*/ 391 w 393"/>
              <a:gd name="T21" fmla="*/ 4 h 269"/>
              <a:gd name="T22" fmla="*/ 392 w 393"/>
              <a:gd name="T23" fmla="*/ 2 h 269"/>
              <a:gd name="T24" fmla="*/ 392 w 393"/>
              <a:gd name="T25" fmla="*/ 2 h 269"/>
              <a:gd name="T26" fmla="*/ 393 w 393"/>
              <a:gd name="T2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269">
                <a:moveTo>
                  <a:pt x="173" y="268"/>
                </a:moveTo>
                <a:cubicBezTo>
                  <a:pt x="0" y="268"/>
                  <a:pt x="0" y="268"/>
                  <a:pt x="0" y="268"/>
                </a:cubicBezTo>
                <a:cubicBezTo>
                  <a:pt x="0" y="268"/>
                  <a:pt x="0" y="268"/>
                  <a:pt x="0" y="268"/>
                </a:cubicBezTo>
                <a:cubicBezTo>
                  <a:pt x="0" y="268"/>
                  <a:pt x="0" y="268"/>
                  <a:pt x="0" y="268"/>
                </a:cubicBezTo>
                <a:cubicBezTo>
                  <a:pt x="0" y="269"/>
                  <a:pt x="0" y="269"/>
                  <a:pt x="0" y="269"/>
                </a:cubicBezTo>
                <a:cubicBezTo>
                  <a:pt x="170" y="269"/>
                  <a:pt x="170" y="269"/>
                  <a:pt x="170" y="269"/>
                </a:cubicBezTo>
                <a:cubicBezTo>
                  <a:pt x="170" y="269"/>
                  <a:pt x="170" y="269"/>
                  <a:pt x="170" y="269"/>
                </a:cubicBezTo>
                <a:cubicBezTo>
                  <a:pt x="170" y="269"/>
                  <a:pt x="171" y="269"/>
                  <a:pt x="173" y="268"/>
                </a:cubicBezTo>
                <a:moveTo>
                  <a:pt x="393" y="0"/>
                </a:moveTo>
                <a:cubicBezTo>
                  <a:pt x="391" y="1"/>
                  <a:pt x="391" y="1"/>
                  <a:pt x="391" y="1"/>
                </a:cubicBezTo>
                <a:cubicBezTo>
                  <a:pt x="391" y="2"/>
                  <a:pt x="391" y="3"/>
                  <a:pt x="391" y="4"/>
                </a:cubicBezTo>
                <a:cubicBezTo>
                  <a:pt x="391" y="3"/>
                  <a:pt x="392" y="3"/>
                  <a:pt x="392" y="2"/>
                </a:cubicBezTo>
                <a:cubicBezTo>
                  <a:pt x="392" y="2"/>
                  <a:pt x="392" y="2"/>
                  <a:pt x="392" y="2"/>
                </a:cubicBezTo>
                <a:cubicBezTo>
                  <a:pt x="393" y="0"/>
                  <a:pt x="393" y="0"/>
                  <a:pt x="393" y="0"/>
                </a:cubicBezTo>
              </a:path>
            </a:pathLst>
          </a:custGeom>
          <a:solidFill>
            <a:srgbClr val="75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598311" y="-8837"/>
            <a:ext cx="2428139" cy="5368860"/>
          </a:xfrm>
          <a:custGeom>
            <a:avLst/>
            <a:gdLst>
              <a:gd name="T0" fmla="*/ 255 w 255"/>
              <a:gd name="T1" fmla="*/ 0 h 561"/>
              <a:gd name="T2" fmla="*/ 255 w 255"/>
              <a:gd name="T3" fmla="*/ 3 h 561"/>
              <a:gd name="T4" fmla="*/ 255 w 255"/>
              <a:gd name="T5" fmla="*/ 10 h 561"/>
              <a:gd name="T6" fmla="*/ 255 w 255"/>
              <a:gd name="T7" fmla="*/ 17 h 561"/>
              <a:gd name="T8" fmla="*/ 254 w 255"/>
              <a:gd name="T9" fmla="*/ 26 h 561"/>
              <a:gd name="T10" fmla="*/ 254 w 255"/>
              <a:gd name="T11" fmla="*/ 34 h 561"/>
              <a:gd name="T12" fmla="*/ 253 w 255"/>
              <a:gd name="T13" fmla="*/ 39 h 561"/>
              <a:gd name="T14" fmla="*/ 253 w 255"/>
              <a:gd name="T15" fmla="*/ 46 h 561"/>
              <a:gd name="T16" fmla="*/ 251 w 255"/>
              <a:gd name="T17" fmla="*/ 61 h 561"/>
              <a:gd name="T18" fmla="*/ 250 w 255"/>
              <a:gd name="T19" fmla="*/ 68 h 561"/>
              <a:gd name="T20" fmla="*/ 249 w 255"/>
              <a:gd name="T21" fmla="*/ 75 h 561"/>
              <a:gd name="T22" fmla="*/ 247 w 255"/>
              <a:gd name="T23" fmla="*/ 86 h 561"/>
              <a:gd name="T24" fmla="*/ 246 w 255"/>
              <a:gd name="T25" fmla="*/ 95 h 561"/>
              <a:gd name="T26" fmla="*/ 238 w 255"/>
              <a:gd name="T27" fmla="*/ 134 h 561"/>
              <a:gd name="T28" fmla="*/ 236 w 255"/>
              <a:gd name="T29" fmla="*/ 142 h 561"/>
              <a:gd name="T30" fmla="*/ 233 w 255"/>
              <a:gd name="T31" fmla="*/ 157 h 561"/>
              <a:gd name="T32" fmla="*/ 231 w 255"/>
              <a:gd name="T33" fmla="*/ 164 h 561"/>
              <a:gd name="T34" fmla="*/ 229 w 255"/>
              <a:gd name="T35" fmla="*/ 171 h 561"/>
              <a:gd name="T36" fmla="*/ 210 w 255"/>
              <a:gd name="T37" fmla="*/ 231 h 561"/>
              <a:gd name="T38" fmla="*/ 207 w 255"/>
              <a:gd name="T39" fmla="*/ 238 h 561"/>
              <a:gd name="T40" fmla="*/ 198 w 255"/>
              <a:gd name="T41" fmla="*/ 261 h 561"/>
              <a:gd name="T42" fmla="*/ 195 w 255"/>
              <a:gd name="T43" fmla="*/ 268 h 561"/>
              <a:gd name="T44" fmla="*/ 191 w 255"/>
              <a:gd name="T45" fmla="*/ 278 h 561"/>
              <a:gd name="T46" fmla="*/ 189 w 255"/>
              <a:gd name="T47" fmla="*/ 283 h 561"/>
              <a:gd name="T48" fmla="*/ 176 w 255"/>
              <a:gd name="T49" fmla="*/ 312 h 561"/>
              <a:gd name="T50" fmla="*/ 169 w 255"/>
              <a:gd name="T51" fmla="*/ 326 h 561"/>
              <a:gd name="T52" fmla="*/ 150 w 255"/>
              <a:gd name="T53" fmla="*/ 362 h 561"/>
              <a:gd name="T54" fmla="*/ 147 w 255"/>
              <a:gd name="T55" fmla="*/ 368 h 561"/>
              <a:gd name="T56" fmla="*/ 108 w 255"/>
              <a:gd name="T57" fmla="*/ 431 h 561"/>
              <a:gd name="T58" fmla="*/ 103 w 255"/>
              <a:gd name="T59" fmla="*/ 438 h 561"/>
              <a:gd name="T60" fmla="*/ 99 w 255"/>
              <a:gd name="T61" fmla="*/ 445 h 561"/>
              <a:gd name="T62" fmla="*/ 94 w 255"/>
              <a:gd name="T63" fmla="*/ 451 h 561"/>
              <a:gd name="T64" fmla="*/ 90 w 255"/>
              <a:gd name="T65" fmla="*/ 457 h 561"/>
              <a:gd name="T66" fmla="*/ 68 w 255"/>
              <a:gd name="T67" fmla="*/ 486 h 561"/>
              <a:gd name="T68" fmla="*/ 62 w 255"/>
              <a:gd name="T69" fmla="*/ 494 h 561"/>
              <a:gd name="T70" fmla="*/ 56 w 255"/>
              <a:gd name="T71" fmla="*/ 502 h 561"/>
              <a:gd name="T72" fmla="*/ 50 w 255"/>
              <a:gd name="T73" fmla="*/ 508 h 561"/>
              <a:gd name="T74" fmla="*/ 47 w 255"/>
              <a:gd name="T75" fmla="*/ 512 h 561"/>
              <a:gd name="T76" fmla="*/ 29 w 255"/>
              <a:gd name="T77" fmla="*/ 532 h 561"/>
              <a:gd name="T78" fmla="*/ 22 w 255"/>
              <a:gd name="T79" fmla="*/ 540 h 561"/>
              <a:gd name="T80" fmla="*/ 15 w 255"/>
              <a:gd name="T81" fmla="*/ 547 h 561"/>
              <a:gd name="T82" fmla="*/ 1 w 255"/>
              <a:gd name="T83" fmla="*/ 560 h 561"/>
              <a:gd name="T84" fmla="*/ 0 w 255"/>
              <a:gd name="T85" fmla="*/ 561 h 561"/>
              <a:gd name="T86" fmla="*/ 164 w 255"/>
              <a:gd name="T87" fmla="*/ 0 h 561"/>
              <a:gd name="T88" fmla="*/ 255 w 255"/>
              <a:gd name="T89"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5" h="561">
                <a:moveTo>
                  <a:pt x="255" y="0"/>
                </a:moveTo>
                <a:cubicBezTo>
                  <a:pt x="255" y="1"/>
                  <a:pt x="255" y="2"/>
                  <a:pt x="255" y="3"/>
                </a:cubicBezTo>
                <a:cubicBezTo>
                  <a:pt x="255" y="5"/>
                  <a:pt x="255" y="8"/>
                  <a:pt x="255" y="10"/>
                </a:cubicBezTo>
                <a:cubicBezTo>
                  <a:pt x="255" y="12"/>
                  <a:pt x="255" y="14"/>
                  <a:pt x="255" y="17"/>
                </a:cubicBezTo>
                <a:cubicBezTo>
                  <a:pt x="255" y="20"/>
                  <a:pt x="254" y="23"/>
                  <a:pt x="254" y="26"/>
                </a:cubicBezTo>
                <a:cubicBezTo>
                  <a:pt x="254" y="28"/>
                  <a:pt x="254" y="31"/>
                  <a:pt x="254" y="34"/>
                </a:cubicBezTo>
                <a:cubicBezTo>
                  <a:pt x="253" y="36"/>
                  <a:pt x="253" y="37"/>
                  <a:pt x="253" y="39"/>
                </a:cubicBezTo>
                <a:cubicBezTo>
                  <a:pt x="253" y="41"/>
                  <a:pt x="253" y="44"/>
                  <a:pt x="253" y="46"/>
                </a:cubicBezTo>
                <a:cubicBezTo>
                  <a:pt x="252" y="51"/>
                  <a:pt x="251" y="56"/>
                  <a:pt x="251" y="61"/>
                </a:cubicBezTo>
                <a:cubicBezTo>
                  <a:pt x="251" y="63"/>
                  <a:pt x="250" y="66"/>
                  <a:pt x="250" y="68"/>
                </a:cubicBezTo>
                <a:cubicBezTo>
                  <a:pt x="250" y="70"/>
                  <a:pt x="249" y="73"/>
                  <a:pt x="249" y="75"/>
                </a:cubicBezTo>
                <a:cubicBezTo>
                  <a:pt x="249" y="79"/>
                  <a:pt x="248" y="82"/>
                  <a:pt x="247" y="86"/>
                </a:cubicBezTo>
                <a:cubicBezTo>
                  <a:pt x="247" y="89"/>
                  <a:pt x="246" y="92"/>
                  <a:pt x="246" y="95"/>
                </a:cubicBezTo>
                <a:cubicBezTo>
                  <a:pt x="244" y="108"/>
                  <a:pt x="241" y="121"/>
                  <a:pt x="238" y="134"/>
                </a:cubicBezTo>
                <a:cubicBezTo>
                  <a:pt x="238" y="137"/>
                  <a:pt x="237" y="139"/>
                  <a:pt x="236" y="142"/>
                </a:cubicBezTo>
                <a:cubicBezTo>
                  <a:pt x="235" y="147"/>
                  <a:pt x="234" y="152"/>
                  <a:pt x="233" y="157"/>
                </a:cubicBezTo>
                <a:cubicBezTo>
                  <a:pt x="232" y="159"/>
                  <a:pt x="231" y="162"/>
                  <a:pt x="231" y="164"/>
                </a:cubicBezTo>
                <a:cubicBezTo>
                  <a:pt x="230" y="166"/>
                  <a:pt x="229" y="169"/>
                  <a:pt x="229" y="171"/>
                </a:cubicBezTo>
                <a:cubicBezTo>
                  <a:pt x="223" y="191"/>
                  <a:pt x="217" y="211"/>
                  <a:pt x="210" y="231"/>
                </a:cubicBezTo>
                <a:cubicBezTo>
                  <a:pt x="209" y="233"/>
                  <a:pt x="208" y="236"/>
                  <a:pt x="207" y="238"/>
                </a:cubicBezTo>
                <a:cubicBezTo>
                  <a:pt x="204" y="246"/>
                  <a:pt x="201" y="253"/>
                  <a:pt x="198" y="261"/>
                </a:cubicBezTo>
                <a:cubicBezTo>
                  <a:pt x="197" y="263"/>
                  <a:pt x="196" y="266"/>
                  <a:pt x="195" y="268"/>
                </a:cubicBezTo>
                <a:cubicBezTo>
                  <a:pt x="194" y="271"/>
                  <a:pt x="193" y="274"/>
                  <a:pt x="191" y="278"/>
                </a:cubicBezTo>
                <a:cubicBezTo>
                  <a:pt x="191" y="279"/>
                  <a:pt x="190" y="281"/>
                  <a:pt x="189" y="283"/>
                </a:cubicBezTo>
                <a:cubicBezTo>
                  <a:pt x="185" y="293"/>
                  <a:pt x="180" y="302"/>
                  <a:pt x="176" y="312"/>
                </a:cubicBezTo>
                <a:cubicBezTo>
                  <a:pt x="174" y="317"/>
                  <a:pt x="171" y="322"/>
                  <a:pt x="169" y="326"/>
                </a:cubicBezTo>
                <a:cubicBezTo>
                  <a:pt x="163" y="339"/>
                  <a:pt x="157" y="350"/>
                  <a:pt x="150" y="362"/>
                </a:cubicBezTo>
                <a:cubicBezTo>
                  <a:pt x="149" y="364"/>
                  <a:pt x="148" y="366"/>
                  <a:pt x="147" y="368"/>
                </a:cubicBezTo>
                <a:cubicBezTo>
                  <a:pt x="135" y="389"/>
                  <a:pt x="122" y="411"/>
                  <a:pt x="108" y="431"/>
                </a:cubicBezTo>
                <a:cubicBezTo>
                  <a:pt x="106" y="434"/>
                  <a:pt x="105" y="436"/>
                  <a:pt x="103" y="438"/>
                </a:cubicBezTo>
                <a:cubicBezTo>
                  <a:pt x="102" y="440"/>
                  <a:pt x="100" y="442"/>
                  <a:pt x="99" y="445"/>
                </a:cubicBezTo>
                <a:cubicBezTo>
                  <a:pt x="97" y="447"/>
                  <a:pt x="96" y="449"/>
                  <a:pt x="94" y="451"/>
                </a:cubicBezTo>
                <a:cubicBezTo>
                  <a:pt x="93" y="453"/>
                  <a:pt x="91" y="455"/>
                  <a:pt x="90" y="457"/>
                </a:cubicBezTo>
                <a:cubicBezTo>
                  <a:pt x="83" y="467"/>
                  <a:pt x="75" y="477"/>
                  <a:pt x="68" y="486"/>
                </a:cubicBezTo>
                <a:cubicBezTo>
                  <a:pt x="66" y="489"/>
                  <a:pt x="64" y="491"/>
                  <a:pt x="62" y="494"/>
                </a:cubicBezTo>
                <a:cubicBezTo>
                  <a:pt x="60" y="496"/>
                  <a:pt x="58" y="499"/>
                  <a:pt x="56" y="502"/>
                </a:cubicBezTo>
                <a:cubicBezTo>
                  <a:pt x="54" y="504"/>
                  <a:pt x="52" y="506"/>
                  <a:pt x="50" y="508"/>
                </a:cubicBezTo>
                <a:cubicBezTo>
                  <a:pt x="49" y="510"/>
                  <a:pt x="48" y="511"/>
                  <a:pt x="47" y="512"/>
                </a:cubicBezTo>
                <a:cubicBezTo>
                  <a:pt x="41" y="519"/>
                  <a:pt x="35" y="526"/>
                  <a:pt x="29" y="532"/>
                </a:cubicBezTo>
                <a:cubicBezTo>
                  <a:pt x="26" y="535"/>
                  <a:pt x="24" y="537"/>
                  <a:pt x="22" y="540"/>
                </a:cubicBezTo>
                <a:cubicBezTo>
                  <a:pt x="19" y="542"/>
                  <a:pt x="17" y="545"/>
                  <a:pt x="15" y="547"/>
                </a:cubicBezTo>
                <a:cubicBezTo>
                  <a:pt x="10" y="552"/>
                  <a:pt x="6" y="556"/>
                  <a:pt x="1" y="560"/>
                </a:cubicBezTo>
                <a:cubicBezTo>
                  <a:pt x="0" y="561"/>
                  <a:pt x="0" y="561"/>
                  <a:pt x="0" y="561"/>
                </a:cubicBezTo>
                <a:cubicBezTo>
                  <a:pt x="143" y="387"/>
                  <a:pt x="205" y="204"/>
                  <a:pt x="164" y="0"/>
                </a:cubicBezTo>
                <a:lnTo>
                  <a:pt x="255" y="0"/>
                </a:lnTo>
                <a:close/>
              </a:path>
            </a:pathLst>
          </a:custGeom>
          <a:gradFill flip="none" rotWithShape="1">
            <a:gsLst>
              <a:gs pos="100000">
                <a:srgbClr val="3EDCFC"/>
              </a:gs>
              <a:gs pos="2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p:cNvSpPr>
            <a:spLocks/>
          </p:cNvSpPr>
          <p:nvPr/>
        </p:nvSpPr>
        <p:spPr bwMode="auto">
          <a:xfrm>
            <a:off x="1845420" y="4089614"/>
            <a:ext cx="5870395" cy="2759550"/>
          </a:xfrm>
          <a:custGeom>
            <a:avLst/>
            <a:gdLst>
              <a:gd name="T0" fmla="*/ 616 w 616"/>
              <a:gd name="T1" fmla="*/ 0 h 289"/>
              <a:gd name="T2" fmla="*/ 0 w 616"/>
              <a:gd name="T3" fmla="*/ 289 h 289"/>
              <a:gd name="T4" fmla="*/ 391 w 616"/>
              <a:gd name="T5" fmla="*/ 289 h 289"/>
              <a:gd name="T6" fmla="*/ 616 w 616"/>
              <a:gd name="T7" fmla="*/ 0 h 289"/>
            </a:gdLst>
            <a:ahLst/>
            <a:cxnLst>
              <a:cxn ang="0">
                <a:pos x="T0" y="T1"/>
              </a:cxn>
              <a:cxn ang="0">
                <a:pos x="T2" y="T3"/>
              </a:cxn>
              <a:cxn ang="0">
                <a:pos x="T4" y="T5"/>
              </a:cxn>
              <a:cxn ang="0">
                <a:pos x="T6" y="T7"/>
              </a:cxn>
            </a:cxnLst>
            <a:rect l="0" t="0" r="r" b="b"/>
            <a:pathLst>
              <a:path w="616" h="289">
                <a:moveTo>
                  <a:pt x="616" y="0"/>
                </a:moveTo>
                <a:cubicBezTo>
                  <a:pt x="437" y="263"/>
                  <a:pt x="0" y="289"/>
                  <a:pt x="0" y="289"/>
                </a:cubicBezTo>
                <a:cubicBezTo>
                  <a:pt x="391" y="289"/>
                  <a:pt x="391" y="289"/>
                  <a:pt x="391" y="289"/>
                </a:cubicBezTo>
                <a:cubicBezTo>
                  <a:pt x="391" y="289"/>
                  <a:pt x="591" y="207"/>
                  <a:pt x="616" y="0"/>
                </a:cubicBezTo>
              </a:path>
            </a:pathLst>
          </a:custGeom>
          <a:gradFill flip="none" rotWithShape="1">
            <a:gsLst>
              <a:gs pos="100000">
                <a:schemeClr val="bg1">
                  <a:alpha val="79000"/>
                </a:schemeClr>
              </a:gs>
              <a:gs pos="39000">
                <a:srgbClr val="D1F8FF"/>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nvSpPr>
        <p:spPr bwMode="auto">
          <a:xfrm>
            <a:off x="3998488" y="4328230"/>
            <a:ext cx="3727270" cy="2520934"/>
          </a:xfrm>
          <a:custGeom>
            <a:avLst/>
            <a:gdLst>
              <a:gd name="T0" fmla="*/ 391 w 391"/>
              <a:gd name="T1" fmla="*/ 0 h 264"/>
              <a:gd name="T2" fmla="*/ 170 w 391"/>
              <a:gd name="T3" fmla="*/ 264 h 264"/>
              <a:gd name="T4" fmla="*/ 0 w 391"/>
              <a:gd name="T5" fmla="*/ 264 h 264"/>
              <a:gd name="T6" fmla="*/ 391 w 391"/>
              <a:gd name="T7" fmla="*/ 0 h 264"/>
            </a:gdLst>
            <a:ahLst/>
            <a:cxnLst>
              <a:cxn ang="0">
                <a:pos x="T0" y="T1"/>
              </a:cxn>
              <a:cxn ang="0">
                <a:pos x="T2" y="T3"/>
              </a:cxn>
              <a:cxn ang="0">
                <a:pos x="T4" y="T5"/>
              </a:cxn>
              <a:cxn ang="0">
                <a:pos x="T6" y="T7"/>
              </a:cxn>
            </a:cxnLst>
            <a:rect l="0" t="0" r="r" b="b"/>
            <a:pathLst>
              <a:path w="391" h="264">
                <a:moveTo>
                  <a:pt x="391" y="0"/>
                </a:moveTo>
                <a:cubicBezTo>
                  <a:pt x="354" y="188"/>
                  <a:pt x="170" y="264"/>
                  <a:pt x="170" y="264"/>
                </a:cubicBezTo>
                <a:cubicBezTo>
                  <a:pt x="0" y="264"/>
                  <a:pt x="0" y="264"/>
                  <a:pt x="0" y="264"/>
                </a:cubicBezTo>
                <a:cubicBezTo>
                  <a:pt x="154" y="246"/>
                  <a:pt x="291" y="139"/>
                  <a:pt x="391" y="0"/>
                </a:cubicBezTo>
              </a:path>
            </a:pathLst>
          </a:custGeom>
          <a:gradFill>
            <a:gsLst>
              <a:gs pos="64000">
                <a:schemeClr val="bg1"/>
              </a:gs>
              <a:gs pos="2000">
                <a:srgbClr val="EBFCFF"/>
              </a:gs>
            </a:gsLst>
            <a:lin ang="0" scaled="1"/>
          </a:gradFill>
          <a:ln>
            <a:noFill/>
          </a:ln>
          <a:effectLst>
            <a:outerShdw blurRad="1016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5771535" y="3391441"/>
            <a:ext cx="2649079" cy="2684430"/>
          </a:xfrm>
          <a:custGeom>
            <a:avLst/>
            <a:gdLst>
              <a:gd name="T0" fmla="*/ 115 w 278"/>
              <a:gd name="T1" fmla="*/ 268 h 281"/>
              <a:gd name="T2" fmla="*/ 13 w 278"/>
              <a:gd name="T3" fmla="*/ 165 h 281"/>
              <a:gd name="T4" fmla="*/ 13 w 278"/>
              <a:gd name="T5" fmla="*/ 116 h 281"/>
              <a:gd name="T6" fmla="*/ 115 w 278"/>
              <a:gd name="T7" fmla="*/ 13 h 281"/>
              <a:gd name="T8" fmla="*/ 163 w 278"/>
              <a:gd name="T9" fmla="*/ 13 h 281"/>
              <a:gd name="T10" fmla="*/ 265 w 278"/>
              <a:gd name="T11" fmla="*/ 116 h 281"/>
              <a:gd name="T12" fmla="*/ 265 w 278"/>
              <a:gd name="T13" fmla="*/ 165 h 281"/>
              <a:gd name="T14" fmla="*/ 163 w 278"/>
              <a:gd name="T15" fmla="*/ 268 h 281"/>
              <a:gd name="T16" fmla="*/ 115 w 278"/>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81">
                <a:moveTo>
                  <a:pt x="115" y="268"/>
                </a:moveTo>
                <a:cubicBezTo>
                  <a:pt x="13" y="165"/>
                  <a:pt x="13" y="165"/>
                  <a:pt x="13" y="165"/>
                </a:cubicBezTo>
                <a:cubicBezTo>
                  <a:pt x="0" y="151"/>
                  <a:pt x="0" y="130"/>
                  <a:pt x="13" y="116"/>
                </a:cubicBezTo>
                <a:cubicBezTo>
                  <a:pt x="115" y="13"/>
                  <a:pt x="115" y="13"/>
                  <a:pt x="115" y="13"/>
                </a:cubicBezTo>
                <a:cubicBezTo>
                  <a:pt x="128" y="0"/>
                  <a:pt x="150" y="0"/>
                  <a:pt x="163" y="13"/>
                </a:cubicBezTo>
                <a:cubicBezTo>
                  <a:pt x="265" y="116"/>
                  <a:pt x="265" y="116"/>
                  <a:pt x="265" y="116"/>
                </a:cubicBezTo>
                <a:cubicBezTo>
                  <a:pt x="278" y="130"/>
                  <a:pt x="278" y="151"/>
                  <a:pt x="265" y="165"/>
                </a:cubicBezTo>
                <a:cubicBezTo>
                  <a:pt x="163" y="268"/>
                  <a:pt x="163" y="268"/>
                  <a:pt x="163" y="268"/>
                </a:cubicBezTo>
                <a:cubicBezTo>
                  <a:pt x="150" y="281"/>
                  <a:pt x="128" y="281"/>
                  <a:pt x="115" y="268"/>
                </a:cubicBezTo>
                <a:close/>
              </a:path>
            </a:pathLst>
          </a:custGeom>
          <a:solidFill>
            <a:schemeClr val="bg1"/>
          </a:solidFill>
          <a:ln>
            <a:noFill/>
          </a:ln>
          <a:effectLst>
            <a:outerShdw blurRad="127000" dist="38100" dir="2700000" algn="tl"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5341073" y="2999031"/>
            <a:ext cx="2732548" cy="2834032"/>
          </a:xfrm>
          <a:custGeom>
            <a:avLst/>
            <a:gdLst>
              <a:gd name="T0" fmla="*/ 115 w 278"/>
              <a:gd name="T1" fmla="*/ 268 h 282"/>
              <a:gd name="T2" fmla="*/ 13 w 278"/>
              <a:gd name="T3" fmla="*/ 165 h 282"/>
              <a:gd name="T4" fmla="*/ 13 w 278"/>
              <a:gd name="T5" fmla="*/ 117 h 282"/>
              <a:gd name="T6" fmla="*/ 115 w 278"/>
              <a:gd name="T7" fmla="*/ 14 h 282"/>
              <a:gd name="T8" fmla="*/ 163 w 278"/>
              <a:gd name="T9" fmla="*/ 14 h 282"/>
              <a:gd name="T10" fmla="*/ 265 w 278"/>
              <a:gd name="T11" fmla="*/ 117 h 282"/>
              <a:gd name="T12" fmla="*/ 265 w 278"/>
              <a:gd name="T13" fmla="*/ 165 h 282"/>
              <a:gd name="T14" fmla="*/ 163 w 278"/>
              <a:gd name="T15" fmla="*/ 268 h 282"/>
              <a:gd name="T16" fmla="*/ 115 w 278"/>
              <a:gd name="T17" fmla="*/ 2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82">
                <a:moveTo>
                  <a:pt x="115" y="268"/>
                </a:moveTo>
                <a:cubicBezTo>
                  <a:pt x="13" y="165"/>
                  <a:pt x="13" y="165"/>
                  <a:pt x="13" y="165"/>
                </a:cubicBezTo>
                <a:cubicBezTo>
                  <a:pt x="0" y="152"/>
                  <a:pt x="0" y="130"/>
                  <a:pt x="13" y="117"/>
                </a:cubicBezTo>
                <a:cubicBezTo>
                  <a:pt x="115" y="14"/>
                  <a:pt x="115" y="14"/>
                  <a:pt x="115" y="14"/>
                </a:cubicBezTo>
                <a:cubicBezTo>
                  <a:pt x="128" y="0"/>
                  <a:pt x="150" y="0"/>
                  <a:pt x="163" y="14"/>
                </a:cubicBezTo>
                <a:cubicBezTo>
                  <a:pt x="265" y="117"/>
                  <a:pt x="265" y="117"/>
                  <a:pt x="265" y="117"/>
                </a:cubicBezTo>
                <a:cubicBezTo>
                  <a:pt x="278" y="130"/>
                  <a:pt x="278" y="152"/>
                  <a:pt x="265" y="165"/>
                </a:cubicBezTo>
                <a:cubicBezTo>
                  <a:pt x="163" y="268"/>
                  <a:pt x="163" y="268"/>
                  <a:pt x="163" y="268"/>
                </a:cubicBezTo>
                <a:cubicBezTo>
                  <a:pt x="150" y="282"/>
                  <a:pt x="128" y="282"/>
                  <a:pt x="115" y="268"/>
                </a:cubicBezTo>
                <a:close/>
              </a:path>
            </a:pathLst>
          </a:custGeom>
          <a:gradFill flip="none" rotWithShape="1">
            <a:gsLst>
              <a:gs pos="0">
                <a:srgbClr val="3EDCFC"/>
              </a:gs>
              <a:gs pos="84000">
                <a:srgbClr val="01A0D9"/>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5297741" y="3799402"/>
            <a:ext cx="2853281" cy="830997"/>
          </a:xfrm>
          <a:prstGeom prst="rect">
            <a:avLst/>
          </a:prstGeom>
          <a:noFill/>
        </p:spPr>
        <p:txBody>
          <a:bodyPr wrap="none" lIns="91440" tIns="45720" rIns="91440" bIns="45720" anchor="ctr">
            <a:spAutoFit/>
          </a:bodyPr>
          <a:lstStyle/>
          <a:p>
            <a:pPr algn="ctr"/>
            <a:r>
              <a:rPr lang="en-US" sz="2400" b="1" cap="none" spc="200" dirty="0">
                <a:ln w="0">
                  <a:noFill/>
                </a:ln>
                <a:solidFill>
                  <a:schemeClr val="bg1"/>
                </a:solidFill>
                <a:latin typeface="Calibri (body)"/>
              </a:rPr>
              <a:t>DATA </a:t>
            </a:r>
          </a:p>
          <a:p>
            <a:pPr algn="ctr"/>
            <a:r>
              <a:rPr lang="en-US" sz="2400" b="1" cap="none" spc="200" dirty="0">
                <a:ln w="0">
                  <a:noFill/>
                </a:ln>
                <a:solidFill>
                  <a:schemeClr val="bg1"/>
                </a:solidFill>
                <a:latin typeface="Calibri (body)"/>
              </a:rPr>
              <a:t>VISUALIZATION</a:t>
            </a:r>
          </a:p>
        </p:txBody>
      </p:sp>
      <p:grpSp>
        <p:nvGrpSpPr>
          <p:cNvPr id="52" name="Group 51"/>
          <p:cNvGrpSpPr/>
          <p:nvPr/>
        </p:nvGrpSpPr>
        <p:grpSpPr>
          <a:xfrm>
            <a:off x="8063678" y="3790363"/>
            <a:ext cx="2859113" cy="1046406"/>
            <a:chOff x="263877" y="1189211"/>
            <a:chExt cx="2859113" cy="1046406"/>
          </a:xfrm>
        </p:grpSpPr>
        <p:sp>
          <p:nvSpPr>
            <p:cNvPr id="49" name="Freeform 20"/>
            <p:cNvSpPr>
              <a:spLocks/>
            </p:cNvSpPr>
            <p:nvPr/>
          </p:nvSpPr>
          <p:spPr bwMode="auto">
            <a:xfrm>
              <a:off x="263877" y="1736862"/>
              <a:ext cx="2859112" cy="498755"/>
            </a:xfrm>
            <a:custGeom>
              <a:avLst/>
              <a:gdLst>
                <a:gd name="T0" fmla="*/ 16 w 968"/>
                <a:gd name="T1" fmla="*/ 128 h 168"/>
                <a:gd name="T2" fmla="*/ 952 w 968"/>
                <a:gd name="T3" fmla="*/ 168 h 168"/>
                <a:gd name="T4" fmla="*/ 968 w 968"/>
                <a:gd name="T5" fmla="*/ 152 h 168"/>
                <a:gd name="T6" fmla="*/ 968 w 968"/>
                <a:gd name="T7" fmla="*/ 16 h 168"/>
                <a:gd name="T8" fmla="*/ 952 w 968"/>
                <a:gd name="T9" fmla="*/ 0 h 168"/>
                <a:gd name="T10" fmla="*/ 16 w 968"/>
                <a:gd name="T11" fmla="*/ 0 h 168"/>
                <a:gd name="T12" fmla="*/ 0 w 968"/>
                <a:gd name="T13" fmla="*/ 16 h 168"/>
                <a:gd name="T14" fmla="*/ 0 w 968"/>
                <a:gd name="T15" fmla="*/ 112 h 168"/>
                <a:gd name="T16" fmla="*/ 16 w 968"/>
                <a:gd name="T17" fmla="*/ 12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168">
                  <a:moveTo>
                    <a:pt x="16" y="128"/>
                  </a:moveTo>
                  <a:cubicBezTo>
                    <a:pt x="952" y="168"/>
                    <a:pt x="952" y="168"/>
                    <a:pt x="952" y="168"/>
                  </a:cubicBezTo>
                  <a:cubicBezTo>
                    <a:pt x="961" y="168"/>
                    <a:pt x="968" y="161"/>
                    <a:pt x="968" y="152"/>
                  </a:cubicBezTo>
                  <a:cubicBezTo>
                    <a:pt x="968" y="16"/>
                    <a:pt x="968" y="16"/>
                    <a:pt x="968" y="16"/>
                  </a:cubicBezTo>
                  <a:cubicBezTo>
                    <a:pt x="968" y="8"/>
                    <a:pt x="961" y="0"/>
                    <a:pt x="952" y="0"/>
                  </a:cubicBezTo>
                  <a:cubicBezTo>
                    <a:pt x="16" y="0"/>
                    <a:pt x="16" y="0"/>
                    <a:pt x="16" y="0"/>
                  </a:cubicBezTo>
                  <a:cubicBezTo>
                    <a:pt x="8" y="0"/>
                    <a:pt x="0" y="8"/>
                    <a:pt x="0" y="16"/>
                  </a:cubicBezTo>
                  <a:cubicBezTo>
                    <a:pt x="0" y="112"/>
                    <a:pt x="0" y="112"/>
                    <a:pt x="0" y="112"/>
                  </a:cubicBezTo>
                  <a:cubicBezTo>
                    <a:pt x="0" y="121"/>
                    <a:pt x="8" y="128"/>
                    <a:pt x="16" y="128"/>
                  </a:cubicBezTo>
                  <a:close/>
                </a:path>
              </a:pathLst>
            </a:custGeom>
            <a:gradFill flip="none" rotWithShape="1">
              <a:gsLst>
                <a:gs pos="44000">
                  <a:srgbClr val="109CC2"/>
                </a:gs>
                <a:gs pos="0">
                  <a:srgbClr val="21C0EC">
                    <a:alpha val="0"/>
                  </a:srgbClr>
                </a:gs>
              </a:gsLst>
              <a:lin ang="10800000" scaled="0"/>
              <a:tileRect/>
            </a:gra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50" name="Freeform 21"/>
            <p:cNvSpPr>
              <a:spLocks/>
            </p:cNvSpPr>
            <p:nvPr/>
          </p:nvSpPr>
          <p:spPr bwMode="auto">
            <a:xfrm>
              <a:off x="263877" y="1189211"/>
              <a:ext cx="2859113" cy="903993"/>
            </a:xfrm>
            <a:custGeom>
              <a:avLst/>
              <a:gdLst>
                <a:gd name="T0" fmla="*/ 952 w 968"/>
                <a:gd name="T1" fmla="*/ 304 h 304"/>
                <a:gd name="T2" fmla="*/ 16 w 968"/>
                <a:gd name="T3" fmla="*/ 304 h 304"/>
                <a:gd name="T4" fmla="*/ 0 w 968"/>
                <a:gd name="T5" fmla="*/ 288 h 304"/>
                <a:gd name="T6" fmla="*/ 0 w 968"/>
                <a:gd name="T7" fmla="*/ 16 h 304"/>
                <a:gd name="T8" fmla="*/ 16 w 968"/>
                <a:gd name="T9" fmla="*/ 0 h 304"/>
                <a:gd name="T10" fmla="*/ 952 w 968"/>
                <a:gd name="T11" fmla="*/ 0 h 304"/>
                <a:gd name="T12" fmla="*/ 968 w 968"/>
                <a:gd name="T13" fmla="*/ 16 h 304"/>
                <a:gd name="T14" fmla="*/ 968 w 968"/>
                <a:gd name="T15" fmla="*/ 288 h 304"/>
                <a:gd name="T16" fmla="*/ 952 w 968"/>
                <a:gd name="T1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304">
                  <a:moveTo>
                    <a:pt x="952" y="304"/>
                  </a:moveTo>
                  <a:cubicBezTo>
                    <a:pt x="16" y="304"/>
                    <a:pt x="16" y="304"/>
                    <a:pt x="16" y="304"/>
                  </a:cubicBezTo>
                  <a:cubicBezTo>
                    <a:pt x="8" y="304"/>
                    <a:pt x="0" y="297"/>
                    <a:pt x="0" y="288"/>
                  </a:cubicBezTo>
                  <a:cubicBezTo>
                    <a:pt x="0" y="16"/>
                    <a:pt x="0" y="16"/>
                    <a:pt x="0" y="16"/>
                  </a:cubicBezTo>
                  <a:cubicBezTo>
                    <a:pt x="0" y="8"/>
                    <a:pt x="8" y="0"/>
                    <a:pt x="16" y="0"/>
                  </a:cubicBezTo>
                  <a:cubicBezTo>
                    <a:pt x="952" y="0"/>
                    <a:pt x="952" y="0"/>
                    <a:pt x="952" y="0"/>
                  </a:cubicBezTo>
                  <a:cubicBezTo>
                    <a:pt x="961" y="0"/>
                    <a:pt x="968" y="8"/>
                    <a:pt x="968" y="16"/>
                  </a:cubicBezTo>
                  <a:cubicBezTo>
                    <a:pt x="968" y="288"/>
                    <a:pt x="968" y="288"/>
                    <a:pt x="968" y="288"/>
                  </a:cubicBezTo>
                  <a:cubicBezTo>
                    <a:pt x="968" y="297"/>
                    <a:pt x="961" y="304"/>
                    <a:pt x="952" y="304"/>
                  </a:cubicBezTo>
                  <a:close/>
                </a:path>
              </a:pathLst>
            </a:custGeom>
            <a:gradFill flip="none" rotWithShape="1">
              <a:gsLst>
                <a:gs pos="100000">
                  <a:srgbClr val="EBFCFF"/>
                </a:gs>
                <a:gs pos="0">
                  <a:schemeClr val="bg1"/>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p:cNvGrpSpPr/>
          <p:nvPr/>
        </p:nvGrpSpPr>
        <p:grpSpPr>
          <a:xfrm>
            <a:off x="8063678" y="3790363"/>
            <a:ext cx="4169461" cy="1046406"/>
            <a:chOff x="263877" y="1189211"/>
            <a:chExt cx="4169461" cy="1046406"/>
          </a:xfrm>
        </p:grpSpPr>
        <p:sp>
          <p:nvSpPr>
            <p:cNvPr id="21" name="Freeform 20"/>
            <p:cNvSpPr>
              <a:spLocks/>
            </p:cNvSpPr>
            <p:nvPr/>
          </p:nvSpPr>
          <p:spPr bwMode="auto">
            <a:xfrm>
              <a:off x="263877" y="1736862"/>
              <a:ext cx="2859112" cy="498755"/>
            </a:xfrm>
            <a:custGeom>
              <a:avLst/>
              <a:gdLst>
                <a:gd name="T0" fmla="*/ 16 w 968"/>
                <a:gd name="T1" fmla="*/ 128 h 168"/>
                <a:gd name="T2" fmla="*/ 952 w 968"/>
                <a:gd name="T3" fmla="*/ 168 h 168"/>
                <a:gd name="T4" fmla="*/ 968 w 968"/>
                <a:gd name="T5" fmla="*/ 152 h 168"/>
                <a:gd name="T6" fmla="*/ 968 w 968"/>
                <a:gd name="T7" fmla="*/ 16 h 168"/>
                <a:gd name="T8" fmla="*/ 952 w 968"/>
                <a:gd name="T9" fmla="*/ 0 h 168"/>
                <a:gd name="T10" fmla="*/ 16 w 968"/>
                <a:gd name="T11" fmla="*/ 0 h 168"/>
                <a:gd name="T12" fmla="*/ 0 w 968"/>
                <a:gd name="T13" fmla="*/ 16 h 168"/>
                <a:gd name="T14" fmla="*/ 0 w 968"/>
                <a:gd name="T15" fmla="*/ 112 h 168"/>
                <a:gd name="T16" fmla="*/ 16 w 968"/>
                <a:gd name="T17" fmla="*/ 12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168">
                  <a:moveTo>
                    <a:pt x="16" y="128"/>
                  </a:moveTo>
                  <a:cubicBezTo>
                    <a:pt x="952" y="168"/>
                    <a:pt x="952" y="168"/>
                    <a:pt x="952" y="168"/>
                  </a:cubicBezTo>
                  <a:cubicBezTo>
                    <a:pt x="961" y="168"/>
                    <a:pt x="968" y="161"/>
                    <a:pt x="968" y="152"/>
                  </a:cubicBezTo>
                  <a:cubicBezTo>
                    <a:pt x="968" y="16"/>
                    <a:pt x="968" y="16"/>
                    <a:pt x="968" y="16"/>
                  </a:cubicBezTo>
                  <a:cubicBezTo>
                    <a:pt x="968" y="8"/>
                    <a:pt x="961" y="0"/>
                    <a:pt x="952" y="0"/>
                  </a:cubicBezTo>
                  <a:cubicBezTo>
                    <a:pt x="16" y="0"/>
                    <a:pt x="16" y="0"/>
                    <a:pt x="16" y="0"/>
                  </a:cubicBezTo>
                  <a:cubicBezTo>
                    <a:pt x="8" y="0"/>
                    <a:pt x="0" y="8"/>
                    <a:pt x="0" y="16"/>
                  </a:cubicBezTo>
                  <a:cubicBezTo>
                    <a:pt x="0" y="112"/>
                    <a:pt x="0" y="112"/>
                    <a:pt x="0" y="112"/>
                  </a:cubicBezTo>
                  <a:cubicBezTo>
                    <a:pt x="0" y="121"/>
                    <a:pt x="8" y="128"/>
                    <a:pt x="16" y="128"/>
                  </a:cubicBezTo>
                  <a:close/>
                </a:path>
              </a:pathLst>
            </a:custGeom>
            <a:gradFill flip="none" rotWithShape="1">
              <a:gsLst>
                <a:gs pos="44000">
                  <a:srgbClr val="109CC2"/>
                </a:gs>
                <a:gs pos="0">
                  <a:srgbClr val="21C0EC">
                    <a:alpha val="0"/>
                  </a:srgbClr>
                </a:gs>
              </a:gsLst>
              <a:lin ang="10800000" scaled="0"/>
              <a:tileRect/>
            </a:gra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23" name="Freeform 21"/>
            <p:cNvSpPr>
              <a:spLocks/>
            </p:cNvSpPr>
            <p:nvPr/>
          </p:nvSpPr>
          <p:spPr bwMode="auto">
            <a:xfrm>
              <a:off x="263877" y="1189211"/>
              <a:ext cx="2859113" cy="903993"/>
            </a:xfrm>
            <a:custGeom>
              <a:avLst/>
              <a:gdLst>
                <a:gd name="T0" fmla="*/ 952 w 968"/>
                <a:gd name="T1" fmla="*/ 304 h 304"/>
                <a:gd name="T2" fmla="*/ 16 w 968"/>
                <a:gd name="T3" fmla="*/ 304 h 304"/>
                <a:gd name="T4" fmla="*/ 0 w 968"/>
                <a:gd name="T5" fmla="*/ 288 h 304"/>
                <a:gd name="T6" fmla="*/ 0 w 968"/>
                <a:gd name="T7" fmla="*/ 16 h 304"/>
                <a:gd name="T8" fmla="*/ 16 w 968"/>
                <a:gd name="T9" fmla="*/ 0 h 304"/>
                <a:gd name="T10" fmla="*/ 952 w 968"/>
                <a:gd name="T11" fmla="*/ 0 h 304"/>
                <a:gd name="T12" fmla="*/ 968 w 968"/>
                <a:gd name="T13" fmla="*/ 16 h 304"/>
                <a:gd name="T14" fmla="*/ 968 w 968"/>
                <a:gd name="T15" fmla="*/ 288 h 304"/>
                <a:gd name="T16" fmla="*/ 952 w 968"/>
                <a:gd name="T1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304">
                  <a:moveTo>
                    <a:pt x="952" y="304"/>
                  </a:moveTo>
                  <a:cubicBezTo>
                    <a:pt x="16" y="304"/>
                    <a:pt x="16" y="304"/>
                    <a:pt x="16" y="304"/>
                  </a:cubicBezTo>
                  <a:cubicBezTo>
                    <a:pt x="8" y="304"/>
                    <a:pt x="0" y="297"/>
                    <a:pt x="0" y="288"/>
                  </a:cubicBezTo>
                  <a:cubicBezTo>
                    <a:pt x="0" y="16"/>
                    <a:pt x="0" y="16"/>
                    <a:pt x="0" y="16"/>
                  </a:cubicBezTo>
                  <a:cubicBezTo>
                    <a:pt x="0" y="8"/>
                    <a:pt x="8" y="0"/>
                    <a:pt x="16" y="0"/>
                  </a:cubicBezTo>
                  <a:cubicBezTo>
                    <a:pt x="952" y="0"/>
                    <a:pt x="952" y="0"/>
                    <a:pt x="952" y="0"/>
                  </a:cubicBezTo>
                  <a:cubicBezTo>
                    <a:pt x="961" y="0"/>
                    <a:pt x="968" y="8"/>
                    <a:pt x="968" y="16"/>
                  </a:cubicBezTo>
                  <a:cubicBezTo>
                    <a:pt x="968" y="288"/>
                    <a:pt x="968" y="288"/>
                    <a:pt x="968" y="288"/>
                  </a:cubicBezTo>
                  <a:cubicBezTo>
                    <a:pt x="968" y="297"/>
                    <a:pt x="961" y="304"/>
                    <a:pt x="952" y="304"/>
                  </a:cubicBezTo>
                  <a:close/>
                </a:path>
              </a:pathLst>
            </a:custGeom>
            <a:gradFill flip="none" rotWithShape="1">
              <a:gsLst>
                <a:gs pos="100000">
                  <a:srgbClr val="EBFCFF"/>
                </a:gs>
                <a:gs pos="0">
                  <a:schemeClr val="bg1"/>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Rectangle 23"/>
            <p:cNvSpPr/>
            <p:nvPr/>
          </p:nvSpPr>
          <p:spPr>
            <a:xfrm>
              <a:off x="504827" y="1397260"/>
              <a:ext cx="3928511" cy="461665"/>
            </a:xfrm>
            <a:prstGeom prst="rect">
              <a:avLst/>
            </a:prstGeom>
            <a:noFill/>
          </p:spPr>
          <p:txBody>
            <a:bodyPr wrap="none" lIns="91440" tIns="45720" rIns="91440" bIns="45720">
              <a:spAutoFit/>
            </a:bodyPr>
            <a:lstStyle/>
            <a:p>
              <a:r>
                <a:rPr lang="en-US" sz="2400" b="1" spc="200" dirty="0">
                  <a:ln w="0">
                    <a:noFill/>
                  </a:ln>
                  <a:solidFill>
                    <a:srgbClr val="27C5EF"/>
                  </a:solidFill>
                  <a:latin typeface="Calibri (body)"/>
                </a:rPr>
                <a:t>27 YEARS (1995-2021)</a:t>
              </a:r>
              <a:endParaRPr lang="en-US" sz="2400" b="1" cap="none" spc="200" dirty="0">
                <a:ln w="0">
                  <a:noFill/>
                </a:ln>
                <a:solidFill>
                  <a:srgbClr val="27C5EF"/>
                </a:solidFill>
                <a:latin typeface="Calibri (body)"/>
              </a:endParaRPr>
            </a:p>
          </p:txBody>
        </p:sp>
      </p:grpSp>
      <p:sp>
        <p:nvSpPr>
          <p:cNvPr id="25" name="Rectangle 24"/>
          <p:cNvSpPr/>
          <p:nvPr/>
        </p:nvSpPr>
        <p:spPr>
          <a:xfrm>
            <a:off x="7306112" y="4933117"/>
            <a:ext cx="4872898" cy="193899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Knitted Clothing Accessories</a:t>
            </a:r>
          </a:p>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Non-Knitted Clothing Accessories</a:t>
            </a:r>
          </a:p>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Used Clothes &amp; Textile Articles</a:t>
            </a:r>
          </a:p>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Vegetables, Textile Fiber</a:t>
            </a:r>
          </a:p>
        </p:txBody>
      </p:sp>
    </p:spTree>
    <p:extLst>
      <p:ext uri="{BB962C8B-B14F-4D97-AF65-F5344CB8AC3E}">
        <p14:creationId xmlns:p14="http://schemas.microsoft.com/office/powerpoint/2010/main" val="6414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981B8D2-680D-AF38-BF57-D2B6518008B9}"/>
              </a:ext>
            </a:extLst>
          </p:cNvPr>
          <p:cNvPicPr>
            <a:picLocks noChangeAspect="1"/>
          </p:cNvPicPr>
          <p:nvPr/>
        </p:nvPicPr>
        <p:blipFill>
          <a:blip r:embed="rId2"/>
          <a:stretch>
            <a:fillRect/>
          </a:stretch>
        </p:blipFill>
        <p:spPr>
          <a:xfrm>
            <a:off x="385762" y="100012"/>
            <a:ext cx="11420475" cy="6657975"/>
          </a:xfrm>
          <a:prstGeom prst="rect">
            <a:avLst/>
          </a:prstGeom>
        </p:spPr>
      </p:pic>
    </p:spTree>
    <p:extLst>
      <p:ext uri="{BB962C8B-B14F-4D97-AF65-F5344CB8AC3E}">
        <p14:creationId xmlns:p14="http://schemas.microsoft.com/office/powerpoint/2010/main" val="1189878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6220AD-D65E-1A36-5F09-0C2DEFCDA145}"/>
              </a:ext>
            </a:extLst>
          </p:cNvPr>
          <p:cNvPicPr>
            <a:picLocks noChangeAspect="1"/>
          </p:cNvPicPr>
          <p:nvPr/>
        </p:nvPicPr>
        <p:blipFill>
          <a:blip r:embed="rId2"/>
          <a:stretch>
            <a:fillRect/>
          </a:stretch>
        </p:blipFill>
        <p:spPr>
          <a:xfrm>
            <a:off x="1155506" y="0"/>
            <a:ext cx="9880987" cy="6858000"/>
          </a:xfrm>
          <a:prstGeom prst="rect">
            <a:avLst/>
          </a:prstGeom>
        </p:spPr>
      </p:pic>
    </p:spTree>
    <p:extLst>
      <p:ext uri="{BB962C8B-B14F-4D97-AF65-F5344CB8AC3E}">
        <p14:creationId xmlns:p14="http://schemas.microsoft.com/office/powerpoint/2010/main" val="263343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A45990-7F5F-DD72-B8C0-07A2D3A5BD6B}"/>
              </a:ext>
            </a:extLst>
          </p:cNvPr>
          <p:cNvPicPr>
            <a:picLocks noChangeAspect="1"/>
          </p:cNvPicPr>
          <p:nvPr/>
        </p:nvPicPr>
        <p:blipFill>
          <a:blip r:embed="rId2"/>
          <a:stretch>
            <a:fillRect/>
          </a:stretch>
        </p:blipFill>
        <p:spPr>
          <a:xfrm>
            <a:off x="180975" y="1963721"/>
            <a:ext cx="11830050" cy="4457700"/>
          </a:xfrm>
          <a:prstGeom prst="rect">
            <a:avLst/>
          </a:prstGeom>
        </p:spPr>
      </p:pic>
      <p:sp>
        <p:nvSpPr>
          <p:cNvPr id="5" name="TextBox 4">
            <a:extLst>
              <a:ext uri="{FF2B5EF4-FFF2-40B4-BE49-F238E27FC236}">
                <a16:creationId xmlns:a16="http://schemas.microsoft.com/office/drawing/2014/main" id="{4ECF4E85-BA0A-23E9-23FF-CF97664D92C1}"/>
              </a:ext>
            </a:extLst>
          </p:cNvPr>
          <p:cNvSpPr txBox="1"/>
          <p:nvPr/>
        </p:nvSpPr>
        <p:spPr>
          <a:xfrm>
            <a:off x="772998" y="942680"/>
            <a:ext cx="8351966"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Inequality analysis for the export businesses in Bangladesh:</a:t>
            </a:r>
          </a:p>
        </p:txBody>
      </p:sp>
    </p:spTree>
    <p:extLst>
      <p:ext uri="{BB962C8B-B14F-4D97-AF65-F5344CB8AC3E}">
        <p14:creationId xmlns:p14="http://schemas.microsoft.com/office/powerpoint/2010/main" val="336911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37554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836" y="96982"/>
            <a:ext cx="12302836" cy="6761018"/>
          </a:xfrm>
          <a:prstGeom prst="rect">
            <a:avLst/>
          </a:prstGeom>
        </p:spPr>
      </p:pic>
    </p:spTree>
    <p:extLst>
      <p:ext uri="{BB962C8B-B14F-4D97-AF65-F5344CB8AC3E}">
        <p14:creationId xmlns:p14="http://schemas.microsoft.com/office/powerpoint/2010/main" val="168339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 y="0"/>
            <a:ext cx="6452091" cy="6605752"/>
            <a:chOff x="1" y="0"/>
            <a:chExt cx="6452091" cy="6605752"/>
          </a:xfrm>
        </p:grpSpPr>
        <p:sp>
          <p:nvSpPr>
            <p:cNvPr id="6" name="Freeform 6"/>
            <p:cNvSpPr>
              <a:spLocks/>
            </p:cNvSpPr>
            <p:nvPr/>
          </p:nvSpPr>
          <p:spPr bwMode="auto">
            <a:xfrm>
              <a:off x="1" y="0"/>
              <a:ext cx="6452091" cy="6605752"/>
            </a:xfrm>
            <a:custGeom>
              <a:avLst/>
              <a:gdLst>
                <a:gd name="T0" fmla="*/ 2039 w 2100"/>
                <a:gd name="T1" fmla="*/ 553 h 2150"/>
                <a:gd name="T2" fmla="*/ 781 w 2100"/>
                <a:gd name="T3" fmla="*/ 1999 h 2150"/>
                <a:gd name="T4" fmla="*/ 716 w 2100"/>
                <a:gd name="T5" fmla="*/ 2073 h 2150"/>
                <a:gd name="T6" fmla="*/ 479 w 2100"/>
                <a:gd name="T7" fmla="*/ 2089 h 2150"/>
                <a:gd name="T8" fmla="*/ 0 w 2100"/>
                <a:gd name="T9" fmla="*/ 1672 h 2150"/>
                <a:gd name="T10" fmla="*/ 0 w 2100"/>
                <a:gd name="T11" fmla="*/ 0 h 2150"/>
                <a:gd name="T12" fmla="*/ 1659 w 2100"/>
                <a:gd name="T13" fmla="*/ 0 h 2150"/>
                <a:gd name="T14" fmla="*/ 2022 w 2100"/>
                <a:gd name="T15" fmla="*/ 316 h 2150"/>
                <a:gd name="T16" fmla="*/ 2039 w 2100"/>
                <a:gd name="T17" fmla="*/ 553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00" h="2150">
                  <a:moveTo>
                    <a:pt x="2039" y="553"/>
                  </a:moveTo>
                  <a:cubicBezTo>
                    <a:pt x="781" y="1999"/>
                    <a:pt x="781" y="1999"/>
                    <a:pt x="781" y="1999"/>
                  </a:cubicBezTo>
                  <a:cubicBezTo>
                    <a:pt x="716" y="2073"/>
                    <a:pt x="716" y="2073"/>
                    <a:pt x="716" y="2073"/>
                  </a:cubicBezTo>
                  <a:cubicBezTo>
                    <a:pt x="655" y="2143"/>
                    <a:pt x="549" y="2150"/>
                    <a:pt x="479" y="2089"/>
                  </a:cubicBezTo>
                  <a:cubicBezTo>
                    <a:pt x="0" y="1672"/>
                    <a:pt x="0" y="1672"/>
                    <a:pt x="0" y="1672"/>
                  </a:cubicBezTo>
                  <a:cubicBezTo>
                    <a:pt x="0" y="0"/>
                    <a:pt x="0" y="0"/>
                    <a:pt x="0" y="0"/>
                  </a:cubicBezTo>
                  <a:cubicBezTo>
                    <a:pt x="1659" y="0"/>
                    <a:pt x="1659" y="0"/>
                    <a:pt x="1659" y="0"/>
                  </a:cubicBezTo>
                  <a:cubicBezTo>
                    <a:pt x="2022" y="316"/>
                    <a:pt x="2022" y="316"/>
                    <a:pt x="2022" y="316"/>
                  </a:cubicBezTo>
                  <a:cubicBezTo>
                    <a:pt x="2092" y="377"/>
                    <a:pt x="2100" y="483"/>
                    <a:pt x="2039" y="553"/>
                  </a:cubicBezTo>
                  <a:close/>
                </a:path>
              </a:pathLst>
            </a:custGeom>
            <a:blipFill dpi="0" rotWithShape="1">
              <a:blip r:embed="rId2" cstate="email">
                <a:extLst>
                  <a:ext uri="{BEBA8EAE-BF5A-486C-A8C5-ECC9F3942E4B}">
                    <a14:imgProps xmlns:a14="http://schemas.microsoft.com/office/drawing/2010/main">
                      <a14:imgLayer r:embed="rId3">
                        <a14:imgEffect>
                          <a14:saturation sat="114000"/>
                        </a14:imgEffect>
                      </a14:imgLayer>
                    </a14:imgProps>
                  </a:ext>
                  <a:ext uri="{28A0092B-C50C-407E-A947-70E740481C1C}">
                    <a14:useLocalDpi xmlns:a14="http://schemas.microsoft.com/office/drawing/2010/main"/>
                  </a:ext>
                </a:extLst>
              </a:blip>
              <a:srcRect/>
              <a:stretch>
                <a:fillRect/>
              </a:stretch>
            </a:blipFill>
            <a:ln>
              <a:noFill/>
            </a:ln>
            <a:effectLst>
              <a:outerShdw blurRad="177800" dist="50800" dir="2700000" algn="tl" rotWithShape="0">
                <a:prstClr val="black">
                  <a:alpha val="30000"/>
                </a:prstClr>
              </a:outerShdw>
            </a:effectLst>
          </p:spPr>
          <p:txBody>
            <a:bodyPr vert="horz" wrap="square" lIns="91440" tIns="45720" rIns="91440" bIns="45720" numCol="1" anchor="t" anchorCtr="0" compatLnSpc="1">
              <a:prstTxWarp prst="textNoShape">
                <a:avLst/>
              </a:prstTxWarp>
            </a:bodyPr>
            <a:lstStyle/>
            <a:p>
              <a:endParaRPr lang="en-US" dirty="0"/>
            </a:p>
          </p:txBody>
        </p:sp>
        <p:pic>
          <p:nvPicPr>
            <p:cNvPr id="2054" name="Picture 6" descr="Creative and Smart! LG CNS :: ESS 총정리, 개념부터 주요 기술까지"/>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4050" t="5329" r="8418"/>
            <a:stretch/>
          </p:blipFill>
          <p:spPr bwMode="auto">
            <a:xfrm rot="857101">
              <a:off x="3439000" y="1754167"/>
              <a:ext cx="849999" cy="10904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5" name="Group 94"/>
          <p:cNvGrpSpPr/>
          <p:nvPr/>
        </p:nvGrpSpPr>
        <p:grpSpPr>
          <a:xfrm>
            <a:off x="5017280" y="3120302"/>
            <a:ext cx="1539498" cy="109728"/>
            <a:chOff x="6432882" y="1014568"/>
            <a:chExt cx="1539498" cy="109728"/>
          </a:xfrm>
        </p:grpSpPr>
        <p:cxnSp>
          <p:nvCxnSpPr>
            <p:cNvPr id="96" name="Straight Connector 95"/>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p:cNvGrpSpPr/>
          <p:nvPr/>
        </p:nvGrpSpPr>
        <p:grpSpPr>
          <a:xfrm>
            <a:off x="2312435" y="6239797"/>
            <a:ext cx="1539498" cy="109728"/>
            <a:chOff x="6432882" y="1014568"/>
            <a:chExt cx="1539498" cy="109728"/>
          </a:xfrm>
        </p:grpSpPr>
        <p:cxnSp>
          <p:nvCxnSpPr>
            <p:cNvPr id="102" name="Straight Connector 101"/>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103" name="Oval 102"/>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Freeform 5"/>
          <p:cNvSpPr>
            <a:spLocks/>
          </p:cNvSpPr>
          <p:nvPr/>
        </p:nvSpPr>
        <p:spPr bwMode="auto">
          <a:xfrm>
            <a:off x="2399088" y="0"/>
            <a:ext cx="4532161" cy="6141465"/>
          </a:xfrm>
          <a:custGeom>
            <a:avLst/>
            <a:gdLst>
              <a:gd name="T0" fmla="*/ 1414 w 1475"/>
              <a:gd name="T1" fmla="*/ 425 h 1999"/>
              <a:gd name="T2" fmla="*/ 91 w 1475"/>
              <a:gd name="T3" fmla="*/ 1945 h 1999"/>
              <a:gd name="T4" fmla="*/ 0 w 1475"/>
              <a:gd name="T5" fmla="*/ 1999 h 1999"/>
              <a:gd name="T6" fmla="*/ 1258 w 1475"/>
              <a:gd name="T7" fmla="*/ 553 h 1999"/>
              <a:gd name="T8" fmla="*/ 1241 w 1475"/>
              <a:gd name="T9" fmla="*/ 316 h 1999"/>
              <a:gd name="T10" fmla="*/ 878 w 1475"/>
              <a:gd name="T11" fmla="*/ 0 h 1999"/>
              <a:gd name="T12" fmla="*/ 1181 w 1475"/>
              <a:gd name="T13" fmla="*/ 0 h 1999"/>
              <a:gd name="T14" fmla="*/ 1397 w 1475"/>
              <a:gd name="T15" fmla="*/ 188 h 1999"/>
              <a:gd name="T16" fmla="*/ 1414 w 1475"/>
              <a:gd name="T17" fmla="*/ 425 h 1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5" h="1999">
                <a:moveTo>
                  <a:pt x="1414" y="425"/>
                </a:moveTo>
                <a:cubicBezTo>
                  <a:pt x="91" y="1945"/>
                  <a:pt x="91" y="1945"/>
                  <a:pt x="91" y="1945"/>
                </a:cubicBezTo>
                <a:cubicBezTo>
                  <a:pt x="66" y="1973"/>
                  <a:pt x="34" y="1991"/>
                  <a:pt x="0" y="1999"/>
                </a:cubicBezTo>
                <a:cubicBezTo>
                  <a:pt x="1258" y="553"/>
                  <a:pt x="1258" y="553"/>
                  <a:pt x="1258" y="553"/>
                </a:cubicBezTo>
                <a:cubicBezTo>
                  <a:pt x="1319" y="483"/>
                  <a:pt x="1311" y="377"/>
                  <a:pt x="1241" y="316"/>
                </a:cubicBezTo>
                <a:cubicBezTo>
                  <a:pt x="878" y="0"/>
                  <a:pt x="878" y="0"/>
                  <a:pt x="878" y="0"/>
                </a:cubicBezTo>
                <a:cubicBezTo>
                  <a:pt x="1181" y="0"/>
                  <a:pt x="1181" y="0"/>
                  <a:pt x="1181" y="0"/>
                </a:cubicBezTo>
                <a:cubicBezTo>
                  <a:pt x="1397" y="188"/>
                  <a:pt x="1397" y="188"/>
                  <a:pt x="1397" y="188"/>
                </a:cubicBezTo>
                <a:cubicBezTo>
                  <a:pt x="1467" y="249"/>
                  <a:pt x="1475" y="355"/>
                  <a:pt x="1414" y="425"/>
                </a:cubicBezTo>
                <a:close/>
              </a:path>
            </a:pathLst>
          </a:custGeom>
          <a:gradFill flip="none" rotWithShape="1">
            <a:gsLst>
              <a:gs pos="0">
                <a:srgbClr val="1B4B7F"/>
              </a:gs>
              <a:gs pos="48000">
                <a:srgbClr val="25A7FF"/>
              </a:gs>
              <a:gs pos="100000">
                <a:srgbClr val="64E9FF"/>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1" y="3183913"/>
            <a:ext cx="2835285" cy="2582489"/>
          </a:xfrm>
          <a:custGeom>
            <a:avLst/>
            <a:gdLst>
              <a:gd name="T0" fmla="*/ 923 w 923"/>
              <a:gd name="T1" fmla="*/ 639 h 841"/>
              <a:gd name="T2" fmla="*/ 814 w 923"/>
              <a:gd name="T3" fmla="*/ 764 h 841"/>
              <a:gd name="T4" fmla="*/ 577 w 923"/>
              <a:gd name="T5" fmla="*/ 780 h 841"/>
              <a:gd name="T6" fmla="*/ 0 w 923"/>
              <a:gd name="T7" fmla="*/ 283 h 841"/>
              <a:gd name="T8" fmla="*/ 0 w 923"/>
              <a:gd name="T9" fmla="*/ 0 h 841"/>
              <a:gd name="T10" fmla="*/ 705 w 923"/>
              <a:gd name="T11" fmla="*/ 623 h 841"/>
              <a:gd name="T12" fmla="*/ 923 w 923"/>
              <a:gd name="T13" fmla="*/ 639 h 841"/>
            </a:gdLst>
            <a:ahLst/>
            <a:cxnLst>
              <a:cxn ang="0">
                <a:pos x="T0" y="T1"/>
              </a:cxn>
              <a:cxn ang="0">
                <a:pos x="T2" y="T3"/>
              </a:cxn>
              <a:cxn ang="0">
                <a:pos x="T4" y="T5"/>
              </a:cxn>
              <a:cxn ang="0">
                <a:pos x="T6" y="T7"/>
              </a:cxn>
              <a:cxn ang="0">
                <a:pos x="T8" y="T9"/>
              </a:cxn>
              <a:cxn ang="0">
                <a:pos x="T10" y="T11"/>
              </a:cxn>
              <a:cxn ang="0">
                <a:pos x="T12" y="T13"/>
              </a:cxn>
            </a:cxnLst>
            <a:rect l="0" t="0" r="r" b="b"/>
            <a:pathLst>
              <a:path w="923" h="841">
                <a:moveTo>
                  <a:pt x="923" y="639"/>
                </a:moveTo>
                <a:cubicBezTo>
                  <a:pt x="814" y="764"/>
                  <a:pt x="814" y="764"/>
                  <a:pt x="814" y="764"/>
                </a:cubicBezTo>
                <a:cubicBezTo>
                  <a:pt x="753" y="834"/>
                  <a:pt x="647" y="841"/>
                  <a:pt x="577" y="780"/>
                </a:cubicBezTo>
                <a:cubicBezTo>
                  <a:pt x="0" y="283"/>
                  <a:pt x="0" y="283"/>
                  <a:pt x="0" y="283"/>
                </a:cubicBezTo>
                <a:cubicBezTo>
                  <a:pt x="0" y="0"/>
                  <a:pt x="0" y="0"/>
                  <a:pt x="0" y="0"/>
                </a:cubicBezTo>
                <a:cubicBezTo>
                  <a:pt x="705" y="623"/>
                  <a:pt x="705" y="623"/>
                  <a:pt x="705" y="623"/>
                </a:cubicBezTo>
                <a:cubicBezTo>
                  <a:pt x="767" y="678"/>
                  <a:pt x="856" y="682"/>
                  <a:pt x="923" y="639"/>
                </a:cubicBezTo>
                <a:close/>
              </a:path>
            </a:pathLst>
          </a:custGeom>
          <a:gradFill>
            <a:gsLst>
              <a:gs pos="0">
                <a:srgbClr val="04BEFE">
                  <a:alpha val="52000"/>
                </a:srgbClr>
              </a:gs>
              <a:gs pos="100000">
                <a:srgbClr val="4498EC">
                  <a:alpha val="0"/>
                </a:srgb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1" y="3914214"/>
            <a:ext cx="3978652" cy="2380913"/>
          </a:xfrm>
          <a:custGeom>
            <a:avLst/>
            <a:gdLst>
              <a:gd name="T0" fmla="*/ 1288 w 1295"/>
              <a:gd name="T1" fmla="*/ 30 h 775"/>
              <a:gd name="T2" fmla="*/ 709 w 1295"/>
              <a:gd name="T3" fmla="*/ 698 h 775"/>
              <a:gd name="T4" fmla="*/ 472 w 1295"/>
              <a:gd name="T5" fmla="*/ 714 h 775"/>
              <a:gd name="T6" fmla="*/ 0 w 1295"/>
              <a:gd name="T7" fmla="*/ 300 h 775"/>
              <a:gd name="T8" fmla="*/ 0 w 1295"/>
              <a:gd name="T9" fmla="*/ 44 h 775"/>
              <a:gd name="T10" fmla="*/ 577 w 1295"/>
              <a:gd name="T11" fmla="*/ 542 h 775"/>
              <a:gd name="T12" fmla="*/ 814 w 1295"/>
              <a:gd name="T13" fmla="*/ 526 h 775"/>
              <a:gd name="T14" fmla="*/ 923 w 1295"/>
              <a:gd name="T15" fmla="*/ 401 h 775"/>
              <a:gd name="T16" fmla="*/ 1263 w 1295"/>
              <a:gd name="T17" fmla="*/ 8 h 775"/>
              <a:gd name="T18" fmla="*/ 1286 w 1295"/>
              <a:gd name="T19" fmla="*/ 5 h 775"/>
              <a:gd name="T20" fmla="*/ 1288 w 1295"/>
              <a:gd name="T21" fmla="*/ 30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95" h="775">
                <a:moveTo>
                  <a:pt x="1288" y="30"/>
                </a:moveTo>
                <a:cubicBezTo>
                  <a:pt x="709" y="698"/>
                  <a:pt x="709" y="698"/>
                  <a:pt x="709" y="698"/>
                </a:cubicBezTo>
                <a:cubicBezTo>
                  <a:pt x="648" y="768"/>
                  <a:pt x="542" y="775"/>
                  <a:pt x="472" y="714"/>
                </a:cubicBezTo>
                <a:cubicBezTo>
                  <a:pt x="0" y="300"/>
                  <a:pt x="0" y="300"/>
                  <a:pt x="0" y="300"/>
                </a:cubicBezTo>
                <a:cubicBezTo>
                  <a:pt x="0" y="44"/>
                  <a:pt x="0" y="44"/>
                  <a:pt x="0" y="44"/>
                </a:cubicBezTo>
                <a:cubicBezTo>
                  <a:pt x="577" y="542"/>
                  <a:pt x="577" y="542"/>
                  <a:pt x="577" y="542"/>
                </a:cubicBezTo>
                <a:cubicBezTo>
                  <a:pt x="647" y="603"/>
                  <a:pt x="753" y="596"/>
                  <a:pt x="814" y="526"/>
                </a:cubicBezTo>
                <a:cubicBezTo>
                  <a:pt x="923" y="401"/>
                  <a:pt x="923" y="401"/>
                  <a:pt x="923" y="401"/>
                </a:cubicBezTo>
                <a:cubicBezTo>
                  <a:pt x="1263" y="8"/>
                  <a:pt x="1263" y="8"/>
                  <a:pt x="1263" y="8"/>
                </a:cubicBezTo>
                <a:cubicBezTo>
                  <a:pt x="1269" y="1"/>
                  <a:pt x="1279" y="0"/>
                  <a:pt x="1286" y="5"/>
                </a:cubicBezTo>
                <a:cubicBezTo>
                  <a:pt x="1294" y="11"/>
                  <a:pt x="1295" y="22"/>
                  <a:pt x="1288" y="30"/>
                </a:cubicBezTo>
                <a:close/>
              </a:path>
            </a:pathLst>
          </a:custGeom>
          <a:gradFill>
            <a:gsLst>
              <a:gs pos="0">
                <a:srgbClr val="1B4B7F"/>
              </a:gs>
              <a:gs pos="48000">
                <a:srgbClr val="25A7FF"/>
              </a:gs>
              <a:gs pos="100000">
                <a:srgbClr val="64E9FF"/>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4046396" y="3210349"/>
            <a:ext cx="543595" cy="606381"/>
          </a:xfrm>
          <a:custGeom>
            <a:avLst/>
            <a:gdLst>
              <a:gd name="T0" fmla="*/ 168 w 177"/>
              <a:gd name="T1" fmla="*/ 5 h 197"/>
              <a:gd name="T2" fmla="*/ 168 w 177"/>
              <a:gd name="T3" fmla="*/ 5 h 197"/>
              <a:gd name="T4" fmla="*/ 171 w 177"/>
              <a:gd name="T5" fmla="*/ 29 h 197"/>
              <a:gd name="T6" fmla="*/ 32 w 177"/>
              <a:gd name="T7" fmla="*/ 189 h 197"/>
              <a:gd name="T8" fmla="*/ 9 w 177"/>
              <a:gd name="T9" fmla="*/ 192 h 197"/>
              <a:gd name="T10" fmla="*/ 9 w 177"/>
              <a:gd name="T11" fmla="*/ 192 h 197"/>
              <a:gd name="T12" fmla="*/ 7 w 177"/>
              <a:gd name="T13" fmla="*/ 168 h 197"/>
              <a:gd name="T14" fmla="*/ 145 w 177"/>
              <a:gd name="T15" fmla="*/ 8 h 197"/>
              <a:gd name="T16" fmla="*/ 168 w 177"/>
              <a:gd name="T17" fmla="*/ 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 h="197">
                <a:moveTo>
                  <a:pt x="168" y="5"/>
                </a:moveTo>
                <a:cubicBezTo>
                  <a:pt x="168" y="5"/>
                  <a:pt x="168" y="5"/>
                  <a:pt x="168" y="5"/>
                </a:cubicBezTo>
                <a:cubicBezTo>
                  <a:pt x="176" y="11"/>
                  <a:pt x="177" y="22"/>
                  <a:pt x="171" y="29"/>
                </a:cubicBezTo>
                <a:cubicBezTo>
                  <a:pt x="32" y="189"/>
                  <a:pt x="32" y="189"/>
                  <a:pt x="32" y="189"/>
                </a:cubicBezTo>
                <a:cubicBezTo>
                  <a:pt x="26" y="196"/>
                  <a:pt x="16" y="197"/>
                  <a:pt x="9" y="192"/>
                </a:cubicBezTo>
                <a:cubicBezTo>
                  <a:pt x="9" y="192"/>
                  <a:pt x="9" y="192"/>
                  <a:pt x="9" y="192"/>
                </a:cubicBezTo>
                <a:cubicBezTo>
                  <a:pt x="1" y="186"/>
                  <a:pt x="0" y="175"/>
                  <a:pt x="7" y="168"/>
                </a:cubicBezTo>
                <a:cubicBezTo>
                  <a:pt x="145" y="8"/>
                  <a:pt x="145" y="8"/>
                  <a:pt x="145" y="8"/>
                </a:cubicBezTo>
                <a:cubicBezTo>
                  <a:pt x="151" y="1"/>
                  <a:pt x="161" y="0"/>
                  <a:pt x="168" y="5"/>
                </a:cubicBezTo>
                <a:close/>
              </a:path>
            </a:pathLst>
          </a:custGeom>
          <a:gradFill>
            <a:gsLst>
              <a:gs pos="0">
                <a:srgbClr val="04BEFE">
                  <a:alpha val="52000"/>
                </a:srgbClr>
              </a:gs>
              <a:gs pos="100000">
                <a:srgbClr val="4498EC">
                  <a:alpha val="0"/>
                </a:srgbClr>
              </a:gs>
            </a:gsLst>
            <a:lin ang="2700000" scaled="1"/>
          </a:gradFill>
          <a:ln>
            <a:noFill/>
          </a:ln>
        </p:spPr>
        <p:txBody>
          <a:bodyPr vert="horz" wrap="square" lIns="91440" tIns="45720" rIns="91440" bIns="45720" numCol="1" anchor="t" anchorCtr="0" compatLnSpc="1">
            <a:prstTxWarp prst="textNoShape">
              <a:avLst/>
            </a:prstTxWarp>
          </a:bodyPr>
          <a:lstStyle/>
          <a:p>
            <a:r>
              <a:rPr lang="en-US" dirty="0"/>
              <a:t> </a:t>
            </a:r>
          </a:p>
        </p:txBody>
      </p:sp>
      <p:sp>
        <p:nvSpPr>
          <p:cNvPr id="10" name="Freeform 10"/>
          <p:cNvSpPr>
            <a:spLocks/>
          </p:cNvSpPr>
          <p:nvPr/>
        </p:nvSpPr>
        <p:spPr bwMode="auto">
          <a:xfrm>
            <a:off x="4664343" y="2812153"/>
            <a:ext cx="269320" cy="290798"/>
          </a:xfrm>
          <a:custGeom>
            <a:avLst/>
            <a:gdLst>
              <a:gd name="T0" fmla="*/ 82 w 88"/>
              <a:gd name="T1" fmla="*/ 30 h 95"/>
              <a:gd name="T2" fmla="*/ 32 w 88"/>
              <a:gd name="T3" fmla="*/ 87 h 95"/>
              <a:gd name="T4" fmla="*/ 9 w 88"/>
              <a:gd name="T5" fmla="*/ 90 h 95"/>
              <a:gd name="T6" fmla="*/ 9 w 88"/>
              <a:gd name="T7" fmla="*/ 90 h 95"/>
              <a:gd name="T8" fmla="*/ 7 w 88"/>
              <a:gd name="T9" fmla="*/ 65 h 95"/>
              <a:gd name="T10" fmla="*/ 56 w 88"/>
              <a:gd name="T11" fmla="*/ 8 h 95"/>
              <a:gd name="T12" fmla="*/ 79 w 88"/>
              <a:gd name="T13" fmla="*/ 6 h 95"/>
              <a:gd name="T14" fmla="*/ 79 w 88"/>
              <a:gd name="T15" fmla="*/ 6 h 95"/>
              <a:gd name="T16" fmla="*/ 82 w 88"/>
              <a:gd name="T17" fmla="*/ 3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95">
                <a:moveTo>
                  <a:pt x="82" y="30"/>
                </a:moveTo>
                <a:cubicBezTo>
                  <a:pt x="32" y="87"/>
                  <a:pt x="32" y="87"/>
                  <a:pt x="32" y="87"/>
                </a:cubicBezTo>
                <a:cubicBezTo>
                  <a:pt x="26" y="94"/>
                  <a:pt x="16" y="95"/>
                  <a:pt x="9" y="90"/>
                </a:cubicBezTo>
                <a:cubicBezTo>
                  <a:pt x="9" y="90"/>
                  <a:pt x="9" y="90"/>
                  <a:pt x="9" y="90"/>
                </a:cubicBezTo>
                <a:cubicBezTo>
                  <a:pt x="1" y="84"/>
                  <a:pt x="0" y="73"/>
                  <a:pt x="7" y="65"/>
                </a:cubicBezTo>
                <a:cubicBezTo>
                  <a:pt x="56" y="8"/>
                  <a:pt x="56" y="8"/>
                  <a:pt x="56" y="8"/>
                </a:cubicBezTo>
                <a:cubicBezTo>
                  <a:pt x="62" y="1"/>
                  <a:pt x="72" y="0"/>
                  <a:pt x="79" y="6"/>
                </a:cubicBezTo>
                <a:cubicBezTo>
                  <a:pt x="79" y="6"/>
                  <a:pt x="79" y="6"/>
                  <a:pt x="79" y="6"/>
                </a:cubicBezTo>
                <a:cubicBezTo>
                  <a:pt x="87" y="12"/>
                  <a:pt x="88" y="23"/>
                  <a:pt x="82" y="30"/>
                </a:cubicBezTo>
                <a:close/>
              </a:path>
            </a:pathLst>
          </a:custGeom>
          <a:gradFill>
            <a:gsLst>
              <a:gs pos="0">
                <a:srgbClr val="04BEFE">
                  <a:alpha val="52000"/>
                </a:srgbClr>
              </a:gs>
              <a:gs pos="100000">
                <a:srgbClr val="4498EC">
                  <a:alpha val="0"/>
                </a:srgbClr>
              </a:gs>
            </a:gsLst>
            <a:lin ang="54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
          <p:cNvSpPr>
            <a:spLocks/>
          </p:cNvSpPr>
          <p:nvPr/>
        </p:nvSpPr>
        <p:spPr bwMode="auto">
          <a:xfrm>
            <a:off x="957" y="2265573"/>
            <a:ext cx="2835285" cy="2582489"/>
          </a:xfrm>
          <a:custGeom>
            <a:avLst/>
            <a:gdLst>
              <a:gd name="T0" fmla="*/ 923 w 923"/>
              <a:gd name="T1" fmla="*/ 639 h 841"/>
              <a:gd name="T2" fmla="*/ 814 w 923"/>
              <a:gd name="T3" fmla="*/ 764 h 841"/>
              <a:gd name="T4" fmla="*/ 577 w 923"/>
              <a:gd name="T5" fmla="*/ 780 h 841"/>
              <a:gd name="T6" fmla="*/ 0 w 923"/>
              <a:gd name="T7" fmla="*/ 283 h 841"/>
              <a:gd name="T8" fmla="*/ 0 w 923"/>
              <a:gd name="T9" fmla="*/ 0 h 841"/>
              <a:gd name="T10" fmla="*/ 705 w 923"/>
              <a:gd name="T11" fmla="*/ 623 h 841"/>
              <a:gd name="T12" fmla="*/ 923 w 923"/>
              <a:gd name="T13" fmla="*/ 639 h 841"/>
            </a:gdLst>
            <a:ahLst/>
            <a:cxnLst>
              <a:cxn ang="0">
                <a:pos x="T0" y="T1"/>
              </a:cxn>
              <a:cxn ang="0">
                <a:pos x="T2" y="T3"/>
              </a:cxn>
              <a:cxn ang="0">
                <a:pos x="T4" y="T5"/>
              </a:cxn>
              <a:cxn ang="0">
                <a:pos x="T6" y="T7"/>
              </a:cxn>
              <a:cxn ang="0">
                <a:pos x="T8" y="T9"/>
              </a:cxn>
              <a:cxn ang="0">
                <a:pos x="T10" y="T11"/>
              </a:cxn>
              <a:cxn ang="0">
                <a:pos x="T12" y="T13"/>
              </a:cxn>
            </a:cxnLst>
            <a:rect l="0" t="0" r="r" b="b"/>
            <a:pathLst>
              <a:path w="923" h="841">
                <a:moveTo>
                  <a:pt x="923" y="639"/>
                </a:moveTo>
                <a:cubicBezTo>
                  <a:pt x="814" y="764"/>
                  <a:pt x="814" y="764"/>
                  <a:pt x="814" y="764"/>
                </a:cubicBezTo>
                <a:cubicBezTo>
                  <a:pt x="753" y="834"/>
                  <a:pt x="647" y="841"/>
                  <a:pt x="577" y="780"/>
                </a:cubicBezTo>
                <a:cubicBezTo>
                  <a:pt x="0" y="283"/>
                  <a:pt x="0" y="283"/>
                  <a:pt x="0" y="283"/>
                </a:cubicBezTo>
                <a:cubicBezTo>
                  <a:pt x="0" y="0"/>
                  <a:pt x="0" y="0"/>
                  <a:pt x="0" y="0"/>
                </a:cubicBezTo>
                <a:cubicBezTo>
                  <a:pt x="705" y="623"/>
                  <a:pt x="705" y="623"/>
                  <a:pt x="705" y="623"/>
                </a:cubicBezTo>
                <a:cubicBezTo>
                  <a:pt x="767" y="678"/>
                  <a:pt x="856" y="682"/>
                  <a:pt x="923" y="639"/>
                </a:cubicBezTo>
                <a:close/>
              </a:path>
            </a:pathLst>
          </a:custGeom>
          <a:gradFill>
            <a:gsLst>
              <a:gs pos="0">
                <a:srgbClr val="04BEFE">
                  <a:alpha val="22000"/>
                </a:srgbClr>
              </a:gs>
              <a:gs pos="100000">
                <a:srgbClr val="4498EC">
                  <a:alpha val="0"/>
                </a:srgbClr>
              </a:gs>
            </a:gsLst>
            <a:lin ang="27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2" name="Group 1">
            <a:extLst>
              <a:ext uri="{FF2B5EF4-FFF2-40B4-BE49-F238E27FC236}">
                <a16:creationId xmlns:a16="http://schemas.microsoft.com/office/drawing/2014/main" id="{06281DA7-131D-4597-8F75-90E424690386}"/>
              </a:ext>
            </a:extLst>
          </p:cNvPr>
          <p:cNvGrpSpPr/>
          <p:nvPr/>
        </p:nvGrpSpPr>
        <p:grpSpPr>
          <a:xfrm>
            <a:off x="848133" y="2558639"/>
            <a:ext cx="2373953" cy="1559261"/>
            <a:chOff x="179116" y="3431239"/>
            <a:chExt cx="1961946" cy="1171499"/>
          </a:xfrm>
          <a:solidFill>
            <a:srgbClr val="FFFF00"/>
          </a:solidFill>
        </p:grpSpPr>
        <p:sp>
          <p:nvSpPr>
            <p:cNvPr id="69" name="Rectangle 68"/>
            <p:cNvSpPr/>
            <p:nvPr/>
          </p:nvSpPr>
          <p:spPr>
            <a:xfrm>
              <a:off x="207918" y="3692992"/>
              <a:ext cx="1933144" cy="901827"/>
            </a:xfrm>
            <a:prstGeom prst="rect">
              <a:avLst/>
            </a:prstGeom>
            <a:noFill/>
          </p:spPr>
          <p:txBody>
            <a:bodyPr wrap="none" lIns="91440" tIns="45720" rIns="91440" bIns="45720">
              <a:spAutoFit/>
            </a:bodyPr>
            <a:lstStyle/>
            <a:p>
              <a:r>
                <a:rPr lang="en-US" sz="3600" b="1" cap="none" spc="200" dirty="0">
                  <a:ln w="0">
                    <a:noFill/>
                  </a:ln>
                  <a:solidFill>
                    <a:schemeClr val="bg1"/>
                  </a:solidFill>
                  <a:latin typeface="Calibri (body)"/>
                </a:rPr>
                <a:t>OU</a:t>
              </a:r>
              <a:r>
                <a:rPr lang="en-US" sz="3600" b="1" spc="200" dirty="0">
                  <a:ln w="0">
                    <a:noFill/>
                  </a:ln>
                  <a:solidFill>
                    <a:schemeClr val="bg1"/>
                  </a:solidFill>
                  <a:latin typeface="Calibri (body)"/>
                </a:rPr>
                <a:t>R</a:t>
              </a:r>
            </a:p>
            <a:p>
              <a:r>
                <a:rPr lang="en-US" sz="3600" b="1" cap="none" spc="200" dirty="0">
                  <a:ln w="0">
                    <a:noFill/>
                  </a:ln>
                  <a:solidFill>
                    <a:schemeClr val="bg1"/>
                  </a:solidFill>
                  <a:latin typeface="Calibri (body)"/>
                </a:rPr>
                <a:t>AGENDA</a:t>
              </a:r>
            </a:p>
          </p:txBody>
        </p:sp>
        <p:sp>
          <p:nvSpPr>
            <p:cNvPr id="70" name="Freeform 31"/>
            <p:cNvSpPr>
              <a:spLocks/>
            </p:cNvSpPr>
            <p:nvPr/>
          </p:nvSpPr>
          <p:spPr bwMode="auto">
            <a:xfrm>
              <a:off x="179116" y="3431239"/>
              <a:ext cx="864230" cy="1171499"/>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grpFill/>
            <a:ln>
              <a:noFill/>
            </a:ln>
          </p:spPr>
          <p:txBody>
            <a:bodyPr vert="horz" wrap="square" lIns="91440" tIns="45720" rIns="91440" bIns="45720" numCol="1" anchor="t" anchorCtr="0" compatLnSpc="1">
              <a:prstTxWarp prst="textNoShape">
                <a:avLst/>
              </a:prstTxWarp>
            </a:bodyPr>
            <a:lstStyle/>
            <a:p>
              <a:endParaRPr lang="en-US" sz="2400"/>
            </a:p>
          </p:txBody>
        </p:sp>
      </p:grpSp>
      <p:grpSp>
        <p:nvGrpSpPr>
          <p:cNvPr id="4" name="Group 3"/>
          <p:cNvGrpSpPr/>
          <p:nvPr/>
        </p:nvGrpSpPr>
        <p:grpSpPr>
          <a:xfrm>
            <a:off x="6150118" y="189853"/>
            <a:ext cx="2233987" cy="1280160"/>
            <a:chOff x="5961126" y="313153"/>
            <a:chExt cx="2233987" cy="1280160"/>
          </a:xfrm>
        </p:grpSpPr>
        <p:grpSp>
          <p:nvGrpSpPr>
            <p:cNvPr id="91" name="Group 90"/>
            <p:cNvGrpSpPr/>
            <p:nvPr/>
          </p:nvGrpSpPr>
          <p:grpSpPr>
            <a:xfrm>
              <a:off x="6655615" y="882870"/>
              <a:ext cx="1539498" cy="109728"/>
              <a:chOff x="6432882" y="1014568"/>
              <a:chExt cx="1539498" cy="109728"/>
            </a:xfrm>
          </p:grpSpPr>
          <p:cxnSp>
            <p:nvCxnSpPr>
              <p:cNvPr id="84" name="Straight Connector 83"/>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4" name="Group 123"/>
            <p:cNvGrpSpPr/>
            <p:nvPr/>
          </p:nvGrpSpPr>
          <p:grpSpPr>
            <a:xfrm>
              <a:off x="5961126" y="313153"/>
              <a:ext cx="1280160" cy="1280160"/>
              <a:chOff x="5858313" y="444851"/>
              <a:chExt cx="1280160" cy="1280160"/>
            </a:xfrm>
          </p:grpSpPr>
          <p:sp>
            <p:nvSpPr>
              <p:cNvPr id="33" name="Oval 19"/>
              <p:cNvSpPr>
                <a:spLocks noChangeArrowheads="1"/>
              </p:cNvSpPr>
              <p:nvPr/>
            </p:nvSpPr>
            <p:spPr bwMode="auto">
              <a:xfrm>
                <a:off x="5858313" y="444851"/>
                <a:ext cx="1280160" cy="128016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Oval 20"/>
              <p:cNvSpPr>
                <a:spLocks noChangeArrowheads="1"/>
              </p:cNvSpPr>
              <p:nvPr/>
            </p:nvSpPr>
            <p:spPr bwMode="auto">
              <a:xfrm>
                <a:off x="5986626" y="573165"/>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29"/>
              <p:cNvSpPr>
                <a:spLocks noEditPoints="1"/>
              </p:cNvSpPr>
              <p:nvPr/>
            </p:nvSpPr>
            <p:spPr bwMode="auto">
              <a:xfrm>
                <a:off x="6239643" y="796363"/>
                <a:ext cx="517496" cy="546139"/>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sp>
        <p:nvSpPr>
          <p:cNvPr id="65" name="Rectangle 64"/>
          <p:cNvSpPr/>
          <p:nvPr/>
        </p:nvSpPr>
        <p:spPr>
          <a:xfrm>
            <a:off x="8445875" y="528604"/>
            <a:ext cx="1930337" cy="492443"/>
          </a:xfrm>
          <a:prstGeom prst="rect">
            <a:avLst/>
          </a:prstGeom>
          <a:noFill/>
        </p:spPr>
        <p:txBody>
          <a:bodyPr wrap="none" lIns="91440" tIns="45720" rIns="91440" bIns="45720">
            <a:spAutoFit/>
          </a:bodyPr>
          <a:lstStyle/>
          <a:p>
            <a:r>
              <a:rPr lang="en-US" sz="2600" cap="none" spc="0" dirty="0">
                <a:ln w="0">
                  <a:noFill/>
                </a:ln>
                <a:latin typeface="Calibri (body)"/>
                <a:ea typeface="Open Sans" panose="020B0606030504020204" pitchFamily="34" charset="0"/>
                <a:cs typeface="Open Sans" panose="020B0606030504020204" pitchFamily="34" charset="0"/>
              </a:rPr>
              <a:t>Introduction</a:t>
            </a:r>
          </a:p>
        </p:txBody>
      </p:sp>
      <p:grpSp>
        <p:nvGrpSpPr>
          <p:cNvPr id="129" name="Group 128"/>
          <p:cNvGrpSpPr/>
          <p:nvPr/>
        </p:nvGrpSpPr>
        <p:grpSpPr>
          <a:xfrm>
            <a:off x="4462749" y="2526634"/>
            <a:ext cx="1280160" cy="1280160"/>
            <a:chOff x="5858313" y="444851"/>
            <a:chExt cx="1280160" cy="1280160"/>
          </a:xfrm>
        </p:grpSpPr>
        <p:sp>
          <p:nvSpPr>
            <p:cNvPr id="130" name="Oval 19"/>
            <p:cNvSpPr>
              <a:spLocks noChangeArrowheads="1"/>
            </p:cNvSpPr>
            <p:nvPr/>
          </p:nvSpPr>
          <p:spPr bwMode="auto">
            <a:xfrm>
              <a:off x="5858313" y="444851"/>
              <a:ext cx="1280160" cy="128016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Oval 20"/>
            <p:cNvSpPr>
              <a:spLocks noChangeArrowheads="1"/>
            </p:cNvSpPr>
            <p:nvPr/>
          </p:nvSpPr>
          <p:spPr bwMode="auto">
            <a:xfrm>
              <a:off x="5986626" y="573165"/>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2" name="Freeform 29"/>
            <p:cNvSpPr>
              <a:spLocks noEditPoints="1"/>
            </p:cNvSpPr>
            <p:nvPr/>
          </p:nvSpPr>
          <p:spPr bwMode="auto">
            <a:xfrm>
              <a:off x="6239643" y="796363"/>
              <a:ext cx="517496" cy="546139"/>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57" name="Rectangle 156"/>
          <p:cNvSpPr/>
          <p:nvPr/>
        </p:nvSpPr>
        <p:spPr>
          <a:xfrm>
            <a:off x="7777868" y="1781900"/>
            <a:ext cx="4062331" cy="492443"/>
          </a:xfrm>
          <a:prstGeom prst="rect">
            <a:avLst/>
          </a:prstGeom>
          <a:noFill/>
        </p:spPr>
        <p:txBody>
          <a:bodyPr wrap="none" lIns="91440" tIns="45720" rIns="91440" bIns="45720">
            <a:spAutoFit/>
          </a:bodyPr>
          <a:lstStyle/>
          <a:p>
            <a:r>
              <a:rPr lang="en-US" sz="2600" dirty="0">
                <a:ln w="0">
                  <a:noFill/>
                </a:ln>
                <a:latin typeface="Calibri (body)"/>
                <a:ea typeface="Open Sans" panose="020B0606030504020204" pitchFamily="34" charset="0"/>
                <a:cs typeface="Open Sans" panose="020B0606030504020204" pitchFamily="34" charset="0"/>
              </a:rPr>
              <a:t>Research Qs &amp; Motivation</a:t>
            </a:r>
          </a:p>
        </p:txBody>
      </p:sp>
      <p:sp>
        <p:nvSpPr>
          <p:cNvPr id="160" name="Rectangle 159"/>
          <p:cNvSpPr/>
          <p:nvPr/>
        </p:nvSpPr>
        <p:spPr>
          <a:xfrm>
            <a:off x="6705109" y="2896810"/>
            <a:ext cx="2634054" cy="492443"/>
          </a:xfrm>
          <a:prstGeom prst="rect">
            <a:avLst/>
          </a:prstGeom>
          <a:noFill/>
        </p:spPr>
        <p:txBody>
          <a:bodyPr wrap="none" lIns="91440" tIns="45720" rIns="91440" bIns="45720">
            <a:spAutoFit/>
          </a:bodyPr>
          <a:lstStyle/>
          <a:p>
            <a:r>
              <a:rPr lang="en-US" sz="2600" dirty="0">
                <a:ln w="0">
                  <a:noFill/>
                </a:ln>
                <a:latin typeface="Calibri (body)"/>
                <a:ea typeface="Open Sans" panose="020B0606030504020204" pitchFamily="34" charset="0"/>
                <a:cs typeface="Open Sans" panose="020B0606030504020204" pitchFamily="34" charset="0"/>
              </a:rPr>
              <a:t>Data Processing</a:t>
            </a:r>
          </a:p>
        </p:txBody>
      </p:sp>
      <p:sp>
        <p:nvSpPr>
          <p:cNvPr id="166" name="Rectangle 165"/>
          <p:cNvSpPr/>
          <p:nvPr/>
        </p:nvSpPr>
        <p:spPr>
          <a:xfrm>
            <a:off x="4908969" y="5052892"/>
            <a:ext cx="1856281" cy="492443"/>
          </a:xfrm>
          <a:prstGeom prst="rect">
            <a:avLst/>
          </a:prstGeom>
          <a:noFill/>
        </p:spPr>
        <p:txBody>
          <a:bodyPr wrap="square" lIns="91440" tIns="45720" rIns="91440" bIns="45720">
            <a:spAutoFit/>
          </a:bodyPr>
          <a:lstStyle/>
          <a:p>
            <a:r>
              <a:rPr lang="en-US" sz="2600" dirty="0">
                <a:ln w="0">
                  <a:noFill/>
                </a:ln>
                <a:latin typeface="Calibri (body)"/>
                <a:ea typeface="Open Sans" panose="020B0606030504020204" pitchFamily="34" charset="0"/>
                <a:cs typeface="Open Sans" panose="020B0606030504020204" pitchFamily="34" charset="0"/>
              </a:rPr>
              <a:t>Discussion</a:t>
            </a:r>
          </a:p>
        </p:txBody>
      </p:sp>
      <p:sp>
        <p:nvSpPr>
          <p:cNvPr id="175" name="Rectangle 174"/>
          <p:cNvSpPr/>
          <p:nvPr/>
        </p:nvSpPr>
        <p:spPr>
          <a:xfrm>
            <a:off x="3945906" y="6034090"/>
            <a:ext cx="1835759" cy="492443"/>
          </a:xfrm>
          <a:prstGeom prst="rect">
            <a:avLst/>
          </a:prstGeom>
          <a:noFill/>
        </p:spPr>
        <p:txBody>
          <a:bodyPr wrap="none" lIns="91440" tIns="45720" rIns="91440" bIns="45720">
            <a:spAutoFit/>
          </a:bodyPr>
          <a:lstStyle/>
          <a:p>
            <a:r>
              <a:rPr lang="en-US" sz="2600" dirty="0">
                <a:ln w="0">
                  <a:noFill/>
                </a:ln>
                <a:latin typeface="Calibri (body)"/>
                <a:ea typeface="Open Sans" panose="020B0606030504020204" pitchFamily="34" charset="0"/>
                <a:cs typeface="Open Sans" panose="020B0606030504020204" pitchFamily="34" charset="0"/>
              </a:rPr>
              <a:t>Conclusion</a:t>
            </a:r>
          </a:p>
        </p:txBody>
      </p:sp>
      <p:grpSp>
        <p:nvGrpSpPr>
          <p:cNvPr id="56" name="Group 55"/>
          <p:cNvGrpSpPr/>
          <p:nvPr/>
        </p:nvGrpSpPr>
        <p:grpSpPr>
          <a:xfrm>
            <a:off x="4269071" y="4271432"/>
            <a:ext cx="1539498" cy="109728"/>
            <a:chOff x="6432882" y="1014568"/>
            <a:chExt cx="1539498" cy="109728"/>
          </a:xfrm>
        </p:grpSpPr>
        <p:cxnSp>
          <p:nvCxnSpPr>
            <p:cNvPr id="57" name="Straight Connector 56"/>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9" name="Group 58"/>
          <p:cNvGrpSpPr/>
          <p:nvPr/>
        </p:nvGrpSpPr>
        <p:grpSpPr>
          <a:xfrm>
            <a:off x="3512504" y="3623970"/>
            <a:ext cx="1280160" cy="1280160"/>
            <a:chOff x="5074551" y="1758790"/>
            <a:chExt cx="1280160" cy="1280160"/>
          </a:xfrm>
        </p:grpSpPr>
        <p:grpSp>
          <p:nvGrpSpPr>
            <p:cNvPr id="60" name="Group 59"/>
            <p:cNvGrpSpPr/>
            <p:nvPr/>
          </p:nvGrpSpPr>
          <p:grpSpPr>
            <a:xfrm>
              <a:off x="5074551" y="1758790"/>
              <a:ext cx="1280160" cy="1280160"/>
              <a:chOff x="5442991" y="1385888"/>
              <a:chExt cx="1362075" cy="1362075"/>
            </a:xfrm>
          </p:grpSpPr>
          <p:sp>
            <p:nvSpPr>
              <p:cNvPr id="62" name="Oval 19"/>
              <p:cNvSpPr>
                <a:spLocks noChangeArrowheads="1"/>
              </p:cNvSpPr>
              <p:nvPr/>
            </p:nvSpPr>
            <p:spPr bwMode="auto">
              <a:xfrm>
                <a:off x="5442991" y="1385888"/>
                <a:ext cx="1362075" cy="136207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Oval 20"/>
              <p:cNvSpPr>
                <a:spLocks noChangeArrowheads="1"/>
              </p:cNvSpPr>
              <p:nvPr/>
            </p:nvSpPr>
            <p:spPr bwMode="auto">
              <a:xfrm>
                <a:off x="5579516" y="1522413"/>
                <a:ext cx="1089025" cy="1089025"/>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61" name="Freeform 33"/>
            <p:cNvSpPr>
              <a:spLocks noEditPoints="1"/>
            </p:cNvSpPr>
            <p:nvPr/>
          </p:nvSpPr>
          <p:spPr bwMode="auto">
            <a:xfrm>
              <a:off x="5478187" y="2141685"/>
              <a:ext cx="472889" cy="514370"/>
            </a:xfrm>
            <a:custGeom>
              <a:avLst/>
              <a:gdLst>
                <a:gd name="T0" fmla="*/ 223 w 300"/>
                <a:gd name="T1" fmla="*/ 236 h 326"/>
                <a:gd name="T2" fmla="*/ 198 w 300"/>
                <a:gd name="T3" fmla="*/ 218 h 326"/>
                <a:gd name="T4" fmla="*/ 102 w 300"/>
                <a:gd name="T5" fmla="*/ 218 h 326"/>
                <a:gd name="T6" fmla="*/ 77 w 300"/>
                <a:gd name="T7" fmla="*/ 236 h 326"/>
                <a:gd name="T8" fmla="*/ 0 w 300"/>
                <a:gd name="T9" fmla="*/ 295 h 326"/>
                <a:gd name="T10" fmla="*/ 135 w 300"/>
                <a:gd name="T11" fmla="*/ 326 h 326"/>
                <a:gd name="T12" fmla="*/ 165 w 300"/>
                <a:gd name="T13" fmla="*/ 326 h 326"/>
                <a:gd name="T14" fmla="*/ 291 w 300"/>
                <a:gd name="T15" fmla="*/ 265 h 326"/>
                <a:gd name="T16" fmla="*/ 10 w 300"/>
                <a:gd name="T17" fmla="*/ 295 h 326"/>
                <a:gd name="T18" fmla="*/ 120 w 300"/>
                <a:gd name="T19" fmla="*/ 301 h 326"/>
                <a:gd name="T20" fmla="*/ 135 w 300"/>
                <a:gd name="T21" fmla="*/ 297 h 326"/>
                <a:gd name="T22" fmla="*/ 86 w 300"/>
                <a:gd name="T23" fmla="*/ 241 h 326"/>
                <a:gd name="T24" fmla="*/ 141 w 300"/>
                <a:gd name="T25" fmla="*/ 316 h 326"/>
                <a:gd name="T26" fmla="*/ 156 w 300"/>
                <a:gd name="T27" fmla="*/ 301 h 326"/>
                <a:gd name="T28" fmla="*/ 155 w 300"/>
                <a:gd name="T29" fmla="*/ 291 h 326"/>
                <a:gd name="T30" fmla="*/ 150 w 300"/>
                <a:gd name="T31" fmla="*/ 273 h 326"/>
                <a:gd name="T32" fmla="*/ 204 w 300"/>
                <a:gd name="T33" fmla="*/ 226 h 326"/>
                <a:gd name="T34" fmla="*/ 157 w 300"/>
                <a:gd name="T35" fmla="*/ 266 h 326"/>
                <a:gd name="T36" fmla="*/ 165 w 300"/>
                <a:gd name="T37" fmla="*/ 297 h 326"/>
                <a:gd name="T38" fmla="*/ 181 w 300"/>
                <a:gd name="T39" fmla="*/ 301 h 326"/>
                <a:gd name="T40" fmla="*/ 290 w 300"/>
                <a:gd name="T41" fmla="*/ 295 h 326"/>
                <a:gd name="T42" fmla="*/ 70 w 300"/>
                <a:gd name="T43" fmla="*/ 231 h 326"/>
                <a:gd name="T44" fmla="*/ 97 w 300"/>
                <a:gd name="T45" fmla="*/ 198 h 326"/>
                <a:gd name="T46" fmla="*/ 196 w 300"/>
                <a:gd name="T47" fmla="*/ 208 h 326"/>
                <a:gd name="T48" fmla="*/ 230 w 300"/>
                <a:gd name="T49" fmla="*/ 106 h 326"/>
                <a:gd name="T50" fmla="*/ 230 w 300"/>
                <a:gd name="T51" fmla="*/ 18 h 326"/>
                <a:gd name="T52" fmla="*/ 229 w 300"/>
                <a:gd name="T53" fmla="*/ 18 h 326"/>
                <a:gd name="T54" fmla="*/ 228 w 300"/>
                <a:gd name="T55" fmla="*/ 17 h 326"/>
                <a:gd name="T56" fmla="*/ 228 w 300"/>
                <a:gd name="T57" fmla="*/ 16 h 326"/>
                <a:gd name="T58" fmla="*/ 227 w 300"/>
                <a:gd name="T59" fmla="*/ 16 h 326"/>
                <a:gd name="T60" fmla="*/ 226 w 300"/>
                <a:gd name="T61" fmla="*/ 16 h 326"/>
                <a:gd name="T62" fmla="*/ 225 w 300"/>
                <a:gd name="T63" fmla="*/ 16 h 326"/>
                <a:gd name="T64" fmla="*/ 104 w 300"/>
                <a:gd name="T65" fmla="*/ 16 h 326"/>
                <a:gd name="T66" fmla="*/ 70 w 300"/>
                <a:gd name="T67" fmla="*/ 106 h 326"/>
                <a:gd name="T68" fmla="*/ 209 w 300"/>
                <a:gd name="T69" fmla="*/ 195 h 326"/>
                <a:gd name="T70" fmla="*/ 150 w 300"/>
                <a:gd name="T71" fmla="*/ 186 h 326"/>
                <a:gd name="T72" fmla="*/ 181 w 300"/>
                <a:gd name="T73" fmla="*/ 205 h 326"/>
                <a:gd name="T74" fmla="*/ 85 w 300"/>
                <a:gd name="T75" fmla="*/ 130 h 326"/>
                <a:gd name="T76" fmla="*/ 215 w 300"/>
                <a:gd name="T77" fmla="*/ 116 h 326"/>
                <a:gd name="T78" fmla="*/ 206 w 300"/>
                <a:gd name="T79" fmla="*/ 191 h 326"/>
                <a:gd name="T80" fmla="*/ 233 w 300"/>
                <a:gd name="T81" fmla="*/ 166 h 326"/>
                <a:gd name="T82" fmla="*/ 160 w 300"/>
                <a:gd name="T83" fmla="*/ 186 h 326"/>
                <a:gd name="T84" fmla="*/ 225 w 300"/>
                <a:gd name="T85" fmla="*/ 116 h 326"/>
                <a:gd name="T86" fmla="*/ 230 w 300"/>
                <a:gd name="T87" fmla="*/ 156 h 326"/>
                <a:gd name="T88" fmla="*/ 104 w 300"/>
                <a:gd name="T89" fmla="*/ 26 h 326"/>
                <a:gd name="T90" fmla="*/ 222 w 300"/>
                <a:gd name="T91" fmla="*/ 26 h 326"/>
                <a:gd name="T92" fmla="*/ 94 w 300"/>
                <a:gd name="T93" fmla="*/ 71 h 326"/>
                <a:gd name="T94" fmla="*/ 94 w 300"/>
                <a:gd name="T95" fmla="*/ 71 h 326"/>
                <a:gd name="T96" fmla="*/ 91 w 300"/>
                <a:gd name="T97" fmla="*/ 73 h 326"/>
                <a:gd name="T98" fmla="*/ 91 w 300"/>
                <a:gd name="T99" fmla="*/ 73 h 326"/>
                <a:gd name="T100" fmla="*/ 75 w 300"/>
                <a:gd name="T101" fmla="*/ 61 h 326"/>
                <a:gd name="T102" fmla="*/ 73 w 300"/>
                <a:gd name="T103" fmla="*/ 116 h 326"/>
                <a:gd name="T104" fmla="*/ 70 w 300"/>
                <a:gd name="T105" fmla="*/ 15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0" h="326">
                  <a:moveTo>
                    <a:pt x="291" y="265"/>
                  </a:moveTo>
                  <a:cubicBezTo>
                    <a:pt x="284" y="255"/>
                    <a:pt x="274" y="248"/>
                    <a:pt x="263" y="245"/>
                  </a:cubicBezTo>
                  <a:cubicBezTo>
                    <a:pt x="263" y="245"/>
                    <a:pt x="263" y="245"/>
                    <a:pt x="263" y="245"/>
                  </a:cubicBezTo>
                  <a:cubicBezTo>
                    <a:pt x="223" y="236"/>
                    <a:pt x="223" y="236"/>
                    <a:pt x="223" y="236"/>
                  </a:cubicBezTo>
                  <a:cubicBezTo>
                    <a:pt x="212" y="220"/>
                    <a:pt x="212" y="220"/>
                    <a:pt x="212" y="220"/>
                  </a:cubicBezTo>
                  <a:cubicBezTo>
                    <a:pt x="212" y="220"/>
                    <a:pt x="212" y="220"/>
                    <a:pt x="212" y="220"/>
                  </a:cubicBezTo>
                  <a:cubicBezTo>
                    <a:pt x="211" y="218"/>
                    <a:pt x="208" y="216"/>
                    <a:pt x="205" y="216"/>
                  </a:cubicBezTo>
                  <a:cubicBezTo>
                    <a:pt x="203" y="216"/>
                    <a:pt x="200" y="216"/>
                    <a:pt x="198" y="218"/>
                  </a:cubicBezTo>
                  <a:cubicBezTo>
                    <a:pt x="198" y="218"/>
                    <a:pt x="198" y="218"/>
                    <a:pt x="198" y="218"/>
                  </a:cubicBezTo>
                  <a:cubicBezTo>
                    <a:pt x="150" y="259"/>
                    <a:pt x="150" y="259"/>
                    <a:pt x="150" y="259"/>
                  </a:cubicBezTo>
                  <a:cubicBezTo>
                    <a:pt x="102" y="218"/>
                    <a:pt x="102" y="218"/>
                    <a:pt x="102" y="218"/>
                  </a:cubicBezTo>
                  <a:cubicBezTo>
                    <a:pt x="102" y="218"/>
                    <a:pt x="102" y="218"/>
                    <a:pt x="102" y="218"/>
                  </a:cubicBezTo>
                  <a:cubicBezTo>
                    <a:pt x="100" y="216"/>
                    <a:pt x="97" y="216"/>
                    <a:pt x="95" y="216"/>
                  </a:cubicBezTo>
                  <a:cubicBezTo>
                    <a:pt x="92" y="216"/>
                    <a:pt x="90" y="218"/>
                    <a:pt x="88" y="220"/>
                  </a:cubicBezTo>
                  <a:cubicBezTo>
                    <a:pt x="88" y="220"/>
                    <a:pt x="88" y="220"/>
                    <a:pt x="88" y="220"/>
                  </a:cubicBezTo>
                  <a:cubicBezTo>
                    <a:pt x="77" y="236"/>
                    <a:pt x="77" y="236"/>
                    <a:pt x="77" y="236"/>
                  </a:cubicBezTo>
                  <a:cubicBezTo>
                    <a:pt x="37" y="245"/>
                    <a:pt x="37" y="245"/>
                    <a:pt x="37" y="245"/>
                  </a:cubicBezTo>
                  <a:cubicBezTo>
                    <a:pt x="37" y="245"/>
                    <a:pt x="37" y="245"/>
                    <a:pt x="37" y="245"/>
                  </a:cubicBezTo>
                  <a:cubicBezTo>
                    <a:pt x="26" y="248"/>
                    <a:pt x="16" y="255"/>
                    <a:pt x="10" y="265"/>
                  </a:cubicBezTo>
                  <a:cubicBezTo>
                    <a:pt x="4" y="274"/>
                    <a:pt x="0" y="284"/>
                    <a:pt x="0" y="295"/>
                  </a:cubicBezTo>
                  <a:cubicBezTo>
                    <a:pt x="0" y="308"/>
                    <a:pt x="0" y="308"/>
                    <a:pt x="0" y="308"/>
                  </a:cubicBezTo>
                  <a:cubicBezTo>
                    <a:pt x="0" y="318"/>
                    <a:pt x="9" y="326"/>
                    <a:pt x="20" y="326"/>
                  </a:cubicBezTo>
                  <a:cubicBezTo>
                    <a:pt x="135" y="326"/>
                    <a:pt x="135" y="326"/>
                    <a:pt x="135" y="326"/>
                  </a:cubicBezTo>
                  <a:cubicBezTo>
                    <a:pt x="135" y="326"/>
                    <a:pt x="135" y="326"/>
                    <a:pt x="135" y="326"/>
                  </a:cubicBezTo>
                  <a:cubicBezTo>
                    <a:pt x="135" y="326"/>
                    <a:pt x="135" y="326"/>
                    <a:pt x="135" y="326"/>
                  </a:cubicBezTo>
                  <a:cubicBezTo>
                    <a:pt x="165" y="326"/>
                    <a:pt x="165" y="326"/>
                    <a:pt x="165" y="326"/>
                  </a:cubicBezTo>
                  <a:cubicBezTo>
                    <a:pt x="165" y="326"/>
                    <a:pt x="165" y="326"/>
                    <a:pt x="165" y="326"/>
                  </a:cubicBezTo>
                  <a:cubicBezTo>
                    <a:pt x="165" y="326"/>
                    <a:pt x="165" y="326"/>
                    <a:pt x="165" y="326"/>
                  </a:cubicBezTo>
                  <a:cubicBezTo>
                    <a:pt x="280" y="326"/>
                    <a:pt x="280" y="326"/>
                    <a:pt x="280" y="326"/>
                  </a:cubicBezTo>
                  <a:cubicBezTo>
                    <a:pt x="291" y="326"/>
                    <a:pt x="300" y="318"/>
                    <a:pt x="300" y="308"/>
                  </a:cubicBezTo>
                  <a:cubicBezTo>
                    <a:pt x="300" y="295"/>
                    <a:pt x="300" y="295"/>
                    <a:pt x="300" y="295"/>
                  </a:cubicBezTo>
                  <a:cubicBezTo>
                    <a:pt x="300" y="284"/>
                    <a:pt x="297" y="274"/>
                    <a:pt x="291" y="265"/>
                  </a:cubicBezTo>
                  <a:close/>
                  <a:moveTo>
                    <a:pt x="131" y="316"/>
                  </a:moveTo>
                  <a:cubicBezTo>
                    <a:pt x="20" y="316"/>
                    <a:pt x="20" y="316"/>
                    <a:pt x="20" y="316"/>
                  </a:cubicBezTo>
                  <a:cubicBezTo>
                    <a:pt x="15" y="316"/>
                    <a:pt x="10" y="312"/>
                    <a:pt x="10" y="308"/>
                  </a:cubicBezTo>
                  <a:cubicBezTo>
                    <a:pt x="10" y="295"/>
                    <a:pt x="10" y="295"/>
                    <a:pt x="10" y="295"/>
                  </a:cubicBezTo>
                  <a:cubicBezTo>
                    <a:pt x="10" y="279"/>
                    <a:pt x="20" y="260"/>
                    <a:pt x="39" y="254"/>
                  </a:cubicBezTo>
                  <a:cubicBezTo>
                    <a:pt x="78" y="246"/>
                    <a:pt x="78" y="246"/>
                    <a:pt x="78" y="246"/>
                  </a:cubicBezTo>
                  <a:cubicBezTo>
                    <a:pt x="116" y="299"/>
                    <a:pt x="116" y="299"/>
                    <a:pt x="116" y="299"/>
                  </a:cubicBezTo>
                  <a:cubicBezTo>
                    <a:pt x="117" y="300"/>
                    <a:pt x="118" y="301"/>
                    <a:pt x="120" y="301"/>
                  </a:cubicBezTo>
                  <a:cubicBezTo>
                    <a:pt x="120" y="301"/>
                    <a:pt x="120" y="301"/>
                    <a:pt x="120" y="301"/>
                  </a:cubicBezTo>
                  <a:cubicBezTo>
                    <a:pt x="121" y="301"/>
                    <a:pt x="123" y="300"/>
                    <a:pt x="124" y="299"/>
                  </a:cubicBezTo>
                  <a:cubicBezTo>
                    <a:pt x="131" y="292"/>
                    <a:pt x="131" y="292"/>
                    <a:pt x="131" y="292"/>
                  </a:cubicBezTo>
                  <a:cubicBezTo>
                    <a:pt x="132" y="294"/>
                    <a:pt x="133" y="295"/>
                    <a:pt x="135" y="297"/>
                  </a:cubicBezTo>
                  <a:lnTo>
                    <a:pt x="131" y="316"/>
                  </a:lnTo>
                  <a:close/>
                  <a:moveTo>
                    <a:pt x="132" y="277"/>
                  </a:moveTo>
                  <a:cubicBezTo>
                    <a:pt x="121" y="288"/>
                    <a:pt x="121" y="288"/>
                    <a:pt x="121" y="288"/>
                  </a:cubicBezTo>
                  <a:cubicBezTo>
                    <a:pt x="86" y="241"/>
                    <a:pt x="86" y="241"/>
                    <a:pt x="86" y="241"/>
                  </a:cubicBezTo>
                  <a:cubicBezTo>
                    <a:pt x="96" y="226"/>
                    <a:pt x="96" y="226"/>
                    <a:pt x="96" y="226"/>
                  </a:cubicBezTo>
                  <a:cubicBezTo>
                    <a:pt x="143" y="266"/>
                    <a:pt x="143" y="266"/>
                    <a:pt x="143" y="266"/>
                  </a:cubicBezTo>
                  <a:lnTo>
                    <a:pt x="132" y="277"/>
                  </a:lnTo>
                  <a:close/>
                  <a:moveTo>
                    <a:pt x="141" y="316"/>
                  </a:moveTo>
                  <a:cubicBezTo>
                    <a:pt x="144" y="301"/>
                    <a:pt x="144" y="301"/>
                    <a:pt x="144" y="301"/>
                  </a:cubicBezTo>
                  <a:cubicBezTo>
                    <a:pt x="145" y="301"/>
                    <a:pt x="145" y="301"/>
                    <a:pt x="145" y="301"/>
                  </a:cubicBezTo>
                  <a:cubicBezTo>
                    <a:pt x="155" y="301"/>
                    <a:pt x="155" y="301"/>
                    <a:pt x="155" y="301"/>
                  </a:cubicBezTo>
                  <a:cubicBezTo>
                    <a:pt x="155" y="301"/>
                    <a:pt x="156" y="301"/>
                    <a:pt x="156" y="301"/>
                  </a:cubicBezTo>
                  <a:cubicBezTo>
                    <a:pt x="159" y="316"/>
                    <a:pt x="159" y="316"/>
                    <a:pt x="159" y="316"/>
                  </a:cubicBezTo>
                  <a:lnTo>
                    <a:pt x="141" y="316"/>
                  </a:lnTo>
                  <a:close/>
                  <a:moveTo>
                    <a:pt x="160" y="286"/>
                  </a:moveTo>
                  <a:cubicBezTo>
                    <a:pt x="160" y="289"/>
                    <a:pt x="158" y="291"/>
                    <a:pt x="155" y="291"/>
                  </a:cubicBezTo>
                  <a:cubicBezTo>
                    <a:pt x="145" y="291"/>
                    <a:pt x="145" y="291"/>
                    <a:pt x="145" y="291"/>
                  </a:cubicBezTo>
                  <a:cubicBezTo>
                    <a:pt x="142" y="291"/>
                    <a:pt x="140" y="289"/>
                    <a:pt x="140" y="286"/>
                  </a:cubicBezTo>
                  <a:cubicBezTo>
                    <a:pt x="140" y="283"/>
                    <a:pt x="140" y="283"/>
                    <a:pt x="140" y="283"/>
                  </a:cubicBezTo>
                  <a:cubicBezTo>
                    <a:pt x="150" y="273"/>
                    <a:pt x="150" y="273"/>
                    <a:pt x="150" y="273"/>
                  </a:cubicBezTo>
                  <a:cubicBezTo>
                    <a:pt x="160" y="283"/>
                    <a:pt x="160" y="283"/>
                    <a:pt x="160" y="283"/>
                  </a:cubicBezTo>
                  <a:lnTo>
                    <a:pt x="160" y="286"/>
                  </a:lnTo>
                  <a:close/>
                  <a:moveTo>
                    <a:pt x="157" y="266"/>
                  </a:moveTo>
                  <a:cubicBezTo>
                    <a:pt x="204" y="226"/>
                    <a:pt x="204" y="226"/>
                    <a:pt x="204" y="226"/>
                  </a:cubicBezTo>
                  <a:cubicBezTo>
                    <a:pt x="214" y="241"/>
                    <a:pt x="214" y="241"/>
                    <a:pt x="214" y="241"/>
                  </a:cubicBezTo>
                  <a:cubicBezTo>
                    <a:pt x="180" y="288"/>
                    <a:pt x="180" y="288"/>
                    <a:pt x="180" y="288"/>
                  </a:cubicBezTo>
                  <a:cubicBezTo>
                    <a:pt x="169" y="277"/>
                    <a:pt x="169" y="277"/>
                    <a:pt x="169" y="277"/>
                  </a:cubicBezTo>
                  <a:lnTo>
                    <a:pt x="157" y="266"/>
                  </a:lnTo>
                  <a:close/>
                  <a:moveTo>
                    <a:pt x="290" y="308"/>
                  </a:moveTo>
                  <a:cubicBezTo>
                    <a:pt x="290" y="312"/>
                    <a:pt x="286" y="316"/>
                    <a:pt x="280" y="316"/>
                  </a:cubicBezTo>
                  <a:cubicBezTo>
                    <a:pt x="169" y="316"/>
                    <a:pt x="169" y="316"/>
                    <a:pt x="169" y="316"/>
                  </a:cubicBezTo>
                  <a:cubicBezTo>
                    <a:pt x="165" y="297"/>
                    <a:pt x="165" y="297"/>
                    <a:pt x="165" y="297"/>
                  </a:cubicBezTo>
                  <a:cubicBezTo>
                    <a:pt x="167" y="295"/>
                    <a:pt x="168" y="294"/>
                    <a:pt x="169" y="292"/>
                  </a:cubicBezTo>
                  <a:cubicBezTo>
                    <a:pt x="177" y="299"/>
                    <a:pt x="177" y="299"/>
                    <a:pt x="177" y="299"/>
                  </a:cubicBezTo>
                  <a:cubicBezTo>
                    <a:pt x="178" y="300"/>
                    <a:pt x="179" y="301"/>
                    <a:pt x="180" y="301"/>
                  </a:cubicBezTo>
                  <a:cubicBezTo>
                    <a:pt x="180" y="301"/>
                    <a:pt x="180" y="301"/>
                    <a:pt x="181" y="301"/>
                  </a:cubicBezTo>
                  <a:cubicBezTo>
                    <a:pt x="182" y="301"/>
                    <a:pt x="183" y="300"/>
                    <a:pt x="184" y="299"/>
                  </a:cubicBezTo>
                  <a:cubicBezTo>
                    <a:pt x="222" y="246"/>
                    <a:pt x="222" y="246"/>
                    <a:pt x="222" y="246"/>
                  </a:cubicBezTo>
                  <a:cubicBezTo>
                    <a:pt x="261" y="254"/>
                    <a:pt x="261" y="254"/>
                    <a:pt x="261" y="254"/>
                  </a:cubicBezTo>
                  <a:cubicBezTo>
                    <a:pt x="280" y="260"/>
                    <a:pt x="290" y="279"/>
                    <a:pt x="290" y="295"/>
                  </a:cubicBezTo>
                  <a:lnTo>
                    <a:pt x="290" y="308"/>
                  </a:lnTo>
                  <a:close/>
                  <a:moveTo>
                    <a:pt x="65" y="165"/>
                  </a:moveTo>
                  <a:cubicBezTo>
                    <a:pt x="65" y="226"/>
                    <a:pt x="65" y="226"/>
                    <a:pt x="65" y="226"/>
                  </a:cubicBezTo>
                  <a:cubicBezTo>
                    <a:pt x="65" y="229"/>
                    <a:pt x="67" y="231"/>
                    <a:pt x="70" y="231"/>
                  </a:cubicBezTo>
                  <a:cubicBezTo>
                    <a:pt x="73" y="231"/>
                    <a:pt x="75" y="229"/>
                    <a:pt x="75" y="226"/>
                  </a:cubicBezTo>
                  <a:cubicBezTo>
                    <a:pt x="75" y="166"/>
                    <a:pt x="75" y="166"/>
                    <a:pt x="75" y="166"/>
                  </a:cubicBezTo>
                  <a:cubicBezTo>
                    <a:pt x="80" y="166"/>
                    <a:pt x="80" y="166"/>
                    <a:pt x="80" y="166"/>
                  </a:cubicBezTo>
                  <a:cubicBezTo>
                    <a:pt x="83" y="177"/>
                    <a:pt x="89" y="189"/>
                    <a:pt x="97" y="198"/>
                  </a:cubicBezTo>
                  <a:cubicBezTo>
                    <a:pt x="111" y="216"/>
                    <a:pt x="130" y="226"/>
                    <a:pt x="150" y="226"/>
                  </a:cubicBezTo>
                  <a:cubicBezTo>
                    <a:pt x="166" y="226"/>
                    <a:pt x="181" y="220"/>
                    <a:pt x="193" y="208"/>
                  </a:cubicBezTo>
                  <a:cubicBezTo>
                    <a:pt x="193" y="208"/>
                    <a:pt x="194" y="208"/>
                    <a:pt x="194" y="208"/>
                  </a:cubicBezTo>
                  <a:cubicBezTo>
                    <a:pt x="194" y="208"/>
                    <a:pt x="195" y="208"/>
                    <a:pt x="196" y="208"/>
                  </a:cubicBezTo>
                  <a:cubicBezTo>
                    <a:pt x="202" y="208"/>
                    <a:pt x="208" y="207"/>
                    <a:pt x="214" y="204"/>
                  </a:cubicBezTo>
                  <a:cubicBezTo>
                    <a:pt x="232" y="195"/>
                    <a:pt x="245" y="174"/>
                    <a:pt x="245" y="151"/>
                  </a:cubicBezTo>
                  <a:cubicBezTo>
                    <a:pt x="245" y="121"/>
                    <a:pt x="245" y="121"/>
                    <a:pt x="245" y="121"/>
                  </a:cubicBezTo>
                  <a:cubicBezTo>
                    <a:pt x="245" y="113"/>
                    <a:pt x="238" y="106"/>
                    <a:pt x="230" y="106"/>
                  </a:cubicBezTo>
                  <a:cubicBezTo>
                    <a:pt x="228" y="106"/>
                    <a:pt x="228" y="106"/>
                    <a:pt x="228" y="106"/>
                  </a:cubicBezTo>
                  <a:cubicBezTo>
                    <a:pt x="239" y="64"/>
                    <a:pt x="234" y="29"/>
                    <a:pt x="230" y="19"/>
                  </a:cubicBezTo>
                  <a:cubicBezTo>
                    <a:pt x="230" y="19"/>
                    <a:pt x="230" y="19"/>
                    <a:pt x="230" y="19"/>
                  </a:cubicBezTo>
                  <a:cubicBezTo>
                    <a:pt x="230" y="19"/>
                    <a:pt x="230" y="19"/>
                    <a:pt x="230" y="18"/>
                  </a:cubicBezTo>
                  <a:cubicBezTo>
                    <a:pt x="229" y="18"/>
                    <a:pt x="229" y="18"/>
                    <a:pt x="229" y="18"/>
                  </a:cubicBezTo>
                  <a:cubicBezTo>
                    <a:pt x="229" y="18"/>
                    <a:pt x="229" y="18"/>
                    <a:pt x="229" y="18"/>
                  </a:cubicBezTo>
                  <a:cubicBezTo>
                    <a:pt x="229" y="18"/>
                    <a:pt x="229" y="18"/>
                    <a:pt x="229" y="18"/>
                  </a:cubicBezTo>
                  <a:cubicBezTo>
                    <a:pt x="229" y="18"/>
                    <a:pt x="229" y="18"/>
                    <a:pt x="229" y="18"/>
                  </a:cubicBezTo>
                  <a:cubicBezTo>
                    <a:pt x="229" y="18"/>
                    <a:pt x="229" y="18"/>
                    <a:pt x="229" y="17"/>
                  </a:cubicBezTo>
                  <a:cubicBezTo>
                    <a:pt x="229" y="17"/>
                    <a:pt x="229" y="17"/>
                    <a:pt x="229" y="17"/>
                  </a:cubicBezTo>
                  <a:cubicBezTo>
                    <a:pt x="229" y="17"/>
                    <a:pt x="229" y="17"/>
                    <a:pt x="229" y="17"/>
                  </a:cubicBezTo>
                  <a:cubicBezTo>
                    <a:pt x="228" y="17"/>
                    <a:pt x="228" y="17"/>
                    <a:pt x="228" y="17"/>
                  </a:cubicBezTo>
                  <a:cubicBezTo>
                    <a:pt x="228" y="17"/>
                    <a:pt x="228" y="17"/>
                    <a:pt x="228" y="17"/>
                  </a:cubicBezTo>
                  <a:cubicBezTo>
                    <a:pt x="228" y="17"/>
                    <a:pt x="228" y="17"/>
                    <a:pt x="228" y="17"/>
                  </a:cubicBezTo>
                  <a:cubicBezTo>
                    <a:pt x="228" y="17"/>
                    <a:pt x="228" y="17"/>
                    <a:pt x="228" y="17"/>
                  </a:cubicBezTo>
                  <a:cubicBezTo>
                    <a:pt x="228" y="16"/>
                    <a:pt x="228" y="16"/>
                    <a:pt x="228" y="16"/>
                  </a:cubicBezTo>
                  <a:cubicBezTo>
                    <a:pt x="227" y="16"/>
                    <a:pt x="227" y="16"/>
                    <a:pt x="227" y="16"/>
                  </a:cubicBezTo>
                  <a:cubicBezTo>
                    <a:pt x="227" y="16"/>
                    <a:pt x="227" y="16"/>
                    <a:pt x="227" y="16"/>
                  </a:cubicBezTo>
                  <a:cubicBezTo>
                    <a:pt x="227" y="16"/>
                    <a:pt x="227" y="16"/>
                    <a:pt x="227" y="16"/>
                  </a:cubicBezTo>
                  <a:cubicBezTo>
                    <a:pt x="227" y="16"/>
                    <a:pt x="227" y="16"/>
                    <a:pt x="227" y="16"/>
                  </a:cubicBezTo>
                  <a:cubicBezTo>
                    <a:pt x="227" y="16"/>
                    <a:pt x="227" y="16"/>
                    <a:pt x="226" y="16"/>
                  </a:cubicBezTo>
                  <a:cubicBezTo>
                    <a:pt x="226" y="16"/>
                    <a:pt x="226" y="16"/>
                    <a:pt x="226" y="16"/>
                  </a:cubicBezTo>
                  <a:cubicBezTo>
                    <a:pt x="226" y="16"/>
                    <a:pt x="226" y="16"/>
                    <a:pt x="226" y="16"/>
                  </a:cubicBezTo>
                  <a:cubicBezTo>
                    <a:pt x="226" y="16"/>
                    <a:pt x="226" y="16"/>
                    <a:pt x="226" y="16"/>
                  </a:cubicBezTo>
                  <a:cubicBezTo>
                    <a:pt x="226" y="16"/>
                    <a:pt x="226" y="16"/>
                    <a:pt x="225" y="16"/>
                  </a:cubicBezTo>
                  <a:cubicBezTo>
                    <a:pt x="225" y="16"/>
                    <a:pt x="225" y="16"/>
                    <a:pt x="225" y="16"/>
                  </a:cubicBezTo>
                  <a:cubicBezTo>
                    <a:pt x="225" y="16"/>
                    <a:pt x="225" y="16"/>
                    <a:pt x="225" y="16"/>
                  </a:cubicBezTo>
                  <a:cubicBezTo>
                    <a:pt x="225" y="16"/>
                    <a:pt x="225" y="16"/>
                    <a:pt x="225" y="16"/>
                  </a:cubicBezTo>
                  <a:cubicBezTo>
                    <a:pt x="225" y="16"/>
                    <a:pt x="225" y="16"/>
                    <a:pt x="224" y="16"/>
                  </a:cubicBezTo>
                  <a:cubicBezTo>
                    <a:pt x="224" y="16"/>
                    <a:pt x="224" y="16"/>
                    <a:pt x="224" y="16"/>
                  </a:cubicBezTo>
                  <a:cubicBezTo>
                    <a:pt x="212" y="18"/>
                    <a:pt x="197" y="15"/>
                    <a:pt x="181" y="11"/>
                  </a:cubicBezTo>
                  <a:cubicBezTo>
                    <a:pt x="154" y="6"/>
                    <a:pt x="126" y="0"/>
                    <a:pt x="104" y="16"/>
                  </a:cubicBezTo>
                  <a:cubicBezTo>
                    <a:pt x="104" y="16"/>
                    <a:pt x="103" y="16"/>
                    <a:pt x="103" y="16"/>
                  </a:cubicBezTo>
                  <a:cubicBezTo>
                    <a:pt x="81" y="16"/>
                    <a:pt x="65" y="34"/>
                    <a:pt x="65" y="61"/>
                  </a:cubicBezTo>
                  <a:cubicBezTo>
                    <a:pt x="65" y="73"/>
                    <a:pt x="68" y="92"/>
                    <a:pt x="71" y="106"/>
                  </a:cubicBezTo>
                  <a:cubicBezTo>
                    <a:pt x="70" y="106"/>
                    <a:pt x="70" y="106"/>
                    <a:pt x="70" y="106"/>
                  </a:cubicBezTo>
                  <a:cubicBezTo>
                    <a:pt x="62" y="106"/>
                    <a:pt x="55" y="113"/>
                    <a:pt x="55" y="121"/>
                  </a:cubicBezTo>
                  <a:cubicBezTo>
                    <a:pt x="55" y="151"/>
                    <a:pt x="55" y="151"/>
                    <a:pt x="55" y="151"/>
                  </a:cubicBezTo>
                  <a:cubicBezTo>
                    <a:pt x="55" y="157"/>
                    <a:pt x="59" y="163"/>
                    <a:pt x="65" y="165"/>
                  </a:cubicBezTo>
                  <a:close/>
                  <a:moveTo>
                    <a:pt x="209" y="195"/>
                  </a:moveTo>
                  <a:cubicBezTo>
                    <a:pt x="199" y="200"/>
                    <a:pt x="188" y="199"/>
                    <a:pt x="179" y="192"/>
                  </a:cubicBezTo>
                  <a:cubicBezTo>
                    <a:pt x="180" y="190"/>
                    <a:pt x="180" y="188"/>
                    <a:pt x="180" y="186"/>
                  </a:cubicBezTo>
                  <a:cubicBezTo>
                    <a:pt x="180" y="178"/>
                    <a:pt x="173" y="171"/>
                    <a:pt x="165" y="171"/>
                  </a:cubicBezTo>
                  <a:cubicBezTo>
                    <a:pt x="157" y="171"/>
                    <a:pt x="150" y="178"/>
                    <a:pt x="150" y="186"/>
                  </a:cubicBezTo>
                  <a:cubicBezTo>
                    <a:pt x="150" y="194"/>
                    <a:pt x="157" y="201"/>
                    <a:pt x="165" y="201"/>
                  </a:cubicBezTo>
                  <a:cubicBezTo>
                    <a:pt x="167" y="201"/>
                    <a:pt x="170" y="200"/>
                    <a:pt x="172" y="199"/>
                  </a:cubicBezTo>
                  <a:cubicBezTo>
                    <a:pt x="172" y="199"/>
                    <a:pt x="172" y="200"/>
                    <a:pt x="172" y="200"/>
                  </a:cubicBezTo>
                  <a:cubicBezTo>
                    <a:pt x="175" y="202"/>
                    <a:pt x="178" y="204"/>
                    <a:pt x="181" y="205"/>
                  </a:cubicBezTo>
                  <a:cubicBezTo>
                    <a:pt x="172" y="212"/>
                    <a:pt x="161" y="216"/>
                    <a:pt x="150" y="216"/>
                  </a:cubicBezTo>
                  <a:cubicBezTo>
                    <a:pt x="133" y="216"/>
                    <a:pt x="117" y="207"/>
                    <a:pt x="105" y="192"/>
                  </a:cubicBezTo>
                  <a:cubicBezTo>
                    <a:pt x="92" y="176"/>
                    <a:pt x="85" y="156"/>
                    <a:pt x="85" y="136"/>
                  </a:cubicBezTo>
                  <a:cubicBezTo>
                    <a:pt x="85" y="130"/>
                    <a:pt x="85" y="130"/>
                    <a:pt x="85" y="130"/>
                  </a:cubicBezTo>
                  <a:cubicBezTo>
                    <a:pt x="85" y="112"/>
                    <a:pt x="95" y="88"/>
                    <a:pt x="98" y="80"/>
                  </a:cubicBezTo>
                  <a:cubicBezTo>
                    <a:pt x="133" y="76"/>
                    <a:pt x="161" y="80"/>
                    <a:pt x="178" y="85"/>
                  </a:cubicBezTo>
                  <a:cubicBezTo>
                    <a:pt x="193" y="88"/>
                    <a:pt x="203" y="93"/>
                    <a:pt x="206" y="94"/>
                  </a:cubicBezTo>
                  <a:cubicBezTo>
                    <a:pt x="215" y="116"/>
                    <a:pt x="215" y="116"/>
                    <a:pt x="215" y="116"/>
                  </a:cubicBezTo>
                  <a:cubicBezTo>
                    <a:pt x="215" y="136"/>
                    <a:pt x="215" y="136"/>
                    <a:pt x="215" y="136"/>
                  </a:cubicBezTo>
                  <a:cubicBezTo>
                    <a:pt x="215" y="152"/>
                    <a:pt x="210" y="169"/>
                    <a:pt x="202" y="183"/>
                  </a:cubicBezTo>
                  <a:cubicBezTo>
                    <a:pt x="200" y="186"/>
                    <a:pt x="201" y="189"/>
                    <a:pt x="203" y="190"/>
                  </a:cubicBezTo>
                  <a:cubicBezTo>
                    <a:pt x="204" y="191"/>
                    <a:pt x="205" y="191"/>
                    <a:pt x="206" y="191"/>
                  </a:cubicBezTo>
                  <a:cubicBezTo>
                    <a:pt x="208" y="191"/>
                    <a:pt x="209" y="190"/>
                    <a:pt x="210" y="188"/>
                  </a:cubicBezTo>
                  <a:cubicBezTo>
                    <a:pt x="215" y="181"/>
                    <a:pt x="218" y="174"/>
                    <a:pt x="221" y="166"/>
                  </a:cubicBezTo>
                  <a:cubicBezTo>
                    <a:pt x="230" y="166"/>
                    <a:pt x="230" y="166"/>
                    <a:pt x="230" y="166"/>
                  </a:cubicBezTo>
                  <a:cubicBezTo>
                    <a:pt x="231" y="166"/>
                    <a:pt x="232" y="166"/>
                    <a:pt x="233" y="166"/>
                  </a:cubicBezTo>
                  <a:cubicBezTo>
                    <a:pt x="229" y="179"/>
                    <a:pt x="220" y="190"/>
                    <a:pt x="209" y="195"/>
                  </a:cubicBezTo>
                  <a:close/>
                  <a:moveTo>
                    <a:pt x="170" y="186"/>
                  </a:moveTo>
                  <a:cubicBezTo>
                    <a:pt x="170" y="189"/>
                    <a:pt x="168" y="191"/>
                    <a:pt x="165" y="191"/>
                  </a:cubicBezTo>
                  <a:cubicBezTo>
                    <a:pt x="162" y="191"/>
                    <a:pt x="160" y="189"/>
                    <a:pt x="160" y="186"/>
                  </a:cubicBezTo>
                  <a:cubicBezTo>
                    <a:pt x="160" y="183"/>
                    <a:pt x="162" y="181"/>
                    <a:pt x="165" y="181"/>
                  </a:cubicBezTo>
                  <a:cubicBezTo>
                    <a:pt x="168" y="181"/>
                    <a:pt x="170" y="183"/>
                    <a:pt x="170" y="186"/>
                  </a:cubicBezTo>
                  <a:close/>
                  <a:moveTo>
                    <a:pt x="225" y="136"/>
                  </a:moveTo>
                  <a:cubicBezTo>
                    <a:pt x="225" y="116"/>
                    <a:pt x="225" y="116"/>
                    <a:pt x="225" y="116"/>
                  </a:cubicBezTo>
                  <a:cubicBezTo>
                    <a:pt x="230" y="116"/>
                    <a:pt x="230" y="116"/>
                    <a:pt x="230" y="116"/>
                  </a:cubicBezTo>
                  <a:cubicBezTo>
                    <a:pt x="233" y="116"/>
                    <a:pt x="235" y="118"/>
                    <a:pt x="235" y="121"/>
                  </a:cubicBezTo>
                  <a:cubicBezTo>
                    <a:pt x="235" y="151"/>
                    <a:pt x="235" y="151"/>
                    <a:pt x="235" y="151"/>
                  </a:cubicBezTo>
                  <a:cubicBezTo>
                    <a:pt x="235" y="154"/>
                    <a:pt x="233" y="156"/>
                    <a:pt x="230" y="156"/>
                  </a:cubicBezTo>
                  <a:cubicBezTo>
                    <a:pt x="223" y="156"/>
                    <a:pt x="223" y="156"/>
                    <a:pt x="223" y="156"/>
                  </a:cubicBezTo>
                  <a:cubicBezTo>
                    <a:pt x="225" y="149"/>
                    <a:pt x="225" y="142"/>
                    <a:pt x="225" y="136"/>
                  </a:cubicBezTo>
                  <a:close/>
                  <a:moveTo>
                    <a:pt x="103" y="26"/>
                  </a:moveTo>
                  <a:cubicBezTo>
                    <a:pt x="104" y="26"/>
                    <a:pt x="104" y="26"/>
                    <a:pt x="104" y="26"/>
                  </a:cubicBezTo>
                  <a:cubicBezTo>
                    <a:pt x="106" y="26"/>
                    <a:pt x="108" y="26"/>
                    <a:pt x="109" y="25"/>
                  </a:cubicBezTo>
                  <a:cubicBezTo>
                    <a:pt x="127" y="11"/>
                    <a:pt x="153" y="16"/>
                    <a:pt x="179" y="21"/>
                  </a:cubicBezTo>
                  <a:cubicBezTo>
                    <a:pt x="192" y="24"/>
                    <a:pt x="205" y="26"/>
                    <a:pt x="216" y="26"/>
                  </a:cubicBezTo>
                  <a:cubicBezTo>
                    <a:pt x="218" y="26"/>
                    <a:pt x="220" y="26"/>
                    <a:pt x="222" y="26"/>
                  </a:cubicBezTo>
                  <a:cubicBezTo>
                    <a:pt x="225" y="37"/>
                    <a:pt x="228" y="65"/>
                    <a:pt x="219" y="100"/>
                  </a:cubicBezTo>
                  <a:cubicBezTo>
                    <a:pt x="215" y="89"/>
                    <a:pt x="215" y="89"/>
                    <a:pt x="215" y="89"/>
                  </a:cubicBezTo>
                  <a:cubicBezTo>
                    <a:pt x="214" y="88"/>
                    <a:pt x="214" y="87"/>
                    <a:pt x="213" y="86"/>
                  </a:cubicBezTo>
                  <a:cubicBezTo>
                    <a:pt x="211" y="85"/>
                    <a:pt x="167" y="62"/>
                    <a:pt x="94" y="71"/>
                  </a:cubicBezTo>
                  <a:cubicBezTo>
                    <a:pt x="94" y="71"/>
                    <a:pt x="94" y="71"/>
                    <a:pt x="94" y="71"/>
                  </a:cubicBezTo>
                  <a:cubicBezTo>
                    <a:pt x="94" y="71"/>
                    <a:pt x="94" y="71"/>
                    <a:pt x="94" y="71"/>
                  </a:cubicBezTo>
                  <a:cubicBezTo>
                    <a:pt x="94" y="71"/>
                    <a:pt x="94" y="71"/>
                    <a:pt x="94" y="71"/>
                  </a:cubicBezTo>
                  <a:cubicBezTo>
                    <a:pt x="94" y="71"/>
                    <a:pt x="94" y="71"/>
                    <a:pt x="94" y="71"/>
                  </a:cubicBezTo>
                  <a:cubicBezTo>
                    <a:pt x="93" y="71"/>
                    <a:pt x="93" y="71"/>
                    <a:pt x="92" y="72"/>
                  </a:cubicBezTo>
                  <a:cubicBezTo>
                    <a:pt x="92" y="72"/>
                    <a:pt x="92" y="72"/>
                    <a:pt x="92" y="72"/>
                  </a:cubicBezTo>
                  <a:cubicBezTo>
                    <a:pt x="92" y="72"/>
                    <a:pt x="92" y="72"/>
                    <a:pt x="92" y="72"/>
                  </a:cubicBezTo>
                  <a:cubicBezTo>
                    <a:pt x="92" y="72"/>
                    <a:pt x="91" y="72"/>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4"/>
                  </a:cubicBezTo>
                  <a:cubicBezTo>
                    <a:pt x="91" y="74"/>
                    <a:pt x="91" y="74"/>
                    <a:pt x="91" y="74"/>
                  </a:cubicBezTo>
                  <a:cubicBezTo>
                    <a:pt x="90" y="74"/>
                    <a:pt x="85" y="86"/>
                    <a:pt x="80" y="101"/>
                  </a:cubicBezTo>
                  <a:cubicBezTo>
                    <a:pt x="78" y="87"/>
                    <a:pt x="75" y="71"/>
                    <a:pt x="75" y="61"/>
                  </a:cubicBezTo>
                  <a:cubicBezTo>
                    <a:pt x="75" y="37"/>
                    <a:pt x="89" y="26"/>
                    <a:pt x="103" y="26"/>
                  </a:cubicBezTo>
                  <a:close/>
                  <a:moveTo>
                    <a:pt x="65" y="121"/>
                  </a:moveTo>
                  <a:cubicBezTo>
                    <a:pt x="65" y="118"/>
                    <a:pt x="67" y="116"/>
                    <a:pt x="70" y="116"/>
                  </a:cubicBezTo>
                  <a:cubicBezTo>
                    <a:pt x="73" y="116"/>
                    <a:pt x="73" y="116"/>
                    <a:pt x="73" y="116"/>
                  </a:cubicBezTo>
                  <a:cubicBezTo>
                    <a:pt x="74" y="120"/>
                    <a:pt x="75" y="124"/>
                    <a:pt x="75" y="125"/>
                  </a:cubicBezTo>
                  <a:cubicBezTo>
                    <a:pt x="75" y="136"/>
                    <a:pt x="75" y="136"/>
                    <a:pt x="75" y="136"/>
                  </a:cubicBezTo>
                  <a:cubicBezTo>
                    <a:pt x="75" y="142"/>
                    <a:pt x="76" y="149"/>
                    <a:pt x="77" y="156"/>
                  </a:cubicBezTo>
                  <a:cubicBezTo>
                    <a:pt x="70" y="156"/>
                    <a:pt x="70" y="156"/>
                    <a:pt x="70" y="156"/>
                  </a:cubicBezTo>
                  <a:cubicBezTo>
                    <a:pt x="67" y="156"/>
                    <a:pt x="65" y="154"/>
                    <a:pt x="65" y="151"/>
                  </a:cubicBezTo>
                  <a:lnTo>
                    <a:pt x="65" y="1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68" name="Group 67"/>
          <p:cNvGrpSpPr/>
          <p:nvPr/>
        </p:nvGrpSpPr>
        <p:grpSpPr>
          <a:xfrm>
            <a:off x="2558677" y="4667152"/>
            <a:ext cx="2233987" cy="1280160"/>
            <a:chOff x="5961126" y="313153"/>
            <a:chExt cx="2233987" cy="1280160"/>
          </a:xfrm>
        </p:grpSpPr>
        <p:grpSp>
          <p:nvGrpSpPr>
            <p:cNvPr id="71" name="Group 70"/>
            <p:cNvGrpSpPr/>
            <p:nvPr/>
          </p:nvGrpSpPr>
          <p:grpSpPr>
            <a:xfrm>
              <a:off x="6655615" y="882870"/>
              <a:ext cx="1539498" cy="109728"/>
              <a:chOff x="6432882" y="1014568"/>
              <a:chExt cx="1539498" cy="109728"/>
            </a:xfrm>
          </p:grpSpPr>
          <p:cxnSp>
            <p:nvCxnSpPr>
              <p:cNvPr id="76" name="Straight Connector 75"/>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2" name="Group 71"/>
            <p:cNvGrpSpPr/>
            <p:nvPr/>
          </p:nvGrpSpPr>
          <p:grpSpPr>
            <a:xfrm>
              <a:off x="5961126" y="313153"/>
              <a:ext cx="1280160" cy="1280160"/>
              <a:chOff x="5858313" y="444851"/>
              <a:chExt cx="1280160" cy="1280160"/>
            </a:xfrm>
          </p:grpSpPr>
          <p:sp>
            <p:nvSpPr>
              <p:cNvPr id="73" name="Oval 19"/>
              <p:cNvSpPr>
                <a:spLocks noChangeArrowheads="1"/>
              </p:cNvSpPr>
              <p:nvPr/>
            </p:nvSpPr>
            <p:spPr bwMode="auto">
              <a:xfrm>
                <a:off x="5858313" y="444851"/>
                <a:ext cx="1280160" cy="1280160"/>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Oval 20"/>
              <p:cNvSpPr>
                <a:spLocks noChangeArrowheads="1"/>
              </p:cNvSpPr>
              <p:nvPr/>
            </p:nvSpPr>
            <p:spPr bwMode="auto">
              <a:xfrm>
                <a:off x="5986626" y="573165"/>
                <a:ext cx="1023531" cy="1023531"/>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29"/>
              <p:cNvSpPr>
                <a:spLocks noEditPoints="1"/>
              </p:cNvSpPr>
              <p:nvPr/>
            </p:nvSpPr>
            <p:spPr bwMode="auto">
              <a:xfrm>
                <a:off x="6239643" y="796363"/>
                <a:ext cx="517496" cy="546139"/>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grpSp>
        <p:nvGrpSpPr>
          <p:cNvPr id="78" name="Group 77"/>
          <p:cNvGrpSpPr/>
          <p:nvPr/>
        </p:nvGrpSpPr>
        <p:grpSpPr>
          <a:xfrm>
            <a:off x="6161500" y="1998836"/>
            <a:ext cx="1539498" cy="109728"/>
            <a:chOff x="6432882" y="1014568"/>
            <a:chExt cx="1539498" cy="109728"/>
          </a:xfrm>
        </p:grpSpPr>
        <p:cxnSp>
          <p:nvCxnSpPr>
            <p:cNvPr id="79" name="Straight Connector 78"/>
            <p:cNvCxnSpPr/>
            <p:nvPr/>
          </p:nvCxnSpPr>
          <p:spPr>
            <a:xfrm flipV="1">
              <a:off x="6432882" y="1069432"/>
              <a:ext cx="1539498" cy="15498"/>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p:cNvSpPr/>
            <p:nvPr/>
          </p:nvSpPr>
          <p:spPr>
            <a:xfrm>
              <a:off x="7862652" y="1014568"/>
              <a:ext cx="109728" cy="109728"/>
            </a:xfrm>
            <a:prstGeom prst="ellipse">
              <a:avLst/>
            </a:prstGeom>
            <a:gradFill>
              <a:gsLst>
                <a:gs pos="100000">
                  <a:srgbClr val="007FD6"/>
                </a:gs>
                <a:gs pos="0">
                  <a:srgbClr val="09DCFF"/>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1" name="Group 80"/>
          <p:cNvGrpSpPr/>
          <p:nvPr/>
        </p:nvGrpSpPr>
        <p:grpSpPr>
          <a:xfrm>
            <a:off x="5404933" y="1406794"/>
            <a:ext cx="1280160" cy="1280160"/>
            <a:chOff x="5074551" y="1758790"/>
            <a:chExt cx="1280160" cy="1280160"/>
          </a:xfrm>
        </p:grpSpPr>
        <p:grpSp>
          <p:nvGrpSpPr>
            <p:cNvPr id="83" name="Group 82"/>
            <p:cNvGrpSpPr/>
            <p:nvPr/>
          </p:nvGrpSpPr>
          <p:grpSpPr>
            <a:xfrm>
              <a:off x="5074551" y="1758790"/>
              <a:ext cx="1280160" cy="1280160"/>
              <a:chOff x="5442991" y="1385888"/>
              <a:chExt cx="1362075" cy="1362075"/>
            </a:xfrm>
          </p:grpSpPr>
          <p:sp>
            <p:nvSpPr>
              <p:cNvPr id="87" name="Oval 19"/>
              <p:cNvSpPr>
                <a:spLocks noChangeArrowheads="1"/>
              </p:cNvSpPr>
              <p:nvPr/>
            </p:nvSpPr>
            <p:spPr bwMode="auto">
              <a:xfrm>
                <a:off x="5442991" y="1385888"/>
                <a:ext cx="1362075" cy="136207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Oval 20"/>
              <p:cNvSpPr>
                <a:spLocks noChangeArrowheads="1"/>
              </p:cNvSpPr>
              <p:nvPr/>
            </p:nvSpPr>
            <p:spPr bwMode="auto">
              <a:xfrm>
                <a:off x="5579516" y="1522413"/>
                <a:ext cx="1089025" cy="1089025"/>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85" name="Freeform 33"/>
            <p:cNvSpPr>
              <a:spLocks noEditPoints="1"/>
            </p:cNvSpPr>
            <p:nvPr/>
          </p:nvSpPr>
          <p:spPr bwMode="auto">
            <a:xfrm>
              <a:off x="5478187" y="2141685"/>
              <a:ext cx="472889" cy="514370"/>
            </a:xfrm>
            <a:custGeom>
              <a:avLst/>
              <a:gdLst>
                <a:gd name="T0" fmla="*/ 223 w 300"/>
                <a:gd name="T1" fmla="*/ 236 h 326"/>
                <a:gd name="T2" fmla="*/ 198 w 300"/>
                <a:gd name="T3" fmla="*/ 218 h 326"/>
                <a:gd name="T4" fmla="*/ 102 w 300"/>
                <a:gd name="T5" fmla="*/ 218 h 326"/>
                <a:gd name="T6" fmla="*/ 77 w 300"/>
                <a:gd name="T7" fmla="*/ 236 h 326"/>
                <a:gd name="T8" fmla="*/ 0 w 300"/>
                <a:gd name="T9" fmla="*/ 295 h 326"/>
                <a:gd name="T10" fmla="*/ 135 w 300"/>
                <a:gd name="T11" fmla="*/ 326 h 326"/>
                <a:gd name="T12" fmla="*/ 165 w 300"/>
                <a:gd name="T13" fmla="*/ 326 h 326"/>
                <a:gd name="T14" fmla="*/ 291 w 300"/>
                <a:gd name="T15" fmla="*/ 265 h 326"/>
                <a:gd name="T16" fmla="*/ 10 w 300"/>
                <a:gd name="T17" fmla="*/ 295 h 326"/>
                <a:gd name="T18" fmla="*/ 120 w 300"/>
                <a:gd name="T19" fmla="*/ 301 h 326"/>
                <a:gd name="T20" fmla="*/ 135 w 300"/>
                <a:gd name="T21" fmla="*/ 297 h 326"/>
                <a:gd name="T22" fmla="*/ 86 w 300"/>
                <a:gd name="T23" fmla="*/ 241 h 326"/>
                <a:gd name="T24" fmla="*/ 141 w 300"/>
                <a:gd name="T25" fmla="*/ 316 h 326"/>
                <a:gd name="T26" fmla="*/ 156 w 300"/>
                <a:gd name="T27" fmla="*/ 301 h 326"/>
                <a:gd name="T28" fmla="*/ 155 w 300"/>
                <a:gd name="T29" fmla="*/ 291 h 326"/>
                <a:gd name="T30" fmla="*/ 150 w 300"/>
                <a:gd name="T31" fmla="*/ 273 h 326"/>
                <a:gd name="T32" fmla="*/ 204 w 300"/>
                <a:gd name="T33" fmla="*/ 226 h 326"/>
                <a:gd name="T34" fmla="*/ 157 w 300"/>
                <a:gd name="T35" fmla="*/ 266 h 326"/>
                <a:gd name="T36" fmla="*/ 165 w 300"/>
                <a:gd name="T37" fmla="*/ 297 h 326"/>
                <a:gd name="T38" fmla="*/ 181 w 300"/>
                <a:gd name="T39" fmla="*/ 301 h 326"/>
                <a:gd name="T40" fmla="*/ 290 w 300"/>
                <a:gd name="T41" fmla="*/ 295 h 326"/>
                <a:gd name="T42" fmla="*/ 70 w 300"/>
                <a:gd name="T43" fmla="*/ 231 h 326"/>
                <a:gd name="T44" fmla="*/ 97 w 300"/>
                <a:gd name="T45" fmla="*/ 198 h 326"/>
                <a:gd name="T46" fmla="*/ 196 w 300"/>
                <a:gd name="T47" fmla="*/ 208 h 326"/>
                <a:gd name="T48" fmla="*/ 230 w 300"/>
                <a:gd name="T49" fmla="*/ 106 h 326"/>
                <a:gd name="T50" fmla="*/ 230 w 300"/>
                <a:gd name="T51" fmla="*/ 18 h 326"/>
                <a:gd name="T52" fmla="*/ 229 w 300"/>
                <a:gd name="T53" fmla="*/ 18 h 326"/>
                <a:gd name="T54" fmla="*/ 228 w 300"/>
                <a:gd name="T55" fmla="*/ 17 h 326"/>
                <a:gd name="T56" fmla="*/ 228 w 300"/>
                <a:gd name="T57" fmla="*/ 16 h 326"/>
                <a:gd name="T58" fmla="*/ 227 w 300"/>
                <a:gd name="T59" fmla="*/ 16 h 326"/>
                <a:gd name="T60" fmla="*/ 226 w 300"/>
                <a:gd name="T61" fmla="*/ 16 h 326"/>
                <a:gd name="T62" fmla="*/ 225 w 300"/>
                <a:gd name="T63" fmla="*/ 16 h 326"/>
                <a:gd name="T64" fmla="*/ 104 w 300"/>
                <a:gd name="T65" fmla="*/ 16 h 326"/>
                <a:gd name="T66" fmla="*/ 70 w 300"/>
                <a:gd name="T67" fmla="*/ 106 h 326"/>
                <a:gd name="T68" fmla="*/ 209 w 300"/>
                <a:gd name="T69" fmla="*/ 195 h 326"/>
                <a:gd name="T70" fmla="*/ 150 w 300"/>
                <a:gd name="T71" fmla="*/ 186 h 326"/>
                <a:gd name="T72" fmla="*/ 181 w 300"/>
                <a:gd name="T73" fmla="*/ 205 h 326"/>
                <a:gd name="T74" fmla="*/ 85 w 300"/>
                <a:gd name="T75" fmla="*/ 130 h 326"/>
                <a:gd name="T76" fmla="*/ 215 w 300"/>
                <a:gd name="T77" fmla="*/ 116 h 326"/>
                <a:gd name="T78" fmla="*/ 206 w 300"/>
                <a:gd name="T79" fmla="*/ 191 h 326"/>
                <a:gd name="T80" fmla="*/ 233 w 300"/>
                <a:gd name="T81" fmla="*/ 166 h 326"/>
                <a:gd name="T82" fmla="*/ 160 w 300"/>
                <a:gd name="T83" fmla="*/ 186 h 326"/>
                <a:gd name="T84" fmla="*/ 225 w 300"/>
                <a:gd name="T85" fmla="*/ 116 h 326"/>
                <a:gd name="T86" fmla="*/ 230 w 300"/>
                <a:gd name="T87" fmla="*/ 156 h 326"/>
                <a:gd name="T88" fmla="*/ 104 w 300"/>
                <a:gd name="T89" fmla="*/ 26 h 326"/>
                <a:gd name="T90" fmla="*/ 222 w 300"/>
                <a:gd name="T91" fmla="*/ 26 h 326"/>
                <a:gd name="T92" fmla="*/ 94 w 300"/>
                <a:gd name="T93" fmla="*/ 71 h 326"/>
                <a:gd name="T94" fmla="*/ 94 w 300"/>
                <a:gd name="T95" fmla="*/ 71 h 326"/>
                <a:gd name="T96" fmla="*/ 91 w 300"/>
                <a:gd name="T97" fmla="*/ 73 h 326"/>
                <a:gd name="T98" fmla="*/ 91 w 300"/>
                <a:gd name="T99" fmla="*/ 73 h 326"/>
                <a:gd name="T100" fmla="*/ 75 w 300"/>
                <a:gd name="T101" fmla="*/ 61 h 326"/>
                <a:gd name="T102" fmla="*/ 73 w 300"/>
                <a:gd name="T103" fmla="*/ 116 h 326"/>
                <a:gd name="T104" fmla="*/ 70 w 300"/>
                <a:gd name="T105" fmla="*/ 15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0" h="326">
                  <a:moveTo>
                    <a:pt x="291" y="265"/>
                  </a:moveTo>
                  <a:cubicBezTo>
                    <a:pt x="284" y="255"/>
                    <a:pt x="274" y="248"/>
                    <a:pt x="263" y="245"/>
                  </a:cubicBezTo>
                  <a:cubicBezTo>
                    <a:pt x="263" y="245"/>
                    <a:pt x="263" y="245"/>
                    <a:pt x="263" y="245"/>
                  </a:cubicBezTo>
                  <a:cubicBezTo>
                    <a:pt x="223" y="236"/>
                    <a:pt x="223" y="236"/>
                    <a:pt x="223" y="236"/>
                  </a:cubicBezTo>
                  <a:cubicBezTo>
                    <a:pt x="212" y="220"/>
                    <a:pt x="212" y="220"/>
                    <a:pt x="212" y="220"/>
                  </a:cubicBezTo>
                  <a:cubicBezTo>
                    <a:pt x="212" y="220"/>
                    <a:pt x="212" y="220"/>
                    <a:pt x="212" y="220"/>
                  </a:cubicBezTo>
                  <a:cubicBezTo>
                    <a:pt x="211" y="218"/>
                    <a:pt x="208" y="216"/>
                    <a:pt x="205" y="216"/>
                  </a:cubicBezTo>
                  <a:cubicBezTo>
                    <a:pt x="203" y="216"/>
                    <a:pt x="200" y="216"/>
                    <a:pt x="198" y="218"/>
                  </a:cubicBezTo>
                  <a:cubicBezTo>
                    <a:pt x="198" y="218"/>
                    <a:pt x="198" y="218"/>
                    <a:pt x="198" y="218"/>
                  </a:cubicBezTo>
                  <a:cubicBezTo>
                    <a:pt x="150" y="259"/>
                    <a:pt x="150" y="259"/>
                    <a:pt x="150" y="259"/>
                  </a:cubicBezTo>
                  <a:cubicBezTo>
                    <a:pt x="102" y="218"/>
                    <a:pt x="102" y="218"/>
                    <a:pt x="102" y="218"/>
                  </a:cubicBezTo>
                  <a:cubicBezTo>
                    <a:pt x="102" y="218"/>
                    <a:pt x="102" y="218"/>
                    <a:pt x="102" y="218"/>
                  </a:cubicBezTo>
                  <a:cubicBezTo>
                    <a:pt x="100" y="216"/>
                    <a:pt x="97" y="216"/>
                    <a:pt x="95" y="216"/>
                  </a:cubicBezTo>
                  <a:cubicBezTo>
                    <a:pt x="92" y="216"/>
                    <a:pt x="90" y="218"/>
                    <a:pt x="88" y="220"/>
                  </a:cubicBezTo>
                  <a:cubicBezTo>
                    <a:pt x="88" y="220"/>
                    <a:pt x="88" y="220"/>
                    <a:pt x="88" y="220"/>
                  </a:cubicBezTo>
                  <a:cubicBezTo>
                    <a:pt x="77" y="236"/>
                    <a:pt x="77" y="236"/>
                    <a:pt x="77" y="236"/>
                  </a:cubicBezTo>
                  <a:cubicBezTo>
                    <a:pt x="37" y="245"/>
                    <a:pt x="37" y="245"/>
                    <a:pt x="37" y="245"/>
                  </a:cubicBezTo>
                  <a:cubicBezTo>
                    <a:pt x="37" y="245"/>
                    <a:pt x="37" y="245"/>
                    <a:pt x="37" y="245"/>
                  </a:cubicBezTo>
                  <a:cubicBezTo>
                    <a:pt x="26" y="248"/>
                    <a:pt x="16" y="255"/>
                    <a:pt x="10" y="265"/>
                  </a:cubicBezTo>
                  <a:cubicBezTo>
                    <a:pt x="4" y="274"/>
                    <a:pt x="0" y="284"/>
                    <a:pt x="0" y="295"/>
                  </a:cubicBezTo>
                  <a:cubicBezTo>
                    <a:pt x="0" y="308"/>
                    <a:pt x="0" y="308"/>
                    <a:pt x="0" y="308"/>
                  </a:cubicBezTo>
                  <a:cubicBezTo>
                    <a:pt x="0" y="318"/>
                    <a:pt x="9" y="326"/>
                    <a:pt x="20" y="326"/>
                  </a:cubicBezTo>
                  <a:cubicBezTo>
                    <a:pt x="135" y="326"/>
                    <a:pt x="135" y="326"/>
                    <a:pt x="135" y="326"/>
                  </a:cubicBezTo>
                  <a:cubicBezTo>
                    <a:pt x="135" y="326"/>
                    <a:pt x="135" y="326"/>
                    <a:pt x="135" y="326"/>
                  </a:cubicBezTo>
                  <a:cubicBezTo>
                    <a:pt x="135" y="326"/>
                    <a:pt x="135" y="326"/>
                    <a:pt x="135" y="326"/>
                  </a:cubicBezTo>
                  <a:cubicBezTo>
                    <a:pt x="165" y="326"/>
                    <a:pt x="165" y="326"/>
                    <a:pt x="165" y="326"/>
                  </a:cubicBezTo>
                  <a:cubicBezTo>
                    <a:pt x="165" y="326"/>
                    <a:pt x="165" y="326"/>
                    <a:pt x="165" y="326"/>
                  </a:cubicBezTo>
                  <a:cubicBezTo>
                    <a:pt x="165" y="326"/>
                    <a:pt x="165" y="326"/>
                    <a:pt x="165" y="326"/>
                  </a:cubicBezTo>
                  <a:cubicBezTo>
                    <a:pt x="280" y="326"/>
                    <a:pt x="280" y="326"/>
                    <a:pt x="280" y="326"/>
                  </a:cubicBezTo>
                  <a:cubicBezTo>
                    <a:pt x="291" y="326"/>
                    <a:pt x="300" y="318"/>
                    <a:pt x="300" y="308"/>
                  </a:cubicBezTo>
                  <a:cubicBezTo>
                    <a:pt x="300" y="295"/>
                    <a:pt x="300" y="295"/>
                    <a:pt x="300" y="295"/>
                  </a:cubicBezTo>
                  <a:cubicBezTo>
                    <a:pt x="300" y="284"/>
                    <a:pt x="297" y="274"/>
                    <a:pt x="291" y="265"/>
                  </a:cubicBezTo>
                  <a:close/>
                  <a:moveTo>
                    <a:pt x="131" y="316"/>
                  </a:moveTo>
                  <a:cubicBezTo>
                    <a:pt x="20" y="316"/>
                    <a:pt x="20" y="316"/>
                    <a:pt x="20" y="316"/>
                  </a:cubicBezTo>
                  <a:cubicBezTo>
                    <a:pt x="15" y="316"/>
                    <a:pt x="10" y="312"/>
                    <a:pt x="10" y="308"/>
                  </a:cubicBezTo>
                  <a:cubicBezTo>
                    <a:pt x="10" y="295"/>
                    <a:pt x="10" y="295"/>
                    <a:pt x="10" y="295"/>
                  </a:cubicBezTo>
                  <a:cubicBezTo>
                    <a:pt x="10" y="279"/>
                    <a:pt x="20" y="260"/>
                    <a:pt x="39" y="254"/>
                  </a:cubicBezTo>
                  <a:cubicBezTo>
                    <a:pt x="78" y="246"/>
                    <a:pt x="78" y="246"/>
                    <a:pt x="78" y="246"/>
                  </a:cubicBezTo>
                  <a:cubicBezTo>
                    <a:pt x="116" y="299"/>
                    <a:pt x="116" y="299"/>
                    <a:pt x="116" y="299"/>
                  </a:cubicBezTo>
                  <a:cubicBezTo>
                    <a:pt x="117" y="300"/>
                    <a:pt x="118" y="301"/>
                    <a:pt x="120" y="301"/>
                  </a:cubicBezTo>
                  <a:cubicBezTo>
                    <a:pt x="120" y="301"/>
                    <a:pt x="120" y="301"/>
                    <a:pt x="120" y="301"/>
                  </a:cubicBezTo>
                  <a:cubicBezTo>
                    <a:pt x="121" y="301"/>
                    <a:pt x="123" y="300"/>
                    <a:pt x="124" y="299"/>
                  </a:cubicBezTo>
                  <a:cubicBezTo>
                    <a:pt x="131" y="292"/>
                    <a:pt x="131" y="292"/>
                    <a:pt x="131" y="292"/>
                  </a:cubicBezTo>
                  <a:cubicBezTo>
                    <a:pt x="132" y="294"/>
                    <a:pt x="133" y="295"/>
                    <a:pt x="135" y="297"/>
                  </a:cubicBezTo>
                  <a:lnTo>
                    <a:pt x="131" y="316"/>
                  </a:lnTo>
                  <a:close/>
                  <a:moveTo>
                    <a:pt x="132" y="277"/>
                  </a:moveTo>
                  <a:cubicBezTo>
                    <a:pt x="121" y="288"/>
                    <a:pt x="121" y="288"/>
                    <a:pt x="121" y="288"/>
                  </a:cubicBezTo>
                  <a:cubicBezTo>
                    <a:pt x="86" y="241"/>
                    <a:pt x="86" y="241"/>
                    <a:pt x="86" y="241"/>
                  </a:cubicBezTo>
                  <a:cubicBezTo>
                    <a:pt x="96" y="226"/>
                    <a:pt x="96" y="226"/>
                    <a:pt x="96" y="226"/>
                  </a:cubicBezTo>
                  <a:cubicBezTo>
                    <a:pt x="143" y="266"/>
                    <a:pt x="143" y="266"/>
                    <a:pt x="143" y="266"/>
                  </a:cubicBezTo>
                  <a:lnTo>
                    <a:pt x="132" y="277"/>
                  </a:lnTo>
                  <a:close/>
                  <a:moveTo>
                    <a:pt x="141" y="316"/>
                  </a:moveTo>
                  <a:cubicBezTo>
                    <a:pt x="144" y="301"/>
                    <a:pt x="144" y="301"/>
                    <a:pt x="144" y="301"/>
                  </a:cubicBezTo>
                  <a:cubicBezTo>
                    <a:pt x="145" y="301"/>
                    <a:pt x="145" y="301"/>
                    <a:pt x="145" y="301"/>
                  </a:cubicBezTo>
                  <a:cubicBezTo>
                    <a:pt x="155" y="301"/>
                    <a:pt x="155" y="301"/>
                    <a:pt x="155" y="301"/>
                  </a:cubicBezTo>
                  <a:cubicBezTo>
                    <a:pt x="155" y="301"/>
                    <a:pt x="156" y="301"/>
                    <a:pt x="156" y="301"/>
                  </a:cubicBezTo>
                  <a:cubicBezTo>
                    <a:pt x="159" y="316"/>
                    <a:pt x="159" y="316"/>
                    <a:pt x="159" y="316"/>
                  </a:cubicBezTo>
                  <a:lnTo>
                    <a:pt x="141" y="316"/>
                  </a:lnTo>
                  <a:close/>
                  <a:moveTo>
                    <a:pt x="160" y="286"/>
                  </a:moveTo>
                  <a:cubicBezTo>
                    <a:pt x="160" y="289"/>
                    <a:pt x="158" y="291"/>
                    <a:pt x="155" y="291"/>
                  </a:cubicBezTo>
                  <a:cubicBezTo>
                    <a:pt x="145" y="291"/>
                    <a:pt x="145" y="291"/>
                    <a:pt x="145" y="291"/>
                  </a:cubicBezTo>
                  <a:cubicBezTo>
                    <a:pt x="142" y="291"/>
                    <a:pt x="140" y="289"/>
                    <a:pt x="140" y="286"/>
                  </a:cubicBezTo>
                  <a:cubicBezTo>
                    <a:pt x="140" y="283"/>
                    <a:pt x="140" y="283"/>
                    <a:pt x="140" y="283"/>
                  </a:cubicBezTo>
                  <a:cubicBezTo>
                    <a:pt x="150" y="273"/>
                    <a:pt x="150" y="273"/>
                    <a:pt x="150" y="273"/>
                  </a:cubicBezTo>
                  <a:cubicBezTo>
                    <a:pt x="160" y="283"/>
                    <a:pt x="160" y="283"/>
                    <a:pt x="160" y="283"/>
                  </a:cubicBezTo>
                  <a:lnTo>
                    <a:pt x="160" y="286"/>
                  </a:lnTo>
                  <a:close/>
                  <a:moveTo>
                    <a:pt x="157" y="266"/>
                  </a:moveTo>
                  <a:cubicBezTo>
                    <a:pt x="204" y="226"/>
                    <a:pt x="204" y="226"/>
                    <a:pt x="204" y="226"/>
                  </a:cubicBezTo>
                  <a:cubicBezTo>
                    <a:pt x="214" y="241"/>
                    <a:pt x="214" y="241"/>
                    <a:pt x="214" y="241"/>
                  </a:cubicBezTo>
                  <a:cubicBezTo>
                    <a:pt x="180" y="288"/>
                    <a:pt x="180" y="288"/>
                    <a:pt x="180" y="288"/>
                  </a:cubicBezTo>
                  <a:cubicBezTo>
                    <a:pt x="169" y="277"/>
                    <a:pt x="169" y="277"/>
                    <a:pt x="169" y="277"/>
                  </a:cubicBezTo>
                  <a:lnTo>
                    <a:pt x="157" y="266"/>
                  </a:lnTo>
                  <a:close/>
                  <a:moveTo>
                    <a:pt x="290" y="308"/>
                  </a:moveTo>
                  <a:cubicBezTo>
                    <a:pt x="290" y="312"/>
                    <a:pt x="286" y="316"/>
                    <a:pt x="280" y="316"/>
                  </a:cubicBezTo>
                  <a:cubicBezTo>
                    <a:pt x="169" y="316"/>
                    <a:pt x="169" y="316"/>
                    <a:pt x="169" y="316"/>
                  </a:cubicBezTo>
                  <a:cubicBezTo>
                    <a:pt x="165" y="297"/>
                    <a:pt x="165" y="297"/>
                    <a:pt x="165" y="297"/>
                  </a:cubicBezTo>
                  <a:cubicBezTo>
                    <a:pt x="167" y="295"/>
                    <a:pt x="168" y="294"/>
                    <a:pt x="169" y="292"/>
                  </a:cubicBezTo>
                  <a:cubicBezTo>
                    <a:pt x="177" y="299"/>
                    <a:pt x="177" y="299"/>
                    <a:pt x="177" y="299"/>
                  </a:cubicBezTo>
                  <a:cubicBezTo>
                    <a:pt x="178" y="300"/>
                    <a:pt x="179" y="301"/>
                    <a:pt x="180" y="301"/>
                  </a:cubicBezTo>
                  <a:cubicBezTo>
                    <a:pt x="180" y="301"/>
                    <a:pt x="180" y="301"/>
                    <a:pt x="181" y="301"/>
                  </a:cubicBezTo>
                  <a:cubicBezTo>
                    <a:pt x="182" y="301"/>
                    <a:pt x="183" y="300"/>
                    <a:pt x="184" y="299"/>
                  </a:cubicBezTo>
                  <a:cubicBezTo>
                    <a:pt x="222" y="246"/>
                    <a:pt x="222" y="246"/>
                    <a:pt x="222" y="246"/>
                  </a:cubicBezTo>
                  <a:cubicBezTo>
                    <a:pt x="261" y="254"/>
                    <a:pt x="261" y="254"/>
                    <a:pt x="261" y="254"/>
                  </a:cubicBezTo>
                  <a:cubicBezTo>
                    <a:pt x="280" y="260"/>
                    <a:pt x="290" y="279"/>
                    <a:pt x="290" y="295"/>
                  </a:cubicBezTo>
                  <a:lnTo>
                    <a:pt x="290" y="308"/>
                  </a:lnTo>
                  <a:close/>
                  <a:moveTo>
                    <a:pt x="65" y="165"/>
                  </a:moveTo>
                  <a:cubicBezTo>
                    <a:pt x="65" y="226"/>
                    <a:pt x="65" y="226"/>
                    <a:pt x="65" y="226"/>
                  </a:cubicBezTo>
                  <a:cubicBezTo>
                    <a:pt x="65" y="229"/>
                    <a:pt x="67" y="231"/>
                    <a:pt x="70" y="231"/>
                  </a:cubicBezTo>
                  <a:cubicBezTo>
                    <a:pt x="73" y="231"/>
                    <a:pt x="75" y="229"/>
                    <a:pt x="75" y="226"/>
                  </a:cubicBezTo>
                  <a:cubicBezTo>
                    <a:pt x="75" y="166"/>
                    <a:pt x="75" y="166"/>
                    <a:pt x="75" y="166"/>
                  </a:cubicBezTo>
                  <a:cubicBezTo>
                    <a:pt x="80" y="166"/>
                    <a:pt x="80" y="166"/>
                    <a:pt x="80" y="166"/>
                  </a:cubicBezTo>
                  <a:cubicBezTo>
                    <a:pt x="83" y="177"/>
                    <a:pt x="89" y="189"/>
                    <a:pt x="97" y="198"/>
                  </a:cubicBezTo>
                  <a:cubicBezTo>
                    <a:pt x="111" y="216"/>
                    <a:pt x="130" y="226"/>
                    <a:pt x="150" y="226"/>
                  </a:cubicBezTo>
                  <a:cubicBezTo>
                    <a:pt x="166" y="226"/>
                    <a:pt x="181" y="220"/>
                    <a:pt x="193" y="208"/>
                  </a:cubicBezTo>
                  <a:cubicBezTo>
                    <a:pt x="193" y="208"/>
                    <a:pt x="194" y="208"/>
                    <a:pt x="194" y="208"/>
                  </a:cubicBezTo>
                  <a:cubicBezTo>
                    <a:pt x="194" y="208"/>
                    <a:pt x="195" y="208"/>
                    <a:pt x="196" y="208"/>
                  </a:cubicBezTo>
                  <a:cubicBezTo>
                    <a:pt x="202" y="208"/>
                    <a:pt x="208" y="207"/>
                    <a:pt x="214" y="204"/>
                  </a:cubicBezTo>
                  <a:cubicBezTo>
                    <a:pt x="232" y="195"/>
                    <a:pt x="245" y="174"/>
                    <a:pt x="245" y="151"/>
                  </a:cubicBezTo>
                  <a:cubicBezTo>
                    <a:pt x="245" y="121"/>
                    <a:pt x="245" y="121"/>
                    <a:pt x="245" y="121"/>
                  </a:cubicBezTo>
                  <a:cubicBezTo>
                    <a:pt x="245" y="113"/>
                    <a:pt x="238" y="106"/>
                    <a:pt x="230" y="106"/>
                  </a:cubicBezTo>
                  <a:cubicBezTo>
                    <a:pt x="228" y="106"/>
                    <a:pt x="228" y="106"/>
                    <a:pt x="228" y="106"/>
                  </a:cubicBezTo>
                  <a:cubicBezTo>
                    <a:pt x="239" y="64"/>
                    <a:pt x="234" y="29"/>
                    <a:pt x="230" y="19"/>
                  </a:cubicBezTo>
                  <a:cubicBezTo>
                    <a:pt x="230" y="19"/>
                    <a:pt x="230" y="19"/>
                    <a:pt x="230" y="19"/>
                  </a:cubicBezTo>
                  <a:cubicBezTo>
                    <a:pt x="230" y="19"/>
                    <a:pt x="230" y="19"/>
                    <a:pt x="230" y="18"/>
                  </a:cubicBezTo>
                  <a:cubicBezTo>
                    <a:pt x="229" y="18"/>
                    <a:pt x="229" y="18"/>
                    <a:pt x="229" y="18"/>
                  </a:cubicBezTo>
                  <a:cubicBezTo>
                    <a:pt x="229" y="18"/>
                    <a:pt x="229" y="18"/>
                    <a:pt x="229" y="18"/>
                  </a:cubicBezTo>
                  <a:cubicBezTo>
                    <a:pt x="229" y="18"/>
                    <a:pt x="229" y="18"/>
                    <a:pt x="229" y="18"/>
                  </a:cubicBezTo>
                  <a:cubicBezTo>
                    <a:pt x="229" y="18"/>
                    <a:pt x="229" y="18"/>
                    <a:pt x="229" y="18"/>
                  </a:cubicBezTo>
                  <a:cubicBezTo>
                    <a:pt x="229" y="18"/>
                    <a:pt x="229" y="18"/>
                    <a:pt x="229" y="17"/>
                  </a:cubicBezTo>
                  <a:cubicBezTo>
                    <a:pt x="229" y="17"/>
                    <a:pt x="229" y="17"/>
                    <a:pt x="229" y="17"/>
                  </a:cubicBezTo>
                  <a:cubicBezTo>
                    <a:pt x="229" y="17"/>
                    <a:pt x="229" y="17"/>
                    <a:pt x="229" y="17"/>
                  </a:cubicBezTo>
                  <a:cubicBezTo>
                    <a:pt x="228" y="17"/>
                    <a:pt x="228" y="17"/>
                    <a:pt x="228" y="17"/>
                  </a:cubicBezTo>
                  <a:cubicBezTo>
                    <a:pt x="228" y="17"/>
                    <a:pt x="228" y="17"/>
                    <a:pt x="228" y="17"/>
                  </a:cubicBezTo>
                  <a:cubicBezTo>
                    <a:pt x="228" y="17"/>
                    <a:pt x="228" y="17"/>
                    <a:pt x="228" y="17"/>
                  </a:cubicBezTo>
                  <a:cubicBezTo>
                    <a:pt x="228" y="17"/>
                    <a:pt x="228" y="17"/>
                    <a:pt x="228" y="17"/>
                  </a:cubicBezTo>
                  <a:cubicBezTo>
                    <a:pt x="228" y="16"/>
                    <a:pt x="228" y="16"/>
                    <a:pt x="228" y="16"/>
                  </a:cubicBezTo>
                  <a:cubicBezTo>
                    <a:pt x="227" y="16"/>
                    <a:pt x="227" y="16"/>
                    <a:pt x="227" y="16"/>
                  </a:cubicBezTo>
                  <a:cubicBezTo>
                    <a:pt x="227" y="16"/>
                    <a:pt x="227" y="16"/>
                    <a:pt x="227" y="16"/>
                  </a:cubicBezTo>
                  <a:cubicBezTo>
                    <a:pt x="227" y="16"/>
                    <a:pt x="227" y="16"/>
                    <a:pt x="227" y="16"/>
                  </a:cubicBezTo>
                  <a:cubicBezTo>
                    <a:pt x="227" y="16"/>
                    <a:pt x="227" y="16"/>
                    <a:pt x="227" y="16"/>
                  </a:cubicBezTo>
                  <a:cubicBezTo>
                    <a:pt x="227" y="16"/>
                    <a:pt x="227" y="16"/>
                    <a:pt x="226" y="16"/>
                  </a:cubicBezTo>
                  <a:cubicBezTo>
                    <a:pt x="226" y="16"/>
                    <a:pt x="226" y="16"/>
                    <a:pt x="226" y="16"/>
                  </a:cubicBezTo>
                  <a:cubicBezTo>
                    <a:pt x="226" y="16"/>
                    <a:pt x="226" y="16"/>
                    <a:pt x="226" y="16"/>
                  </a:cubicBezTo>
                  <a:cubicBezTo>
                    <a:pt x="226" y="16"/>
                    <a:pt x="226" y="16"/>
                    <a:pt x="226" y="16"/>
                  </a:cubicBezTo>
                  <a:cubicBezTo>
                    <a:pt x="226" y="16"/>
                    <a:pt x="226" y="16"/>
                    <a:pt x="225" y="16"/>
                  </a:cubicBezTo>
                  <a:cubicBezTo>
                    <a:pt x="225" y="16"/>
                    <a:pt x="225" y="16"/>
                    <a:pt x="225" y="16"/>
                  </a:cubicBezTo>
                  <a:cubicBezTo>
                    <a:pt x="225" y="16"/>
                    <a:pt x="225" y="16"/>
                    <a:pt x="225" y="16"/>
                  </a:cubicBezTo>
                  <a:cubicBezTo>
                    <a:pt x="225" y="16"/>
                    <a:pt x="225" y="16"/>
                    <a:pt x="225" y="16"/>
                  </a:cubicBezTo>
                  <a:cubicBezTo>
                    <a:pt x="225" y="16"/>
                    <a:pt x="225" y="16"/>
                    <a:pt x="224" y="16"/>
                  </a:cubicBezTo>
                  <a:cubicBezTo>
                    <a:pt x="224" y="16"/>
                    <a:pt x="224" y="16"/>
                    <a:pt x="224" y="16"/>
                  </a:cubicBezTo>
                  <a:cubicBezTo>
                    <a:pt x="212" y="18"/>
                    <a:pt x="197" y="15"/>
                    <a:pt x="181" y="11"/>
                  </a:cubicBezTo>
                  <a:cubicBezTo>
                    <a:pt x="154" y="6"/>
                    <a:pt x="126" y="0"/>
                    <a:pt x="104" y="16"/>
                  </a:cubicBezTo>
                  <a:cubicBezTo>
                    <a:pt x="104" y="16"/>
                    <a:pt x="103" y="16"/>
                    <a:pt x="103" y="16"/>
                  </a:cubicBezTo>
                  <a:cubicBezTo>
                    <a:pt x="81" y="16"/>
                    <a:pt x="65" y="34"/>
                    <a:pt x="65" y="61"/>
                  </a:cubicBezTo>
                  <a:cubicBezTo>
                    <a:pt x="65" y="73"/>
                    <a:pt x="68" y="92"/>
                    <a:pt x="71" y="106"/>
                  </a:cubicBezTo>
                  <a:cubicBezTo>
                    <a:pt x="70" y="106"/>
                    <a:pt x="70" y="106"/>
                    <a:pt x="70" y="106"/>
                  </a:cubicBezTo>
                  <a:cubicBezTo>
                    <a:pt x="62" y="106"/>
                    <a:pt x="55" y="113"/>
                    <a:pt x="55" y="121"/>
                  </a:cubicBezTo>
                  <a:cubicBezTo>
                    <a:pt x="55" y="151"/>
                    <a:pt x="55" y="151"/>
                    <a:pt x="55" y="151"/>
                  </a:cubicBezTo>
                  <a:cubicBezTo>
                    <a:pt x="55" y="157"/>
                    <a:pt x="59" y="163"/>
                    <a:pt x="65" y="165"/>
                  </a:cubicBezTo>
                  <a:close/>
                  <a:moveTo>
                    <a:pt x="209" y="195"/>
                  </a:moveTo>
                  <a:cubicBezTo>
                    <a:pt x="199" y="200"/>
                    <a:pt x="188" y="199"/>
                    <a:pt x="179" y="192"/>
                  </a:cubicBezTo>
                  <a:cubicBezTo>
                    <a:pt x="180" y="190"/>
                    <a:pt x="180" y="188"/>
                    <a:pt x="180" y="186"/>
                  </a:cubicBezTo>
                  <a:cubicBezTo>
                    <a:pt x="180" y="178"/>
                    <a:pt x="173" y="171"/>
                    <a:pt x="165" y="171"/>
                  </a:cubicBezTo>
                  <a:cubicBezTo>
                    <a:pt x="157" y="171"/>
                    <a:pt x="150" y="178"/>
                    <a:pt x="150" y="186"/>
                  </a:cubicBezTo>
                  <a:cubicBezTo>
                    <a:pt x="150" y="194"/>
                    <a:pt x="157" y="201"/>
                    <a:pt x="165" y="201"/>
                  </a:cubicBezTo>
                  <a:cubicBezTo>
                    <a:pt x="167" y="201"/>
                    <a:pt x="170" y="200"/>
                    <a:pt x="172" y="199"/>
                  </a:cubicBezTo>
                  <a:cubicBezTo>
                    <a:pt x="172" y="199"/>
                    <a:pt x="172" y="200"/>
                    <a:pt x="172" y="200"/>
                  </a:cubicBezTo>
                  <a:cubicBezTo>
                    <a:pt x="175" y="202"/>
                    <a:pt x="178" y="204"/>
                    <a:pt x="181" y="205"/>
                  </a:cubicBezTo>
                  <a:cubicBezTo>
                    <a:pt x="172" y="212"/>
                    <a:pt x="161" y="216"/>
                    <a:pt x="150" y="216"/>
                  </a:cubicBezTo>
                  <a:cubicBezTo>
                    <a:pt x="133" y="216"/>
                    <a:pt x="117" y="207"/>
                    <a:pt x="105" y="192"/>
                  </a:cubicBezTo>
                  <a:cubicBezTo>
                    <a:pt x="92" y="176"/>
                    <a:pt x="85" y="156"/>
                    <a:pt x="85" y="136"/>
                  </a:cubicBezTo>
                  <a:cubicBezTo>
                    <a:pt x="85" y="130"/>
                    <a:pt x="85" y="130"/>
                    <a:pt x="85" y="130"/>
                  </a:cubicBezTo>
                  <a:cubicBezTo>
                    <a:pt x="85" y="112"/>
                    <a:pt x="95" y="88"/>
                    <a:pt x="98" y="80"/>
                  </a:cubicBezTo>
                  <a:cubicBezTo>
                    <a:pt x="133" y="76"/>
                    <a:pt x="161" y="80"/>
                    <a:pt x="178" y="85"/>
                  </a:cubicBezTo>
                  <a:cubicBezTo>
                    <a:pt x="193" y="88"/>
                    <a:pt x="203" y="93"/>
                    <a:pt x="206" y="94"/>
                  </a:cubicBezTo>
                  <a:cubicBezTo>
                    <a:pt x="215" y="116"/>
                    <a:pt x="215" y="116"/>
                    <a:pt x="215" y="116"/>
                  </a:cubicBezTo>
                  <a:cubicBezTo>
                    <a:pt x="215" y="136"/>
                    <a:pt x="215" y="136"/>
                    <a:pt x="215" y="136"/>
                  </a:cubicBezTo>
                  <a:cubicBezTo>
                    <a:pt x="215" y="152"/>
                    <a:pt x="210" y="169"/>
                    <a:pt x="202" y="183"/>
                  </a:cubicBezTo>
                  <a:cubicBezTo>
                    <a:pt x="200" y="186"/>
                    <a:pt x="201" y="189"/>
                    <a:pt x="203" y="190"/>
                  </a:cubicBezTo>
                  <a:cubicBezTo>
                    <a:pt x="204" y="191"/>
                    <a:pt x="205" y="191"/>
                    <a:pt x="206" y="191"/>
                  </a:cubicBezTo>
                  <a:cubicBezTo>
                    <a:pt x="208" y="191"/>
                    <a:pt x="209" y="190"/>
                    <a:pt x="210" y="188"/>
                  </a:cubicBezTo>
                  <a:cubicBezTo>
                    <a:pt x="215" y="181"/>
                    <a:pt x="218" y="174"/>
                    <a:pt x="221" y="166"/>
                  </a:cubicBezTo>
                  <a:cubicBezTo>
                    <a:pt x="230" y="166"/>
                    <a:pt x="230" y="166"/>
                    <a:pt x="230" y="166"/>
                  </a:cubicBezTo>
                  <a:cubicBezTo>
                    <a:pt x="231" y="166"/>
                    <a:pt x="232" y="166"/>
                    <a:pt x="233" y="166"/>
                  </a:cubicBezTo>
                  <a:cubicBezTo>
                    <a:pt x="229" y="179"/>
                    <a:pt x="220" y="190"/>
                    <a:pt x="209" y="195"/>
                  </a:cubicBezTo>
                  <a:close/>
                  <a:moveTo>
                    <a:pt x="170" y="186"/>
                  </a:moveTo>
                  <a:cubicBezTo>
                    <a:pt x="170" y="189"/>
                    <a:pt x="168" y="191"/>
                    <a:pt x="165" y="191"/>
                  </a:cubicBezTo>
                  <a:cubicBezTo>
                    <a:pt x="162" y="191"/>
                    <a:pt x="160" y="189"/>
                    <a:pt x="160" y="186"/>
                  </a:cubicBezTo>
                  <a:cubicBezTo>
                    <a:pt x="160" y="183"/>
                    <a:pt x="162" y="181"/>
                    <a:pt x="165" y="181"/>
                  </a:cubicBezTo>
                  <a:cubicBezTo>
                    <a:pt x="168" y="181"/>
                    <a:pt x="170" y="183"/>
                    <a:pt x="170" y="186"/>
                  </a:cubicBezTo>
                  <a:close/>
                  <a:moveTo>
                    <a:pt x="225" y="136"/>
                  </a:moveTo>
                  <a:cubicBezTo>
                    <a:pt x="225" y="116"/>
                    <a:pt x="225" y="116"/>
                    <a:pt x="225" y="116"/>
                  </a:cubicBezTo>
                  <a:cubicBezTo>
                    <a:pt x="230" y="116"/>
                    <a:pt x="230" y="116"/>
                    <a:pt x="230" y="116"/>
                  </a:cubicBezTo>
                  <a:cubicBezTo>
                    <a:pt x="233" y="116"/>
                    <a:pt x="235" y="118"/>
                    <a:pt x="235" y="121"/>
                  </a:cubicBezTo>
                  <a:cubicBezTo>
                    <a:pt x="235" y="151"/>
                    <a:pt x="235" y="151"/>
                    <a:pt x="235" y="151"/>
                  </a:cubicBezTo>
                  <a:cubicBezTo>
                    <a:pt x="235" y="154"/>
                    <a:pt x="233" y="156"/>
                    <a:pt x="230" y="156"/>
                  </a:cubicBezTo>
                  <a:cubicBezTo>
                    <a:pt x="223" y="156"/>
                    <a:pt x="223" y="156"/>
                    <a:pt x="223" y="156"/>
                  </a:cubicBezTo>
                  <a:cubicBezTo>
                    <a:pt x="225" y="149"/>
                    <a:pt x="225" y="142"/>
                    <a:pt x="225" y="136"/>
                  </a:cubicBezTo>
                  <a:close/>
                  <a:moveTo>
                    <a:pt x="103" y="26"/>
                  </a:moveTo>
                  <a:cubicBezTo>
                    <a:pt x="104" y="26"/>
                    <a:pt x="104" y="26"/>
                    <a:pt x="104" y="26"/>
                  </a:cubicBezTo>
                  <a:cubicBezTo>
                    <a:pt x="106" y="26"/>
                    <a:pt x="108" y="26"/>
                    <a:pt x="109" y="25"/>
                  </a:cubicBezTo>
                  <a:cubicBezTo>
                    <a:pt x="127" y="11"/>
                    <a:pt x="153" y="16"/>
                    <a:pt x="179" y="21"/>
                  </a:cubicBezTo>
                  <a:cubicBezTo>
                    <a:pt x="192" y="24"/>
                    <a:pt x="205" y="26"/>
                    <a:pt x="216" y="26"/>
                  </a:cubicBezTo>
                  <a:cubicBezTo>
                    <a:pt x="218" y="26"/>
                    <a:pt x="220" y="26"/>
                    <a:pt x="222" y="26"/>
                  </a:cubicBezTo>
                  <a:cubicBezTo>
                    <a:pt x="225" y="37"/>
                    <a:pt x="228" y="65"/>
                    <a:pt x="219" y="100"/>
                  </a:cubicBezTo>
                  <a:cubicBezTo>
                    <a:pt x="215" y="89"/>
                    <a:pt x="215" y="89"/>
                    <a:pt x="215" y="89"/>
                  </a:cubicBezTo>
                  <a:cubicBezTo>
                    <a:pt x="214" y="88"/>
                    <a:pt x="214" y="87"/>
                    <a:pt x="213" y="86"/>
                  </a:cubicBezTo>
                  <a:cubicBezTo>
                    <a:pt x="211" y="85"/>
                    <a:pt x="167" y="62"/>
                    <a:pt x="94" y="71"/>
                  </a:cubicBezTo>
                  <a:cubicBezTo>
                    <a:pt x="94" y="71"/>
                    <a:pt x="94" y="71"/>
                    <a:pt x="94" y="71"/>
                  </a:cubicBezTo>
                  <a:cubicBezTo>
                    <a:pt x="94" y="71"/>
                    <a:pt x="94" y="71"/>
                    <a:pt x="94" y="71"/>
                  </a:cubicBezTo>
                  <a:cubicBezTo>
                    <a:pt x="94" y="71"/>
                    <a:pt x="94" y="71"/>
                    <a:pt x="94" y="71"/>
                  </a:cubicBezTo>
                  <a:cubicBezTo>
                    <a:pt x="94" y="71"/>
                    <a:pt x="94" y="71"/>
                    <a:pt x="94" y="71"/>
                  </a:cubicBezTo>
                  <a:cubicBezTo>
                    <a:pt x="93" y="71"/>
                    <a:pt x="93" y="71"/>
                    <a:pt x="92" y="72"/>
                  </a:cubicBezTo>
                  <a:cubicBezTo>
                    <a:pt x="92" y="72"/>
                    <a:pt x="92" y="72"/>
                    <a:pt x="92" y="72"/>
                  </a:cubicBezTo>
                  <a:cubicBezTo>
                    <a:pt x="92" y="72"/>
                    <a:pt x="92" y="72"/>
                    <a:pt x="92" y="72"/>
                  </a:cubicBezTo>
                  <a:cubicBezTo>
                    <a:pt x="92" y="72"/>
                    <a:pt x="91" y="72"/>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4"/>
                  </a:cubicBezTo>
                  <a:cubicBezTo>
                    <a:pt x="91" y="74"/>
                    <a:pt x="91" y="74"/>
                    <a:pt x="91" y="74"/>
                  </a:cubicBezTo>
                  <a:cubicBezTo>
                    <a:pt x="90" y="74"/>
                    <a:pt x="85" y="86"/>
                    <a:pt x="80" y="101"/>
                  </a:cubicBezTo>
                  <a:cubicBezTo>
                    <a:pt x="78" y="87"/>
                    <a:pt x="75" y="71"/>
                    <a:pt x="75" y="61"/>
                  </a:cubicBezTo>
                  <a:cubicBezTo>
                    <a:pt x="75" y="37"/>
                    <a:pt x="89" y="26"/>
                    <a:pt x="103" y="26"/>
                  </a:cubicBezTo>
                  <a:close/>
                  <a:moveTo>
                    <a:pt x="65" y="121"/>
                  </a:moveTo>
                  <a:cubicBezTo>
                    <a:pt x="65" y="118"/>
                    <a:pt x="67" y="116"/>
                    <a:pt x="70" y="116"/>
                  </a:cubicBezTo>
                  <a:cubicBezTo>
                    <a:pt x="73" y="116"/>
                    <a:pt x="73" y="116"/>
                    <a:pt x="73" y="116"/>
                  </a:cubicBezTo>
                  <a:cubicBezTo>
                    <a:pt x="74" y="120"/>
                    <a:pt x="75" y="124"/>
                    <a:pt x="75" y="125"/>
                  </a:cubicBezTo>
                  <a:cubicBezTo>
                    <a:pt x="75" y="136"/>
                    <a:pt x="75" y="136"/>
                    <a:pt x="75" y="136"/>
                  </a:cubicBezTo>
                  <a:cubicBezTo>
                    <a:pt x="75" y="142"/>
                    <a:pt x="76" y="149"/>
                    <a:pt x="77" y="156"/>
                  </a:cubicBezTo>
                  <a:cubicBezTo>
                    <a:pt x="70" y="156"/>
                    <a:pt x="70" y="156"/>
                    <a:pt x="70" y="156"/>
                  </a:cubicBezTo>
                  <a:cubicBezTo>
                    <a:pt x="67" y="156"/>
                    <a:pt x="65" y="154"/>
                    <a:pt x="65" y="151"/>
                  </a:cubicBezTo>
                  <a:lnTo>
                    <a:pt x="65" y="1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89" name="Rectangle 88"/>
          <p:cNvSpPr/>
          <p:nvPr/>
        </p:nvSpPr>
        <p:spPr>
          <a:xfrm>
            <a:off x="5870083" y="4044476"/>
            <a:ext cx="2850845" cy="492443"/>
          </a:xfrm>
          <a:prstGeom prst="rect">
            <a:avLst/>
          </a:prstGeom>
          <a:noFill/>
        </p:spPr>
        <p:txBody>
          <a:bodyPr wrap="none" lIns="91440" tIns="45720" rIns="91440" bIns="45720">
            <a:spAutoFit/>
          </a:bodyPr>
          <a:lstStyle/>
          <a:p>
            <a:r>
              <a:rPr lang="en-US" sz="2600" dirty="0">
                <a:ln w="0">
                  <a:noFill/>
                </a:ln>
                <a:latin typeface="Calibri (body)"/>
                <a:ea typeface="Open Sans" panose="020B0606030504020204" pitchFamily="34" charset="0"/>
                <a:cs typeface="Open Sans" panose="020B0606030504020204" pitchFamily="34" charset="0"/>
              </a:rPr>
              <a:t>Data Visualization</a:t>
            </a:r>
          </a:p>
        </p:txBody>
      </p:sp>
      <p:grpSp>
        <p:nvGrpSpPr>
          <p:cNvPr id="104" name="Group 103"/>
          <p:cNvGrpSpPr/>
          <p:nvPr/>
        </p:nvGrpSpPr>
        <p:grpSpPr>
          <a:xfrm>
            <a:off x="1508221" y="5591567"/>
            <a:ext cx="1280160" cy="1280160"/>
            <a:chOff x="5074551" y="1758790"/>
            <a:chExt cx="1280160" cy="1280160"/>
          </a:xfrm>
        </p:grpSpPr>
        <p:grpSp>
          <p:nvGrpSpPr>
            <p:cNvPr id="105" name="Group 104"/>
            <p:cNvGrpSpPr/>
            <p:nvPr/>
          </p:nvGrpSpPr>
          <p:grpSpPr>
            <a:xfrm>
              <a:off x="5074551" y="1758790"/>
              <a:ext cx="1280160" cy="1280160"/>
              <a:chOff x="5442991" y="1385888"/>
              <a:chExt cx="1362075" cy="1362075"/>
            </a:xfrm>
          </p:grpSpPr>
          <p:sp>
            <p:nvSpPr>
              <p:cNvPr id="107" name="Oval 19"/>
              <p:cNvSpPr>
                <a:spLocks noChangeArrowheads="1"/>
              </p:cNvSpPr>
              <p:nvPr/>
            </p:nvSpPr>
            <p:spPr bwMode="auto">
              <a:xfrm>
                <a:off x="5442991" y="1385888"/>
                <a:ext cx="1362075" cy="1362075"/>
              </a:xfrm>
              <a:prstGeom prst="ellipse">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Oval 20"/>
              <p:cNvSpPr>
                <a:spLocks noChangeArrowheads="1"/>
              </p:cNvSpPr>
              <p:nvPr/>
            </p:nvSpPr>
            <p:spPr bwMode="auto">
              <a:xfrm>
                <a:off x="5579516" y="1522413"/>
                <a:ext cx="1089025" cy="1089025"/>
              </a:xfrm>
              <a:prstGeom prst="ellipse">
                <a:avLst/>
              </a:prstGeom>
              <a:gradFill flip="none" rotWithShape="1">
                <a:gsLst>
                  <a:gs pos="100000">
                    <a:srgbClr val="007FD6"/>
                  </a:gs>
                  <a:gs pos="0">
                    <a:srgbClr val="09DCFF"/>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6" name="Freeform 33"/>
            <p:cNvSpPr>
              <a:spLocks noEditPoints="1"/>
            </p:cNvSpPr>
            <p:nvPr/>
          </p:nvSpPr>
          <p:spPr bwMode="auto">
            <a:xfrm>
              <a:off x="5478187" y="2141685"/>
              <a:ext cx="472889" cy="514370"/>
            </a:xfrm>
            <a:custGeom>
              <a:avLst/>
              <a:gdLst>
                <a:gd name="T0" fmla="*/ 223 w 300"/>
                <a:gd name="T1" fmla="*/ 236 h 326"/>
                <a:gd name="T2" fmla="*/ 198 w 300"/>
                <a:gd name="T3" fmla="*/ 218 h 326"/>
                <a:gd name="T4" fmla="*/ 102 w 300"/>
                <a:gd name="T5" fmla="*/ 218 h 326"/>
                <a:gd name="T6" fmla="*/ 77 w 300"/>
                <a:gd name="T7" fmla="*/ 236 h 326"/>
                <a:gd name="T8" fmla="*/ 0 w 300"/>
                <a:gd name="T9" fmla="*/ 295 h 326"/>
                <a:gd name="T10" fmla="*/ 135 w 300"/>
                <a:gd name="T11" fmla="*/ 326 h 326"/>
                <a:gd name="T12" fmla="*/ 165 w 300"/>
                <a:gd name="T13" fmla="*/ 326 h 326"/>
                <a:gd name="T14" fmla="*/ 291 w 300"/>
                <a:gd name="T15" fmla="*/ 265 h 326"/>
                <a:gd name="T16" fmla="*/ 10 w 300"/>
                <a:gd name="T17" fmla="*/ 295 h 326"/>
                <a:gd name="T18" fmla="*/ 120 w 300"/>
                <a:gd name="T19" fmla="*/ 301 h 326"/>
                <a:gd name="T20" fmla="*/ 135 w 300"/>
                <a:gd name="T21" fmla="*/ 297 h 326"/>
                <a:gd name="T22" fmla="*/ 86 w 300"/>
                <a:gd name="T23" fmla="*/ 241 h 326"/>
                <a:gd name="T24" fmla="*/ 141 w 300"/>
                <a:gd name="T25" fmla="*/ 316 h 326"/>
                <a:gd name="T26" fmla="*/ 156 w 300"/>
                <a:gd name="T27" fmla="*/ 301 h 326"/>
                <a:gd name="T28" fmla="*/ 155 w 300"/>
                <a:gd name="T29" fmla="*/ 291 h 326"/>
                <a:gd name="T30" fmla="*/ 150 w 300"/>
                <a:gd name="T31" fmla="*/ 273 h 326"/>
                <a:gd name="T32" fmla="*/ 204 w 300"/>
                <a:gd name="T33" fmla="*/ 226 h 326"/>
                <a:gd name="T34" fmla="*/ 157 w 300"/>
                <a:gd name="T35" fmla="*/ 266 h 326"/>
                <a:gd name="T36" fmla="*/ 165 w 300"/>
                <a:gd name="T37" fmla="*/ 297 h 326"/>
                <a:gd name="T38" fmla="*/ 181 w 300"/>
                <a:gd name="T39" fmla="*/ 301 h 326"/>
                <a:gd name="T40" fmla="*/ 290 w 300"/>
                <a:gd name="T41" fmla="*/ 295 h 326"/>
                <a:gd name="T42" fmla="*/ 70 w 300"/>
                <a:gd name="T43" fmla="*/ 231 h 326"/>
                <a:gd name="T44" fmla="*/ 97 w 300"/>
                <a:gd name="T45" fmla="*/ 198 h 326"/>
                <a:gd name="T46" fmla="*/ 196 w 300"/>
                <a:gd name="T47" fmla="*/ 208 h 326"/>
                <a:gd name="T48" fmla="*/ 230 w 300"/>
                <a:gd name="T49" fmla="*/ 106 h 326"/>
                <a:gd name="T50" fmla="*/ 230 w 300"/>
                <a:gd name="T51" fmla="*/ 18 h 326"/>
                <a:gd name="T52" fmla="*/ 229 w 300"/>
                <a:gd name="T53" fmla="*/ 18 h 326"/>
                <a:gd name="T54" fmla="*/ 228 w 300"/>
                <a:gd name="T55" fmla="*/ 17 h 326"/>
                <a:gd name="T56" fmla="*/ 228 w 300"/>
                <a:gd name="T57" fmla="*/ 16 h 326"/>
                <a:gd name="T58" fmla="*/ 227 w 300"/>
                <a:gd name="T59" fmla="*/ 16 h 326"/>
                <a:gd name="T60" fmla="*/ 226 w 300"/>
                <a:gd name="T61" fmla="*/ 16 h 326"/>
                <a:gd name="T62" fmla="*/ 225 w 300"/>
                <a:gd name="T63" fmla="*/ 16 h 326"/>
                <a:gd name="T64" fmla="*/ 104 w 300"/>
                <a:gd name="T65" fmla="*/ 16 h 326"/>
                <a:gd name="T66" fmla="*/ 70 w 300"/>
                <a:gd name="T67" fmla="*/ 106 h 326"/>
                <a:gd name="T68" fmla="*/ 209 w 300"/>
                <a:gd name="T69" fmla="*/ 195 h 326"/>
                <a:gd name="T70" fmla="*/ 150 w 300"/>
                <a:gd name="T71" fmla="*/ 186 h 326"/>
                <a:gd name="T72" fmla="*/ 181 w 300"/>
                <a:gd name="T73" fmla="*/ 205 h 326"/>
                <a:gd name="T74" fmla="*/ 85 w 300"/>
                <a:gd name="T75" fmla="*/ 130 h 326"/>
                <a:gd name="T76" fmla="*/ 215 w 300"/>
                <a:gd name="T77" fmla="*/ 116 h 326"/>
                <a:gd name="T78" fmla="*/ 206 w 300"/>
                <a:gd name="T79" fmla="*/ 191 h 326"/>
                <a:gd name="T80" fmla="*/ 233 w 300"/>
                <a:gd name="T81" fmla="*/ 166 h 326"/>
                <a:gd name="T82" fmla="*/ 160 w 300"/>
                <a:gd name="T83" fmla="*/ 186 h 326"/>
                <a:gd name="T84" fmla="*/ 225 w 300"/>
                <a:gd name="T85" fmla="*/ 116 h 326"/>
                <a:gd name="T86" fmla="*/ 230 w 300"/>
                <a:gd name="T87" fmla="*/ 156 h 326"/>
                <a:gd name="T88" fmla="*/ 104 w 300"/>
                <a:gd name="T89" fmla="*/ 26 h 326"/>
                <a:gd name="T90" fmla="*/ 222 w 300"/>
                <a:gd name="T91" fmla="*/ 26 h 326"/>
                <a:gd name="T92" fmla="*/ 94 w 300"/>
                <a:gd name="T93" fmla="*/ 71 h 326"/>
                <a:gd name="T94" fmla="*/ 94 w 300"/>
                <a:gd name="T95" fmla="*/ 71 h 326"/>
                <a:gd name="T96" fmla="*/ 91 w 300"/>
                <a:gd name="T97" fmla="*/ 73 h 326"/>
                <a:gd name="T98" fmla="*/ 91 w 300"/>
                <a:gd name="T99" fmla="*/ 73 h 326"/>
                <a:gd name="T100" fmla="*/ 75 w 300"/>
                <a:gd name="T101" fmla="*/ 61 h 326"/>
                <a:gd name="T102" fmla="*/ 73 w 300"/>
                <a:gd name="T103" fmla="*/ 116 h 326"/>
                <a:gd name="T104" fmla="*/ 70 w 300"/>
                <a:gd name="T105" fmla="*/ 156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0" h="326">
                  <a:moveTo>
                    <a:pt x="291" y="265"/>
                  </a:moveTo>
                  <a:cubicBezTo>
                    <a:pt x="284" y="255"/>
                    <a:pt x="274" y="248"/>
                    <a:pt x="263" y="245"/>
                  </a:cubicBezTo>
                  <a:cubicBezTo>
                    <a:pt x="263" y="245"/>
                    <a:pt x="263" y="245"/>
                    <a:pt x="263" y="245"/>
                  </a:cubicBezTo>
                  <a:cubicBezTo>
                    <a:pt x="223" y="236"/>
                    <a:pt x="223" y="236"/>
                    <a:pt x="223" y="236"/>
                  </a:cubicBezTo>
                  <a:cubicBezTo>
                    <a:pt x="212" y="220"/>
                    <a:pt x="212" y="220"/>
                    <a:pt x="212" y="220"/>
                  </a:cubicBezTo>
                  <a:cubicBezTo>
                    <a:pt x="212" y="220"/>
                    <a:pt x="212" y="220"/>
                    <a:pt x="212" y="220"/>
                  </a:cubicBezTo>
                  <a:cubicBezTo>
                    <a:pt x="211" y="218"/>
                    <a:pt x="208" y="216"/>
                    <a:pt x="205" y="216"/>
                  </a:cubicBezTo>
                  <a:cubicBezTo>
                    <a:pt x="203" y="216"/>
                    <a:pt x="200" y="216"/>
                    <a:pt x="198" y="218"/>
                  </a:cubicBezTo>
                  <a:cubicBezTo>
                    <a:pt x="198" y="218"/>
                    <a:pt x="198" y="218"/>
                    <a:pt x="198" y="218"/>
                  </a:cubicBezTo>
                  <a:cubicBezTo>
                    <a:pt x="150" y="259"/>
                    <a:pt x="150" y="259"/>
                    <a:pt x="150" y="259"/>
                  </a:cubicBezTo>
                  <a:cubicBezTo>
                    <a:pt x="102" y="218"/>
                    <a:pt x="102" y="218"/>
                    <a:pt x="102" y="218"/>
                  </a:cubicBezTo>
                  <a:cubicBezTo>
                    <a:pt x="102" y="218"/>
                    <a:pt x="102" y="218"/>
                    <a:pt x="102" y="218"/>
                  </a:cubicBezTo>
                  <a:cubicBezTo>
                    <a:pt x="100" y="216"/>
                    <a:pt x="97" y="216"/>
                    <a:pt x="95" y="216"/>
                  </a:cubicBezTo>
                  <a:cubicBezTo>
                    <a:pt x="92" y="216"/>
                    <a:pt x="90" y="218"/>
                    <a:pt x="88" y="220"/>
                  </a:cubicBezTo>
                  <a:cubicBezTo>
                    <a:pt x="88" y="220"/>
                    <a:pt x="88" y="220"/>
                    <a:pt x="88" y="220"/>
                  </a:cubicBezTo>
                  <a:cubicBezTo>
                    <a:pt x="77" y="236"/>
                    <a:pt x="77" y="236"/>
                    <a:pt x="77" y="236"/>
                  </a:cubicBezTo>
                  <a:cubicBezTo>
                    <a:pt x="37" y="245"/>
                    <a:pt x="37" y="245"/>
                    <a:pt x="37" y="245"/>
                  </a:cubicBezTo>
                  <a:cubicBezTo>
                    <a:pt x="37" y="245"/>
                    <a:pt x="37" y="245"/>
                    <a:pt x="37" y="245"/>
                  </a:cubicBezTo>
                  <a:cubicBezTo>
                    <a:pt x="26" y="248"/>
                    <a:pt x="16" y="255"/>
                    <a:pt x="10" y="265"/>
                  </a:cubicBezTo>
                  <a:cubicBezTo>
                    <a:pt x="4" y="274"/>
                    <a:pt x="0" y="284"/>
                    <a:pt x="0" y="295"/>
                  </a:cubicBezTo>
                  <a:cubicBezTo>
                    <a:pt x="0" y="308"/>
                    <a:pt x="0" y="308"/>
                    <a:pt x="0" y="308"/>
                  </a:cubicBezTo>
                  <a:cubicBezTo>
                    <a:pt x="0" y="318"/>
                    <a:pt x="9" y="326"/>
                    <a:pt x="20" y="326"/>
                  </a:cubicBezTo>
                  <a:cubicBezTo>
                    <a:pt x="135" y="326"/>
                    <a:pt x="135" y="326"/>
                    <a:pt x="135" y="326"/>
                  </a:cubicBezTo>
                  <a:cubicBezTo>
                    <a:pt x="135" y="326"/>
                    <a:pt x="135" y="326"/>
                    <a:pt x="135" y="326"/>
                  </a:cubicBezTo>
                  <a:cubicBezTo>
                    <a:pt x="135" y="326"/>
                    <a:pt x="135" y="326"/>
                    <a:pt x="135" y="326"/>
                  </a:cubicBezTo>
                  <a:cubicBezTo>
                    <a:pt x="165" y="326"/>
                    <a:pt x="165" y="326"/>
                    <a:pt x="165" y="326"/>
                  </a:cubicBezTo>
                  <a:cubicBezTo>
                    <a:pt x="165" y="326"/>
                    <a:pt x="165" y="326"/>
                    <a:pt x="165" y="326"/>
                  </a:cubicBezTo>
                  <a:cubicBezTo>
                    <a:pt x="165" y="326"/>
                    <a:pt x="165" y="326"/>
                    <a:pt x="165" y="326"/>
                  </a:cubicBezTo>
                  <a:cubicBezTo>
                    <a:pt x="280" y="326"/>
                    <a:pt x="280" y="326"/>
                    <a:pt x="280" y="326"/>
                  </a:cubicBezTo>
                  <a:cubicBezTo>
                    <a:pt x="291" y="326"/>
                    <a:pt x="300" y="318"/>
                    <a:pt x="300" y="308"/>
                  </a:cubicBezTo>
                  <a:cubicBezTo>
                    <a:pt x="300" y="295"/>
                    <a:pt x="300" y="295"/>
                    <a:pt x="300" y="295"/>
                  </a:cubicBezTo>
                  <a:cubicBezTo>
                    <a:pt x="300" y="284"/>
                    <a:pt x="297" y="274"/>
                    <a:pt x="291" y="265"/>
                  </a:cubicBezTo>
                  <a:close/>
                  <a:moveTo>
                    <a:pt x="131" y="316"/>
                  </a:moveTo>
                  <a:cubicBezTo>
                    <a:pt x="20" y="316"/>
                    <a:pt x="20" y="316"/>
                    <a:pt x="20" y="316"/>
                  </a:cubicBezTo>
                  <a:cubicBezTo>
                    <a:pt x="15" y="316"/>
                    <a:pt x="10" y="312"/>
                    <a:pt x="10" y="308"/>
                  </a:cubicBezTo>
                  <a:cubicBezTo>
                    <a:pt x="10" y="295"/>
                    <a:pt x="10" y="295"/>
                    <a:pt x="10" y="295"/>
                  </a:cubicBezTo>
                  <a:cubicBezTo>
                    <a:pt x="10" y="279"/>
                    <a:pt x="20" y="260"/>
                    <a:pt x="39" y="254"/>
                  </a:cubicBezTo>
                  <a:cubicBezTo>
                    <a:pt x="78" y="246"/>
                    <a:pt x="78" y="246"/>
                    <a:pt x="78" y="246"/>
                  </a:cubicBezTo>
                  <a:cubicBezTo>
                    <a:pt x="116" y="299"/>
                    <a:pt x="116" y="299"/>
                    <a:pt x="116" y="299"/>
                  </a:cubicBezTo>
                  <a:cubicBezTo>
                    <a:pt x="117" y="300"/>
                    <a:pt x="118" y="301"/>
                    <a:pt x="120" y="301"/>
                  </a:cubicBezTo>
                  <a:cubicBezTo>
                    <a:pt x="120" y="301"/>
                    <a:pt x="120" y="301"/>
                    <a:pt x="120" y="301"/>
                  </a:cubicBezTo>
                  <a:cubicBezTo>
                    <a:pt x="121" y="301"/>
                    <a:pt x="123" y="300"/>
                    <a:pt x="124" y="299"/>
                  </a:cubicBezTo>
                  <a:cubicBezTo>
                    <a:pt x="131" y="292"/>
                    <a:pt x="131" y="292"/>
                    <a:pt x="131" y="292"/>
                  </a:cubicBezTo>
                  <a:cubicBezTo>
                    <a:pt x="132" y="294"/>
                    <a:pt x="133" y="295"/>
                    <a:pt x="135" y="297"/>
                  </a:cubicBezTo>
                  <a:lnTo>
                    <a:pt x="131" y="316"/>
                  </a:lnTo>
                  <a:close/>
                  <a:moveTo>
                    <a:pt x="132" y="277"/>
                  </a:moveTo>
                  <a:cubicBezTo>
                    <a:pt x="121" y="288"/>
                    <a:pt x="121" y="288"/>
                    <a:pt x="121" y="288"/>
                  </a:cubicBezTo>
                  <a:cubicBezTo>
                    <a:pt x="86" y="241"/>
                    <a:pt x="86" y="241"/>
                    <a:pt x="86" y="241"/>
                  </a:cubicBezTo>
                  <a:cubicBezTo>
                    <a:pt x="96" y="226"/>
                    <a:pt x="96" y="226"/>
                    <a:pt x="96" y="226"/>
                  </a:cubicBezTo>
                  <a:cubicBezTo>
                    <a:pt x="143" y="266"/>
                    <a:pt x="143" y="266"/>
                    <a:pt x="143" y="266"/>
                  </a:cubicBezTo>
                  <a:lnTo>
                    <a:pt x="132" y="277"/>
                  </a:lnTo>
                  <a:close/>
                  <a:moveTo>
                    <a:pt x="141" y="316"/>
                  </a:moveTo>
                  <a:cubicBezTo>
                    <a:pt x="144" y="301"/>
                    <a:pt x="144" y="301"/>
                    <a:pt x="144" y="301"/>
                  </a:cubicBezTo>
                  <a:cubicBezTo>
                    <a:pt x="145" y="301"/>
                    <a:pt x="145" y="301"/>
                    <a:pt x="145" y="301"/>
                  </a:cubicBezTo>
                  <a:cubicBezTo>
                    <a:pt x="155" y="301"/>
                    <a:pt x="155" y="301"/>
                    <a:pt x="155" y="301"/>
                  </a:cubicBezTo>
                  <a:cubicBezTo>
                    <a:pt x="155" y="301"/>
                    <a:pt x="156" y="301"/>
                    <a:pt x="156" y="301"/>
                  </a:cubicBezTo>
                  <a:cubicBezTo>
                    <a:pt x="159" y="316"/>
                    <a:pt x="159" y="316"/>
                    <a:pt x="159" y="316"/>
                  </a:cubicBezTo>
                  <a:lnTo>
                    <a:pt x="141" y="316"/>
                  </a:lnTo>
                  <a:close/>
                  <a:moveTo>
                    <a:pt x="160" y="286"/>
                  </a:moveTo>
                  <a:cubicBezTo>
                    <a:pt x="160" y="289"/>
                    <a:pt x="158" y="291"/>
                    <a:pt x="155" y="291"/>
                  </a:cubicBezTo>
                  <a:cubicBezTo>
                    <a:pt x="145" y="291"/>
                    <a:pt x="145" y="291"/>
                    <a:pt x="145" y="291"/>
                  </a:cubicBezTo>
                  <a:cubicBezTo>
                    <a:pt x="142" y="291"/>
                    <a:pt x="140" y="289"/>
                    <a:pt x="140" y="286"/>
                  </a:cubicBezTo>
                  <a:cubicBezTo>
                    <a:pt x="140" y="283"/>
                    <a:pt x="140" y="283"/>
                    <a:pt x="140" y="283"/>
                  </a:cubicBezTo>
                  <a:cubicBezTo>
                    <a:pt x="150" y="273"/>
                    <a:pt x="150" y="273"/>
                    <a:pt x="150" y="273"/>
                  </a:cubicBezTo>
                  <a:cubicBezTo>
                    <a:pt x="160" y="283"/>
                    <a:pt x="160" y="283"/>
                    <a:pt x="160" y="283"/>
                  </a:cubicBezTo>
                  <a:lnTo>
                    <a:pt x="160" y="286"/>
                  </a:lnTo>
                  <a:close/>
                  <a:moveTo>
                    <a:pt x="157" y="266"/>
                  </a:moveTo>
                  <a:cubicBezTo>
                    <a:pt x="204" y="226"/>
                    <a:pt x="204" y="226"/>
                    <a:pt x="204" y="226"/>
                  </a:cubicBezTo>
                  <a:cubicBezTo>
                    <a:pt x="214" y="241"/>
                    <a:pt x="214" y="241"/>
                    <a:pt x="214" y="241"/>
                  </a:cubicBezTo>
                  <a:cubicBezTo>
                    <a:pt x="180" y="288"/>
                    <a:pt x="180" y="288"/>
                    <a:pt x="180" y="288"/>
                  </a:cubicBezTo>
                  <a:cubicBezTo>
                    <a:pt x="169" y="277"/>
                    <a:pt x="169" y="277"/>
                    <a:pt x="169" y="277"/>
                  </a:cubicBezTo>
                  <a:lnTo>
                    <a:pt x="157" y="266"/>
                  </a:lnTo>
                  <a:close/>
                  <a:moveTo>
                    <a:pt x="290" y="308"/>
                  </a:moveTo>
                  <a:cubicBezTo>
                    <a:pt x="290" y="312"/>
                    <a:pt x="286" y="316"/>
                    <a:pt x="280" y="316"/>
                  </a:cubicBezTo>
                  <a:cubicBezTo>
                    <a:pt x="169" y="316"/>
                    <a:pt x="169" y="316"/>
                    <a:pt x="169" y="316"/>
                  </a:cubicBezTo>
                  <a:cubicBezTo>
                    <a:pt x="165" y="297"/>
                    <a:pt x="165" y="297"/>
                    <a:pt x="165" y="297"/>
                  </a:cubicBezTo>
                  <a:cubicBezTo>
                    <a:pt x="167" y="295"/>
                    <a:pt x="168" y="294"/>
                    <a:pt x="169" y="292"/>
                  </a:cubicBezTo>
                  <a:cubicBezTo>
                    <a:pt x="177" y="299"/>
                    <a:pt x="177" y="299"/>
                    <a:pt x="177" y="299"/>
                  </a:cubicBezTo>
                  <a:cubicBezTo>
                    <a:pt x="178" y="300"/>
                    <a:pt x="179" y="301"/>
                    <a:pt x="180" y="301"/>
                  </a:cubicBezTo>
                  <a:cubicBezTo>
                    <a:pt x="180" y="301"/>
                    <a:pt x="180" y="301"/>
                    <a:pt x="181" y="301"/>
                  </a:cubicBezTo>
                  <a:cubicBezTo>
                    <a:pt x="182" y="301"/>
                    <a:pt x="183" y="300"/>
                    <a:pt x="184" y="299"/>
                  </a:cubicBezTo>
                  <a:cubicBezTo>
                    <a:pt x="222" y="246"/>
                    <a:pt x="222" y="246"/>
                    <a:pt x="222" y="246"/>
                  </a:cubicBezTo>
                  <a:cubicBezTo>
                    <a:pt x="261" y="254"/>
                    <a:pt x="261" y="254"/>
                    <a:pt x="261" y="254"/>
                  </a:cubicBezTo>
                  <a:cubicBezTo>
                    <a:pt x="280" y="260"/>
                    <a:pt x="290" y="279"/>
                    <a:pt x="290" y="295"/>
                  </a:cubicBezTo>
                  <a:lnTo>
                    <a:pt x="290" y="308"/>
                  </a:lnTo>
                  <a:close/>
                  <a:moveTo>
                    <a:pt x="65" y="165"/>
                  </a:moveTo>
                  <a:cubicBezTo>
                    <a:pt x="65" y="226"/>
                    <a:pt x="65" y="226"/>
                    <a:pt x="65" y="226"/>
                  </a:cubicBezTo>
                  <a:cubicBezTo>
                    <a:pt x="65" y="229"/>
                    <a:pt x="67" y="231"/>
                    <a:pt x="70" y="231"/>
                  </a:cubicBezTo>
                  <a:cubicBezTo>
                    <a:pt x="73" y="231"/>
                    <a:pt x="75" y="229"/>
                    <a:pt x="75" y="226"/>
                  </a:cubicBezTo>
                  <a:cubicBezTo>
                    <a:pt x="75" y="166"/>
                    <a:pt x="75" y="166"/>
                    <a:pt x="75" y="166"/>
                  </a:cubicBezTo>
                  <a:cubicBezTo>
                    <a:pt x="80" y="166"/>
                    <a:pt x="80" y="166"/>
                    <a:pt x="80" y="166"/>
                  </a:cubicBezTo>
                  <a:cubicBezTo>
                    <a:pt x="83" y="177"/>
                    <a:pt x="89" y="189"/>
                    <a:pt x="97" y="198"/>
                  </a:cubicBezTo>
                  <a:cubicBezTo>
                    <a:pt x="111" y="216"/>
                    <a:pt x="130" y="226"/>
                    <a:pt x="150" y="226"/>
                  </a:cubicBezTo>
                  <a:cubicBezTo>
                    <a:pt x="166" y="226"/>
                    <a:pt x="181" y="220"/>
                    <a:pt x="193" y="208"/>
                  </a:cubicBezTo>
                  <a:cubicBezTo>
                    <a:pt x="193" y="208"/>
                    <a:pt x="194" y="208"/>
                    <a:pt x="194" y="208"/>
                  </a:cubicBezTo>
                  <a:cubicBezTo>
                    <a:pt x="194" y="208"/>
                    <a:pt x="195" y="208"/>
                    <a:pt x="196" y="208"/>
                  </a:cubicBezTo>
                  <a:cubicBezTo>
                    <a:pt x="202" y="208"/>
                    <a:pt x="208" y="207"/>
                    <a:pt x="214" y="204"/>
                  </a:cubicBezTo>
                  <a:cubicBezTo>
                    <a:pt x="232" y="195"/>
                    <a:pt x="245" y="174"/>
                    <a:pt x="245" y="151"/>
                  </a:cubicBezTo>
                  <a:cubicBezTo>
                    <a:pt x="245" y="121"/>
                    <a:pt x="245" y="121"/>
                    <a:pt x="245" y="121"/>
                  </a:cubicBezTo>
                  <a:cubicBezTo>
                    <a:pt x="245" y="113"/>
                    <a:pt x="238" y="106"/>
                    <a:pt x="230" y="106"/>
                  </a:cubicBezTo>
                  <a:cubicBezTo>
                    <a:pt x="228" y="106"/>
                    <a:pt x="228" y="106"/>
                    <a:pt x="228" y="106"/>
                  </a:cubicBezTo>
                  <a:cubicBezTo>
                    <a:pt x="239" y="64"/>
                    <a:pt x="234" y="29"/>
                    <a:pt x="230" y="19"/>
                  </a:cubicBezTo>
                  <a:cubicBezTo>
                    <a:pt x="230" y="19"/>
                    <a:pt x="230" y="19"/>
                    <a:pt x="230" y="19"/>
                  </a:cubicBezTo>
                  <a:cubicBezTo>
                    <a:pt x="230" y="19"/>
                    <a:pt x="230" y="19"/>
                    <a:pt x="230" y="18"/>
                  </a:cubicBezTo>
                  <a:cubicBezTo>
                    <a:pt x="229" y="18"/>
                    <a:pt x="229" y="18"/>
                    <a:pt x="229" y="18"/>
                  </a:cubicBezTo>
                  <a:cubicBezTo>
                    <a:pt x="229" y="18"/>
                    <a:pt x="229" y="18"/>
                    <a:pt x="229" y="18"/>
                  </a:cubicBezTo>
                  <a:cubicBezTo>
                    <a:pt x="229" y="18"/>
                    <a:pt x="229" y="18"/>
                    <a:pt x="229" y="18"/>
                  </a:cubicBezTo>
                  <a:cubicBezTo>
                    <a:pt x="229" y="18"/>
                    <a:pt x="229" y="18"/>
                    <a:pt x="229" y="18"/>
                  </a:cubicBezTo>
                  <a:cubicBezTo>
                    <a:pt x="229" y="18"/>
                    <a:pt x="229" y="18"/>
                    <a:pt x="229" y="17"/>
                  </a:cubicBezTo>
                  <a:cubicBezTo>
                    <a:pt x="229" y="17"/>
                    <a:pt x="229" y="17"/>
                    <a:pt x="229" y="17"/>
                  </a:cubicBezTo>
                  <a:cubicBezTo>
                    <a:pt x="229" y="17"/>
                    <a:pt x="229" y="17"/>
                    <a:pt x="229" y="17"/>
                  </a:cubicBezTo>
                  <a:cubicBezTo>
                    <a:pt x="228" y="17"/>
                    <a:pt x="228" y="17"/>
                    <a:pt x="228" y="17"/>
                  </a:cubicBezTo>
                  <a:cubicBezTo>
                    <a:pt x="228" y="17"/>
                    <a:pt x="228" y="17"/>
                    <a:pt x="228" y="17"/>
                  </a:cubicBezTo>
                  <a:cubicBezTo>
                    <a:pt x="228" y="17"/>
                    <a:pt x="228" y="17"/>
                    <a:pt x="228" y="17"/>
                  </a:cubicBezTo>
                  <a:cubicBezTo>
                    <a:pt x="228" y="17"/>
                    <a:pt x="228" y="17"/>
                    <a:pt x="228" y="17"/>
                  </a:cubicBezTo>
                  <a:cubicBezTo>
                    <a:pt x="228" y="16"/>
                    <a:pt x="228" y="16"/>
                    <a:pt x="228" y="16"/>
                  </a:cubicBezTo>
                  <a:cubicBezTo>
                    <a:pt x="227" y="16"/>
                    <a:pt x="227" y="16"/>
                    <a:pt x="227" y="16"/>
                  </a:cubicBezTo>
                  <a:cubicBezTo>
                    <a:pt x="227" y="16"/>
                    <a:pt x="227" y="16"/>
                    <a:pt x="227" y="16"/>
                  </a:cubicBezTo>
                  <a:cubicBezTo>
                    <a:pt x="227" y="16"/>
                    <a:pt x="227" y="16"/>
                    <a:pt x="227" y="16"/>
                  </a:cubicBezTo>
                  <a:cubicBezTo>
                    <a:pt x="227" y="16"/>
                    <a:pt x="227" y="16"/>
                    <a:pt x="227" y="16"/>
                  </a:cubicBezTo>
                  <a:cubicBezTo>
                    <a:pt x="227" y="16"/>
                    <a:pt x="227" y="16"/>
                    <a:pt x="226" y="16"/>
                  </a:cubicBezTo>
                  <a:cubicBezTo>
                    <a:pt x="226" y="16"/>
                    <a:pt x="226" y="16"/>
                    <a:pt x="226" y="16"/>
                  </a:cubicBezTo>
                  <a:cubicBezTo>
                    <a:pt x="226" y="16"/>
                    <a:pt x="226" y="16"/>
                    <a:pt x="226" y="16"/>
                  </a:cubicBezTo>
                  <a:cubicBezTo>
                    <a:pt x="226" y="16"/>
                    <a:pt x="226" y="16"/>
                    <a:pt x="226" y="16"/>
                  </a:cubicBezTo>
                  <a:cubicBezTo>
                    <a:pt x="226" y="16"/>
                    <a:pt x="226" y="16"/>
                    <a:pt x="225" y="16"/>
                  </a:cubicBezTo>
                  <a:cubicBezTo>
                    <a:pt x="225" y="16"/>
                    <a:pt x="225" y="16"/>
                    <a:pt x="225" y="16"/>
                  </a:cubicBezTo>
                  <a:cubicBezTo>
                    <a:pt x="225" y="16"/>
                    <a:pt x="225" y="16"/>
                    <a:pt x="225" y="16"/>
                  </a:cubicBezTo>
                  <a:cubicBezTo>
                    <a:pt x="225" y="16"/>
                    <a:pt x="225" y="16"/>
                    <a:pt x="225" y="16"/>
                  </a:cubicBezTo>
                  <a:cubicBezTo>
                    <a:pt x="225" y="16"/>
                    <a:pt x="225" y="16"/>
                    <a:pt x="224" y="16"/>
                  </a:cubicBezTo>
                  <a:cubicBezTo>
                    <a:pt x="224" y="16"/>
                    <a:pt x="224" y="16"/>
                    <a:pt x="224" y="16"/>
                  </a:cubicBezTo>
                  <a:cubicBezTo>
                    <a:pt x="212" y="18"/>
                    <a:pt x="197" y="15"/>
                    <a:pt x="181" y="11"/>
                  </a:cubicBezTo>
                  <a:cubicBezTo>
                    <a:pt x="154" y="6"/>
                    <a:pt x="126" y="0"/>
                    <a:pt x="104" y="16"/>
                  </a:cubicBezTo>
                  <a:cubicBezTo>
                    <a:pt x="104" y="16"/>
                    <a:pt x="103" y="16"/>
                    <a:pt x="103" y="16"/>
                  </a:cubicBezTo>
                  <a:cubicBezTo>
                    <a:pt x="81" y="16"/>
                    <a:pt x="65" y="34"/>
                    <a:pt x="65" y="61"/>
                  </a:cubicBezTo>
                  <a:cubicBezTo>
                    <a:pt x="65" y="73"/>
                    <a:pt x="68" y="92"/>
                    <a:pt x="71" y="106"/>
                  </a:cubicBezTo>
                  <a:cubicBezTo>
                    <a:pt x="70" y="106"/>
                    <a:pt x="70" y="106"/>
                    <a:pt x="70" y="106"/>
                  </a:cubicBezTo>
                  <a:cubicBezTo>
                    <a:pt x="62" y="106"/>
                    <a:pt x="55" y="113"/>
                    <a:pt x="55" y="121"/>
                  </a:cubicBezTo>
                  <a:cubicBezTo>
                    <a:pt x="55" y="151"/>
                    <a:pt x="55" y="151"/>
                    <a:pt x="55" y="151"/>
                  </a:cubicBezTo>
                  <a:cubicBezTo>
                    <a:pt x="55" y="157"/>
                    <a:pt x="59" y="163"/>
                    <a:pt x="65" y="165"/>
                  </a:cubicBezTo>
                  <a:close/>
                  <a:moveTo>
                    <a:pt x="209" y="195"/>
                  </a:moveTo>
                  <a:cubicBezTo>
                    <a:pt x="199" y="200"/>
                    <a:pt x="188" y="199"/>
                    <a:pt x="179" y="192"/>
                  </a:cubicBezTo>
                  <a:cubicBezTo>
                    <a:pt x="180" y="190"/>
                    <a:pt x="180" y="188"/>
                    <a:pt x="180" y="186"/>
                  </a:cubicBezTo>
                  <a:cubicBezTo>
                    <a:pt x="180" y="178"/>
                    <a:pt x="173" y="171"/>
                    <a:pt x="165" y="171"/>
                  </a:cubicBezTo>
                  <a:cubicBezTo>
                    <a:pt x="157" y="171"/>
                    <a:pt x="150" y="178"/>
                    <a:pt x="150" y="186"/>
                  </a:cubicBezTo>
                  <a:cubicBezTo>
                    <a:pt x="150" y="194"/>
                    <a:pt x="157" y="201"/>
                    <a:pt x="165" y="201"/>
                  </a:cubicBezTo>
                  <a:cubicBezTo>
                    <a:pt x="167" y="201"/>
                    <a:pt x="170" y="200"/>
                    <a:pt x="172" y="199"/>
                  </a:cubicBezTo>
                  <a:cubicBezTo>
                    <a:pt x="172" y="199"/>
                    <a:pt x="172" y="200"/>
                    <a:pt x="172" y="200"/>
                  </a:cubicBezTo>
                  <a:cubicBezTo>
                    <a:pt x="175" y="202"/>
                    <a:pt x="178" y="204"/>
                    <a:pt x="181" y="205"/>
                  </a:cubicBezTo>
                  <a:cubicBezTo>
                    <a:pt x="172" y="212"/>
                    <a:pt x="161" y="216"/>
                    <a:pt x="150" y="216"/>
                  </a:cubicBezTo>
                  <a:cubicBezTo>
                    <a:pt x="133" y="216"/>
                    <a:pt x="117" y="207"/>
                    <a:pt x="105" y="192"/>
                  </a:cubicBezTo>
                  <a:cubicBezTo>
                    <a:pt x="92" y="176"/>
                    <a:pt x="85" y="156"/>
                    <a:pt x="85" y="136"/>
                  </a:cubicBezTo>
                  <a:cubicBezTo>
                    <a:pt x="85" y="130"/>
                    <a:pt x="85" y="130"/>
                    <a:pt x="85" y="130"/>
                  </a:cubicBezTo>
                  <a:cubicBezTo>
                    <a:pt x="85" y="112"/>
                    <a:pt x="95" y="88"/>
                    <a:pt x="98" y="80"/>
                  </a:cubicBezTo>
                  <a:cubicBezTo>
                    <a:pt x="133" y="76"/>
                    <a:pt x="161" y="80"/>
                    <a:pt x="178" y="85"/>
                  </a:cubicBezTo>
                  <a:cubicBezTo>
                    <a:pt x="193" y="88"/>
                    <a:pt x="203" y="93"/>
                    <a:pt x="206" y="94"/>
                  </a:cubicBezTo>
                  <a:cubicBezTo>
                    <a:pt x="215" y="116"/>
                    <a:pt x="215" y="116"/>
                    <a:pt x="215" y="116"/>
                  </a:cubicBezTo>
                  <a:cubicBezTo>
                    <a:pt x="215" y="136"/>
                    <a:pt x="215" y="136"/>
                    <a:pt x="215" y="136"/>
                  </a:cubicBezTo>
                  <a:cubicBezTo>
                    <a:pt x="215" y="152"/>
                    <a:pt x="210" y="169"/>
                    <a:pt x="202" y="183"/>
                  </a:cubicBezTo>
                  <a:cubicBezTo>
                    <a:pt x="200" y="186"/>
                    <a:pt x="201" y="189"/>
                    <a:pt x="203" y="190"/>
                  </a:cubicBezTo>
                  <a:cubicBezTo>
                    <a:pt x="204" y="191"/>
                    <a:pt x="205" y="191"/>
                    <a:pt x="206" y="191"/>
                  </a:cubicBezTo>
                  <a:cubicBezTo>
                    <a:pt x="208" y="191"/>
                    <a:pt x="209" y="190"/>
                    <a:pt x="210" y="188"/>
                  </a:cubicBezTo>
                  <a:cubicBezTo>
                    <a:pt x="215" y="181"/>
                    <a:pt x="218" y="174"/>
                    <a:pt x="221" y="166"/>
                  </a:cubicBezTo>
                  <a:cubicBezTo>
                    <a:pt x="230" y="166"/>
                    <a:pt x="230" y="166"/>
                    <a:pt x="230" y="166"/>
                  </a:cubicBezTo>
                  <a:cubicBezTo>
                    <a:pt x="231" y="166"/>
                    <a:pt x="232" y="166"/>
                    <a:pt x="233" y="166"/>
                  </a:cubicBezTo>
                  <a:cubicBezTo>
                    <a:pt x="229" y="179"/>
                    <a:pt x="220" y="190"/>
                    <a:pt x="209" y="195"/>
                  </a:cubicBezTo>
                  <a:close/>
                  <a:moveTo>
                    <a:pt x="170" y="186"/>
                  </a:moveTo>
                  <a:cubicBezTo>
                    <a:pt x="170" y="189"/>
                    <a:pt x="168" y="191"/>
                    <a:pt x="165" y="191"/>
                  </a:cubicBezTo>
                  <a:cubicBezTo>
                    <a:pt x="162" y="191"/>
                    <a:pt x="160" y="189"/>
                    <a:pt x="160" y="186"/>
                  </a:cubicBezTo>
                  <a:cubicBezTo>
                    <a:pt x="160" y="183"/>
                    <a:pt x="162" y="181"/>
                    <a:pt x="165" y="181"/>
                  </a:cubicBezTo>
                  <a:cubicBezTo>
                    <a:pt x="168" y="181"/>
                    <a:pt x="170" y="183"/>
                    <a:pt x="170" y="186"/>
                  </a:cubicBezTo>
                  <a:close/>
                  <a:moveTo>
                    <a:pt x="225" y="136"/>
                  </a:moveTo>
                  <a:cubicBezTo>
                    <a:pt x="225" y="116"/>
                    <a:pt x="225" y="116"/>
                    <a:pt x="225" y="116"/>
                  </a:cubicBezTo>
                  <a:cubicBezTo>
                    <a:pt x="230" y="116"/>
                    <a:pt x="230" y="116"/>
                    <a:pt x="230" y="116"/>
                  </a:cubicBezTo>
                  <a:cubicBezTo>
                    <a:pt x="233" y="116"/>
                    <a:pt x="235" y="118"/>
                    <a:pt x="235" y="121"/>
                  </a:cubicBezTo>
                  <a:cubicBezTo>
                    <a:pt x="235" y="151"/>
                    <a:pt x="235" y="151"/>
                    <a:pt x="235" y="151"/>
                  </a:cubicBezTo>
                  <a:cubicBezTo>
                    <a:pt x="235" y="154"/>
                    <a:pt x="233" y="156"/>
                    <a:pt x="230" y="156"/>
                  </a:cubicBezTo>
                  <a:cubicBezTo>
                    <a:pt x="223" y="156"/>
                    <a:pt x="223" y="156"/>
                    <a:pt x="223" y="156"/>
                  </a:cubicBezTo>
                  <a:cubicBezTo>
                    <a:pt x="225" y="149"/>
                    <a:pt x="225" y="142"/>
                    <a:pt x="225" y="136"/>
                  </a:cubicBezTo>
                  <a:close/>
                  <a:moveTo>
                    <a:pt x="103" y="26"/>
                  </a:moveTo>
                  <a:cubicBezTo>
                    <a:pt x="104" y="26"/>
                    <a:pt x="104" y="26"/>
                    <a:pt x="104" y="26"/>
                  </a:cubicBezTo>
                  <a:cubicBezTo>
                    <a:pt x="106" y="26"/>
                    <a:pt x="108" y="26"/>
                    <a:pt x="109" y="25"/>
                  </a:cubicBezTo>
                  <a:cubicBezTo>
                    <a:pt x="127" y="11"/>
                    <a:pt x="153" y="16"/>
                    <a:pt x="179" y="21"/>
                  </a:cubicBezTo>
                  <a:cubicBezTo>
                    <a:pt x="192" y="24"/>
                    <a:pt x="205" y="26"/>
                    <a:pt x="216" y="26"/>
                  </a:cubicBezTo>
                  <a:cubicBezTo>
                    <a:pt x="218" y="26"/>
                    <a:pt x="220" y="26"/>
                    <a:pt x="222" y="26"/>
                  </a:cubicBezTo>
                  <a:cubicBezTo>
                    <a:pt x="225" y="37"/>
                    <a:pt x="228" y="65"/>
                    <a:pt x="219" y="100"/>
                  </a:cubicBezTo>
                  <a:cubicBezTo>
                    <a:pt x="215" y="89"/>
                    <a:pt x="215" y="89"/>
                    <a:pt x="215" y="89"/>
                  </a:cubicBezTo>
                  <a:cubicBezTo>
                    <a:pt x="214" y="88"/>
                    <a:pt x="214" y="87"/>
                    <a:pt x="213" y="86"/>
                  </a:cubicBezTo>
                  <a:cubicBezTo>
                    <a:pt x="211" y="85"/>
                    <a:pt x="167" y="62"/>
                    <a:pt x="94" y="71"/>
                  </a:cubicBezTo>
                  <a:cubicBezTo>
                    <a:pt x="94" y="71"/>
                    <a:pt x="94" y="71"/>
                    <a:pt x="94" y="71"/>
                  </a:cubicBezTo>
                  <a:cubicBezTo>
                    <a:pt x="94" y="71"/>
                    <a:pt x="94" y="71"/>
                    <a:pt x="94" y="71"/>
                  </a:cubicBezTo>
                  <a:cubicBezTo>
                    <a:pt x="94" y="71"/>
                    <a:pt x="94" y="71"/>
                    <a:pt x="94" y="71"/>
                  </a:cubicBezTo>
                  <a:cubicBezTo>
                    <a:pt x="94" y="71"/>
                    <a:pt x="94" y="71"/>
                    <a:pt x="94" y="71"/>
                  </a:cubicBezTo>
                  <a:cubicBezTo>
                    <a:pt x="93" y="71"/>
                    <a:pt x="93" y="71"/>
                    <a:pt x="92" y="72"/>
                  </a:cubicBezTo>
                  <a:cubicBezTo>
                    <a:pt x="92" y="72"/>
                    <a:pt x="92" y="72"/>
                    <a:pt x="92" y="72"/>
                  </a:cubicBezTo>
                  <a:cubicBezTo>
                    <a:pt x="92" y="72"/>
                    <a:pt x="92" y="72"/>
                    <a:pt x="92" y="72"/>
                  </a:cubicBezTo>
                  <a:cubicBezTo>
                    <a:pt x="92" y="72"/>
                    <a:pt x="91" y="72"/>
                    <a:pt x="91" y="73"/>
                  </a:cubicBezTo>
                  <a:cubicBezTo>
                    <a:pt x="91" y="73"/>
                    <a:pt x="91" y="73"/>
                    <a:pt x="91" y="73"/>
                  </a:cubicBezTo>
                  <a:cubicBezTo>
                    <a:pt x="91" y="73"/>
                    <a:pt x="91" y="73"/>
                    <a:pt x="91" y="73"/>
                  </a:cubicBezTo>
                  <a:cubicBezTo>
                    <a:pt x="91" y="73"/>
                    <a:pt x="91" y="73"/>
                    <a:pt x="91" y="73"/>
                  </a:cubicBezTo>
                  <a:cubicBezTo>
                    <a:pt x="91" y="73"/>
                    <a:pt x="91" y="73"/>
                    <a:pt x="91" y="73"/>
                  </a:cubicBezTo>
                  <a:cubicBezTo>
                    <a:pt x="91" y="73"/>
                    <a:pt x="91" y="73"/>
                    <a:pt x="91" y="74"/>
                  </a:cubicBezTo>
                  <a:cubicBezTo>
                    <a:pt x="91" y="74"/>
                    <a:pt x="91" y="74"/>
                    <a:pt x="91" y="74"/>
                  </a:cubicBezTo>
                  <a:cubicBezTo>
                    <a:pt x="90" y="74"/>
                    <a:pt x="85" y="86"/>
                    <a:pt x="80" y="101"/>
                  </a:cubicBezTo>
                  <a:cubicBezTo>
                    <a:pt x="78" y="87"/>
                    <a:pt x="75" y="71"/>
                    <a:pt x="75" y="61"/>
                  </a:cubicBezTo>
                  <a:cubicBezTo>
                    <a:pt x="75" y="37"/>
                    <a:pt x="89" y="26"/>
                    <a:pt x="103" y="26"/>
                  </a:cubicBezTo>
                  <a:close/>
                  <a:moveTo>
                    <a:pt x="65" y="121"/>
                  </a:moveTo>
                  <a:cubicBezTo>
                    <a:pt x="65" y="118"/>
                    <a:pt x="67" y="116"/>
                    <a:pt x="70" y="116"/>
                  </a:cubicBezTo>
                  <a:cubicBezTo>
                    <a:pt x="73" y="116"/>
                    <a:pt x="73" y="116"/>
                    <a:pt x="73" y="116"/>
                  </a:cubicBezTo>
                  <a:cubicBezTo>
                    <a:pt x="74" y="120"/>
                    <a:pt x="75" y="124"/>
                    <a:pt x="75" y="125"/>
                  </a:cubicBezTo>
                  <a:cubicBezTo>
                    <a:pt x="75" y="136"/>
                    <a:pt x="75" y="136"/>
                    <a:pt x="75" y="136"/>
                  </a:cubicBezTo>
                  <a:cubicBezTo>
                    <a:pt x="75" y="142"/>
                    <a:pt x="76" y="149"/>
                    <a:pt x="77" y="156"/>
                  </a:cubicBezTo>
                  <a:cubicBezTo>
                    <a:pt x="70" y="156"/>
                    <a:pt x="70" y="156"/>
                    <a:pt x="70" y="156"/>
                  </a:cubicBezTo>
                  <a:cubicBezTo>
                    <a:pt x="67" y="156"/>
                    <a:pt x="65" y="154"/>
                    <a:pt x="65" y="151"/>
                  </a:cubicBezTo>
                  <a:lnTo>
                    <a:pt x="65" y="12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07085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4C8735-3C51-A513-2758-B60305CA6046}"/>
              </a:ext>
            </a:extLst>
          </p:cNvPr>
          <p:cNvPicPr>
            <a:picLocks noChangeAspect="1"/>
          </p:cNvPicPr>
          <p:nvPr/>
        </p:nvPicPr>
        <p:blipFill>
          <a:blip r:embed="rId2"/>
          <a:stretch>
            <a:fillRect/>
          </a:stretch>
        </p:blipFill>
        <p:spPr>
          <a:xfrm>
            <a:off x="1462087" y="100012"/>
            <a:ext cx="9267825" cy="6657975"/>
          </a:xfrm>
          <a:prstGeom prst="rect">
            <a:avLst/>
          </a:prstGeom>
        </p:spPr>
      </p:pic>
      <p:sp>
        <p:nvSpPr>
          <p:cNvPr id="5" name="TextBox 4">
            <a:extLst>
              <a:ext uri="{FF2B5EF4-FFF2-40B4-BE49-F238E27FC236}">
                <a16:creationId xmlns:a16="http://schemas.microsoft.com/office/drawing/2014/main" id="{71269B2F-A49D-D71A-ED14-07616AB8CECC}"/>
              </a:ext>
            </a:extLst>
          </p:cNvPr>
          <p:cNvSpPr txBox="1"/>
          <p:nvPr/>
        </p:nvSpPr>
        <p:spPr>
          <a:xfrm>
            <a:off x="7315197" y="6447933"/>
            <a:ext cx="877484" cy="276999"/>
          </a:xfrm>
          <a:prstGeom prst="rect">
            <a:avLst/>
          </a:prstGeom>
          <a:noFill/>
        </p:spPr>
        <p:txBody>
          <a:bodyPr wrap="none" rtlCol="0">
            <a:spAutoFit/>
          </a:bodyPr>
          <a:lstStyle/>
          <a:p>
            <a:r>
              <a:rPr lang="en-US" sz="1200" dirty="0"/>
              <a:t>(Log  scale)</a:t>
            </a:r>
          </a:p>
        </p:txBody>
      </p:sp>
    </p:spTree>
    <p:extLst>
      <p:ext uri="{BB962C8B-B14F-4D97-AF65-F5344CB8AC3E}">
        <p14:creationId xmlns:p14="http://schemas.microsoft.com/office/powerpoint/2010/main" val="3395147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937232"/>
          </a:xfrm>
          <a:prstGeom prst="rect">
            <a:avLst/>
          </a:prstGeom>
        </p:spPr>
      </p:pic>
    </p:spTree>
    <p:extLst>
      <p:ext uri="{BB962C8B-B14F-4D97-AF65-F5344CB8AC3E}">
        <p14:creationId xmlns:p14="http://schemas.microsoft.com/office/powerpoint/2010/main" val="2127587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136" y="0"/>
            <a:ext cx="12186864" cy="6858000"/>
          </a:xfrm>
          <a:prstGeom prst="rect">
            <a:avLst/>
          </a:prstGeom>
        </p:spPr>
      </p:pic>
    </p:spTree>
    <p:extLst>
      <p:ext uri="{BB962C8B-B14F-4D97-AF65-F5344CB8AC3E}">
        <p14:creationId xmlns:p14="http://schemas.microsoft.com/office/powerpoint/2010/main" val="3107831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061E0C-0E65-23CE-04CE-5E9ECC9016F1}"/>
              </a:ext>
            </a:extLst>
          </p:cNvPr>
          <p:cNvPicPr>
            <a:picLocks noChangeAspect="1"/>
          </p:cNvPicPr>
          <p:nvPr/>
        </p:nvPicPr>
        <p:blipFill>
          <a:blip r:embed="rId2"/>
          <a:stretch>
            <a:fillRect/>
          </a:stretch>
        </p:blipFill>
        <p:spPr>
          <a:xfrm>
            <a:off x="1462087" y="100012"/>
            <a:ext cx="9267825" cy="6657975"/>
          </a:xfrm>
          <a:prstGeom prst="rect">
            <a:avLst/>
          </a:prstGeom>
        </p:spPr>
      </p:pic>
      <p:sp>
        <p:nvSpPr>
          <p:cNvPr id="5" name="TextBox 4">
            <a:extLst>
              <a:ext uri="{FF2B5EF4-FFF2-40B4-BE49-F238E27FC236}">
                <a16:creationId xmlns:a16="http://schemas.microsoft.com/office/drawing/2014/main" id="{C912C652-C183-2629-9377-7D0A1D865C34}"/>
              </a:ext>
            </a:extLst>
          </p:cNvPr>
          <p:cNvSpPr txBox="1"/>
          <p:nvPr/>
        </p:nvSpPr>
        <p:spPr>
          <a:xfrm>
            <a:off x="7305770" y="6447933"/>
            <a:ext cx="877484" cy="276999"/>
          </a:xfrm>
          <a:prstGeom prst="rect">
            <a:avLst/>
          </a:prstGeom>
          <a:noFill/>
        </p:spPr>
        <p:txBody>
          <a:bodyPr wrap="none" rtlCol="0">
            <a:spAutoFit/>
          </a:bodyPr>
          <a:lstStyle/>
          <a:p>
            <a:r>
              <a:rPr lang="en-US" sz="1200" dirty="0"/>
              <a:t>(Log  scale)</a:t>
            </a:r>
          </a:p>
        </p:txBody>
      </p:sp>
    </p:spTree>
    <p:extLst>
      <p:ext uri="{BB962C8B-B14F-4D97-AF65-F5344CB8AC3E}">
        <p14:creationId xmlns:p14="http://schemas.microsoft.com/office/powerpoint/2010/main" val="2175040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49292" cy="6747164"/>
          </a:xfrm>
          <a:prstGeom prst="rect">
            <a:avLst/>
          </a:prstGeom>
        </p:spPr>
      </p:pic>
    </p:spTree>
    <p:extLst>
      <p:ext uri="{BB962C8B-B14F-4D97-AF65-F5344CB8AC3E}">
        <p14:creationId xmlns:p14="http://schemas.microsoft.com/office/powerpoint/2010/main" val="1515832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0DFFF9-28FC-3417-811E-1889691A7E6F}"/>
              </a:ext>
            </a:extLst>
          </p:cNvPr>
          <p:cNvPicPr>
            <a:picLocks noChangeAspect="1"/>
          </p:cNvPicPr>
          <p:nvPr/>
        </p:nvPicPr>
        <p:blipFill>
          <a:blip r:embed="rId2"/>
          <a:stretch>
            <a:fillRect/>
          </a:stretch>
        </p:blipFill>
        <p:spPr>
          <a:xfrm>
            <a:off x="1300162" y="100012"/>
            <a:ext cx="9591675" cy="6657975"/>
          </a:xfrm>
          <a:prstGeom prst="rect">
            <a:avLst/>
          </a:prstGeom>
        </p:spPr>
      </p:pic>
      <p:sp>
        <p:nvSpPr>
          <p:cNvPr id="7" name="TextBox 6">
            <a:extLst>
              <a:ext uri="{FF2B5EF4-FFF2-40B4-BE49-F238E27FC236}">
                <a16:creationId xmlns:a16="http://schemas.microsoft.com/office/drawing/2014/main" id="{3D129A61-8D61-EEE4-D17B-E8DB998AF7DF}"/>
              </a:ext>
            </a:extLst>
          </p:cNvPr>
          <p:cNvSpPr txBox="1"/>
          <p:nvPr/>
        </p:nvSpPr>
        <p:spPr>
          <a:xfrm>
            <a:off x="7456600" y="6447933"/>
            <a:ext cx="877484" cy="276999"/>
          </a:xfrm>
          <a:prstGeom prst="rect">
            <a:avLst/>
          </a:prstGeom>
          <a:noFill/>
        </p:spPr>
        <p:txBody>
          <a:bodyPr wrap="none" rtlCol="0">
            <a:spAutoFit/>
          </a:bodyPr>
          <a:lstStyle/>
          <a:p>
            <a:r>
              <a:rPr lang="en-US" sz="1200" dirty="0"/>
              <a:t>(Log  scale)</a:t>
            </a:r>
          </a:p>
        </p:txBody>
      </p:sp>
    </p:spTree>
    <p:extLst>
      <p:ext uri="{BB962C8B-B14F-4D97-AF65-F5344CB8AC3E}">
        <p14:creationId xmlns:p14="http://schemas.microsoft.com/office/powerpoint/2010/main" val="323516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032" y="2967335"/>
            <a:ext cx="11057964" cy="1754326"/>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Countries with different mean trading</a:t>
            </a:r>
          </a:p>
          <a:p>
            <a:pPr algn="ctr"/>
            <a:r>
              <a:rPr lang="en-US" sz="5400" b="1" dirty="0">
                <a:ln w="9525">
                  <a:solidFill>
                    <a:schemeClr val="bg1"/>
                  </a:solidFill>
                  <a:prstDash val="solid"/>
                </a:ln>
                <a:effectLst>
                  <a:outerShdw blurRad="12700" dist="38100" dir="2700000" algn="tl" rotWithShape="0">
                    <a:schemeClr val="bg1">
                      <a:lumMod val="50000"/>
                    </a:schemeClr>
                  </a:outerShdw>
                </a:effectLst>
              </a:rPr>
              <a:t>values over 27 years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37295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37"/>
          <p:cNvSpPr>
            <a:spLocks/>
          </p:cNvSpPr>
          <p:nvPr/>
        </p:nvSpPr>
        <p:spPr bwMode="auto">
          <a:xfrm>
            <a:off x="3775391" y="42931"/>
            <a:ext cx="8402861" cy="6858002"/>
          </a:xfrm>
          <a:custGeom>
            <a:avLst/>
            <a:gdLst>
              <a:gd name="connsiteX0" fmla="*/ 5270079 w 8402861"/>
              <a:gd name="connsiteY0" fmla="*/ 0 h 6840324"/>
              <a:gd name="connsiteX1" fmla="*/ 8231220 w 8402861"/>
              <a:gd name="connsiteY1" fmla="*/ 0 h 6840324"/>
              <a:gd name="connsiteX2" fmla="*/ 8402861 w 8402861"/>
              <a:gd name="connsiteY2" fmla="*/ 0 h 6840324"/>
              <a:gd name="connsiteX3" fmla="*/ 8402861 w 8402861"/>
              <a:gd name="connsiteY3" fmla="*/ 6840324 h 6840324"/>
              <a:gd name="connsiteX4" fmla="*/ 0 w 8402861"/>
              <a:gd name="connsiteY4" fmla="*/ 6840324 h 6840324"/>
              <a:gd name="connsiteX5" fmla="*/ 137491 w 8402861"/>
              <a:gd name="connsiteY5" fmla="*/ 6820776 h 6840324"/>
              <a:gd name="connsiteX6" fmla="*/ 2811273 w 8402861"/>
              <a:gd name="connsiteY6" fmla="*/ 5358967 h 6840324"/>
              <a:gd name="connsiteX7" fmla="*/ 2820915 w 8402861"/>
              <a:gd name="connsiteY7" fmla="*/ 5349415 h 6840324"/>
              <a:gd name="connsiteX8" fmla="*/ 2955909 w 8402861"/>
              <a:gd name="connsiteY8" fmla="*/ 5225232 h 6840324"/>
              <a:gd name="connsiteX9" fmla="*/ 3023405 w 8402861"/>
              <a:gd name="connsiteY9" fmla="*/ 5158364 h 6840324"/>
              <a:gd name="connsiteX10" fmla="*/ 3090903 w 8402861"/>
              <a:gd name="connsiteY10" fmla="*/ 5081944 h 6840324"/>
              <a:gd name="connsiteX11" fmla="*/ 3264465 w 8402861"/>
              <a:gd name="connsiteY11" fmla="*/ 4890893 h 6840324"/>
              <a:gd name="connsiteX12" fmla="*/ 3293392 w 8402861"/>
              <a:gd name="connsiteY12" fmla="*/ 4852683 h 6840324"/>
              <a:gd name="connsiteX13" fmla="*/ 3351246 w 8402861"/>
              <a:gd name="connsiteY13" fmla="*/ 4795368 h 6840324"/>
              <a:gd name="connsiteX14" fmla="*/ 3409101 w 8402861"/>
              <a:gd name="connsiteY14" fmla="*/ 4718948 h 6840324"/>
              <a:gd name="connsiteX15" fmla="*/ 3466955 w 8402861"/>
              <a:gd name="connsiteY15" fmla="*/ 4642528 h 6840324"/>
              <a:gd name="connsiteX16" fmla="*/ 3679087 w 8402861"/>
              <a:gd name="connsiteY16" fmla="*/ 4365505 h 6840324"/>
              <a:gd name="connsiteX17" fmla="*/ 3717656 w 8402861"/>
              <a:gd name="connsiteY17" fmla="*/ 4308189 h 6840324"/>
              <a:gd name="connsiteX18" fmla="*/ 3765868 w 8402861"/>
              <a:gd name="connsiteY18" fmla="*/ 4250874 h 6840324"/>
              <a:gd name="connsiteX19" fmla="*/ 3804438 w 8402861"/>
              <a:gd name="connsiteY19" fmla="*/ 4184006 h 6840324"/>
              <a:gd name="connsiteX20" fmla="*/ 3852650 w 8402861"/>
              <a:gd name="connsiteY20" fmla="*/ 4117139 h 6840324"/>
              <a:gd name="connsiteX21" fmla="*/ 4228702 w 8402861"/>
              <a:gd name="connsiteY21" fmla="*/ 3515330 h 6840324"/>
              <a:gd name="connsiteX22" fmla="*/ 4257630 w 8402861"/>
              <a:gd name="connsiteY22" fmla="*/ 3458014 h 6840324"/>
              <a:gd name="connsiteX23" fmla="*/ 4440835 w 8402861"/>
              <a:gd name="connsiteY23" fmla="*/ 3114124 h 6840324"/>
              <a:gd name="connsiteX24" fmla="*/ 4508331 w 8402861"/>
              <a:gd name="connsiteY24" fmla="*/ 2980388 h 6840324"/>
              <a:gd name="connsiteX25" fmla="*/ 4633682 w 8402861"/>
              <a:gd name="connsiteY25" fmla="*/ 2703365 h 6840324"/>
              <a:gd name="connsiteX26" fmla="*/ 4652967 w 8402861"/>
              <a:gd name="connsiteY26" fmla="*/ 2655603 h 6840324"/>
              <a:gd name="connsiteX27" fmla="*/ 4691537 w 8402861"/>
              <a:gd name="connsiteY27" fmla="*/ 2560077 h 6840324"/>
              <a:gd name="connsiteX28" fmla="*/ 4720463 w 8402861"/>
              <a:gd name="connsiteY28" fmla="*/ 2493210 h 6840324"/>
              <a:gd name="connsiteX29" fmla="*/ 4807245 w 8402861"/>
              <a:gd name="connsiteY29" fmla="*/ 2273502 h 6840324"/>
              <a:gd name="connsiteX30" fmla="*/ 4836172 w 8402861"/>
              <a:gd name="connsiteY30" fmla="*/ 2206634 h 6840324"/>
              <a:gd name="connsiteX31" fmla="*/ 5019377 w 8402861"/>
              <a:gd name="connsiteY31" fmla="*/ 1633482 h 6840324"/>
              <a:gd name="connsiteX32" fmla="*/ 5038662 w 8402861"/>
              <a:gd name="connsiteY32" fmla="*/ 1566614 h 6840324"/>
              <a:gd name="connsiteX33" fmla="*/ 5057947 w 8402861"/>
              <a:gd name="connsiteY33" fmla="*/ 1499747 h 6840324"/>
              <a:gd name="connsiteX34" fmla="*/ 5086874 w 8402861"/>
              <a:gd name="connsiteY34" fmla="*/ 1356459 h 6840324"/>
              <a:gd name="connsiteX35" fmla="*/ 5106159 w 8402861"/>
              <a:gd name="connsiteY35" fmla="*/ 1280039 h 6840324"/>
              <a:gd name="connsiteX36" fmla="*/ 5183297 w 8402861"/>
              <a:gd name="connsiteY36" fmla="*/ 907490 h 6840324"/>
              <a:gd name="connsiteX37" fmla="*/ 5192940 w 8402861"/>
              <a:gd name="connsiteY37" fmla="*/ 821517 h 6840324"/>
              <a:gd name="connsiteX38" fmla="*/ 5212225 w 8402861"/>
              <a:gd name="connsiteY38" fmla="*/ 716440 h 6840324"/>
              <a:gd name="connsiteX39" fmla="*/ 5221867 w 8402861"/>
              <a:gd name="connsiteY39" fmla="*/ 649572 h 6840324"/>
              <a:gd name="connsiteX40" fmla="*/ 5231509 w 8402861"/>
              <a:gd name="connsiteY40" fmla="*/ 582704 h 6840324"/>
              <a:gd name="connsiteX41" fmla="*/ 5250795 w 8402861"/>
              <a:gd name="connsiteY41" fmla="*/ 439416 h 6840324"/>
              <a:gd name="connsiteX42" fmla="*/ 5250795 w 8402861"/>
              <a:gd name="connsiteY42" fmla="*/ 372549 h 6840324"/>
              <a:gd name="connsiteX43" fmla="*/ 5260437 w 8402861"/>
              <a:gd name="connsiteY43" fmla="*/ 324786 h 6840324"/>
              <a:gd name="connsiteX44" fmla="*/ 5260437 w 8402861"/>
              <a:gd name="connsiteY44" fmla="*/ 248366 h 6840324"/>
              <a:gd name="connsiteX45" fmla="*/ 5270079 w 8402861"/>
              <a:gd name="connsiteY45" fmla="*/ 162393 h 6840324"/>
              <a:gd name="connsiteX46" fmla="*/ 5270079 w 8402861"/>
              <a:gd name="connsiteY46" fmla="*/ 95525 h 6840324"/>
              <a:gd name="connsiteX47" fmla="*/ 5270079 w 8402861"/>
              <a:gd name="connsiteY47" fmla="*/ 28658 h 6840324"/>
              <a:gd name="connsiteX48" fmla="*/ 5270079 w 8402861"/>
              <a:gd name="connsiteY48" fmla="*/ 0 h 684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402861" h="6840324">
                <a:moveTo>
                  <a:pt x="5270079" y="0"/>
                </a:moveTo>
                <a:cubicBezTo>
                  <a:pt x="6508221" y="0"/>
                  <a:pt x="7475519" y="0"/>
                  <a:pt x="8231220" y="0"/>
                </a:cubicBezTo>
                <a:lnTo>
                  <a:pt x="8402861" y="0"/>
                </a:lnTo>
                <a:lnTo>
                  <a:pt x="8402861" y="6840324"/>
                </a:lnTo>
                <a:lnTo>
                  <a:pt x="0" y="6840324"/>
                </a:lnTo>
                <a:lnTo>
                  <a:pt x="137491" y="6820776"/>
                </a:lnTo>
                <a:cubicBezTo>
                  <a:pt x="1130448" y="6653595"/>
                  <a:pt x="2042896" y="6111228"/>
                  <a:pt x="2811273" y="5358967"/>
                </a:cubicBezTo>
                <a:cubicBezTo>
                  <a:pt x="2820915" y="5349415"/>
                  <a:pt x="2820915" y="5349415"/>
                  <a:pt x="2820915" y="5349415"/>
                </a:cubicBezTo>
                <a:cubicBezTo>
                  <a:pt x="2869128" y="5311205"/>
                  <a:pt x="2907697" y="5272994"/>
                  <a:pt x="2955909" y="5225232"/>
                </a:cubicBezTo>
                <a:cubicBezTo>
                  <a:pt x="2975194" y="5206127"/>
                  <a:pt x="2994478" y="5177469"/>
                  <a:pt x="3023405" y="5158364"/>
                </a:cubicBezTo>
                <a:cubicBezTo>
                  <a:pt x="3042690" y="5129707"/>
                  <a:pt x="3061975" y="5110602"/>
                  <a:pt x="3090903" y="5081944"/>
                </a:cubicBezTo>
                <a:cubicBezTo>
                  <a:pt x="3148757" y="5024629"/>
                  <a:pt x="3206611" y="4957761"/>
                  <a:pt x="3264465" y="4890893"/>
                </a:cubicBezTo>
                <a:cubicBezTo>
                  <a:pt x="3274107" y="4881341"/>
                  <a:pt x="3283749" y="4871788"/>
                  <a:pt x="3293392" y="4852683"/>
                </a:cubicBezTo>
                <a:cubicBezTo>
                  <a:pt x="3312676" y="4833578"/>
                  <a:pt x="3331961" y="4814473"/>
                  <a:pt x="3351246" y="4795368"/>
                </a:cubicBezTo>
                <a:cubicBezTo>
                  <a:pt x="3370531" y="4766711"/>
                  <a:pt x="3389815" y="4738053"/>
                  <a:pt x="3409101" y="4718948"/>
                </a:cubicBezTo>
                <a:cubicBezTo>
                  <a:pt x="3428386" y="4690290"/>
                  <a:pt x="3447670" y="4671185"/>
                  <a:pt x="3466955" y="4642528"/>
                </a:cubicBezTo>
                <a:cubicBezTo>
                  <a:pt x="3534451" y="4556555"/>
                  <a:pt x="3611590" y="4461030"/>
                  <a:pt x="3679087" y="4365505"/>
                </a:cubicBezTo>
                <a:cubicBezTo>
                  <a:pt x="3688729" y="4346399"/>
                  <a:pt x="3708014" y="4327294"/>
                  <a:pt x="3717656" y="4308189"/>
                </a:cubicBezTo>
                <a:cubicBezTo>
                  <a:pt x="3736941" y="4289084"/>
                  <a:pt x="3746583" y="4269979"/>
                  <a:pt x="3765868" y="4250874"/>
                </a:cubicBezTo>
                <a:cubicBezTo>
                  <a:pt x="3775511" y="4222217"/>
                  <a:pt x="3794795" y="4203112"/>
                  <a:pt x="3804438" y="4184006"/>
                </a:cubicBezTo>
                <a:cubicBezTo>
                  <a:pt x="3823722" y="4164901"/>
                  <a:pt x="3833365" y="4145796"/>
                  <a:pt x="3852650" y="4117139"/>
                </a:cubicBezTo>
                <a:cubicBezTo>
                  <a:pt x="3987643" y="3926088"/>
                  <a:pt x="4112994" y="3715933"/>
                  <a:pt x="4228702" y="3515330"/>
                </a:cubicBezTo>
                <a:cubicBezTo>
                  <a:pt x="4238345" y="3496225"/>
                  <a:pt x="4247987" y="3477120"/>
                  <a:pt x="4257630" y="3458014"/>
                </a:cubicBezTo>
                <a:cubicBezTo>
                  <a:pt x="4325126" y="3343384"/>
                  <a:pt x="4382981" y="3238306"/>
                  <a:pt x="4440835" y="3114124"/>
                </a:cubicBezTo>
                <a:cubicBezTo>
                  <a:pt x="4460120" y="3075913"/>
                  <a:pt x="4489047" y="3028151"/>
                  <a:pt x="4508331" y="2980388"/>
                </a:cubicBezTo>
                <a:cubicBezTo>
                  <a:pt x="4546901" y="2884863"/>
                  <a:pt x="4595113" y="2798890"/>
                  <a:pt x="4633682" y="2703365"/>
                </a:cubicBezTo>
                <a:cubicBezTo>
                  <a:pt x="4643325" y="2684260"/>
                  <a:pt x="4652967" y="2665155"/>
                  <a:pt x="4652967" y="2655603"/>
                </a:cubicBezTo>
                <a:cubicBezTo>
                  <a:pt x="4672251" y="2617392"/>
                  <a:pt x="4681894" y="2588735"/>
                  <a:pt x="4691537" y="2560077"/>
                </a:cubicBezTo>
                <a:cubicBezTo>
                  <a:pt x="4701179" y="2540972"/>
                  <a:pt x="4710821" y="2512314"/>
                  <a:pt x="4720463" y="2493210"/>
                </a:cubicBezTo>
                <a:cubicBezTo>
                  <a:pt x="4749391" y="2416789"/>
                  <a:pt x="4778318" y="2349921"/>
                  <a:pt x="4807245" y="2273502"/>
                </a:cubicBezTo>
                <a:cubicBezTo>
                  <a:pt x="4816887" y="2254396"/>
                  <a:pt x="4826529" y="2225739"/>
                  <a:pt x="4836172" y="2206634"/>
                </a:cubicBezTo>
                <a:cubicBezTo>
                  <a:pt x="4903669" y="2015583"/>
                  <a:pt x="4961523" y="1824533"/>
                  <a:pt x="5019377" y="1633482"/>
                </a:cubicBezTo>
                <a:cubicBezTo>
                  <a:pt x="5019377" y="1614377"/>
                  <a:pt x="5029019" y="1585719"/>
                  <a:pt x="5038662" y="1566614"/>
                </a:cubicBezTo>
                <a:cubicBezTo>
                  <a:pt x="5038662" y="1547509"/>
                  <a:pt x="5048305" y="1518852"/>
                  <a:pt x="5057947" y="1499747"/>
                </a:cubicBezTo>
                <a:cubicBezTo>
                  <a:pt x="5067589" y="1451984"/>
                  <a:pt x="5077231" y="1404221"/>
                  <a:pt x="5086874" y="1356459"/>
                </a:cubicBezTo>
                <a:cubicBezTo>
                  <a:pt x="5096517" y="1327801"/>
                  <a:pt x="5106159" y="1308696"/>
                  <a:pt x="5106159" y="1280039"/>
                </a:cubicBezTo>
                <a:cubicBezTo>
                  <a:pt x="5135086" y="1155856"/>
                  <a:pt x="5164013" y="1031673"/>
                  <a:pt x="5183297" y="907490"/>
                </a:cubicBezTo>
                <a:cubicBezTo>
                  <a:pt x="5183297" y="878833"/>
                  <a:pt x="5192940" y="850175"/>
                  <a:pt x="5192940" y="821517"/>
                </a:cubicBezTo>
                <a:cubicBezTo>
                  <a:pt x="5202583" y="783307"/>
                  <a:pt x="5212225" y="754650"/>
                  <a:pt x="5212225" y="716440"/>
                </a:cubicBezTo>
                <a:cubicBezTo>
                  <a:pt x="5212225" y="697335"/>
                  <a:pt x="5221867" y="668677"/>
                  <a:pt x="5221867" y="649572"/>
                </a:cubicBezTo>
                <a:cubicBezTo>
                  <a:pt x="5221867" y="630467"/>
                  <a:pt x="5231509" y="601809"/>
                  <a:pt x="5231509" y="582704"/>
                </a:cubicBezTo>
                <a:cubicBezTo>
                  <a:pt x="5231509" y="534942"/>
                  <a:pt x="5241152" y="487179"/>
                  <a:pt x="5250795" y="439416"/>
                </a:cubicBezTo>
                <a:cubicBezTo>
                  <a:pt x="5250795" y="420311"/>
                  <a:pt x="5250795" y="391654"/>
                  <a:pt x="5250795" y="372549"/>
                </a:cubicBezTo>
                <a:cubicBezTo>
                  <a:pt x="5250795" y="353444"/>
                  <a:pt x="5250795" y="343891"/>
                  <a:pt x="5260437" y="324786"/>
                </a:cubicBezTo>
                <a:cubicBezTo>
                  <a:pt x="5260437" y="296128"/>
                  <a:pt x="5260437" y="267471"/>
                  <a:pt x="5260437" y="248366"/>
                </a:cubicBezTo>
                <a:cubicBezTo>
                  <a:pt x="5260437" y="219708"/>
                  <a:pt x="5270079" y="191051"/>
                  <a:pt x="5270079" y="162393"/>
                </a:cubicBezTo>
                <a:cubicBezTo>
                  <a:pt x="5270079" y="133735"/>
                  <a:pt x="5270079" y="114630"/>
                  <a:pt x="5270079" y="95525"/>
                </a:cubicBezTo>
                <a:cubicBezTo>
                  <a:pt x="5270079" y="76420"/>
                  <a:pt x="5270079" y="47763"/>
                  <a:pt x="5270079" y="28658"/>
                </a:cubicBezTo>
                <a:cubicBezTo>
                  <a:pt x="5270079" y="19105"/>
                  <a:pt x="5270079" y="9553"/>
                  <a:pt x="5270079"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r>
              <a:rPr lang="en-US" dirty="0"/>
              <a:t>        </a:t>
            </a:r>
          </a:p>
        </p:txBody>
      </p:sp>
      <p:grpSp>
        <p:nvGrpSpPr>
          <p:cNvPr id="36" name="Group 35"/>
          <p:cNvGrpSpPr/>
          <p:nvPr/>
        </p:nvGrpSpPr>
        <p:grpSpPr>
          <a:xfrm>
            <a:off x="0" y="-34096"/>
            <a:ext cx="4709898" cy="4279624"/>
            <a:chOff x="-77788" y="-1"/>
            <a:chExt cx="4127500" cy="3429253"/>
          </a:xfrm>
        </p:grpSpPr>
        <p:sp>
          <p:nvSpPr>
            <p:cNvPr id="17" name="Freeform 12"/>
            <p:cNvSpPr>
              <a:spLocks/>
            </p:cNvSpPr>
            <p:nvPr/>
          </p:nvSpPr>
          <p:spPr bwMode="auto">
            <a:xfrm>
              <a:off x="1282245" y="-1"/>
              <a:ext cx="2767467" cy="986298"/>
            </a:xfrm>
            <a:custGeom>
              <a:avLst/>
              <a:gdLst>
                <a:gd name="T0" fmla="*/ 352 w 352"/>
                <a:gd name="T1" fmla="*/ 0 h 125"/>
                <a:gd name="T2" fmla="*/ 32 w 352"/>
                <a:gd name="T3" fmla="*/ 108 h 125"/>
                <a:gd name="T4" fmla="*/ 0 w 352"/>
                <a:gd name="T5" fmla="*/ 125 h 125"/>
                <a:gd name="T6" fmla="*/ 0 w 352"/>
                <a:gd name="T7" fmla="*/ 125 h 125"/>
                <a:gd name="T8" fmla="*/ 41 w 352"/>
                <a:gd name="T9" fmla="*/ 78 h 125"/>
                <a:gd name="T10" fmla="*/ 136 w 352"/>
                <a:gd name="T11" fmla="*/ 0 h 125"/>
                <a:gd name="T12" fmla="*/ 352 w 352"/>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352" h="125">
                  <a:moveTo>
                    <a:pt x="352" y="0"/>
                  </a:moveTo>
                  <a:cubicBezTo>
                    <a:pt x="240" y="22"/>
                    <a:pt x="120" y="64"/>
                    <a:pt x="32" y="108"/>
                  </a:cubicBezTo>
                  <a:cubicBezTo>
                    <a:pt x="21" y="114"/>
                    <a:pt x="10" y="119"/>
                    <a:pt x="0" y="125"/>
                  </a:cubicBezTo>
                  <a:cubicBezTo>
                    <a:pt x="0" y="125"/>
                    <a:pt x="0" y="125"/>
                    <a:pt x="0" y="125"/>
                  </a:cubicBezTo>
                  <a:cubicBezTo>
                    <a:pt x="13" y="108"/>
                    <a:pt x="27" y="92"/>
                    <a:pt x="41" y="78"/>
                  </a:cubicBezTo>
                  <a:cubicBezTo>
                    <a:pt x="76" y="42"/>
                    <a:pt x="114" y="15"/>
                    <a:pt x="136" y="0"/>
                  </a:cubicBezTo>
                  <a:lnTo>
                    <a:pt x="352" y="0"/>
                  </a:lnTo>
                  <a:close/>
                </a:path>
              </a:pathLst>
            </a:custGeom>
            <a:gradFill flip="none" rotWithShape="1">
              <a:gsLst>
                <a:gs pos="100000">
                  <a:srgbClr val="3EDCFC"/>
                </a:gs>
                <a:gs pos="14000">
                  <a:srgbClr val="01A0D9"/>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77788" y="607092"/>
              <a:ext cx="1903317" cy="2822160"/>
            </a:xfrm>
            <a:custGeom>
              <a:avLst/>
              <a:gdLst>
                <a:gd name="T0" fmla="*/ 242 w 242"/>
                <a:gd name="T1" fmla="*/ 1 h 358"/>
                <a:gd name="T2" fmla="*/ 0 w 242"/>
                <a:gd name="T3" fmla="*/ 358 h 358"/>
                <a:gd name="T4" fmla="*/ 0 w 242"/>
                <a:gd name="T5" fmla="*/ 0 h 358"/>
                <a:gd name="T6" fmla="*/ 242 w 242"/>
                <a:gd name="T7" fmla="*/ 1 h 358"/>
              </a:gdLst>
              <a:ahLst/>
              <a:cxnLst>
                <a:cxn ang="0">
                  <a:pos x="T0" y="T1"/>
                </a:cxn>
                <a:cxn ang="0">
                  <a:pos x="T2" y="T3"/>
                </a:cxn>
                <a:cxn ang="0">
                  <a:pos x="T4" y="T5"/>
                </a:cxn>
                <a:cxn ang="0">
                  <a:pos x="T6" y="T7"/>
                </a:cxn>
              </a:cxnLst>
              <a:rect l="0" t="0" r="r" b="b"/>
              <a:pathLst>
                <a:path w="242" h="358">
                  <a:moveTo>
                    <a:pt x="242" y="1"/>
                  </a:moveTo>
                  <a:cubicBezTo>
                    <a:pt x="156" y="64"/>
                    <a:pt x="47" y="199"/>
                    <a:pt x="0" y="358"/>
                  </a:cubicBezTo>
                  <a:cubicBezTo>
                    <a:pt x="0" y="0"/>
                    <a:pt x="0" y="0"/>
                    <a:pt x="0" y="0"/>
                  </a:cubicBezTo>
                  <a:lnTo>
                    <a:pt x="242" y="1"/>
                  </a:lnTo>
                  <a:close/>
                </a:path>
              </a:pathLst>
            </a:custGeom>
            <a:gradFill>
              <a:gsLst>
                <a:gs pos="64000">
                  <a:schemeClr val="bg1"/>
                </a:gs>
                <a:gs pos="2000">
                  <a:srgbClr val="EBFCFF"/>
                </a:gs>
              </a:gsLst>
              <a:lin ang="0" scaled="1"/>
            </a:gradFill>
            <a:ln>
              <a:noFill/>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77788" y="-1"/>
              <a:ext cx="3403730" cy="2782052"/>
            </a:xfrm>
            <a:custGeom>
              <a:avLst/>
              <a:gdLst>
                <a:gd name="T0" fmla="*/ 433 w 433"/>
                <a:gd name="T1" fmla="*/ 0 h 353"/>
                <a:gd name="T2" fmla="*/ 242 w 433"/>
                <a:gd name="T3" fmla="*/ 78 h 353"/>
                <a:gd name="T4" fmla="*/ 173 w 433"/>
                <a:gd name="T5" fmla="*/ 125 h 353"/>
                <a:gd name="T6" fmla="*/ 173 w 433"/>
                <a:gd name="T7" fmla="*/ 125 h 353"/>
                <a:gd name="T8" fmla="*/ 0 w 433"/>
                <a:gd name="T9" fmla="*/ 353 h 353"/>
                <a:gd name="T10" fmla="*/ 0 w 433"/>
                <a:gd name="T11" fmla="*/ 0 h 353"/>
                <a:gd name="T12" fmla="*/ 433 w 433"/>
                <a:gd name="T13" fmla="*/ 0 h 353"/>
              </a:gdLst>
              <a:ahLst/>
              <a:cxnLst>
                <a:cxn ang="0">
                  <a:pos x="T0" y="T1"/>
                </a:cxn>
                <a:cxn ang="0">
                  <a:pos x="T2" y="T3"/>
                </a:cxn>
                <a:cxn ang="0">
                  <a:pos x="T4" y="T5"/>
                </a:cxn>
                <a:cxn ang="0">
                  <a:pos x="T6" y="T7"/>
                </a:cxn>
                <a:cxn ang="0">
                  <a:pos x="T8" y="T9"/>
                </a:cxn>
                <a:cxn ang="0">
                  <a:pos x="T10" y="T11"/>
                </a:cxn>
                <a:cxn ang="0">
                  <a:pos x="T12" y="T13"/>
                </a:cxn>
              </a:cxnLst>
              <a:rect l="0" t="0" r="r" b="b"/>
              <a:pathLst>
                <a:path w="433" h="353">
                  <a:moveTo>
                    <a:pt x="433" y="0"/>
                  </a:moveTo>
                  <a:cubicBezTo>
                    <a:pt x="368" y="15"/>
                    <a:pt x="303" y="41"/>
                    <a:pt x="242" y="78"/>
                  </a:cubicBezTo>
                  <a:cubicBezTo>
                    <a:pt x="218" y="92"/>
                    <a:pt x="195" y="108"/>
                    <a:pt x="173" y="125"/>
                  </a:cubicBezTo>
                  <a:cubicBezTo>
                    <a:pt x="173" y="125"/>
                    <a:pt x="173" y="125"/>
                    <a:pt x="173" y="125"/>
                  </a:cubicBezTo>
                  <a:cubicBezTo>
                    <a:pt x="99" y="184"/>
                    <a:pt x="37" y="261"/>
                    <a:pt x="0" y="353"/>
                  </a:cubicBezTo>
                  <a:cubicBezTo>
                    <a:pt x="0" y="0"/>
                    <a:pt x="0" y="0"/>
                    <a:pt x="0" y="0"/>
                  </a:cubicBezTo>
                  <a:lnTo>
                    <a:pt x="433" y="0"/>
                  </a:lnTo>
                  <a:close/>
                </a:path>
              </a:pathLst>
            </a:custGeom>
            <a:gradFill flip="none" rotWithShape="1">
              <a:gsLst>
                <a:gs pos="64000">
                  <a:srgbClr val="3EDCFC"/>
                </a:gs>
                <a:gs pos="2000">
                  <a:srgbClr val="01A0D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Freeform 17"/>
          <p:cNvSpPr>
            <a:spLocks noEditPoints="1"/>
          </p:cNvSpPr>
          <p:nvPr/>
        </p:nvSpPr>
        <p:spPr bwMode="auto">
          <a:xfrm>
            <a:off x="2979434" y="4288460"/>
            <a:ext cx="3744945" cy="2569541"/>
          </a:xfrm>
          <a:custGeom>
            <a:avLst/>
            <a:gdLst>
              <a:gd name="T0" fmla="*/ 173 w 393"/>
              <a:gd name="T1" fmla="*/ 268 h 269"/>
              <a:gd name="T2" fmla="*/ 0 w 393"/>
              <a:gd name="T3" fmla="*/ 268 h 269"/>
              <a:gd name="T4" fmla="*/ 0 w 393"/>
              <a:gd name="T5" fmla="*/ 268 h 269"/>
              <a:gd name="T6" fmla="*/ 0 w 393"/>
              <a:gd name="T7" fmla="*/ 268 h 269"/>
              <a:gd name="T8" fmla="*/ 0 w 393"/>
              <a:gd name="T9" fmla="*/ 269 h 269"/>
              <a:gd name="T10" fmla="*/ 170 w 393"/>
              <a:gd name="T11" fmla="*/ 269 h 269"/>
              <a:gd name="T12" fmla="*/ 170 w 393"/>
              <a:gd name="T13" fmla="*/ 269 h 269"/>
              <a:gd name="T14" fmla="*/ 173 w 393"/>
              <a:gd name="T15" fmla="*/ 268 h 269"/>
              <a:gd name="T16" fmla="*/ 393 w 393"/>
              <a:gd name="T17" fmla="*/ 0 h 269"/>
              <a:gd name="T18" fmla="*/ 391 w 393"/>
              <a:gd name="T19" fmla="*/ 1 h 269"/>
              <a:gd name="T20" fmla="*/ 391 w 393"/>
              <a:gd name="T21" fmla="*/ 4 h 269"/>
              <a:gd name="T22" fmla="*/ 392 w 393"/>
              <a:gd name="T23" fmla="*/ 2 h 269"/>
              <a:gd name="T24" fmla="*/ 392 w 393"/>
              <a:gd name="T25" fmla="*/ 2 h 269"/>
              <a:gd name="T26" fmla="*/ 393 w 393"/>
              <a:gd name="T2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269">
                <a:moveTo>
                  <a:pt x="173" y="268"/>
                </a:moveTo>
                <a:cubicBezTo>
                  <a:pt x="0" y="268"/>
                  <a:pt x="0" y="268"/>
                  <a:pt x="0" y="268"/>
                </a:cubicBezTo>
                <a:cubicBezTo>
                  <a:pt x="0" y="268"/>
                  <a:pt x="0" y="268"/>
                  <a:pt x="0" y="268"/>
                </a:cubicBezTo>
                <a:cubicBezTo>
                  <a:pt x="0" y="268"/>
                  <a:pt x="0" y="268"/>
                  <a:pt x="0" y="268"/>
                </a:cubicBezTo>
                <a:cubicBezTo>
                  <a:pt x="0" y="269"/>
                  <a:pt x="0" y="269"/>
                  <a:pt x="0" y="269"/>
                </a:cubicBezTo>
                <a:cubicBezTo>
                  <a:pt x="170" y="269"/>
                  <a:pt x="170" y="269"/>
                  <a:pt x="170" y="269"/>
                </a:cubicBezTo>
                <a:cubicBezTo>
                  <a:pt x="170" y="269"/>
                  <a:pt x="170" y="269"/>
                  <a:pt x="170" y="269"/>
                </a:cubicBezTo>
                <a:cubicBezTo>
                  <a:pt x="170" y="269"/>
                  <a:pt x="171" y="269"/>
                  <a:pt x="173" y="268"/>
                </a:cubicBezTo>
                <a:moveTo>
                  <a:pt x="393" y="0"/>
                </a:moveTo>
                <a:cubicBezTo>
                  <a:pt x="391" y="1"/>
                  <a:pt x="391" y="1"/>
                  <a:pt x="391" y="1"/>
                </a:cubicBezTo>
                <a:cubicBezTo>
                  <a:pt x="391" y="2"/>
                  <a:pt x="391" y="3"/>
                  <a:pt x="391" y="4"/>
                </a:cubicBezTo>
                <a:cubicBezTo>
                  <a:pt x="391" y="3"/>
                  <a:pt x="392" y="3"/>
                  <a:pt x="392" y="2"/>
                </a:cubicBezTo>
                <a:cubicBezTo>
                  <a:pt x="392" y="2"/>
                  <a:pt x="392" y="2"/>
                  <a:pt x="392" y="2"/>
                </a:cubicBezTo>
                <a:cubicBezTo>
                  <a:pt x="393" y="0"/>
                  <a:pt x="393" y="0"/>
                  <a:pt x="393" y="0"/>
                </a:cubicBezTo>
              </a:path>
            </a:pathLst>
          </a:custGeom>
          <a:solidFill>
            <a:srgbClr val="75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598311" y="-8837"/>
            <a:ext cx="2428139" cy="5368860"/>
          </a:xfrm>
          <a:custGeom>
            <a:avLst/>
            <a:gdLst>
              <a:gd name="T0" fmla="*/ 255 w 255"/>
              <a:gd name="T1" fmla="*/ 0 h 561"/>
              <a:gd name="T2" fmla="*/ 255 w 255"/>
              <a:gd name="T3" fmla="*/ 3 h 561"/>
              <a:gd name="T4" fmla="*/ 255 w 255"/>
              <a:gd name="T5" fmla="*/ 10 h 561"/>
              <a:gd name="T6" fmla="*/ 255 w 255"/>
              <a:gd name="T7" fmla="*/ 17 h 561"/>
              <a:gd name="T8" fmla="*/ 254 w 255"/>
              <a:gd name="T9" fmla="*/ 26 h 561"/>
              <a:gd name="T10" fmla="*/ 254 w 255"/>
              <a:gd name="T11" fmla="*/ 34 h 561"/>
              <a:gd name="T12" fmla="*/ 253 w 255"/>
              <a:gd name="T13" fmla="*/ 39 h 561"/>
              <a:gd name="T14" fmla="*/ 253 w 255"/>
              <a:gd name="T15" fmla="*/ 46 h 561"/>
              <a:gd name="T16" fmla="*/ 251 w 255"/>
              <a:gd name="T17" fmla="*/ 61 h 561"/>
              <a:gd name="T18" fmla="*/ 250 w 255"/>
              <a:gd name="T19" fmla="*/ 68 h 561"/>
              <a:gd name="T20" fmla="*/ 249 w 255"/>
              <a:gd name="T21" fmla="*/ 75 h 561"/>
              <a:gd name="T22" fmla="*/ 247 w 255"/>
              <a:gd name="T23" fmla="*/ 86 h 561"/>
              <a:gd name="T24" fmla="*/ 246 w 255"/>
              <a:gd name="T25" fmla="*/ 95 h 561"/>
              <a:gd name="T26" fmla="*/ 238 w 255"/>
              <a:gd name="T27" fmla="*/ 134 h 561"/>
              <a:gd name="T28" fmla="*/ 236 w 255"/>
              <a:gd name="T29" fmla="*/ 142 h 561"/>
              <a:gd name="T30" fmla="*/ 233 w 255"/>
              <a:gd name="T31" fmla="*/ 157 h 561"/>
              <a:gd name="T32" fmla="*/ 231 w 255"/>
              <a:gd name="T33" fmla="*/ 164 h 561"/>
              <a:gd name="T34" fmla="*/ 229 w 255"/>
              <a:gd name="T35" fmla="*/ 171 h 561"/>
              <a:gd name="T36" fmla="*/ 210 w 255"/>
              <a:gd name="T37" fmla="*/ 231 h 561"/>
              <a:gd name="T38" fmla="*/ 207 w 255"/>
              <a:gd name="T39" fmla="*/ 238 h 561"/>
              <a:gd name="T40" fmla="*/ 198 w 255"/>
              <a:gd name="T41" fmla="*/ 261 h 561"/>
              <a:gd name="T42" fmla="*/ 195 w 255"/>
              <a:gd name="T43" fmla="*/ 268 h 561"/>
              <a:gd name="T44" fmla="*/ 191 w 255"/>
              <a:gd name="T45" fmla="*/ 278 h 561"/>
              <a:gd name="T46" fmla="*/ 189 w 255"/>
              <a:gd name="T47" fmla="*/ 283 h 561"/>
              <a:gd name="T48" fmla="*/ 176 w 255"/>
              <a:gd name="T49" fmla="*/ 312 h 561"/>
              <a:gd name="T50" fmla="*/ 169 w 255"/>
              <a:gd name="T51" fmla="*/ 326 h 561"/>
              <a:gd name="T52" fmla="*/ 150 w 255"/>
              <a:gd name="T53" fmla="*/ 362 h 561"/>
              <a:gd name="T54" fmla="*/ 147 w 255"/>
              <a:gd name="T55" fmla="*/ 368 h 561"/>
              <a:gd name="T56" fmla="*/ 108 w 255"/>
              <a:gd name="T57" fmla="*/ 431 h 561"/>
              <a:gd name="T58" fmla="*/ 103 w 255"/>
              <a:gd name="T59" fmla="*/ 438 h 561"/>
              <a:gd name="T60" fmla="*/ 99 w 255"/>
              <a:gd name="T61" fmla="*/ 445 h 561"/>
              <a:gd name="T62" fmla="*/ 94 w 255"/>
              <a:gd name="T63" fmla="*/ 451 h 561"/>
              <a:gd name="T64" fmla="*/ 90 w 255"/>
              <a:gd name="T65" fmla="*/ 457 h 561"/>
              <a:gd name="T66" fmla="*/ 68 w 255"/>
              <a:gd name="T67" fmla="*/ 486 h 561"/>
              <a:gd name="T68" fmla="*/ 62 w 255"/>
              <a:gd name="T69" fmla="*/ 494 h 561"/>
              <a:gd name="T70" fmla="*/ 56 w 255"/>
              <a:gd name="T71" fmla="*/ 502 h 561"/>
              <a:gd name="T72" fmla="*/ 50 w 255"/>
              <a:gd name="T73" fmla="*/ 508 h 561"/>
              <a:gd name="T74" fmla="*/ 47 w 255"/>
              <a:gd name="T75" fmla="*/ 512 h 561"/>
              <a:gd name="T76" fmla="*/ 29 w 255"/>
              <a:gd name="T77" fmla="*/ 532 h 561"/>
              <a:gd name="T78" fmla="*/ 22 w 255"/>
              <a:gd name="T79" fmla="*/ 540 h 561"/>
              <a:gd name="T80" fmla="*/ 15 w 255"/>
              <a:gd name="T81" fmla="*/ 547 h 561"/>
              <a:gd name="T82" fmla="*/ 1 w 255"/>
              <a:gd name="T83" fmla="*/ 560 h 561"/>
              <a:gd name="T84" fmla="*/ 0 w 255"/>
              <a:gd name="T85" fmla="*/ 561 h 561"/>
              <a:gd name="T86" fmla="*/ 164 w 255"/>
              <a:gd name="T87" fmla="*/ 0 h 561"/>
              <a:gd name="T88" fmla="*/ 255 w 255"/>
              <a:gd name="T89"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5" h="561">
                <a:moveTo>
                  <a:pt x="255" y="0"/>
                </a:moveTo>
                <a:cubicBezTo>
                  <a:pt x="255" y="1"/>
                  <a:pt x="255" y="2"/>
                  <a:pt x="255" y="3"/>
                </a:cubicBezTo>
                <a:cubicBezTo>
                  <a:pt x="255" y="5"/>
                  <a:pt x="255" y="8"/>
                  <a:pt x="255" y="10"/>
                </a:cubicBezTo>
                <a:cubicBezTo>
                  <a:pt x="255" y="12"/>
                  <a:pt x="255" y="14"/>
                  <a:pt x="255" y="17"/>
                </a:cubicBezTo>
                <a:cubicBezTo>
                  <a:pt x="255" y="20"/>
                  <a:pt x="254" y="23"/>
                  <a:pt x="254" y="26"/>
                </a:cubicBezTo>
                <a:cubicBezTo>
                  <a:pt x="254" y="28"/>
                  <a:pt x="254" y="31"/>
                  <a:pt x="254" y="34"/>
                </a:cubicBezTo>
                <a:cubicBezTo>
                  <a:pt x="253" y="36"/>
                  <a:pt x="253" y="37"/>
                  <a:pt x="253" y="39"/>
                </a:cubicBezTo>
                <a:cubicBezTo>
                  <a:pt x="253" y="41"/>
                  <a:pt x="253" y="44"/>
                  <a:pt x="253" y="46"/>
                </a:cubicBezTo>
                <a:cubicBezTo>
                  <a:pt x="252" y="51"/>
                  <a:pt x="251" y="56"/>
                  <a:pt x="251" y="61"/>
                </a:cubicBezTo>
                <a:cubicBezTo>
                  <a:pt x="251" y="63"/>
                  <a:pt x="250" y="66"/>
                  <a:pt x="250" y="68"/>
                </a:cubicBezTo>
                <a:cubicBezTo>
                  <a:pt x="250" y="70"/>
                  <a:pt x="249" y="73"/>
                  <a:pt x="249" y="75"/>
                </a:cubicBezTo>
                <a:cubicBezTo>
                  <a:pt x="249" y="79"/>
                  <a:pt x="248" y="82"/>
                  <a:pt x="247" y="86"/>
                </a:cubicBezTo>
                <a:cubicBezTo>
                  <a:pt x="247" y="89"/>
                  <a:pt x="246" y="92"/>
                  <a:pt x="246" y="95"/>
                </a:cubicBezTo>
                <a:cubicBezTo>
                  <a:pt x="244" y="108"/>
                  <a:pt x="241" y="121"/>
                  <a:pt x="238" y="134"/>
                </a:cubicBezTo>
                <a:cubicBezTo>
                  <a:pt x="238" y="137"/>
                  <a:pt x="237" y="139"/>
                  <a:pt x="236" y="142"/>
                </a:cubicBezTo>
                <a:cubicBezTo>
                  <a:pt x="235" y="147"/>
                  <a:pt x="234" y="152"/>
                  <a:pt x="233" y="157"/>
                </a:cubicBezTo>
                <a:cubicBezTo>
                  <a:pt x="232" y="159"/>
                  <a:pt x="231" y="162"/>
                  <a:pt x="231" y="164"/>
                </a:cubicBezTo>
                <a:cubicBezTo>
                  <a:pt x="230" y="166"/>
                  <a:pt x="229" y="169"/>
                  <a:pt x="229" y="171"/>
                </a:cubicBezTo>
                <a:cubicBezTo>
                  <a:pt x="223" y="191"/>
                  <a:pt x="217" y="211"/>
                  <a:pt x="210" y="231"/>
                </a:cubicBezTo>
                <a:cubicBezTo>
                  <a:pt x="209" y="233"/>
                  <a:pt x="208" y="236"/>
                  <a:pt x="207" y="238"/>
                </a:cubicBezTo>
                <a:cubicBezTo>
                  <a:pt x="204" y="246"/>
                  <a:pt x="201" y="253"/>
                  <a:pt x="198" y="261"/>
                </a:cubicBezTo>
                <a:cubicBezTo>
                  <a:pt x="197" y="263"/>
                  <a:pt x="196" y="266"/>
                  <a:pt x="195" y="268"/>
                </a:cubicBezTo>
                <a:cubicBezTo>
                  <a:pt x="194" y="271"/>
                  <a:pt x="193" y="274"/>
                  <a:pt x="191" y="278"/>
                </a:cubicBezTo>
                <a:cubicBezTo>
                  <a:pt x="191" y="279"/>
                  <a:pt x="190" y="281"/>
                  <a:pt x="189" y="283"/>
                </a:cubicBezTo>
                <a:cubicBezTo>
                  <a:pt x="185" y="293"/>
                  <a:pt x="180" y="302"/>
                  <a:pt x="176" y="312"/>
                </a:cubicBezTo>
                <a:cubicBezTo>
                  <a:pt x="174" y="317"/>
                  <a:pt x="171" y="322"/>
                  <a:pt x="169" y="326"/>
                </a:cubicBezTo>
                <a:cubicBezTo>
                  <a:pt x="163" y="339"/>
                  <a:pt x="157" y="350"/>
                  <a:pt x="150" y="362"/>
                </a:cubicBezTo>
                <a:cubicBezTo>
                  <a:pt x="149" y="364"/>
                  <a:pt x="148" y="366"/>
                  <a:pt x="147" y="368"/>
                </a:cubicBezTo>
                <a:cubicBezTo>
                  <a:pt x="135" y="389"/>
                  <a:pt x="122" y="411"/>
                  <a:pt x="108" y="431"/>
                </a:cubicBezTo>
                <a:cubicBezTo>
                  <a:pt x="106" y="434"/>
                  <a:pt x="105" y="436"/>
                  <a:pt x="103" y="438"/>
                </a:cubicBezTo>
                <a:cubicBezTo>
                  <a:pt x="102" y="440"/>
                  <a:pt x="100" y="442"/>
                  <a:pt x="99" y="445"/>
                </a:cubicBezTo>
                <a:cubicBezTo>
                  <a:pt x="97" y="447"/>
                  <a:pt x="96" y="449"/>
                  <a:pt x="94" y="451"/>
                </a:cubicBezTo>
                <a:cubicBezTo>
                  <a:pt x="93" y="453"/>
                  <a:pt x="91" y="455"/>
                  <a:pt x="90" y="457"/>
                </a:cubicBezTo>
                <a:cubicBezTo>
                  <a:pt x="83" y="467"/>
                  <a:pt x="75" y="477"/>
                  <a:pt x="68" y="486"/>
                </a:cubicBezTo>
                <a:cubicBezTo>
                  <a:pt x="66" y="489"/>
                  <a:pt x="64" y="491"/>
                  <a:pt x="62" y="494"/>
                </a:cubicBezTo>
                <a:cubicBezTo>
                  <a:pt x="60" y="496"/>
                  <a:pt x="58" y="499"/>
                  <a:pt x="56" y="502"/>
                </a:cubicBezTo>
                <a:cubicBezTo>
                  <a:pt x="54" y="504"/>
                  <a:pt x="52" y="506"/>
                  <a:pt x="50" y="508"/>
                </a:cubicBezTo>
                <a:cubicBezTo>
                  <a:pt x="49" y="510"/>
                  <a:pt x="48" y="511"/>
                  <a:pt x="47" y="512"/>
                </a:cubicBezTo>
                <a:cubicBezTo>
                  <a:pt x="41" y="519"/>
                  <a:pt x="35" y="526"/>
                  <a:pt x="29" y="532"/>
                </a:cubicBezTo>
                <a:cubicBezTo>
                  <a:pt x="26" y="535"/>
                  <a:pt x="24" y="537"/>
                  <a:pt x="22" y="540"/>
                </a:cubicBezTo>
                <a:cubicBezTo>
                  <a:pt x="19" y="542"/>
                  <a:pt x="17" y="545"/>
                  <a:pt x="15" y="547"/>
                </a:cubicBezTo>
                <a:cubicBezTo>
                  <a:pt x="10" y="552"/>
                  <a:pt x="6" y="556"/>
                  <a:pt x="1" y="560"/>
                </a:cubicBezTo>
                <a:cubicBezTo>
                  <a:pt x="0" y="561"/>
                  <a:pt x="0" y="561"/>
                  <a:pt x="0" y="561"/>
                </a:cubicBezTo>
                <a:cubicBezTo>
                  <a:pt x="143" y="387"/>
                  <a:pt x="205" y="204"/>
                  <a:pt x="164" y="0"/>
                </a:cubicBezTo>
                <a:lnTo>
                  <a:pt x="255" y="0"/>
                </a:lnTo>
                <a:close/>
              </a:path>
            </a:pathLst>
          </a:custGeom>
          <a:gradFill flip="none" rotWithShape="1">
            <a:gsLst>
              <a:gs pos="100000">
                <a:srgbClr val="3EDCFC"/>
              </a:gs>
              <a:gs pos="2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p:cNvSpPr>
            <a:spLocks/>
          </p:cNvSpPr>
          <p:nvPr/>
        </p:nvSpPr>
        <p:spPr bwMode="auto">
          <a:xfrm>
            <a:off x="1845420" y="4089614"/>
            <a:ext cx="5870395" cy="2759550"/>
          </a:xfrm>
          <a:custGeom>
            <a:avLst/>
            <a:gdLst>
              <a:gd name="T0" fmla="*/ 616 w 616"/>
              <a:gd name="T1" fmla="*/ 0 h 289"/>
              <a:gd name="T2" fmla="*/ 0 w 616"/>
              <a:gd name="T3" fmla="*/ 289 h 289"/>
              <a:gd name="T4" fmla="*/ 391 w 616"/>
              <a:gd name="T5" fmla="*/ 289 h 289"/>
              <a:gd name="T6" fmla="*/ 616 w 616"/>
              <a:gd name="T7" fmla="*/ 0 h 289"/>
            </a:gdLst>
            <a:ahLst/>
            <a:cxnLst>
              <a:cxn ang="0">
                <a:pos x="T0" y="T1"/>
              </a:cxn>
              <a:cxn ang="0">
                <a:pos x="T2" y="T3"/>
              </a:cxn>
              <a:cxn ang="0">
                <a:pos x="T4" y="T5"/>
              </a:cxn>
              <a:cxn ang="0">
                <a:pos x="T6" y="T7"/>
              </a:cxn>
            </a:cxnLst>
            <a:rect l="0" t="0" r="r" b="b"/>
            <a:pathLst>
              <a:path w="616" h="289">
                <a:moveTo>
                  <a:pt x="616" y="0"/>
                </a:moveTo>
                <a:cubicBezTo>
                  <a:pt x="437" y="263"/>
                  <a:pt x="0" y="289"/>
                  <a:pt x="0" y="289"/>
                </a:cubicBezTo>
                <a:cubicBezTo>
                  <a:pt x="391" y="289"/>
                  <a:pt x="391" y="289"/>
                  <a:pt x="391" y="289"/>
                </a:cubicBezTo>
                <a:cubicBezTo>
                  <a:pt x="391" y="289"/>
                  <a:pt x="591" y="207"/>
                  <a:pt x="616" y="0"/>
                </a:cubicBezTo>
              </a:path>
            </a:pathLst>
          </a:custGeom>
          <a:gradFill flip="none" rotWithShape="1">
            <a:gsLst>
              <a:gs pos="100000">
                <a:schemeClr val="bg1">
                  <a:alpha val="79000"/>
                </a:schemeClr>
              </a:gs>
              <a:gs pos="39000">
                <a:srgbClr val="D1F8FF"/>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nvSpPr>
        <p:spPr bwMode="auto">
          <a:xfrm>
            <a:off x="3998488" y="4328230"/>
            <a:ext cx="3727270" cy="2520934"/>
          </a:xfrm>
          <a:custGeom>
            <a:avLst/>
            <a:gdLst>
              <a:gd name="T0" fmla="*/ 391 w 391"/>
              <a:gd name="T1" fmla="*/ 0 h 264"/>
              <a:gd name="T2" fmla="*/ 170 w 391"/>
              <a:gd name="T3" fmla="*/ 264 h 264"/>
              <a:gd name="T4" fmla="*/ 0 w 391"/>
              <a:gd name="T5" fmla="*/ 264 h 264"/>
              <a:gd name="T6" fmla="*/ 391 w 391"/>
              <a:gd name="T7" fmla="*/ 0 h 264"/>
            </a:gdLst>
            <a:ahLst/>
            <a:cxnLst>
              <a:cxn ang="0">
                <a:pos x="T0" y="T1"/>
              </a:cxn>
              <a:cxn ang="0">
                <a:pos x="T2" y="T3"/>
              </a:cxn>
              <a:cxn ang="0">
                <a:pos x="T4" y="T5"/>
              </a:cxn>
              <a:cxn ang="0">
                <a:pos x="T6" y="T7"/>
              </a:cxn>
            </a:cxnLst>
            <a:rect l="0" t="0" r="r" b="b"/>
            <a:pathLst>
              <a:path w="391" h="264">
                <a:moveTo>
                  <a:pt x="391" y="0"/>
                </a:moveTo>
                <a:cubicBezTo>
                  <a:pt x="354" y="188"/>
                  <a:pt x="170" y="264"/>
                  <a:pt x="170" y="264"/>
                </a:cubicBezTo>
                <a:cubicBezTo>
                  <a:pt x="0" y="264"/>
                  <a:pt x="0" y="264"/>
                  <a:pt x="0" y="264"/>
                </a:cubicBezTo>
                <a:cubicBezTo>
                  <a:pt x="154" y="246"/>
                  <a:pt x="291" y="139"/>
                  <a:pt x="391" y="0"/>
                </a:cubicBezTo>
              </a:path>
            </a:pathLst>
          </a:custGeom>
          <a:gradFill>
            <a:gsLst>
              <a:gs pos="64000">
                <a:schemeClr val="bg1"/>
              </a:gs>
              <a:gs pos="2000">
                <a:srgbClr val="EBFCFF"/>
              </a:gs>
            </a:gsLst>
            <a:lin ang="0" scaled="1"/>
          </a:gradFill>
          <a:ln>
            <a:noFill/>
          </a:ln>
          <a:effectLst>
            <a:outerShdw blurRad="1016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5771535" y="3391441"/>
            <a:ext cx="2649079" cy="2684430"/>
          </a:xfrm>
          <a:custGeom>
            <a:avLst/>
            <a:gdLst>
              <a:gd name="T0" fmla="*/ 115 w 278"/>
              <a:gd name="T1" fmla="*/ 268 h 281"/>
              <a:gd name="T2" fmla="*/ 13 w 278"/>
              <a:gd name="T3" fmla="*/ 165 h 281"/>
              <a:gd name="T4" fmla="*/ 13 w 278"/>
              <a:gd name="T5" fmla="*/ 116 h 281"/>
              <a:gd name="T6" fmla="*/ 115 w 278"/>
              <a:gd name="T7" fmla="*/ 13 h 281"/>
              <a:gd name="T8" fmla="*/ 163 w 278"/>
              <a:gd name="T9" fmla="*/ 13 h 281"/>
              <a:gd name="T10" fmla="*/ 265 w 278"/>
              <a:gd name="T11" fmla="*/ 116 h 281"/>
              <a:gd name="T12" fmla="*/ 265 w 278"/>
              <a:gd name="T13" fmla="*/ 165 h 281"/>
              <a:gd name="T14" fmla="*/ 163 w 278"/>
              <a:gd name="T15" fmla="*/ 268 h 281"/>
              <a:gd name="T16" fmla="*/ 115 w 278"/>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81">
                <a:moveTo>
                  <a:pt x="115" y="268"/>
                </a:moveTo>
                <a:cubicBezTo>
                  <a:pt x="13" y="165"/>
                  <a:pt x="13" y="165"/>
                  <a:pt x="13" y="165"/>
                </a:cubicBezTo>
                <a:cubicBezTo>
                  <a:pt x="0" y="151"/>
                  <a:pt x="0" y="130"/>
                  <a:pt x="13" y="116"/>
                </a:cubicBezTo>
                <a:cubicBezTo>
                  <a:pt x="115" y="13"/>
                  <a:pt x="115" y="13"/>
                  <a:pt x="115" y="13"/>
                </a:cubicBezTo>
                <a:cubicBezTo>
                  <a:pt x="128" y="0"/>
                  <a:pt x="150" y="0"/>
                  <a:pt x="163" y="13"/>
                </a:cubicBezTo>
                <a:cubicBezTo>
                  <a:pt x="265" y="116"/>
                  <a:pt x="265" y="116"/>
                  <a:pt x="265" y="116"/>
                </a:cubicBezTo>
                <a:cubicBezTo>
                  <a:pt x="278" y="130"/>
                  <a:pt x="278" y="151"/>
                  <a:pt x="265" y="165"/>
                </a:cubicBezTo>
                <a:cubicBezTo>
                  <a:pt x="163" y="268"/>
                  <a:pt x="163" y="268"/>
                  <a:pt x="163" y="268"/>
                </a:cubicBezTo>
                <a:cubicBezTo>
                  <a:pt x="150" y="281"/>
                  <a:pt x="128" y="281"/>
                  <a:pt x="115" y="268"/>
                </a:cubicBezTo>
                <a:close/>
              </a:path>
            </a:pathLst>
          </a:custGeom>
          <a:solidFill>
            <a:schemeClr val="bg1"/>
          </a:solidFill>
          <a:ln>
            <a:noFill/>
          </a:ln>
          <a:effectLst>
            <a:outerShdw blurRad="127000" dist="38100" dir="2700000" algn="tl"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5341073" y="2999031"/>
            <a:ext cx="2649079" cy="2693268"/>
          </a:xfrm>
          <a:custGeom>
            <a:avLst/>
            <a:gdLst>
              <a:gd name="T0" fmla="*/ 115 w 278"/>
              <a:gd name="T1" fmla="*/ 268 h 282"/>
              <a:gd name="T2" fmla="*/ 13 w 278"/>
              <a:gd name="T3" fmla="*/ 165 h 282"/>
              <a:gd name="T4" fmla="*/ 13 w 278"/>
              <a:gd name="T5" fmla="*/ 117 h 282"/>
              <a:gd name="T6" fmla="*/ 115 w 278"/>
              <a:gd name="T7" fmla="*/ 14 h 282"/>
              <a:gd name="T8" fmla="*/ 163 w 278"/>
              <a:gd name="T9" fmla="*/ 14 h 282"/>
              <a:gd name="T10" fmla="*/ 265 w 278"/>
              <a:gd name="T11" fmla="*/ 117 h 282"/>
              <a:gd name="T12" fmla="*/ 265 w 278"/>
              <a:gd name="T13" fmla="*/ 165 h 282"/>
              <a:gd name="T14" fmla="*/ 163 w 278"/>
              <a:gd name="T15" fmla="*/ 268 h 282"/>
              <a:gd name="T16" fmla="*/ 115 w 278"/>
              <a:gd name="T17" fmla="*/ 2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82">
                <a:moveTo>
                  <a:pt x="115" y="268"/>
                </a:moveTo>
                <a:cubicBezTo>
                  <a:pt x="13" y="165"/>
                  <a:pt x="13" y="165"/>
                  <a:pt x="13" y="165"/>
                </a:cubicBezTo>
                <a:cubicBezTo>
                  <a:pt x="0" y="152"/>
                  <a:pt x="0" y="130"/>
                  <a:pt x="13" y="117"/>
                </a:cubicBezTo>
                <a:cubicBezTo>
                  <a:pt x="115" y="14"/>
                  <a:pt x="115" y="14"/>
                  <a:pt x="115" y="14"/>
                </a:cubicBezTo>
                <a:cubicBezTo>
                  <a:pt x="128" y="0"/>
                  <a:pt x="150" y="0"/>
                  <a:pt x="163" y="14"/>
                </a:cubicBezTo>
                <a:cubicBezTo>
                  <a:pt x="265" y="117"/>
                  <a:pt x="265" y="117"/>
                  <a:pt x="265" y="117"/>
                </a:cubicBezTo>
                <a:cubicBezTo>
                  <a:pt x="278" y="130"/>
                  <a:pt x="278" y="152"/>
                  <a:pt x="265" y="165"/>
                </a:cubicBezTo>
                <a:cubicBezTo>
                  <a:pt x="163" y="268"/>
                  <a:pt x="163" y="268"/>
                  <a:pt x="163" y="268"/>
                </a:cubicBezTo>
                <a:cubicBezTo>
                  <a:pt x="150" y="282"/>
                  <a:pt x="128" y="282"/>
                  <a:pt x="115" y="268"/>
                </a:cubicBezTo>
                <a:close/>
              </a:path>
            </a:pathLst>
          </a:custGeom>
          <a:gradFill flip="none" rotWithShape="1">
            <a:gsLst>
              <a:gs pos="0">
                <a:srgbClr val="3EDCFC"/>
              </a:gs>
              <a:gs pos="84000">
                <a:srgbClr val="01A0D9"/>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5387314" y="4048552"/>
            <a:ext cx="2674130" cy="523220"/>
          </a:xfrm>
          <a:prstGeom prst="rect">
            <a:avLst/>
          </a:prstGeom>
          <a:noFill/>
        </p:spPr>
        <p:txBody>
          <a:bodyPr wrap="none" lIns="91440" tIns="45720" rIns="91440" bIns="45720" anchor="ctr">
            <a:spAutoFit/>
          </a:bodyPr>
          <a:lstStyle/>
          <a:p>
            <a:pPr algn="ctr"/>
            <a:r>
              <a:rPr lang="en-US" sz="2800" b="1" cap="none" spc="200" dirty="0">
                <a:ln w="0">
                  <a:noFill/>
                </a:ln>
                <a:solidFill>
                  <a:schemeClr val="bg1"/>
                </a:solidFill>
                <a:latin typeface="Calibri (body)"/>
              </a:rPr>
              <a:t>DISCUSSION</a:t>
            </a:r>
          </a:p>
        </p:txBody>
      </p:sp>
    </p:spTree>
    <p:extLst>
      <p:ext uri="{BB962C8B-B14F-4D97-AF65-F5344CB8AC3E}">
        <p14:creationId xmlns:p14="http://schemas.microsoft.com/office/powerpoint/2010/main" val="1345662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0" y="2261853"/>
            <a:ext cx="12192000" cy="3782581"/>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The current research project on "Analysis of Bangladesh Export trends and factors affecting them" holds paramount significance due to various key aspects:</a:t>
            </a:r>
          </a:p>
          <a:p>
            <a:pPr marL="285750" indent="-285750">
              <a:buFont typeface="Arial" panose="020B0604020202020204" pitchFamily="34" charset="0"/>
              <a:buChar char="•"/>
            </a:pPr>
            <a:endParaRPr lang="en-GB" sz="2400" dirty="0">
              <a:solidFill>
                <a:schemeClr val="tx1"/>
              </a:solidFill>
            </a:endParaRPr>
          </a:p>
          <a:p>
            <a:r>
              <a:rPr lang="en-GB" sz="2400" b="1" dirty="0">
                <a:solidFill>
                  <a:schemeClr val="tx1"/>
                </a:solidFill>
              </a:rPr>
              <a:t>1. Economic Growth and National Development: </a:t>
            </a:r>
            <a:r>
              <a:rPr lang="en-GB" sz="2400" dirty="0">
                <a:solidFill>
                  <a:schemeClr val="tx1"/>
                </a:solidFill>
              </a:rPr>
              <a:t>Bangladesh heavily relies on its export sector for economic growth, poverty reduction, and overall national development. The infographics discussed earlier supports this notion very strongly.</a:t>
            </a:r>
          </a:p>
          <a:p>
            <a:pPr marL="285750" indent="-285750">
              <a:buFont typeface="Arial" panose="020B0604020202020204" pitchFamily="34" charset="0"/>
              <a:buChar char="•"/>
            </a:pPr>
            <a:endParaRPr lang="en-GB" sz="2400" dirty="0">
              <a:solidFill>
                <a:schemeClr val="tx1"/>
              </a:solidFill>
            </a:endParaRPr>
          </a:p>
          <a:p>
            <a:r>
              <a:rPr lang="en-GB" sz="2400" b="1" dirty="0">
                <a:solidFill>
                  <a:schemeClr val="tx1"/>
                </a:solidFill>
              </a:rPr>
              <a:t>2. Impact of Dynamic Phenomena: </a:t>
            </a:r>
            <a:r>
              <a:rPr lang="en-GB" sz="2400" dirty="0">
                <a:solidFill>
                  <a:schemeClr val="tx1"/>
                </a:solidFill>
              </a:rPr>
              <a:t>The country faces various dynamic phenomena, including natural calamities, political changes, and global developments, which significantly affected its export sector. </a:t>
            </a:r>
            <a:r>
              <a:rPr lang="en-GB" sz="2400" dirty="0" err="1">
                <a:solidFill>
                  <a:schemeClr val="tx1"/>
                </a:solidFill>
              </a:rPr>
              <a:t>Analyzing</a:t>
            </a:r>
            <a:r>
              <a:rPr lang="en-GB" sz="2400" dirty="0">
                <a:solidFill>
                  <a:schemeClr val="tx1"/>
                </a:solidFill>
              </a:rPr>
              <a:t> these impacts is vital for implementing adaptive measures and ensuring resilience in the face of such challenges.</a:t>
            </a:r>
          </a:p>
        </p:txBody>
      </p:sp>
      <p:grpSp>
        <p:nvGrpSpPr>
          <p:cNvPr id="114" name="Group 113"/>
          <p:cNvGrpSpPr/>
          <p:nvPr/>
        </p:nvGrpSpPr>
        <p:grpSpPr>
          <a:xfrm>
            <a:off x="0" y="-1257159"/>
            <a:ext cx="5986473" cy="3272768"/>
            <a:chOff x="237168" y="0"/>
            <a:chExt cx="5986473" cy="3272768"/>
          </a:xfrm>
        </p:grpSpPr>
        <p:sp>
          <p:nvSpPr>
            <p:cNvPr id="47" name="Freeform 46"/>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41"/>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40" name="Freeform 39"/>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11916" y="18778"/>
            <a:ext cx="3093283" cy="1416816"/>
            <a:chOff x="1328201" y="1004168"/>
            <a:chExt cx="2557696" cy="1171499"/>
          </a:xfrm>
        </p:grpSpPr>
        <p:sp>
          <p:nvSpPr>
            <p:cNvPr id="21" name="Rectangle 20"/>
            <p:cNvSpPr/>
            <p:nvPr/>
          </p:nvSpPr>
          <p:spPr>
            <a:xfrm>
              <a:off x="1401629" y="1360426"/>
              <a:ext cx="2484268" cy="483523"/>
            </a:xfrm>
            <a:prstGeom prst="rect">
              <a:avLst/>
            </a:prstGeom>
            <a:noFill/>
          </p:spPr>
          <p:txBody>
            <a:bodyPr wrap="square" lIns="91440" tIns="45720" rIns="91440" bIns="45720">
              <a:spAutoFit/>
            </a:bodyPr>
            <a:lstStyle/>
            <a:p>
              <a:r>
                <a:rPr lang="en-US" sz="3200" b="1" cap="none" spc="200" dirty="0">
                  <a:ln w="0">
                    <a:noFill/>
                  </a:ln>
                  <a:solidFill>
                    <a:schemeClr val="bg1"/>
                  </a:solidFill>
                  <a:latin typeface="Calibri (body)"/>
                </a:rPr>
                <a:t>DISCUSSION</a:t>
              </a:r>
            </a:p>
          </p:txBody>
        </p:sp>
        <p:sp>
          <p:nvSpPr>
            <p:cNvPr id="22" name="Freeform 31"/>
            <p:cNvSpPr>
              <a:spLocks/>
            </p:cNvSpPr>
            <p:nvPr/>
          </p:nvSpPr>
          <p:spPr bwMode="auto">
            <a:xfrm>
              <a:off x="1328201" y="1004168"/>
              <a:ext cx="864230" cy="1171499"/>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55845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0" y="2029589"/>
            <a:ext cx="12192000" cy="3782581"/>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2400" dirty="0">
              <a:solidFill>
                <a:schemeClr val="tx1"/>
              </a:solidFill>
            </a:endParaRPr>
          </a:p>
          <a:p>
            <a:r>
              <a:rPr lang="en-GB" sz="2400" b="1" dirty="0">
                <a:solidFill>
                  <a:schemeClr val="tx1"/>
                </a:solidFill>
              </a:rPr>
              <a:t>3. Policy Formulation and Decision Making: </a:t>
            </a:r>
            <a:r>
              <a:rPr lang="en-GB" sz="2400" dirty="0">
                <a:solidFill>
                  <a:schemeClr val="tx1"/>
                </a:solidFill>
              </a:rPr>
              <a:t>The comprehensive overview of Bangladesh's exports to diverse regions coupled with the analysis of influential factors from 1995 to 2023 aid policymakers, investors, and businesses in making informed decisions, formulating effective policies, and strategizing for future challenges.</a:t>
            </a:r>
          </a:p>
          <a:p>
            <a:endParaRPr lang="en-GB" sz="2400" dirty="0">
              <a:solidFill>
                <a:schemeClr val="tx1"/>
              </a:solidFill>
            </a:endParaRPr>
          </a:p>
          <a:p>
            <a:r>
              <a:rPr lang="en-GB" sz="2400" b="1" dirty="0">
                <a:solidFill>
                  <a:schemeClr val="tx1"/>
                </a:solidFill>
              </a:rPr>
              <a:t>4. Building on Previous Research: </a:t>
            </a:r>
            <a:r>
              <a:rPr lang="en-GB" sz="2400" dirty="0">
                <a:solidFill>
                  <a:schemeClr val="tx1"/>
                </a:solidFill>
              </a:rPr>
              <a:t>While prior studies have delved into specific aspects of Bangladesh's trade, this research project aimed for a more expansive examination. It synthesizes and builds upon previous research findings, widening the scope to encompass various factors influencing export dynamics.</a:t>
            </a:r>
          </a:p>
        </p:txBody>
      </p:sp>
      <p:grpSp>
        <p:nvGrpSpPr>
          <p:cNvPr id="114" name="Group 113"/>
          <p:cNvGrpSpPr/>
          <p:nvPr/>
        </p:nvGrpSpPr>
        <p:grpSpPr>
          <a:xfrm>
            <a:off x="0" y="-1257159"/>
            <a:ext cx="5986473" cy="3272768"/>
            <a:chOff x="237168" y="0"/>
            <a:chExt cx="5986473" cy="3272768"/>
          </a:xfrm>
        </p:grpSpPr>
        <p:sp>
          <p:nvSpPr>
            <p:cNvPr id="47" name="Freeform 46"/>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41"/>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40" name="Freeform 39"/>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31"/>
          <p:cNvSpPr>
            <a:spLocks/>
          </p:cNvSpPr>
          <p:nvPr/>
        </p:nvSpPr>
        <p:spPr bwMode="auto">
          <a:xfrm>
            <a:off x="411916" y="18778"/>
            <a:ext cx="1045202" cy="1416816"/>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00720" y="449638"/>
            <a:ext cx="3004479" cy="584775"/>
          </a:xfrm>
          <a:prstGeom prst="rect">
            <a:avLst/>
          </a:prstGeom>
          <a:noFill/>
        </p:spPr>
        <p:txBody>
          <a:bodyPr wrap="square" lIns="91440" tIns="45720" rIns="91440" bIns="45720">
            <a:spAutoFit/>
          </a:bodyPr>
          <a:lstStyle/>
          <a:p>
            <a:r>
              <a:rPr lang="en-US" sz="3200" b="1" cap="none" spc="200" dirty="0">
                <a:ln w="0">
                  <a:noFill/>
                </a:ln>
                <a:solidFill>
                  <a:schemeClr val="bg1"/>
                </a:solidFill>
                <a:latin typeface="Calibri (body)"/>
              </a:rPr>
              <a:t>DISCUSSION</a:t>
            </a:r>
          </a:p>
        </p:txBody>
      </p:sp>
    </p:spTree>
    <p:extLst>
      <p:ext uri="{BB962C8B-B14F-4D97-AF65-F5344CB8AC3E}">
        <p14:creationId xmlns:p14="http://schemas.microsoft.com/office/powerpoint/2010/main" val="606812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17"/>
          <p:cNvSpPr>
            <a:spLocks/>
          </p:cNvSpPr>
          <p:nvPr/>
        </p:nvSpPr>
        <p:spPr bwMode="auto">
          <a:xfrm>
            <a:off x="0" y="-59644"/>
            <a:ext cx="4364182" cy="937273"/>
          </a:xfrm>
          <a:custGeom>
            <a:avLst/>
            <a:gdLst>
              <a:gd name="T0" fmla="*/ 1430 w 1430"/>
              <a:gd name="T1" fmla="*/ 0 h 660"/>
              <a:gd name="T2" fmla="*/ 1267 w 1430"/>
              <a:gd name="T3" fmla="*/ 334 h 660"/>
              <a:gd name="T4" fmla="*/ 1253 w 1430"/>
              <a:gd name="T5" fmla="*/ 358 h 660"/>
              <a:gd name="T6" fmla="*/ 1247 w 1430"/>
              <a:gd name="T7" fmla="*/ 367 h 660"/>
              <a:gd name="T8" fmla="*/ 1174 w 1430"/>
              <a:gd name="T9" fmla="*/ 422 h 660"/>
              <a:gd name="T10" fmla="*/ 1140 w 1430"/>
              <a:gd name="T11" fmla="*/ 427 h 660"/>
              <a:gd name="T12" fmla="*/ 1121 w 1430"/>
              <a:gd name="T13" fmla="*/ 427 h 660"/>
              <a:gd name="T14" fmla="*/ 141 w 1430"/>
              <a:gd name="T15" fmla="*/ 427 h 660"/>
              <a:gd name="T16" fmla="*/ 59 w 1430"/>
              <a:gd name="T17" fmla="*/ 470 h 660"/>
              <a:gd name="T18" fmla="*/ 24 w 1430"/>
              <a:gd name="T19" fmla="*/ 527 h 660"/>
              <a:gd name="T20" fmla="*/ 0 w 1430"/>
              <a:gd name="T21" fmla="*/ 660 h 660"/>
              <a:gd name="T22" fmla="*/ 0 w 1430"/>
              <a:gd name="T23" fmla="*/ 0 h 660"/>
              <a:gd name="T24" fmla="*/ 1430 w 1430"/>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0" h="660">
                <a:moveTo>
                  <a:pt x="1430" y="0"/>
                </a:moveTo>
                <a:cubicBezTo>
                  <a:pt x="1267" y="334"/>
                  <a:pt x="1267" y="334"/>
                  <a:pt x="1267" y="334"/>
                </a:cubicBezTo>
                <a:cubicBezTo>
                  <a:pt x="1262" y="343"/>
                  <a:pt x="1258" y="351"/>
                  <a:pt x="1253" y="358"/>
                </a:cubicBezTo>
                <a:cubicBezTo>
                  <a:pt x="1251" y="361"/>
                  <a:pt x="1249" y="364"/>
                  <a:pt x="1247" y="367"/>
                </a:cubicBezTo>
                <a:cubicBezTo>
                  <a:pt x="1227" y="394"/>
                  <a:pt x="1202" y="413"/>
                  <a:pt x="1174" y="422"/>
                </a:cubicBezTo>
                <a:cubicBezTo>
                  <a:pt x="1163" y="426"/>
                  <a:pt x="1151" y="427"/>
                  <a:pt x="1140" y="427"/>
                </a:cubicBezTo>
                <a:cubicBezTo>
                  <a:pt x="1140" y="427"/>
                  <a:pt x="1133" y="427"/>
                  <a:pt x="1121" y="427"/>
                </a:cubicBezTo>
                <a:cubicBezTo>
                  <a:pt x="141" y="427"/>
                  <a:pt x="141" y="427"/>
                  <a:pt x="141" y="427"/>
                </a:cubicBezTo>
                <a:cubicBezTo>
                  <a:pt x="114" y="427"/>
                  <a:pt x="84" y="441"/>
                  <a:pt x="59" y="470"/>
                </a:cubicBezTo>
                <a:cubicBezTo>
                  <a:pt x="46" y="485"/>
                  <a:pt x="33" y="504"/>
                  <a:pt x="24" y="527"/>
                </a:cubicBezTo>
                <a:cubicBezTo>
                  <a:pt x="9" y="562"/>
                  <a:pt x="0" y="606"/>
                  <a:pt x="0" y="660"/>
                </a:cubicBezTo>
                <a:cubicBezTo>
                  <a:pt x="0" y="0"/>
                  <a:pt x="0" y="0"/>
                  <a:pt x="0" y="0"/>
                </a:cubicBezTo>
                <a:lnTo>
                  <a:pt x="1430" y="0"/>
                </a:lnTo>
                <a:close/>
              </a:path>
            </a:pathLst>
          </a:custGeom>
          <a:gradFill>
            <a:gsLst>
              <a:gs pos="0">
                <a:srgbClr val="3EDCFC"/>
              </a:gs>
              <a:gs pos="49000">
                <a:srgbClr val="01A0D9"/>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p:cNvSpPr>
          <p:nvPr/>
        </p:nvSpPr>
        <p:spPr bwMode="auto">
          <a:xfrm>
            <a:off x="0" y="-247080"/>
            <a:ext cx="4625574" cy="1136199"/>
          </a:xfrm>
          <a:custGeom>
            <a:avLst/>
            <a:gdLst>
              <a:gd name="T0" fmla="*/ 1471 w 1471"/>
              <a:gd name="T1" fmla="*/ 0 h 660"/>
              <a:gd name="T2" fmla="*/ 1303 w 1471"/>
              <a:gd name="T3" fmla="*/ 335 h 660"/>
              <a:gd name="T4" fmla="*/ 1289 w 1471"/>
              <a:gd name="T5" fmla="*/ 359 h 660"/>
              <a:gd name="T6" fmla="*/ 1282 w 1471"/>
              <a:gd name="T7" fmla="*/ 367 h 660"/>
              <a:gd name="T8" fmla="*/ 1208 w 1471"/>
              <a:gd name="T9" fmla="*/ 422 h 660"/>
              <a:gd name="T10" fmla="*/ 1172 w 1471"/>
              <a:gd name="T11" fmla="*/ 428 h 660"/>
              <a:gd name="T12" fmla="*/ 1153 w 1471"/>
              <a:gd name="T13" fmla="*/ 428 h 660"/>
              <a:gd name="T14" fmla="*/ 145 w 1471"/>
              <a:gd name="T15" fmla="*/ 428 h 660"/>
              <a:gd name="T16" fmla="*/ 61 w 1471"/>
              <a:gd name="T17" fmla="*/ 470 h 660"/>
              <a:gd name="T18" fmla="*/ 24 w 1471"/>
              <a:gd name="T19" fmla="*/ 528 h 660"/>
              <a:gd name="T20" fmla="*/ 0 w 1471"/>
              <a:gd name="T21" fmla="*/ 660 h 660"/>
              <a:gd name="T22" fmla="*/ 0 w 1471"/>
              <a:gd name="T23" fmla="*/ 0 h 660"/>
              <a:gd name="T24" fmla="*/ 1471 w 1471"/>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1" h="660">
                <a:moveTo>
                  <a:pt x="1471" y="0"/>
                </a:moveTo>
                <a:cubicBezTo>
                  <a:pt x="1303" y="335"/>
                  <a:pt x="1303" y="335"/>
                  <a:pt x="1303" y="335"/>
                </a:cubicBezTo>
                <a:cubicBezTo>
                  <a:pt x="1299" y="343"/>
                  <a:pt x="1294" y="351"/>
                  <a:pt x="1289" y="359"/>
                </a:cubicBezTo>
                <a:cubicBezTo>
                  <a:pt x="1287" y="362"/>
                  <a:pt x="1285" y="365"/>
                  <a:pt x="1282" y="367"/>
                </a:cubicBezTo>
                <a:cubicBezTo>
                  <a:pt x="1262" y="395"/>
                  <a:pt x="1236" y="414"/>
                  <a:pt x="1208" y="422"/>
                </a:cubicBezTo>
                <a:cubicBezTo>
                  <a:pt x="1197" y="426"/>
                  <a:pt x="1185" y="428"/>
                  <a:pt x="1172" y="428"/>
                </a:cubicBezTo>
                <a:cubicBezTo>
                  <a:pt x="1172" y="428"/>
                  <a:pt x="1166" y="428"/>
                  <a:pt x="1153" y="428"/>
                </a:cubicBezTo>
                <a:cubicBezTo>
                  <a:pt x="145" y="428"/>
                  <a:pt x="145" y="428"/>
                  <a:pt x="145" y="428"/>
                </a:cubicBezTo>
                <a:cubicBezTo>
                  <a:pt x="117" y="428"/>
                  <a:pt x="87" y="442"/>
                  <a:pt x="61" y="470"/>
                </a:cubicBezTo>
                <a:cubicBezTo>
                  <a:pt x="47" y="485"/>
                  <a:pt x="34" y="505"/>
                  <a:pt x="24" y="528"/>
                </a:cubicBezTo>
                <a:cubicBezTo>
                  <a:pt x="9" y="563"/>
                  <a:pt x="0" y="607"/>
                  <a:pt x="0" y="660"/>
                </a:cubicBezTo>
                <a:cubicBezTo>
                  <a:pt x="0" y="0"/>
                  <a:pt x="0" y="0"/>
                  <a:pt x="0" y="0"/>
                </a:cubicBezTo>
                <a:lnTo>
                  <a:pt x="1471" y="0"/>
                </a:lnTo>
                <a:close/>
              </a:path>
            </a:pathLst>
          </a:custGeom>
          <a:gradFill>
            <a:gsLst>
              <a:gs pos="100000">
                <a:schemeClr val="bg1"/>
              </a:gs>
              <a:gs pos="15000">
                <a:srgbClr val="EBFCFF"/>
              </a:gs>
            </a:gsLst>
            <a:lin ang="0" scaled="1"/>
          </a:gradFill>
          <a:ln>
            <a:noFill/>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19"/>
          <p:cNvSpPr>
            <a:spLocks/>
          </p:cNvSpPr>
          <p:nvPr/>
        </p:nvSpPr>
        <p:spPr bwMode="auto">
          <a:xfrm>
            <a:off x="0" y="-182512"/>
            <a:ext cx="4625574" cy="958976"/>
          </a:xfrm>
          <a:custGeom>
            <a:avLst/>
            <a:gdLst>
              <a:gd name="T0" fmla="*/ 1504 w 1504"/>
              <a:gd name="T1" fmla="*/ 0 h 660"/>
              <a:gd name="T2" fmla="*/ 1333 w 1504"/>
              <a:gd name="T3" fmla="*/ 335 h 660"/>
              <a:gd name="T4" fmla="*/ 1318 w 1504"/>
              <a:gd name="T5" fmla="*/ 359 h 660"/>
              <a:gd name="T6" fmla="*/ 1312 w 1504"/>
              <a:gd name="T7" fmla="*/ 367 h 660"/>
              <a:gd name="T8" fmla="*/ 1236 w 1504"/>
              <a:gd name="T9" fmla="*/ 422 h 660"/>
              <a:gd name="T10" fmla="*/ 1199 w 1504"/>
              <a:gd name="T11" fmla="*/ 428 h 660"/>
              <a:gd name="T12" fmla="*/ 1180 w 1504"/>
              <a:gd name="T13" fmla="*/ 428 h 660"/>
              <a:gd name="T14" fmla="*/ 148 w 1504"/>
              <a:gd name="T15" fmla="*/ 428 h 660"/>
              <a:gd name="T16" fmla="*/ 62 w 1504"/>
              <a:gd name="T17" fmla="*/ 470 h 660"/>
              <a:gd name="T18" fmla="*/ 25 w 1504"/>
              <a:gd name="T19" fmla="*/ 528 h 660"/>
              <a:gd name="T20" fmla="*/ 0 w 1504"/>
              <a:gd name="T21" fmla="*/ 660 h 660"/>
              <a:gd name="T22" fmla="*/ 0 w 1504"/>
              <a:gd name="T23" fmla="*/ 0 h 660"/>
              <a:gd name="T24" fmla="*/ 1504 w 1504"/>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4" h="660">
                <a:moveTo>
                  <a:pt x="1504" y="0"/>
                </a:moveTo>
                <a:cubicBezTo>
                  <a:pt x="1333" y="335"/>
                  <a:pt x="1333" y="335"/>
                  <a:pt x="1333" y="335"/>
                </a:cubicBezTo>
                <a:cubicBezTo>
                  <a:pt x="1328" y="343"/>
                  <a:pt x="1323" y="351"/>
                  <a:pt x="1318" y="359"/>
                </a:cubicBezTo>
                <a:cubicBezTo>
                  <a:pt x="1316" y="362"/>
                  <a:pt x="1314" y="365"/>
                  <a:pt x="1312" y="367"/>
                </a:cubicBezTo>
                <a:cubicBezTo>
                  <a:pt x="1291" y="395"/>
                  <a:pt x="1264" y="414"/>
                  <a:pt x="1236" y="422"/>
                </a:cubicBezTo>
                <a:cubicBezTo>
                  <a:pt x="1224" y="426"/>
                  <a:pt x="1212" y="428"/>
                  <a:pt x="1199" y="428"/>
                </a:cubicBezTo>
                <a:cubicBezTo>
                  <a:pt x="1199" y="428"/>
                  <a:pt x="1192" y="428"/>
                  <a:pt x="1180" y="428"/>
                </a:cubicBezTo>
                <a:cubicBezTo>
                  <a:pt x="148" y="428"/>
                  <a:pt x="148" y="428"/>
                  <a:pt x="148" y="428"/>
                </a:cubicBezTo>
                <a:cubicBezTo>
                  <a:pt x="120" y="428"/>
                  <a:pt x="89" y="442"/>
                  <a:pt x="62" y="470"/>
                </a:cubicBezTo>
                <a:cubicBezTo>
                  <a:pt x="48" y="485"/>
                  <a:pt x="35" y="505"/>
                  <a:pt x="25" y="528"/>
                </a:cubicBezTo>
                <a:cubicBezTo>
                  <a:pt x="10" y="563"/>
                  <a:pt x="0" y="607"/>
                  <a:pt x="0" y="660"/>
                </a:cubicBezTo>
                <a:cubicBezTo>
                  <a:pt x="0" y="0"/>
                  <a:pt x="0" y="0"/>
                  <a:pt x="0" y="0"/>
                </a:cubicBezTo>
                <a:lnTo>
                  <a:pt x="1504" y="0"/>
                </a:lnTo>
                <a:close/>
              </a:path>
            </a:pathLst>
          </a:custGeom>
          <a:gradFill>
            <a:gsLst>
              <a:gs pos="100000">
                <a:srgbClr val="3EDCFC"/>
              </a:gs>
              <a:gs pos="7000">
                <a:srgbClr val="01A0D9"/>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467060" y="-158765"/>
            <a:ext cx="3246402" cy="523220"/>
          </a:xfrm>
          <a:prstGeom prst="rect">
            <a:avLst/>
          </a:prstGeom>
          <a:noFill/>
        </p:spPr>
        <p:txBody>
          <a:bodyPr wrap="none" lIns="91440" tIns="45720" rIns="91440" bIns="45720">
            <a:spAutoFit/>
          </a:bodyPr>
          <a:lstStyle/>
          <a:p>
            <a:r>
              <a:rPr lang="en-US" sz="2800" b="1" cap="none" spc="200" dirty="0">
                <a:ln w="0">
                  <a:noFill/>
                </a:ln>
                <a:solidFill>
                  <a:schemeClr val="bg1"/>
                </a:solidFill>
                <a:latin typeface="Calibri (body)"/>
              </a:rPr>
              <a:t>INTRODUCTION</a:t>
            </a:r>
          </a:p>
        </p:txBody>
      </p:sp>
      <p:sp>
        <p:nvSpPr>
          <p:cNvPr id="67" name="TextBox 66"/>
          <p:cNvSpPr txBox="1"/>
          <p:nvPr/>
        </p:nvSpPr>
        <p:spPr>
          <a:xfrm>
            <a:off x="0" y="1011987"/>
            <a:ext cx="12192000" cy="556383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400" dirty="0">
                <a:latin typeface="Calibri (body)"/>
              </a:rPr>
              <a:t>Exports play an important role in the growth of countries, especially emerging countries that lack infrastructure, are impacted by dynamic phenomena like disasters, political upheavals, &amp; global developments. </a:t>
            </a:r>
          </a:p>
          <a:p>
            <a:pPr marL="285750" indent="-285750">
              <a:lnSpc>
                <a:spcPct val="150000"/>
              </a:lnSpc>
              <a:buFont typeface="Arial" panose="020B0604020202020204" pitchFamily="34" charset="0"/>
              <a:buChar char="•"/>
            </a:pPr>
            <a:endParaRPr lang="en-GB" sz="2400" dirty="0">
              <a:latin typeface="Calibri (body)"/>
            </a:endParaRPr>
          </a:p>
          <a:p>
            <a:pPr marL="285750" indent="-285750">
              <a:lnSpc>
                <a:spcPct val="150000"/>
              </a:lnSpc>
              <a:buFont typeface="Arial" panose="020B0604020202020204" pitchFamily="34" charset="0"/>
              <a:buChar char="•"/>
            </a:pPr>
            <a:r>
              <a:rPr lang="en-GB" sz="2400" dirty="0">
                <a:latin typeface="Calibri (body)"/>
              </a:rPr>
              <a:t>Trade is crucial for Bangladesh's economic success, poverty alleviation, and overall prosperity. </a:t>
            </a:r>
          </a:p>
          <a:p>
            <a:pPr marL="285750" indent="-285750">
              <a:lnSpc>
                <a:spcPct val="150000"/>
              </a:lnSpc>
              <a:buFont typeface="Arial" panose="020B0604020202020204" pitchFamily="34" charset="0"/>
              <a:buChar char="•"/>
            </a:pPr>
            <a:endParaRPr lang="en-GB" sz="2400" dirty="0">
              <a:latin typeface="Calibri (body)"/>
            </a:endParaRPr>
          </a:p>
          <a:p>
            <a:pPr marL="285750" indent="-285750">
              <a:lnSpc>
                <a:spcPct val="150000"/>
              </a:lnSpc>
              <a:buFont typeface="Arial" panose="020B0604020202020204" pitchFamily="34" charset="0"/>
              <a:buChar char="•"/>
            </a:pPr>
            <a:r>
              <a:rPr lang="en-GB" sz="2400" dirty="0">
                <a:latin typeface="Calibri (body)"/>
              </a:rPr>
              <a:t>In the past few decades, Bangladesh has made significant progress in its trading sector, while concurrently facing challenges such as natural calamities like floods, the COVID-19 pandemic, and political upheavals.</a:t>
            </a:r>
          </a:p>
        </p:txBody>
      </p:sp>
    </p:spTree>
    <p:extLst>
      <p:ext uri="{BB962C8B-B14F-4D97-AF65-F5344CB8AC3E}">
        <p14:creationId xmlns:p14="http://schemas.microsoft.com/office/powerpoint/2010/main" val="1876435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0" y="1680057"/>
            <a:ext cx="12192000" cy="4712028"/>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GB" sz="2400" dirty="0">
              <a:solidFill>
                <a:schemeClr val="tx1"/>
              </a:solidFill>
            </a:endParaRPr>
          </a:p>
          <a:p>
            <a:r>
              <a:rPr lang="en-GB" sz="2400" b="1" dirty="0">
                <a:solidFill>
                  <a:schemeClr val="tx1"/>
                </a:solidFill>
              </a:rPr>
              <a:t>5. Identification of Dominant Contributors: </a:t>
            </a:r>
            <a:r>
              <a:rPr lang="en-GB" sz="2400" dirty="0">
                <a:solidFill>
                  <a:schemeClr val="tx1"/>
                </a:solidFill>
              </a:rPr>
              <a:t>Previous studies have identified the ready-made garments (RMG) industry as a significant contributor to Bangladesh's export earnings. This research extends beyond this singular focus to explore a wider range of factors impacting exports, including the influence of natural disasters, political changes, and market dynamics.</a:t>
            </a:r>
          </a:p>
          <a:p>
            <a:pPr marL="285750" indent="-285750">
              <a:buFont typeface="Arial" panose="020B0604020202020204" pitchFamily="34" charset="0"/>
              <a:buChar char="•"/>
            </a:pPr>
            <a:endParaRPr lang="en-GB" sz="2400" dirty="0">
              <a:solidFill>
                <a:schemeClr val="tx1"/>
              </a:solidFill>
            </a:endParaRPr>
          </a:p>
          <a:p>
            <a:r>
              <a:rPr lang="en-GB" sz="2400" b="1" dirty="0">
                <a:solidFill>
                  <a:schemeClr val="tx1"/>
                </a:solidFill>
              </a:rPr>
              <a:t>6. Trade Potential and Untapped Opportunities:</a:t>
            </a:r>
            <a:r>
              <a:rPr lang="en-GB" sz="2400" dirty="0">
                <a:solidFill>
                  <a:schemeClr val="tx1"/>
                </a:solidFill>
              </a:rPr>
              <a:t> The research underscored the untapped trade potential of Bangladesh, highlighting the need for addressing transaction costs and trade barriers. Understanding these impediments helps in devising strategies to maximize trade potential and explore new markets.</a:t>
            </a:r>
          </a:p>
          <a:p>
            <a:endParaRPr lang="en-GB" sz="2400" dirty="0">
              <a:solidFill>
                <a:schemeClr val="tx1"/>
              </a:solidFill>
            </a:endParaRPr>
          </a:p>
        </p:txBody>
      </p:sp>
      <p:grpSp>
        <p:nvGrpSpPr>
          <p:cNvPr id="114" name="Group 113"/>
          <p:cNvGrpSpPr/>
          <p:nvPr/>
        </p:nvGrpSpPr>
        <p:grpSpPr>
          <a:xfrm>
            <a:off x="0" y="-1257159"/>
            <a:ext cx="5986473" cy="3272768"/>
            <a:chOff x="237168" y="0"/>
            <a:chExt cx="5986473" cy="3272768"/>
          </a:xfrm>
        </p:grpSpPr>
        <p:sp>
          <p:nvSpPr>
            <p:cNvPr id="47" name="Freeform 46"/>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41"/>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40" name="Freeform 39"/>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31"/>
          <p:cNvSpPr>
            <a:spLocks/>
          </p:cNvSpPr>
          <p:nvPr/>
        </p:nvSpPr>
        <p:spPr bwMode="auto">
          <a:xfrm>
            <a:off x="411916" y="18778"/>
            <a:ext cx="1045202" cy="1416816"/>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00720" y="449638"/>
            <a:ext cx="3004479" cy="584775"/>
          </a:xfrm>
          <a:prstGeom prst="rect">
            <a:avLst/>
          </a:prstGeom>
          <a:noFill/>
        </p:spPr>
        <p:txBody>
          <a:bodyPr wrap="square" lIns="91440" tIns="45720" rIns="91440" bIns="45720">
            <a:spAutoFit/>
          </a:bodyPr>
          <a:lstStyle/>
          <a:p>
            <a:r>
              <a:rPr lang="en-US" sz="3200" b="1" cap="none" spc="200" dirty="0">
                <a:ln w="0">
                  <a:noFill/>
                </a:ln>
                <a:solidFill>
                  <a:schemeClr val="bg1"/>
                </a:solidFill>
                <a:latin typeface="Calibri (body)"/>
              </a:rPr>
              <a:t>DISCUSSION</a:t>
            </a:r>
          </a:p>
        </p:txBody>
      </p:sp>
    </p:spTree>
    <p:extLst>
      <p:ext uri="{BB962C8B-B14F-4D97-AF65-F5344CB8AC3E}">
        <p14:creationId xmlns:p14="http://schemas.microsoft.com/office/powerpoint/2010/main" val="732446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0" y="1648867"/>
            <a:ext cx="12192000" cy="4712028"/>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b="1" dirty="0">
                <a:solidFill>
                  <a:schemeClr val="tx1"/>
                </a:solidFill>
              </a:rPr>
              <a:t>7. Global Trade Dynamics: </a:t>
            </a:r>
            <a:r>
              <a:rPr lang="en-GB" sz="2400" dirty="0">
                <a:solidFill>
                  <a:schemeClr val="tx1"/>
                </a:solidFill>
              </a:rPr>
              <a:t>By focusing on trade relationships with different continents, the study sheds light on Bangladesh's global trade dynamics. This broader perspective aids in understanding the country's position in the global market and its trade patterns with various economies.</a:t>
            </a:r>
          </a:p>
          <a:p>
            <a:pPr marL="285750" indent="-285750">
              <a:buFont typeface="Arial" panose="020B0604020202020204" pitchFamily="34" charset="0"/>
              <a:buChar char="•"/>
            </a:pPr>
            <a:endParaRPr lang="en-GB" sz="2400" dirty="0">
              <a:solidFill>
                <a:schemeClr val="tx1"/>
              </a:solidFill>
            </a:endParaRPr>
          </a:p>
          <a:p>
            <a:r>
              <a:rPr lang="en-GB" sz="2400" b="1" dirty="0">
                <a:solidFill>
                  <a:schemeClr val="tx1"/>
                </a:solidFill>
              </a:rPr>
              <a:t>8. Answering Crucial Research Questions: </a:t>
            </a:r>
            <a:r>
              <a:rPr lang="en-GB" sz="2400" dirty="0">
                <a:solidFill>
                  <a:schemeClr val="tx1"/>
                </a:solidFill>
              </a:rPr>
              <a:t>The research addresses pivotal questions concerning the impact of natural disasters, the influence of political changes, primary importers, and major exported items. These answers provide a nuanced understanding crucial for policymakers and stakeholders.</a:t>
            </a:r>
            <a:endParaRPr lang="en-US" sz="2400" dirty="0">
              <a:solidFill>
                <a:schemeClr val="tx1"/>
              </a:solidFill>
            </a:endParaRPr>
          </a:p>
        </p:txBody>
      </p:sp>
      <p:grpSp>
        <p:nvGrpSpPr>
          <p:cNvPr id="114" name="Group 113"/>
          <p:cNvGrpSpPr/>
          <p:nvPr/>
        </p:nvGrpSpPr>
        <p:grpSpPr>
          <a:xfrm>
            <a:off x="0" y="-1257159"/>
            <a:ext cx="5986473" cy="3272768"/>
            <a:chOff x="237168" y="0"/>
            <a:chExt cx="5986473" cy="3272768"/>
          </a:xfrm>
        </p:grpSpPr>
        <p:sp>
          <p:nvSpPr>
            <p:cNvPr id="47" name="Freeform 46"/>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41"/>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40" name="Freeform 39"/>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Freeform 31"/>
          <p:cNvSpPr>
            <a:spLocks/>
          </p:cNvSpPr>
          <p:nvPr/>
        </p:nvSpPr>
        <p:spPr bwMode="auto">
          <a:xfrm>
            <a:off x="411916" y="18778"/>
            <a:ext cx="1045202" cy="1416816"/>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p:nvPr/>
        </p:nvSpPr>
        <p:spPr>
          <a:xfrm>
            <a:off x="500720" y="449638"/>
            <a:ext cx="3004479" cy="584775"/>
          </a:xfrm>
          <a:prstGeom prst="rect">
            <a:avLst/>
          </a:prstGeom>
          <a:noFill/>
        </p:spPr>
        <p:txBody>
          <a:bodyPr wrap="square" lIns="91440" tIns="45720" rIns="91440" bIns="45720">
            <a:spAutoFit/>
          </a:bodyPr>
          <a:lstStyle/>
          <a:p>
            <a:r>
              <a:rPr lang="en-US" sz="3200" b="1" cap="none" spc="200" dirty="0">
                <a:ln w="0">
                  <a:noFill/>
                </a:ln>
                <a:solidFill>
                  <a:schemeClr val="bg1"/>
                </a:solidFill>
                <a:latin typeface="Calibri (body)"/>
              </a:rPr>
              <a:t>DISCUSSION</a:t>
            </a:r>
          </a:p>
        </p:txBody>
      </p:sp>
    </p:spTree>
    <p:extLst>
      <p:ext uri="{BB962C8B-B14F-4D97-AF65-F5344CB8AC3E}">
        <p14:creationId xmlns:p14="http://schemas.microsoft.com/office/powerpoint/2010/main" val="743052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17"/>
          <p:cNvSpPr>
            <a:spLocks/>
          </p:cNvSpPr>
          <p:nvPr/>
        </p:nvSpPr>
        <p:spPr bwMode="auto">
          <a:xfrm>
            <a:off x="0" y="364455"/>
            <a:ext cx="3994038" cy="2272398"/>
          </a:xfrm>
          <a:custGeom>
            <a:avLst/>
            <a:gdLst>
              <a:gd name="T0" fmla="*/ 1430 w 1430"/>
              <a:gd name="T1" fmla="*/ 0 h 660"/>
              <a:gd name="T2" fmla="*/ 1267 w 1430"/>
              <a:gd name="T3" fmla="*/ 334 h 660"/>
              <a:gd name="T4" fmla="*/ 1253 w 1430"/>
              <a:gd name="T5" fmla="*/ 358 h 660"/>
              <a:gd name="T6" fmla="*/ 1247 w 1430"/>
              <a:gd name="T7" fmla="*/ 367 h 660"/>
              <a:gd name="T8" fmla="*/ 1174 w 1430"/>
              <a:gd name="T9" fmla="*/ 422 h 660"/>
              <a:gd name="T10" fmla="*/ 1140 w 1430"/>
              <a:gd name="T11" fmla="*/ 427 h 660"/>
              <a:gd name="T12" fmla="*/ 1121 w 1430"/>
              <a:gd name="T13" fmla="*/ 427 h 660"/>
              <a:gd name="T14" fmla="*/ 141 w 1430"/>
              <a:gd name="T15" fmla="*/ 427 h 660"/>
              <a:gd name="T16" fmla="*/ 59 w 1430"/>
              <a:gd name="T17" fmla="*/ 470 h 660"/>
              <a:gd name="T18" fmla="*/ 24 w 1430"/>
              <a:gd name="T19" fmla="*/ 527 h 660"/>
              <a:gd name="T20" fmla="*/ 0 w 1430"/>
              <a:gd name="T21" fmla="*/ 660 h 660"/>
              <a:gd name="T22" fmla="*/ 0 w 1430"/>
              <a:gd name="T23" fmla="*/ 0 h 660"/>
              <a:gd name="T24" fmla="*/ 1430 w 1430"/>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0" h="660">
                <a:moveTo>
                  <a:pt x="1430" y="0"/>
                </a:moveTo>
                <a:cubicBezTo>
                  <a:pt x="1267" y="334"/>
                  <a:pt x="1267" y="334"/>
                  <a:pt x="1267" y="334"/>
                </a:cubicBezTo>
                <a:cubicBezTo>
                  <a:pt x="1262" y="343"/>
                  <a:pt x="1258" y="351"/>
                  <a:pt x="1253" y="358"/>
                </a:cubicBezTo>
                <a:cubicBezTo>
                  <a:pt x="1251" y="361"/>
                  <a:pt x="1249" y="364"/>
                  <a:pt x="1247" y="367"/>
                </a:cubicBezTo>
                <a:cubicBezTo>
                  <a:pt x="1227" y="394"/>
                  <a:pt x="1202" y="413"/>
                  <a:pt x="1174" y="422"/>
                </a:cubicBezTo>
                <a:cubicBezTo>
                  <a:pt x="1163" y="426"/>
                  <a:pt x="1151" y="427"/>
                  <a:pt x="1140" y="427"/>
                </a:cubicBezTo>
                <a:cubicBezTo>
                  <a:pt x="1140" y="427"/>
                  <a:pt x="1133" y="427"/>
                  <a:pt x="1121" y="427"/>
                </a:cubicBezTo>
                <a:cubicBezTo>
                  <a:pt x="141" y="427"/>
                  <a:pt x="141" y="427"/>
                  <a:pt x="141" y="427"/>
                </a:cubicBezTo>
                <a:cubicBezTo>
                  <a:pt x="114" y="427"/>
                  <a:pt x="84" y="441"/>
                  <a:pt x="59" y="470"/>
                </a:cubicBezTo>
                <a:cubicBezTo>
                  <a:pt x="46" y="485"/>
                  <a:pt x="33" y="504"/>
                  <a:pt x="24" y="527"/>
                </a:cubicBezTo>
                <a:cubicBezTo>
                  <a:pt x="9" y="562"/>
                  <a:pt x="0" y="606"/>
                  <a:pt x="0" y="660"/>
                </a:cubicBezTo>
                <a:cubicBezTo>
                  <a:pt x="0" y="0"/>
                  <a:pt x="0" y="0"/>
                  <a:pt x="0" y="0"/>
                </a:cubicBezTo>
                <a:lnTo>
                  <a:pt x="1430" y="0"/>
                </a:lnTo>
                <a:close/>
              </a:path>
            </a:pathLst>
          </a:custGeom>
          <a:gradFill>
            <a:gsLst>
              <a:gs pos="0">
                <a:srgbClr val="3EDCFC"/>
              </a:gs>
              <a:gs pos="49000">
                <a:srgbClr val="01A0D9"/>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p:cNvSpPr>
          <p:nvPr/>
        </p:nvSpPr>
        <p:spPr bwMode="auto">
          <a:xfrm>
            <a:off x="0" y="165529"/>
            <a:ext cx="4625574" cy="2272398"/>
          </a:xfrm>
          <a:custGeom>
            <a:avLst/>
            <a:gdLst>
              <a:gd name="T0" fmla="*/ 1471 w 1471"/>
              <a:gd name="T1" fmla="*/ 0 h 660"/>
              <a:gd name="T2" fmla="*/ 1303 w 1471"/>
              <a:gd name="T3" fmla="*/ 335 h 660"/>
              <a:gd name="T4" fmla="*/ 1289 w 1471"/>
              <a:gd name="T5" fmla="*/ 359 h 660"/>
              <a:gd name="T6" fmla="*/ 1282 w 1471"/>
              <a:gd name="T7" fmla="*/ 367 h 660"/>
              <a:gd name="T8" fmla="*/ 1208 w 1471"/>
              <a:gd name="T9" fmla="*/ 422 h 660"/>
              <a:gd name="T10" fmla="*/ 1172 w 1471"/>
              <a:gd name="T11" fmla="*/ 428 h 660"/>
              <a:gd name="T12" fmla="*/ 1153 w 1471"/>
              <a:gd name="T13" fmla="*/ 428 h 660"/>
              <a:gd name="T14" fmla="*/ 145 w 1471"/>
              <a:gd name="T15" fmla="*/ 428 h 660"/>
              <a:gd name="T16" fmla="*/ 61 w 1471"/>
              <a:gd name="T17" fmla="*/ 470 h 660"/>
              <a:gd name="T18" fmla="*/ 24 w 1471"/>
              <a:gd name="T19" fmla="*/ 528 h 660"/>
              <a:gd name="T20" fmla="*/ 0 w 1471"/>
              <a:gd name="T21" fmla="*/ 660 h 660"/>
              <a:gd name="T22" fmla="*/ 0 w 1471"/>
              <a:gd name="T23" fmla="*/ 0 h 660"/>
              <a:gd name="T24" fmla="*/ 1471 w 1471"/>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1" h="660">
                <a:moveTo>
                  <a:pt x="1471" y="0"/>
                </a:moveTo>
                <a:cubicBezTo>
                  <a:pt x="1303" y="335"/>
                  <a:pt x="1303" y="335"/>
                  <a:pt x="1303" y="335"/>
                </a:cubicBezTo>
                <a:cubicBezTo>
                  <a:pt x="1299" y="343"/>
                  <a:pt x="1294" y="351"/>
                  <a:pt x="1289" y="359"/>
                </a:cubicBezTo>
                <a:cubicBezTo>
                  <a:pt x="1287" y="362"/>
                  <a:pt x="1285" y="365"/>
                  <a:pt x="1282" y="367"/>
                </a:cubicBezTo>
                <a:cubicBezTo>
                  <a:pt x="1262" y="395"/>
                  <a:pt x="1236" y="414"/>
                  <a:pt x="1208" y="422"/>
                </a:cubicBezTo>
                <a:cubicBezTo>
                  <a:pt x="1197" y="426"/>
                  <a:pt x="1185" y="428"/>
                  <a:pt x="1172" y="428"/>
                </a:cubicBezTo>
                <a:cubicBezTo>
                  <a:pt x="1172" y="428"/>
                  <a:pt x="1166" y="428"/>
                  <a:pt x="1153" y="428"/>
                </a:cubicBezTo>
                <a:cubicBezTo>
                  <a:pt x="145" y="428"/>
                  <a:pt x="145" y="428"/>
                  <a:pt x="145" y="428"/>
                </a:cubicBezTo>
                <a:cubicBezTo>
                  <a:pt x="117" y="428"/>
                  <a:pt x="87" y="442"/>
                  <a:pt x="61" y="470"/>
                </a:cubicBezTo>
                <a:cubicBezTo>
                  <a:pt x="47" y="485"/>
                  <a:pt x="34" y="505"/>
                  <a:pt x="24" y="528"/>
                </a:cubicBezTo>
                <a:cubicBezTo>
                  <a:pt x="9" y="563"/>
                  <a:pt x="0" y="607"/>
                  <a:pt x="0" y="660"/>
                </a:cubicBezTo>
                <a:cubicBezTo>
                  <a:pt x="0" y="0"/>
                  <a:pt x="0" y="0"/>
                  <a:pt x="0" y="0"/>
                </a:cubicBezTo>
                <a:lnTo>
                  <a:pt x="1471" y="0"/>
                </a:lnTo>
                <a:close/>
              </a:path>
            </a:pathLst>
          </a:custGeom>
          <a:gradFill>
            <a:gsLst>
              <a:gs pos="100000">
                <a:schemeClr val="bg1"/>
              </a:gs>
              <a:gs pos="15000">
                <a:srgbClr val="EBFCFF"/>
              </a:gs>
            </a:gsLst>
            <a:lin ang="0" scaled="1"/>
          </a:gradFill>
          <a:ln>
            <a:noFill/>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19"/>
          <p:cNvSpPr>
            <a:spLocks/>
          </p:cNvSpPr>
          <p:nvPr/>
        </p:nvSpPr>
        <p:spPr bwMode="auto">
          <a:xfrm>
            <a:off x="0" y="0"/>
            <a:ext cx="5169159" cy="2272398"/>
          </a:xfrm>
          <a:custGeom>
            <a:avLst/>
            <a:gdLst>
              <a:gd name="T0" fmla="*/ 1504 w 1504"/>
              <a:gd name="T1" fmla="*/ 0 h 660"/>
              <a:gd name="T2" fmla="*/ 1333 w 1504"/>
              <a:gd name="T3" fmla="*/ 335 h 660"/>
              <a:gd name="T4" fmla="*/ 1318 w 1504"/>
              <a:gd name="T5" fmla="*/ 359 h 660"/>
              <a:gd name="T6" fmla="*/ 1312 w 1504"/>
              <a:gd name="T7" fmla="*/ 367 h 660"/>
              <a:gd name="T8" fmla="*/ 1236 w 1504"/>
              <a:gd name="T9" fmla="*/ 422 h 660"/>
              <a:gd name="T10" fmla="*/ 1199 w 1504"/>
              <a:gd name="T11" fmla="*/ 428 h 660"/>
              <a:gd name="T12" fmla="*/ 1180 w 1504"/>
              <a:gd name="T13" fmla="*/ 428 h 660"/>
              <a:gd name="T14" fmla="*/ 148 w 1504"/>
              <a:gd name="T15" fmla="*/ 428 h 660"/>
              <a:gd name="T16" fmla="*/ 62 w 1504"/>
              <a:gd name="T17" fmla="*/ 470 h 660"/>
              <a:gd name="T18" fmla="*/ 25 w 1504"/>
              <a:gd name="T19" fmla="*/ 528 h 660"/>
              <a:gd name="T20" fmla="*/ 0 w 1504"/>
              <a:gd name="T21" fmla="*/ 660 h 660"/>
              <a:gd name="T22" fmla="*/ 0 w 1504"/>
              <a:gd name="T23" fmla="*/ 0 h 660"/>
              <a:gd name="T24" fmla="*/ 1504 w 1504"/>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4" h="660">
                <a:moveTo>
                  <a:pt x="1504" y="0"/>
                </a:moveTo>
                <a:cubicBezTo>
                  <a:pt x="1333" y="335"/>
                  <a:pt x="1333" y="335"/>
                  <a:pt x="1333" y="335"/>
                </a:cubicBezTo>
                <a:cubicBezTo>
                  <a:pt x="1328" y="343"/>
                  <a:pt x="1323" y="351"/>
                  <a:pt x="1318" y="359"/>
                </a:cubicBezTo>
                <a:cubicBezTo>
                  <a:pt x="1316" y="362"/>
                  <a:pt x="1314" y="365"/>
                  <a:pt x="1312" y="367"/>
                </a:cubicBezTo>
                <a:cubicBezTo>
                  <a:pt x="1291" y="395"/>
                  <a:pt x="1264" y="414"/>
                  <a:pt x="1236" y="422"/>
                </a:cubicBezTo>
                <a:cubicBezTo>
                  <a:pt x="1224" y="426"/>
                  <a:pt x="1212" y="428"/>
                  <a:pt x="1199" y="428"/>
                </a:cubicBezTo>
                <a:cubicBezTo>
                  <a:pt x="1199" y="428"/>
                  <a:pt x="1192" y="428"/>
                  <a:pt x="1180" y="428"/>
                </a:cubicBezTo>
                <a:cubicBezTo>
                  <a:pt x="148" y="428"/>
                  <a:pt x="148" y="428"/>
                  <a:pt x="148" y="428"/>
                </a:cubicBezTo>
                <a:cubicBezTo>
                  <a:pt x="120" y="428"/>
                  <a:pt x="89" y="442"/>
                  <a:pt x="62" y="470"/>
                </a:cubicBezTo>
                <a:cubicBezTo>
                  <a:pt x="48" y="485"/>
                  <a:pt x="35" y="505"/>
                  <a:pt x="25" y="528"/>
                </a:cubicBezTo>
                <a:cubicBezTo>
                  <a:pt x="10" y="563"/>
                  <a:pt x="0" y="607"/>
                  <a:pt x="0" y="660"/>
                </a:cubicBezTo>
                <a:cubicBezTo>
                  <a:pt x="0" y="0"/>
                  <a:pt x="0" y="0"/>
                  <a:pt x="0" y="0"/>
                </a:cubicBezTo>
                <a:lnTo>
                  <a:pt x="1504" y="0"/>
                </a:lnTo>
                <a:close/>
              </a:path>
            </a:pathLst>
          </a:custGeom>
          <a:gradFill>
            <a:gsLst>
              <a:gs pos="100000">
                <a:srgbClr val="3EDCFC"/>
              </a:gs>
              <a:gs pos="7000">
                <a:srgbClr val="01A0D9"/>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475437" y="420549"/>
            <a:ext cx="2836033" cy="523220"/>
          </a:xfrm>
          <a:prstGeom prst="rect">
            <a:avLst/>
          </a:prstGeom>
          <a:noFill/>
        </p:spPr>
        <p:txBody>
          <a:bodyPr wrap="none" lIns="91440" tIns="45720" rIns="91440" bIns="45720">
            <a:spAutoFit/>
          </a:bodyPr>
          <a:lstStyle/>
          <a:p>
            <a:r>
              <a:rPr lang="en-US" sz="2800" b="1" cap="none" spc="200" dirty="0">
                <a:ln w="0">
                  <a:noFill/>
                </a:ln>
                <a:solidFill>
                  <a:schemeClr val="bg1"/>
                </a:solidFill>
                <a:latin typeface="Calibri (body)"/>
              </a:rPr>
              <a:t>CONCLUSION</a:t>
            </a:r>
          </a:p>
        </p:txBody>
      </p:sp>
      <p:grpSp>
        <p:nvGrpSpPr>
          <p:cNvPr id="68" name="Group 67"/>
          <p:cNvGrpSpPr/>
          <p:nvPr/>
        </p:nvGrpSpPr>
        <p:grpSpPr>
          <a:xfrm>
            <a:off x="1170709" y="1920752"/>
            <a:ext cx="1722558" cy="1913150"/>
            <a:chOff x="1673837" y="2603456"/>
            <a:chExt cx="2126799" cy="2362118"/>
          </a:xfrm>
        </p:grpSpPr>
        <p:sp>
          <p:nvSpPr>
            <p:cNvPr id="58" name="Freeform 15"/>
            <p:cNvSpPr>
              <a:spLocks/>
            </p:cNvSpPr>
            <p:nvPr/>
          </p:nvSpPr>
          <p:spPr bwMode="auto">
            <a:xfrm>
              <a:off x="1673837" y="2603456"/>
              <a:ext cx="2126799" cy="2124618"/>
            </a:xfrm>
            <a:custGeom>
              <a:avLst/>
              <a:gdLst>
                <a:gd name="T0" fmla="*/ 77 w 1235"/>
                <a:gd name="T1" fmla="*/ 478 h 1234"/>
                <a:gd name="T2" fmla="*/ 479 w 1235"/>
                <a:gd name="T3" fmla="*/ 76 h 1234"/>
                <a:gd name="T4" fmla="*/ 756 w 1235"/>
                <a:gd name="T5" fmla="*/ 76 h 1234"/>
                <a:gd name="T6" fmla="*/ 1158 w 1235"/>
                <a:gd name="T7" fmla="*/ 478 h 1234"/>
                <a:gd name="T8" fmla="*/ 1158 w 1235"/>
                <a:gd name="T9" fmla="*/ 756 h 1234"/>
                <a:gd name="T10" fmla="*/ 756 w 1235"/>
                <a:gd name="T11" fmla="*/ 1158 h 1234"/>
                <a:gd name="T12" fmla="*/ 479 w 1235"/>
                <a:gd name="T13" fmla="*/ 1158 h 1234"/>
                <a:gd name="T14" fmla="*/ 77 w 1235"/>
                <a:gd name="T15" fmla="*/ 756 h 1234"/>
                <a:gd name="T16" fmla="*/ 77 w 1235"/>
                <a:gd name="T17" fmla="*/ 47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4">
                  <a:moveTo>
                    <a:pt x="77" y="478"/>
                  </a:moveTo>
                  <a:cubicBezTo>
                    <a:pt x="479" y="76"/>
                    <a:pt x="479" y="76"/>
                    <a:pt x="479" y="76"/>
                  </a:cubicBezTo>
                  <a:cubicBezTo>
                    <a:pt x="555" y="0"/>
                    <a:pt x="679" y="0"/>
                    <a:pt x="756" y="76"/>
                  </a:cubicBezTo>
                  <a:cubicBezTo>
                    <a:pt x="1158" y="478"/>
                    <a:pt x="1158" y="478"/>
                    <a:pt x="1158" y="478"/>
                  </a:cubicBezTo>
                  <a:cubicBezTo>
                    <a:pt x="1235" y="555"/>
                    <a:pt x="1235" y="679"/>
                    <a:pt x="1158" y="756"/>
                  </a:cubicBezTo>
                  <a:cubicBezTo>
                    <a:pt x="756" y="1158"/>
                    <a:pt x="756" y="1158"/>
                    <a:pt x="756" y="1158"/>
                  </a:cubicBezTo>
                  <a:cubicBezTo>
                    <a:pt x="679" y="1234"/>
                    <a:pt x="555" y="1234"/>
                    <a:pt x="479" y="1158"/>
                  </a:cubicBezTo>
                  <a:cubicBezTo>
                    <a:pt x="77" y="756"/>
                    <a:pt x="77" y="756"/>
                    <a:pt x="77" y="756"/>
                  </a:cubicBezTo>
                  <a:cubicBezTo>
                    <a:pt x="0" y="679"/>
                    <a:pt x="0" y="555"/>
                    <a:pt x="77" y="478"/>
                  </a:cubicBezTo>
                  <a:close/>
                </a:path>
              </a:pathLst>
            </a:custGeom>
            <a:solidFill>
              <a:schemeClr val="bg1"/>
            </a:solidFill>
            <a:ln w="76200" cap="flat">
              <a:gradFill>
                <a:gsLst>
                  <a:gs pos="0">
                    <a:srgbClr val="02A1D9"/>
                  </a:gs>
                  <a:gs pos="100000">
                    <a:srgbClr val="38D6F8"/>
                  </a:gs>
                </a:gsLst>
                <a:lin ang="5400000" scaled="1"/>
              </a:gradFill>
              <a:prstDash val="solid"/>
              <a:miter lim="800000"/>
              <a:headEnd/>
              <a:tailEnd/>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p:nvSpPr>
          <p:spPr bwMode="auto">
            <a:xfrm>
              <a:off x="1673837" y="2838775"/>
              <a:ext cx="2126799" cy="2126799"/>
            </a:xfrm>
            <a:custGeom>
              <a:avLst/>
              <a:gdLst>
                <a:gd name="T0" fmla="*/ 77 w 1235"/>
                <a:gd name="T1" fmla="*/ 479 h 1235"/>
                <a:gd name="T2" fmla="*/ 479 w 1235"/>
                <a:gd name="T3" fmla="*/ 77 h 1235"/>
                <a:gd name="T4" fmla="*/ 756 w 1235"/>
                <a:gd name="T5" fmla="*/ 77 h 1235"/>
                <a:gd name="T6" fmla="*/ 1158 w 1235"/>
                <a:gd name="T7" fmla="*/ 479 h 1235"/>
                <a:gd name="T8" fmla="*/ 1158 w 1235"/>
                <a:gd name="T9" fmla="*/ 756 h 1235"/>
                <a:gd name="T10" fmla="*/ 756 w 1235"/>
                <a:gd name="T11" fmla="*/ 1158 h 1235"/>
                <a:gd name="T12" fmla="*/ 479 w 1235"/>
                <a:gd name="T13" fmla="*/ 1158 h 1235"/>
                <a:gd name="T14" fmla="*/ 77 w 1235"/>
                <a:gd name="T15" fmla="*/ 756 h 1235"/>
                <a:gd name="T16" fmla="*/ 77 w 1235"/>
                <a:gd name="T17" fmla="*/ 479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5">
                  <a:moveTo>
                    <a:pt x="77" y="479"/>
                  </a:moveTo>
                  <a:cubicBezTo>
                    <a:pt x="479" y="77"/>
                    <a:pt x="479" y="77"/>
                    <a:pt x="479" y="77"/>
                  </a:cubicBezTo>
                  <a:cubicBezTo>
                    <a:pt x="555" y="0"/>
                    <a:pt x="679" y="0"/>
                    <a:pt x="756" y="77"/>
                  </a:cubicBezTo>
                  <a:cubicBezTo>
                    <a:pt x="1158" y="479"/>
                    <a:pt x="1158" y="479"/>
                    <a:pt x="1158" y="479"/>
                  </a:cubicBezTo>
                  <a:cubicBezTo>
                    <a:pt x="1235" y="555"/>
                    <a:pt x="1235" y="679"/>
                    <a:pt x="1158" y="756"/>
                  </a:cubicBezTo>
                  <a:cubicBezTo>
                    <a:pt x="756" y="1158"/>
                    <a:pt x="756" y="1158"/>
                    <a:pt x="756" y="1158"/>
                  </a:cubicBezTo>
                  <a:cubicBezTo>
                    <a:pt x="679" y="1235"/>
                    <a:pt x="555" y="1235"/>
                    <a:pt x="479" y="1158"/>
                  </a:cubicBezTo>
                  <a:cubicBezTo>
                    <a:pt x="77" y="756"/>
                    <a:pt x="77" y="756"/>
                    <a:pt x="77" y="756"/>
                  </a:cubicBezTo>
                  <a:cubicBezTo>
                    <a:pt x="0" y="679"/>
                    <a:pt x="0" y="555"/>
                    <a:pt x="77" y="479"/>
                  </a:cubicBezTo>
                  <a:close/>
                </a:path>
              </a:pathLst>
            </a:custGeom>
            <a:gradFill>
              <a:gsLst>
                <a:gs pos="100000">
                  <a:srgbClr val="007FD6"/>
                </a:gs>
                <a:gs pos="0">
                  <a:srgbClr val="09DCFF"/>
                </a:gs>
              </a:gsLst>
              <a:path path="circle">
                <a:fillToRect l="50000" t="50000" r="50000" b="50000"/>
              </a:path>
            </a:gradFill>
            <a:ln>
              <a:noFill/>
            </a:ln>
            <a:effectLst>
              <a:innerShdw blurRad="177800" dist="38100">
                <a:prstClr val="black">
                  <a:alpha val="22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63" name="Freeform 29"/>
            <p:cNvSpPr>
              <a:spLocks noEditPoints="1"/>
            </p:cNvSpPr>
            <p:nvPr/>
          </p:nvSpPr>
          <p:spPr bwMode="auto">
            <a:xfrm>
              <a:off x="2397844" y="3543997"/>
              <a:ext cx="678784" cy="716354"/>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6" name="Rectangle 65"/>
          <p:cNvSpPr/>
          <p:nvPr/>
        </p:nvSpPr>
        <p:spPr>
          <a:xfrm>
            <a:off x="475437" y="4813665"/>
            <a:ext cx="3251436" cy="1569660"/>
          </a:xfrm>
          <a:prstGeom prst="rect">
            <a:avLst/>
          </a:prstGeom>
          <a:noFill/>
        </p:spPr>
        <p:txBody>
          <a:bodyPr wrap="square" lIns="91440" tIns="45720" rIns="91440" bIns="45720">
            <a:spAutoFit/>
          </a:bodyPr>
          <a:lstStyle/>
          <a:p>
            <a:pPr algn="ctr"/>
            <a:r>
              <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Bangladesh has a lot of potential for its production of textile exports</a:t>
            </a:r>
          </a:p>
          <a:p>
            <a:pPr algn="ct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2" name="Group 91"/>
          <p:cNvGrpSpPr/>
          <p:nvPr/>
        </p:nvGrpSpPr>
        <p:grpSpPr>
          <a:xfrm>
            <a:off x="5279997" y="2016047"/>
            <a:ext cx="1722558" cy="1913150"/>
            <a:chOff x="1673837" y="2603456"/>
            <a:chExt cx="2126799" cy="2362118"/>
          </a:xfrm>
        </p:grpSpPr>
        <p:sp>
          <p:nvSpPr>
            <p:cNvPr id="96" name="Freeform 15"/>
            <p:cNvSpPr>
              <a:spLocks/>
            </p:cNvSpPr>
            <p:nvPr/>
          </p:nvSpPr>
          <p:spPr bwMode="auto">
            <a:xfrm>
              <a:off x="1673837" y="2603456"/>
              <a:ext cx="2126799" cy="2124618"/>
            </a:xfrm>
            <a:custGeom>
              <a:avLst/>
              <a:gdLst>
                <a:gd name="T0" fmla="*/ 77 w 1235"/>
                <a:gd name="T1" fmla="*/ 478 h 1234"/>
                <a:gd name="T2" fmla="*/ 479 w 1235"/>
                <a:gd name="T3" fmla="*/ 76 h 1234"/>
                <a:gd name="T4" fmla="*/ 756 w 1235"/>
                <a:gd name="T5" fmla="*/ 76 h 1234"/>
                <a:gd name="T6" fmla="*/ 1158 w 1235"/>
                <a:gd name="T7" fmla="*/ 478 h 1234"/>
                <a:gd name="T8" fmla="*/ 1158 w 1235"/>
                <a:gd name="T9" fmla="*/ 756 h 1234"/>
                <a:gd name="T10" fmla="*/ 756 w 1235"/>
                <a:gd name="T11" fmla="*/ 1158 h 1234"/>
                <a:gd name="T12" fmla="*/ 479 w 1235"/>
                <a:gd name="T13" fmla="*/ 1158 h 1234"/>
                <a:gd name="T14" fmla="*/ 77 w 1235"/>
                <a:gd name="T15" fmla="*/ 756 h 1234"/>
                <a:gd name="T16" fmla="*/ 77 w 1235"/>
                <a:gd name="T17" fmla="*/ 47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4">
                  <a:moveTo>
                    <a:pt x="77" y="478"/>
                  </a:moveTo>
                  <a:cubicBezTo>
                    <a:pt x="479" y="76"/>
                    <a:pt x="479" y="76"/>
                    <a:pt x="479" y="76"/>
                  </a:cubicBezTo>
                  <a:cubicBezTo>
                    <a:pt x="555" y="0"/>
                    <a:pt x="679" y="0"/>
                    <a:pt x="756" y="76"/>
                  </a:cubicBezTo>
                  <a:cubicBezTo>
                    <a:pt x="1158" y="478"/>
                    <a:pt x="1158" y="478"/>
                    <a:pt x="1158" y="478"/>
                  </a:cubicBezTo>
                  <a:cubicBezTo>
                    <a:pt x="1235" y="555"/>
                    <a:pt x="1235" y="679"/>
                    <a:pt x="1158" y="756"/>
                  </a:cubicBezTo>
                  <a:cubicBezTo>
                    <a:pt x="756" y="1158"/>
                    <a:pt x="756" y="1158"/>
                    <a:pt x="756" y="1158"/>
                  </a:cubicBezTo>
                  <a:cubicBezTo>
                    <a:pt x="679" y="1234"/>
                    <a:pt x="555" y="1234"/>
                    <a:pt x="479" y="1158"/>
                  </a:cubicBezTo>
                  <a:cubicBezTo>
                    <a:pt x="77" y="756"/>
                    <a:pt x="77" y="756"/>
                    <a:pt x="77" y="756"/>
                  </a:cubicBezTo>
                  <a:cubicBezTo>
                    <a:pt x="0" y="679"/>
                    <a:pt x="0" y="555"/>
                    <a:pt x="77" y="478"/>
                  </a:cubicBezTo>
                  <a:close/>
                </a:path>
              </a:pathLst>
            </a:custGeom>
            <a:solidFill>
              <a:schemeClr val="bg1"/>
            </a:solidFill>
            <a:ln w="76200" cap="flat">
              <a:gradFill>
                <a:gsLst>
                  <a:gs pos="0">
                    <a:srgbClr val="02A1D9"/>
                  </a:gs>
                  <a:gs pos="100000">
                    <a:srgbClr val="38D6F8"/>
                  </a:gs>
                </a:gsLst>
                <a:lin ang="5400000" scaled="1"/>
              </a:gradFill>
              <a:prstDash val="solid"/>
              <a:miter lim="800000"/>
              <a:headEnd/>
              <a:tailEnd/>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p:nvSpPr>
          <p:spPr bwMode="auto">
            <a:xfrm>
              <a:off x="1673837" y="2838775"/>
              <a:ext cx="2126799" cy="2126799"/>
            </a:xfrm>
            <a:custGeom>
              <a:avLst/>
              <a:gdLst>
                <a:gd name="T0" fmla="*/ 77 w 1235"/>
                <a:gd name="T1" fmla="*/ 479 h 1235"/>
                <a:gd name="T2" fmla="*/ 479 w 1235"/>
                <a:gd name="T3" fmla="*/ 77 h 1235"/>
                <a:gd name="T4" fmla="*/ 756 w 1235"/>
                <a:gd name="T5" fmla="*/ 77 h 1235"/>
                <a:gd name="T6" fmla="*/ 1158 w 1235"/>
                <a:gd name="T7" fmla="*/ 479 h 1235"/>
                <a:gd name="T8" fmla="*/ 1158 w 1235"/>
                <a:gd name="T9" fmla="*/ 756 h 1235"/>
                <a:gd name="T10" fmla="*/ 756 w 1235"/>
                <a:gd name="T11" fmla="*/ 1158 h 1235"/>
                <a:gd name="T12" fmla="*/ 479 w 1235"/>
                <a:gd name="T13" fmla="*/ 1158 h 1235"/>
                <a:gd name="T14" fmla="*/ 77 w 1235"/>
                <a:gd name="T15" fmla="*/ 756 h 1235"/>
                <a:gd name="T16" fmla="*/ 77 w 1235"/>
                <a:gd name="T17" fmla="*/ 479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5">
                  <a:moveTo>
                    <a:pt x="77" y="479"/>
                  </a:moveTo>
                  <a:cubicBezTo>
                    <a:pt x="479" y="77"/>
                    <a:pt x="479" y="77"/>
                    <a:pt x="479" y="77"/>
                  </a:cubicBezTo>
                  <a:cubicBezTo>
                    <a:pt x="555" y="0"/>
                    <a:pt x="679" y="0"/>
                    <a:pt x="756" y="77"/>
                  </a:cubicBezTo>
                  <a:cubicBezTo>
                    <a:pt x="1158" y="479"/>
                    <a:pt x="1158" y="479"/>
                    <a:pt x="1158" y="479"/>
                  </a:cubicBezTo>
                  <a:cubicBezTo>
                    <a:pt x="1235" y="555"/>
                    <a:pt x="1235" y="679"/>
                    <a:pt x="1158" y="756"/>
                  </a:cubicBezTo>
                  <a:cubicBezTo>
                    <a:pt x="756" y="1158"/>
                    <a:pt x="756" y="1158"/>
                    <a:pt x="756" y="1158"/>
                  </a:cubicBezTo>
                  <a:cubicBezTo>
                    <a:pt x="679" y="1235"/>
                    <a:pt x="555" y="1235"/>
                    <a:pt x="479" y="1158"/>
                  </a:cubicBezTo>
                  <a:cubicBezTo>
                    <a:pt x="77" y="756"/>
                    <a:pt x="77" y="756"/>
                    <a:pt x="77" y="756"/>
                  </a:cubicBezTo>
                  <a:cubicBezTo>
                    <a:pt x="0" y="679"/>
                    <a:pt x="0" y="555"/>
                    <a:pt x="77" y="479"/>
                  </a:cubicBezTo>
                  <a:close/>
                </a:path>
              </a:pathLst>
            </a:custGeom>
            <a:gradFill>
              <a:gsLst>
                <a:gs pos="100000">
                  <a:srgbClr val="007FD6"/>
                </a:gs>
                <a:gs pos="0">
                  <a:srgbClr val="09DCFF"/>
                </a:gs>
              </a:gsLst>
              <a:path path="circle">
                <a:fillToRect l="50000" t="50000" r="50000" b="50000"/>
              </a:path>
            </a:gradFill>
            <a:ln>
              <a:noFill/>
            </a:ln>
            <a:effectLst>
              <a:innerShdw blurRad="177800" dist="38100">
                <a:prstClr val="black">
                  <a:alpha val="22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98" name="Freeform 29"/>
            <p:cNvSpPr>
              <a:spLocks noEditPoints="1"/>
            </p:cNvSpPr>
            <p:nvPr/>
          </p:nvSpPr>
          <p:spPr bwMode="auto">
            <a:xfrm>
              <a:off x="2397844" y="3543997"/>
              <a:ext cx="678784" cy="716354"/>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0" name="Group 99"/>
          <p:cNvGrpSpPr/>
          <p:nvPr/>
        </p:nvGrpSpPr>
        <p:grpSpPr>
          <a:xfrm>
            <a:off x="9064803" y="1937707"/>
            <a:ext cx="1722558" cy="1913150"/>
            <a:chOff x="1673837" y="2603456"/>
            <a:chExt cx="2126799" cy="2362118"/>
          </a:xfrm>
        </p:grpSpPr>
        <p:sp>
          <p:nvSpPr>
            <p:cNvPr id="104" name="Freeform 15"/>
            <p:cNvSpPr>
              <a:spLocks/>
            </p:cNvSpPr>
            <p:nvPr/>
          </p:nvSpPr>
          <p:spPr bwMode="auto">
            <a:xfrm>
              <a:off x="1673837" y="2603456"/>
              <a:ext cx="2126799" cy="2124618"/>
            </a:xfrm>
            <a:custGeom>
              <a:avLst/>
              <a:gdLst>
                <a:gd name="T0" fmla="*/ 77 w 1235"/>
                <a:gd name="T1" fmla="*/ 478 h 1234"/>
                <a:gd name="T2" fmla="*/ 479 w 1235"/>
                <a:gd name="T3" fmla="*/ 76 h 1234"/>
                <a:gd name="T4" fmla="*/ 756 w 1235"/>
                <a:gd name="T5" fmla="*/ 76 h 1234"/>
                <a:gd name="T6" fmla="*/ 1158 w 1235"/>
                <a:gd name="T7" fmla="*/ 478 h 1234"/>
                <a:gd name="T8" fmla="*/ 1158 w 1235"/>
                <a:gd name="T9" fmla="*/ 756 h 1234"/>
                <a:gd name="T10" fmla="*/ 756 w 1235"/>
                <a:gd name="T11" fmla="*/ 1158 h 1234"/>
                <a:gd name="T12" fmla="*/ 479 w 1235"/>
                <a:gd name="T13" fmla="*/ 1158 h 1234"/>
                <a:gd name="T14" fmla="*/ 77 w 1235"/>
                <a:gd name="T15" fmla="*/ 756 h 1234"/>
                <a:gd name="T16" fmla="*/ 77 w 1235"/>
                <a:gd name="T17" fmla="*/ 47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4">
                  <a:moveTo>
                    <a:pt x="77" y="478"/>
                  </a:moveTo>
                  <a:cubicBezTo>
                    <a:pt x="479" y="76"/>
                    <a:pt x="479" y="76"/>
                    <a:pt x="479" y="76"/>
                  </a:cubicBezTo>
                  <a:cubicBezTo>
                    <a:pt x="555" y="0"/>
                    <a:pt x="679" y="0"/>
                    <a:pt x="756" y="76"/>
                  </a:cubicBezTo>
                  <a:cubicBezTo>
                    <a:pt x="1158" y="478"/>
                    <a:pt x="1158" y="478"/>
                    <a:pt x="1158" y="478"/>
                  </a:cubicBezTo>
                  <a:cubicBezTo>
                    <a:pt x="1235" y="555"/>
                    <a:pt x="1235" y="679"/>
                    <a:pt x="1158" y="756"/>
                  </a:cubicBezTo>
                  <a:cubicBezTo>
                    <a:pt x="756" y="1158"/>
                    <a:pt x="756" y="1158"/>
                    <a:pt x="756" y="1158"/>
                  </a:cubicBezTo>
                  <a:cubicBezTo>
                    <a:pt x="679" y="1234"/>
                    <a:pt x="555" y="1234"/>
                    <a:pt x="479" y="1158"/>
                  </a:cubicBezTo>
                  <a:cubicBezTo>
                    <a:pt x="77" y="756"/>
                    <a:pt x="77" y="756"/>
                    <a:pt x="77" y="756"/>
                  </a:cubicBezTo>
                  <a:cubicBezTo>
                    <a:pt x="0" y="679"/>
                    <a:pt x="0" y="555"/>
                    <a:pt x="77" y="478"/>
                  </a:cubicBezTo>
                  <a:close/>
                </a:path>
              </a:pathLst>
            </a:custGeom>
            <a:solidFill>
              <a:schemeClr val="bg1"/>
            </a:solidFill>
            <a:ln w="76200" cap="flat">
              <a:gradFill>
                <a:gsLst>
                  <a:gs pos="0">
                    <a:srgbClr val="02A1D9"/>
                  </a:gs>
                  <a:gs pos="100000">
                    <a:srgbClr val="38D6F8"/>
                  </a:gs>
                </a:gsLst>
                <a:lin ang="5400000" scaled="1"/>
              </a:gradFill>
              <a:prstDash val="solid"/>
              <a:miter lim="800000"/>
              <a:headEnd/>
              <a:tailEnd/>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5" name="Freeform 16"/>
            <p:cNvSpPr>
              <a:spLocks/>
            </p:cNvSpPr>
            <p:nvPr/>
          </p:nvSpPr>
          <p:spPr bwMode="auto">
            <a:xfrm>
              <a:off x="1673837" y="2838775"/>
              <a:ext cx="2126799" cy="2126799"/>
            </a:xfrm>
            <a:custGeom>
              <a:avLst/>
              <a:gdLst>
                <a:gd name="T0" fmla="*/ 77 w 1235"/>
                <a:gd name="T1" fmla="*/ 479 h 1235"/>
                <a:gd name="T2" fmla="*/ 479 w 1235"/>
                <a:gd name="T3" fmla="*/ 77 h 1235"/>
                <a:gd name="T4" fmla="*/ 756 w 1235"/>
                <a:gd name="T5" fmla="*/ 77 h 1235"/>
                <a:gd name="T6" fmla="*/ 1158 w 1235"/>
                <a:gd name="T7" fmla="*/ 479 h 1235"/>
                <a:gd name="T8" fmla="*/ 1158 w 1235"/>
                <a:gd name="T9" fmla="*/ 756 h 1235"/>
                <a:gd name="T10" fmla="*/ 756 w 1235"/>
                <a:gd name="T11" fmla="*/ 1158 h 1235"/>
                <a:gd name="T12" fmla="*/ 479 w 1235"/>
                <a:gd name="T13" fmla="*/ 1158 h 1235"/>
                <a:gd name="T14" fmla="*/ 77 w 1235"/>
                <a:gd name="T15" fmla="*/ 756 h 1235"/>
                <a:gd name="T16" fmla="*/ 77 w 1235"/>
                <a:gd name="T17" fmla="*/ 479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5">
                  <a:moveTo>
                    <a:pt x="77" y="479"/>
                  </a:moveTo>
                  <a:cubicBezTo>
                    <a:pt x="479" y="77"/>
                    <a:pt x="479" y="77"/>
                    <a:pt x="479" y="77"/>
                  </a:cubicBezTo>
                  <a:cubicBezTo>
                    <a:pt x="555" y="0"/>
                    <a:pt x="679" y="0"/>
                    <a:pt x="756" y="77"/>
                  </a:cubicBezTo>
                  <a:cubicBezTo>
                    <a:pt x="1158" y="479"/>
                    <a:pt x="1158" y="479"/>
                    <a:pt x="1158" y="479"/>
                  </a:cubicBezTo>
                  <a:cubicBezTo>
                    <a:pt x="1235" y="555"/>
                    <a:pt x="1235" y="679"/>
                    <a:pt x="1158" y="756"/>
                  </a:cubicBezTo>
                  <a:cubicBezTo>
                    <a:pt x="756" y="1158"/>
                    <a:pt x="756" y="1158"/>
                    <a:pt x="756" y="1158"/>
                  </a:cubicBezTo>
                  <a:cubicBezTo>
                    <a:pt x="679" y="1235"/>
                    <a:pt x="555" y="1235"/>
                    <a:pt x="479" y="1158"/>
                  </a:cubicBezTo>
                  <a:cubicBezTo>
                    <a:pt x="77" y="756"/>
                    <a:pt x="77" y="756"/>
                    <a:pt x="77" y="756"/>
                  </a:cubicBezTo>
                  <a:cubicBezTo>
                    <a:pt x="0" y="679"/>
                    <a:pt x="0" y="555"/>
                    <a:pt x="77" y="479"/>
                  </a:cubicBezTo>
                  <a:close/>
                </a:path>
              </a:pathLst>
            </a:custGeom>
            <a:gradFill>
              <a:gsLst>
                <a:gs pos="100000">
                  <a:srgbClr val="007FD6"/>
                </a:gs>
                <a:gs pos="0">
                  <a:srgbClr val="09DCFF"/>
                </a:gs>
              </a:gsLst>
              <a:path path="circle">
                <a:fillToRect l="50000" t="50000" r="50000" b="50000"/>
              </a:path>
            </a:gradFill>
            <a:ln>
              <a:noFill/>
            </a:ln>
            <a:effectLst>
              <a:innerShdw blurRad="177800" dist="38100">
                <a:prstClr val="black">
                  <a:alpha val="22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106" name="Freeform 29"/>
            <p:cNvSpPr>
              <a:spLocks noEditPoints="1"/>
            </p:cNvSpPr>
            <p:nvPr/>
          </p:nvSpPr>
          <p:spPr bwMode="auto">
            <a:xfrm>
              <a:off x="2397844" y="3543997"/>
              <a:ext cx="678784" cy="716354"/>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4" name="Rectangle 23"/>
          <p:cNvSpPr/>
          <p:nvPr/>
        </p:nvSpPr>
        <p:spPr>
          <a:xfrm>
            <a:off x="4515557" y="4812920"/>
            <a:ext cx="3251436" cy="1569660"/>
          </a:xfrm>
          <a:prstGeom prst="rect">
            <a:avLst/>
          </a:prstGeom>
          <a:noFill/>
        </p:spPr>
        <p:txBody>
          <a:bodyPr wrap="square" lIns="91440" tIns="45720" rIns="91440" bIns="45720">
            <a:spAutoFit/>
          </a:bodyPr>
          <a:lstStyle/>
          <a:p>
            <a:pPr algn="ctr"/>
            <a:r>
              <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New markets and buyers are to explored and accessed to optimize the benefits</a:t>
            </a:r>
          </a:p>
        </p:txBody>
      </p:sp>
      <p:sp>
        <p:nvSpPr>
          <p:cNvPr id="26" name="Rectangle 25"/>
          <p:cNvSpPr/>
          <p:nvPr/>
        </p:nvSpPr>
        <p:spPr>
          <a:xfrm>
            <a:off x="8300363" y="4812920"/>
            <a:ext cx="3251436" cy="1569660"/>
          </a:xfrm>
          <a:prstGeom prst="rect">
            <a:avLst/>
          </a:prstGeom>
          <a:noFill/>
        </p:spPr>
        <p:txBody>
          <a:bodyPr wrap="square" lIns="91440" tIns="45720" rIns="91440" bIns="45720">
            <a:spAutoFit/>
          </a:bodyPr>
          <a:lstStyle/>
          <a:p>
            <a:pPr algn="ctr"/>
            <a:r>
              <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There is great opportunity to add to the country’s GDP, FDI and FE </a:t>
            </a:r>
          </a:p>
          <a:p>
            <a:pPr algn="ct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29197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17"/>
          <p:cNvSpPr>
            <a:spLocks/>
          </p:cNvSpPr>
          <p:nvPr/>
        </p:nvSpPr>
        <p:spPr bwMode="auto">
          <a:xfrm>
            <a:off x="0" y="364455"/>
            <a:ext cx="3994038" cy="2272398"/>
          </a:xfrm>
          <a:custGeom>
            <a:avLst/>
            <a:gdLst>
              <a:gd name="T0" fmla="*/ 1430 w 1430"/>
              <a:gd name="T1" fmla="*/ 0 h 660"/>
              <a:gd name="T2" fmla="*/ 1267 w 1430"/>
              <a:gd name="T3" fmla="*/ 334 h 660"/>
              <a:gd name="T4" fmla="*/ 1253 w 1430"/>
              <a:gd name="T5" fmla="*/ 358 h 660"/>
              <a:gd name="T6" fmla="*/ 1247 w 1430"/>
              <a:gd name="T7" fmla="*/ 367 h 660"/>
              <a:gd name="T8" fmla="*/ 1174 w 1430"/>
              <a:gd name="T9" fmla="*/ 422 h 660"/>
              <a:gd name="T10" fmla="*/ 1140 w 1430"/>
              <a:gd name="T11" fmla="*/ 427 h 660"/>
              <a:gd name="T12" fmla="*/ 1121 w 1430"/>
              <a:gd name="T13" fmla="*/ 427 h 660"/>
              <a:gd name="T14" fmla="*/ 141 w 1430"/>
              <a:gd name="T15" fmla="*/ 427 h 660"/>
              <a:gd name="T16" fmla="*/ 59 w 1430"/>
              <a:gd name="T17" fmla="*/ 470 h 660"/>
              <a:gd name="T18" fmla="*/ 24 w 1430"/>
              <a:gd name="T19" fmla="*/ 527 h 660"/>
              <a:gd name="T20" fmla="*/ 0 w 1430"/>
              <a:gd name="T21" fmla="*/ 660 h 660"/>
              <a:gd name="T22" fmla="*/ 0 w 1430"/>
              <a:gd name="T23" fmla="*/ 0 h 660"/>
              <a:gd name="T24" fmla="*/ 1430 w 1430"/>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0" h="660">
                <a:moveTo>
                  <a:pt x="1430" y="0"/>
                </a:moveTo>
                <a:cubicBezTo>
                  <a:pt x="1267" y="334"/>
                  <a:pt x="1267" y="334"/>
                  <a:pt x="1267" y="334"/>
                </a:cubicBezTo>
                <a:cubicBezTo>
                  <a:pt x="1262" y="343"/>
                  <a:pt x="1258" y="351"/>
                  <a:pt x="1253" y="358"/>
                </a:cubicBezTo>
                <a:cubicBezTo>
                  <a:pt x="1251" y="361"/>
                  <a:pt x="1249" y="364"/>
                  <a:pt x="1247" y="367"/>
                </a:cubicBezTo>
                <a:cubicBezTo>
                  <a:pt x="1227" y="394"/>
                  <a:pt x="1202" y="413"/>
                  <a:pt x="1174" y="422"/>
                </a:cubicBezTo>
                <a:cubicBezTo>
                  <a:pt x="1163" y="426"/>
                  <a:pt x="1151" y="427"/>
                  <a:pt x="1140" y="427"/>
                </a:cubicBezTo>
                <a:cubicBezTo>
                  <a:pt x="1140" y="427"/>
                  <a:pt x="1133" y="427"/>
                  <a:pt x="1121" y="427"/>
                </a:cubicBezTo>
                <a:cubicBezTo>
                  <a:pt x="141" y="427"/>
                  <a:pt x="141" y="427"/>
                  <a:pt x="141" y="427"/>
                </a:cubicBezTo>
                <a:cubicBezTo>
                  <a:pt x="114" y="427"/>
                  <a:pt x="84" y="441"/>
                  <a:pt x="59" y="470"/>
                </a:cubicBezTo>
                <a:cubicBezTo>
                  <a:pt x="46" y="485"/>
                  <a:pt x="33" y="504"/>
                  <a:pt x="24" y="527"/>
                </a:cubicBezTo>
                <a:cubicBezTo>
                  <a:pt x="9" y="562"/>
                  <a:pt x="0" y="606"/>
                  <a:pt x="0" y="660"/>
                </a:cubicBezTo>
                <a:cubicBezTo>
                  <a:pt x="0" y="0"/>
                  <a:pt x="0" y="0"/>
                  <a:pt x="0" y="0"/>
                </a:cubicBezTo>
                <a:lnTo>
                  <a:pt x="1430" y="0"/>
                </a:lnTo>
                <a:close/>
              </a:path>
            </a:pathLst>
          </a:custGeom>
          <a:gradFill>
            <a:gsLst>
              <a:gs pos="0">
                <a:srgbClr val="3EDCFC"/>
              </a:gs>
              <a:gs pos="49000">
                <a:srgbClr val="01A0D9"/>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p:cNvSpPr>
          <p:nvPr/>
        </p:nvSpPr>
        <p:spPr bwMode="auto">
          <a:xfrm>
            <a:off x="0" y="165529"/>
            <a:ext cx="4625574" cy="2272398"/>
          </a:xfrm>
          <a:custGeom>
            <a:avLst/>
            <a:gdLst>
              <a:gd name="T0" fmla="*/ 1471 w 1471"/>
              <a:gd name="T1" fmla="*/ 0 h 660"/>
              <a:gd name="T2" fmla="*/ 1303 w 1471"/>
              <a:gd name="T3" fmla="*/ 335 h 660"/>
              <a:gd name="T4" fmla="*/ 1289 w 1471"/>
              <a:gd name="T5" fmla="*/ 359 h 660"/>
              <a:gd name="T6" fmla="*/ 1282 w 1471"/>
              <a:gd name="T7" fmla="*/ 367 h 660"/>
              <a:gd name="T8" fmla="*/ 1208 w 1471"/>
              <a:gd name="T9" fmla="*/ 422 h 660"/>
              <a:gd name="T10" fmla="*/ 1172 w 1471"/>
              <a:gd name="T11" fmla="*/ 428 h 660"/>
              <a:gd name="T12" fmla="*/ 1153 w 1471"/>
              <a:gd name="T13" fmla="*/ 428 h 660"/>
              <a:gd name="T14" fmla="*/ 145 w 1471"/>
              <a:gd name="T15" fmla="*/ 428 h 660"/>
              <a:gd name="T16" fmla="*/ 61 w 1471"/>
              <a:gd name="T17" fmla="*/ 470 h 660"/>
              <a:gd name="T18" fmla="*/ 24 w 1471"/>
              <a:gd name="T19" fmla="*/ 528 h 660"/>
              <a:gd name="T20" fmla="*/ 0 w 1471"/>
              <a:gd name="T21" fmla="*/ 660 h 660"/>
              <a:gd name="T22" fmla="*/ 0 w 1471"/>
              <a:gd name="T23" fmla="*/ 0 h 660"/>
              <a:gd name="T24" fmla="*/ 1471 w 1471"/>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1" h="660">
                <a:moveTo>
                  <a:pt x="1471" y="0"/>
                </a:moveTo>
                <a:cubicBezTo>
                  <a:pt x="1303" y="335"/>
                  <a:pt x="1303" y="335"/>
                  <a:pt x="1303" y="335"/>
                </a:cubicBezTo>
                <a:cubicBezTo>
                  <a:pt x="1299" y="343"/>
                  <a:pt x="1294" y="351"/>
                  <a:pt x="1289" y="359"/>
                </a:cubicBezTo>
                <a:cubicBezTo>
                  <a:pt x="1287" y="362"/>
                  <a:pt x="1285" y="365"/>
                  <a:pt x="1282" y="367"/>
                </a:cubicBezTo>
                <a:cubicBezTo>
                  <a:pt x="1262" y="395"/>
                  <a:pt x="1236" y="414"/>
                  <a:pt x="1208" y="422"/>
                </a:cubicBezTo>
                <a:cubicBezTo>
                  <a:pt x="1197" y="426"/>
                  <a:pt x="1185" y="428"/>
                  <a:pt x="1172" y="428"/>
                </a:cubicBezTo>
                <a:cubicBezTo>
                  <a:pt x="1172" y="428"/>
                  <a:pt x="1166" y="428"/>
                  <a:pt x="1153" y="428"/>
                </a:cubicBezTo>
                <a:cubicBezTo>
                  <a:pt x="145" y="428"/>
                  <a:pt x="145" y="428"/>
                  <a:pt x="145" y="428"/>
                </a:cubicBezTo>
                <a:cubicBezTo>
                  <a:pt x="117" y="428"/>
                  <a:pt x="87" y="442"/>
                  <a:pt x="61" y="470"/>
                </a:cubicBezTo>
                <a:cubicBezTo>
                  <a:pt x="47" y="485"/>
                  <a:pt x="34" y="505"/>
                  <a:pt x="24" y="528"/>
                </a:cubicBezTo>
                <a:cubicBezTo>
                  <a:pt x="9" y="563"/>
                  <a:pt x="0" y="607"/>
                  <a:pt x="0" y="660"/>
                </a:cubicBezTo>
                <a:cubicBezTo>
                  <a:pt x="0" y="0"/>
                  <a:pt x="0" y="0"/>
                  <a:pt x="0" y="0"/>
                </a:cubicBezTo>
                <a:lnTo>
                  <a:pt x="1471" y="0"/>
                </a:lnTo>
                <a:close/>
              </a:path>
            </a:pathLst>
          </a:custGeom>
          <a:gradFill>
            <a:gsLst>
              <a:gs pos="100000">
                <a:schemeClr val="bg1"/>
              </a:gs>
              <a:gs pos="15000">
                <a:srgbClr val="EBFCFF"/>
              </a:gs>
            </a:gsLst>
            <a:lin ang="0" scaled="1"/>
          </a:gradFill>
          <a:ln>
            <a:noFill/>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19"/>
          <p:cNvSpPr>
            <a:spLocks/>
          </p:cNvSpPr>
          <p:nvPr/>
        </p:nvSpPr>
        <p:spPr bwMode="auto">
          <a:xfrm>
            <a:off x="0" y="0"/>
            <a:ext cx="5169159" cy="2272398"/>
          </a:xfrm>
          <a:custGeom>
            <a:avLst/>
            <a:gdLst>
              <a:gd name="T0" fmla="*/ 1504 w 1504"/>
              <a:gd name="T1" fmla="*/ 0 h 660"/>
              <a:gd name="T2" fmla="*/ 1333 w 1504"/>
              <a:gd name="T3" fmla="*/ 335 h 660"/>
              <a:gd name="T4" fmla="*/ 1318 w 1504"/>
              <a:gd name="T5" fmla="*/ 359 h 660"/>
              <a:gd name="T6" fmla="*/ 1312 w 1504"/>
              <a:gd name="T7" fmla="*/ 367 h 660"/>
              <a:gd name="T8" fmla="*/ 1236 w 1504"/>
              <a:gd name="T9" fmla="*/ 422 h 660"/>
              <a:gd name="T10" fmla="*/ 1199 w 1504"/>
              <a:gd name="T11" fmla="*/ 428 h 660"/>
              <a:gd name="T12" fmla="*/ 1180 w 1504"/>
              <a:gd name="T13" fmla="*/ 428 h 660"/>
              <a:gd name="T14" fmla="*/ 148 w 1504"/>
              <a:gd name="T15" fmla="*/ 428 h 660"/>
              <a:gd name="T16" fmla="*/ 62 w 1504"/>
              <a:gd name="T17" fmla="*/ 470 h 660"/>
              <a:gd name="T18" fmla="*/ 25 w 1504"/>
              <a:gd name="T19" fmla="*/ 528 h 660"/>
              <a:gd name="T20" fmla="*/ 0 w 1504"/>
              <a:gd name="T21" fmla="*/ 660 h 660"/>
              <a:gd name="T22" fmla="*/ 0 w 1504"/>
              <a:gd name="T23" fmla="*/ 0 h 660"/>
              <a:gd name="T24" fmla="*/ 1504 w 1504"/>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4" h="660">
                <a:moveTo>
                  <a:pt x="1504" y="0"/>
                </a:moveTo>
                <a:cubicBezTo>
                  <a:pt x="1333" y="335"/>
                  <a:pt x="1333" y="335"/>
                  <a:pt x="1333" y="335"/>
                </a:cubicBezTo>
                <a:cubicBezTo>
                  <a:pt x="1328" y="343"/>
                  <a:pt x="1323" y="351"/>
                  <a:pt x="1318" y="359"/>
                </a:cubicBezTo>
                <a:cubicBezTo>
                  <a:pt x="1316" y="362"/>
                  <a:pt x="1314" y="365"/>
                  <a:pt x="1312" y="367"/>
                </a:cubicBezTo>
                <a:cubicBezTo>
                  <a:pt x="1291" y="395"/>
                  <a:pt x="1264" y="414"/>
                  <a:pt x="1236" y="422"/>
                </a:cubicBezTo>
                <a:cubicBezTo>
                  <a:pt x="1224" y="426"/>
                  <a:pt x="1212" y="428"/>
                  <a:pt x="1199" y="428"/>
                </a:cubicBezTo>
                <a:cubicBezTo>
                  <a:pt x="1199" y="428"/>
                  <a:pt x="1192" y="428"/>
                  <a:pt x="1180" y="428"/>
                </a:cubicBezTo>
                <a:cubicBezTo>
                  <a:pt x="148" y="428"/>
                  <a:pt x="148" y="428"/>
                  <a:pt x="148" y="428"/>
                </a:cubicBezTo>
                <a:cubicBezTo>
                  <a:pt x="120" y="428"/>
                  <a:pt x="89" y="442"/>
                  <a:pt x="62" y="470"/>
                </a:cubicBezTo>
                <a:cubicBezTo>
                  <a:pt x="48" y="485"/>
                  <a:pt x="35" y="505"/>
                  <a:pt x="25" y="528"/>
                </a:cubicBezTo>
                <a:cubicBezTo>
                  <a:pt x="10" y="563"/>
                  <a:pt x="0" y="607"/>
                  <a:pt x="0" y="660"/>
                </a:cubicBezTo>
                <a:cubicBezTo>
                  <a:pt x="0" y="0"/>
                  <a:pt x="0" y="0"/>
                  <a:pt x="0" y="0"/>
                </a:cubicBezTo>
                <a:lnTo>
                  <a:pt x="1504" y="0"/>
                </a:lnTo>
                <a:close/>
              </a:path>
            </a:pathLst>
          </a:custGeom>
          <a:gradFill>
            <a:gsLst>
              <a:gs pos="100000">
                <a:srgbClr val="3EDCFC"/>
              </a:gs>
              <a:gs pos="7000">
                <a:srgbClr val="01A0D9"/>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475437" y="420549"/>
            <a:ext cx="3510898" cy="523220"/>
          </a:xfrm>
          <a:prstGeom prst="rect">
            <a:avLst/>
          </a:prstGeom>
          <a:noFill/>
        </p:spPr>
        <p:txBody>
          <a:bodyPr wrap="none" lIns="91440" tIns="45720" rIns="91440" bIns="45720">
            <a:spAutoFit/>
          </a:bodyPr>
          <a:lstStyle/>
          <a:p>
            <a:r>
              <a:rPr lang="en-US" sz="2800" b="1" cap="none" spc="200" dirty="0">
                <a:ln w="0">
                  <a:noFill/>
                </a:ln>
                <a:solidFill>
                  <a:schemeClr val="bg1"/>
                </a:solidFill>
                <a:latin typeface="Calibri (body)"/>
              </a:rPr>
              <a:t>CONTRIBUTIONS</a:t>
            </a:r>
          </a:p>
        </p:txBody>
      </p:sp>
      <p:grpSp>
        <p:nvGrpSpPr>
          <p:cNvPr id="68" name="Group 67"/>
          <p:cNvGrpSpPr/>
          <p:nvPr/>
        </p:nvGrpSpPr>
        <p:grpSpPr>
          <a:xfrm>
            <a:off x="1170709" y="1920752"/>
            <a:ext cx="1722558" cy="1913150"/>
            <a:chOff x="1673837" y="2603456"/>
            <a:chExt cx="2126799" cy="2362118"/>
          </a:xfrm>
        </p:grpSpPr>
        <p:sp>
          <p:nvSpPr>
            <p:cNvPr id="58" name="Freeform 15"/>
            <p:cNvSpPr>
              <a:spLocks/>
            </p:cNvSpPr>
            <p:nvPr/>
          </p:nvSpPr>
          <p:spPr bwMode="auto">
            <a:xfrm>
              <a:off x="1673837" y="2603456"/>
              <a:ext cx="2126799" cy="2124618"/>
            </a:xfrm>
            <a:custGeom>
              <a:avLst/>
              <a:gdLst>
                <a:gd name="T0" fmla="*/ 77 w 1235"/>
                <a:gd name="T1" fmla="*/ 478 h 1234"/>
                <a:gd name="T2" fmla="*/ 479 w 1235"/>
                <a:gd name="T3" fmla="*/ 76 h 1234"/>
                <a:gd name="T4" fmla="*/ 756 w 1235"/>
                <a:gd name="T5" fmla="*/ 76 h 1234"/>
                <a:gd name="T6" fmla="*/ 1158 w 1235"/>
                <a:gd name="T7" fmla="*/ 478 h 1234"/>
                <a:gd name="T8" fmla="*/ 1158 w 1235"/>
                <a:gd name="T9" fmla="*/ 756 h 1234"/>
                <a:gd name="T10" fmla="*/ 756 w 1235"/>
                <a:gd name="T11" fmla="*/ 1158 h 1234"/>
                <a:gd name="T12" fmla="*/ 479 w 1235"/>
                <a:gd name="T13" fmla="*/ 1158 h 1234"/>
                <a:gd name="T14" fmla="*/ 77 w 1235"/>
                <a:gd name="T15" fmla="*/ 756 h 1234"/>
                <a:gd name="T16" fmla="*/ 77 w 1235"/>
                <a:gd name="T17" fmla="*/ 47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4">
                  <a:moveTo>
                    <a:pt x="77" y="478"/>
                  </a:moveTo>
                  <a:cubicBezTo>
                    <a:pt x="479" y="76"/>
                    <a:pt x="479" y="76"/>
                    <a:pt x="479" y="76"/>
                  </a:cubicBezTo>
                  <a:cubicBezTo>
                    <a:pt x="555" y="0"/>
                    <a:pt x="679" y="0"/>
                    <a:pt x="756" y="76"/>
                  </a:cubicBezTo>
                  <a:cubicBezTo>
                    <a:pt x="1158" y="478"/>
                    <a:pt x="1158" y="478"/>
                    <a:pt x="1158" y="478"/>
                  </a:cubicBezTo>
                  <a:cubicBezTo>
                    <a:pt x="1235" y="555"/>
                    <a:pt x="1235" y="679"/>
                    <a:pt x="1158" y="756"/>
                  </a:cubicBezTo>
                  <a:cubicBezTo>
                    <a:pt x="756" y="1158"/>
                    <a:pt x="756" y="1158"/>
                    <a:pt x="756" y="1158"/>
                  </a:cubicBezTo>
                  <a:cubicBezTo>
                    <a:pt x="679" y="1234"/>
                    <a:pt x="555" y="1234"/>
                    <a:pt x="479" y="1158"/>
                  </a:cubicBezTo>
                  <a:cubicBezTo>
                    <a:pt x="77" y="756"/>
                    <a:pt x="77" y="756"/>
                    <a:pt x="77" y="756"/>
                  </a:cubicBezTo>
                  <a:cubicBezTo>
                    <a:pt x="0" y="679"/>
                    <a:pt x="0" y="555"/>
                    <a:pt x="77" y="478"/>
                  </a:cubicBezTo>
                  <a:close/>
                </a:path>
              </a:pathLst>
            </a:custGeom>
            <a:solidFill>
              <a:schemeClr val="bg1"/>
            </a:solidFill>
            <a:ln w="76200" cap="flat">
              <a:gradFill>
                <a:gsLst>
                  <a:gs pos="0">
                    <a:srgbClr val="02A1D9"/>
                  </a:gs>
                  <a:gs pos="100000">
                    <a:srgbClr val="38D6F8"/>
                  </a:gs>
                </a:gsLst>
                <a:lin ang="5400000" scaled="1"/>
              </a:gradFill>
              <a:prstDash val="solid"/>
              <a:miter lim="800000"/>
              <a:headEnd/>
              <a:tailEnd/>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9" name="Freeform 16"/>
            <p:cNvSpPr>
              <a:spLocks/>
            </p:cNvSpPr>
            <p:nvPr/>
          </p:nvSpPr>
          <p:spPr bwMode="auto">
            <a:xfrm>
              <a:off x="1673837" y="2838775"/>
              <a:ext cx="2126799" cy="2126799"/>
            </a:xfrm>
            <a:custGeom>
              <a:avLst/>
              <a:gdLst>
                <a:gd name="T0" fmla="*/ 77 w 1235"/>
                <a:gd name="T1" fmla="*/ 479 h 1235"/>
                <a:gd name="T2" fmla="*/ 479 w 1235"/>
                <a:gd name="T3" fmla="*/ 77 h 1235"/>
                <a:gd name="T4" fmla="*/ 756 w 1235"/>
                <a:gd name="T5" fmla="*/ 77 h 1235"/>
                <a:gd name="T6" fmla="*/ 1158 w 1235"/>
                <a:gd name="T7" fmla="*/ 479 h 1235"/>
                <a:gd name="T8" fmla="*/ 1158 w 1235"/>
                <a:gd name="T9" fmla="*/ 756 h 1235"/>
                <a:gd name="T10" fmla="*/ 756 w 1235"/>
                <a:gd name="T11" fmla="*/ 1158 h 1235"/>
                <a:gd name="T12" fmla="*/ 479 w 1235"/>
                <a:gd name="T13" fmla="*/ 1158 h 1235"/>
                <a:gd name="T14" fmla="*/ 77 w 1235"/>
                <a:gd name="T15" fmla="*/ 756 h 1235"/>
                <a:gd name="T16" fmla="*/ 77 w 1235"/>
                <a:gd name="T17" fmla="*/ 479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5">
                  <a:moveTo>
                    <a:pt x="77" y="479"/>
                  </a:moveTo>
                  <a:cubicBezTo>
                    <a:pt x="479" y="77"/>
                    <a:pt x="479" y="77"/>
                    <a:pt x="479" y="77"/>
                  </a:cubicBezTo>
                  <a:cubicBezTo>
                    <a:pt x="555" y="0"/>
                    <a:pt x="679" y="0"/>
                    <a:pt x="756" y="77"/>
                  </a:cubicBezTo>
                  <a:cubicBezTo>
                    <a:pt x="1158" y="479"/>
                    <a:pt x="1158" y="479"/>
                    <a:pt x="1158" y="479"/>
                  </a:cubicBezTo>
                  <a:cubicBezTo>
                    <a:pt x="1235" y="555"/>
                    <a:pt x="1235" y="679"/>
                    <a:pt x="1158" y="756"/>
                  </a:cubicBezTo>
                  <a:cubicBezTo>
                    <a:pt x="756" y="1158"/>
                    <a:pt x="756" y="1158"/>
                    <a:pt x="756" y="1158"/>
                  </a:cubicBezTo>
                  <a:cubicBezTo>
                    <a:pt x="679" y="1235"/>
                    <a:pt x="555" y="1235"/>
                    <a:pt x="479" y="1158"/>
                  </a:cubicBezTo>
                  <a:cubicBezTo>
                    <a:pt x="77" y="756"/>
                    <a:pt x="77" y="756"/>
                    <a:pt x="77" y="756"/>
                  </a:cubicBezTo>
                  <a:cubicBezTo>
                    <a:pt x="0" y="679"/>
                    <a:pt x="0" y="555"/>
                    <a:pt x="77" y="479"/>
                  </a:cubicBezTo>
                  <a:close/>
                </a:path>
              </a:pathLst>
            </a:custGeom>
            <a:gradFill>
              <a:gsLst>
                <a:gs pos="100000">
                  <a:srgbClr val="007FD6"/>
                </a:gs>
                <a:gs pos="0">
                  <a:srgbClr val="09DCFF"/>
                </a:gs>
              </a:gsLst>
              <a:path path="circle">
                <a:fillToRect l="50000" t="50000" r="50000" b="50000"/>
              </a:path>
            </a:gradFill>
            <a:ln>
              <a:noFill/>
            </a:ln>
            <a:effectLst>
              <a:innerShdw blurRad="177800" dist="38100">
                <a:prstClr val="black">
                  <a:alpha val="22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63" name="Freeform 29"/>
            <p:cNvSpPr>
              <a:spLocks noEditPoints="1"/>
            </p:cNvSpPr>
            <p:nvPr/>
          </p:nvSpPr>
          <p:spPr bwMode="auto">
            <a:xfrm>
              <a:off x="2397844" y="3543997"/>
              <a:ext cx="678784" cy="716354"/>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66" name="Rectangle 65"/>
          <p:cNvSpPr/>
          <p:nvPr/>
        </p:nvSpPr>
        <p:spPr>
          <a:xfrm>
            <a:off x="475437" y="4813665"/>
            <a:ext cx="3251436" cy="1938992"/>
          </a:xfrm>
          <a:prstGeom prst="rect">
            <a:avLst/>
          </a:prstGeom>
          <a:noFill/>
        </p:spPr>
        <p:txBody>
          <a:bodyPr wrap="square" lIns="91440" tIns="45720" rIns="91440" bIns="45720">
            <a:spAutoFit/>
          </a:bodyPr>
          <a:lstStyle/>
          <a:p>
            <a:pPr algn="ctr"/>
            <a:r>
              <a:rPr lang="en-GB" sz="2400" dirty="0" err="1">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Maiwand</a:t>
            </a: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Introduction</a:t>
            </a: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Research Qs</a:t>
            </a: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Literature Review</a:t>
            </a: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92" name="Group 91"/>
          <p:cNvGrpSpPr/>
          <p:nvPr/>
        </p:nvGrpSpPr>
        <p:grpSpPr>
          <a:xfrm>
            <a:off x="5066353" y="2033002"/>
            <a:ext cx="1722558" cy="1913150"/>
            <a:chOff x="1673837" y="2603456"/>
            <a:chExt cx="2126799" cy="2362118"/>
          </a:xfrm>
        </p:grpSpPr>
        <p:sp>
          <p:nvSpPr>
            <p:cNvPr id="96" name="Freeform 15"/>
            <p:cNvSpPr>
              <a:spLocks/>
            </p:cNvSpPr>
            <p:nvPr/>
          </p:nvSpPr>
          <p:spPr bwMode="auto">
            <a:xfrm>
              <a:off x="1673837" y="2603456"/>
              <a:ext cx="2126799" cy="2124618"/>
            </a:xfrm>
            <a:custGeom>
              <a:avLst/>
              <a:gdLst>
                <a:gd name="T0" fmla="*/ 77 w 1235"/>
                <a:gd name="T1" fmla="*/ 478 h 1234"/>
                <a:gd name="T2" fmla="*/ 479 w 1235"/>
                <a:gd name="T3" fmla="*/ 76 h 1234"/>
                <a:gd name="T4" fmla="*/ 756 w 1235"/>
                <a:gd name="T5" fmla="*/ 76 h 1234"/>
                <a:gd name="T6" fmla="*/ 1158 w 1235"/>
                <a:gd name="T7" fmla="*/ 478 h 1234"/>
                <a:gd name="T8" fmla="*/ 1158 w 1235"/>
                <a:gd name="T9" fmla="*/ 756 h 1234"/>
                <a:gd name="T10" fmla="*/ 756 w 1235"/>
                <a:gd name="T11" fmla="*/ 1158 h 1234"/>
                <a:gd name="T12" fmla="*/ 479 w 1235"/>
                <a:gd name="T13" fmla="*/ 1158 h 1234"/>
                <a:gd name="T14" fmla="*/ 77 w 1235"/>
                <a:gd name="T15" fmla="*/ 756 h 1234"/>
                <a:gd name="T16" fmla="*/ 77 w 1235"/>
                <a:gd name="T17" fmla="*/ 47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4">
                  <a:moveTo>
                    <a:pt x="77" y="478"/>
                  </a:moveTo>
                  <a:cubicBezTo>
                    <a:pt x="479" y="76"/>
                    <a:pt x="479" y="76"/>
                    <a:pt x="479" y="76"/>
                  </a:cubicBezTo>
                  <a:cubicBezTo>
                    <a:pt x="555" y="0"/>
                    <a:pt x="679" y="0"/>
                    <a:pt x="756" y="76"/>
                  </a:cubicBezTo>
                  <a:cubicBezTo>
                    <a:pt x="1158" y="478"/>
                    <a:pt x="1158" y="478"/>
                    <a:pt x="1158" y="478"/>
                  </a:cubicBezTo>
                  <a:cubicBezTo>
                    <a:pt x="1235" y="555"/>
                    <a:pt x="1235" y="679"/>
                    <a:pt x="1158" y="756"/>
                  </a:cubicBezTo>
                  <a:cubicBezTo>
                    <a:pt x="756" y="1158"/>
                    <a:pt x="756" y="1158"/>
                    <a:pt x="756" y="1158"/>
                  </a:cubicBezTo>
                  <a:cubicBezTo>
                    <a:pt x="679" y="1234"/>
                    <a:pt x="555" y="1234"/>
                    <a:pt x="479" y="1158"/>
                  </a:cubicBezTo>
                  <a:cubicBezTo>
                    <a:pt x="77" y="756"/>
                    <a:pt x="77" y="756"/>
                    <a:pt x="77" y="756"/>
                  </a:cubicBezTo>
                  <a:cubicBezTo>
                    <a:pt x="0" y="679"/>
                    <a:pt x="0" y="555"/>
                    <a:pt x="77" y="478"/>
                  </a:cubicBezTo>
                  <a:close/>
                </a:path>
              </a:pathLst>
            </a:custGeom>
            <a:solidFill>
              <a:schemeClr val="bg1"/>
            </a:solidFill>
            <a:ln w="76200" cap="flat">
              <a:gradFill>
                <a:gsLst>
                  <a:gs pos="0">
                    <a:srgbClr val="02A1D9"/>
                  </a:gs>
                  <a:gs pos="100000">
                    <a:srgbClr val="38D6F8"/>
                  </a:gs>
                </a:gsLst>
                <a:lin ang="5400000" scaled="1"/>
              </a:gradFill>
              <a:prstDash val="solid"/>
              <a:miter lim="800000"/>
              <a:headEnd/>
              <a:tailEnd/>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97" name="Freeform 16"/>
            <p:cNvSpPr>
              <a:spLocks/>
            </p:cNvSpPr>
            <p:nvPr/>
          </p:nvSpPr>
          <p:spPr bwMode="auto">
            <a:xfrm>
              <a:off x="1673837" y="2838775"/>
              <a:ext cx="2126799" cy="2126799"/>
            </a:xfrm>
            <a:custGeom>
              <a:avLst/>
              <a:gdLst>
                <a:gd name="T0" fmla="*/ 77 w 1235"/>
                <a:gd name="T1" fmla="*/ 479 h 1235"/>
                <a:gd name="T2" fmla="*/ 479 w 1235"/>
                <a:gd name="T3" fmla="*/ 77 h 1235"/>
                <a:gd name="T4" fmla="*/ 756 w 1235"/>
                <a:gd name="T5" fmla="*/ 77 h 1235"/>
                <a:gd name="T6" fmla="*/ 1158 w 1235"/>
                <a:gd name="T7" fmla="*/ 479 h 1235"/>
                <a:gd name="T8" fmla="*/ 1158 w 1235"/>
                <a:gd name="T9" fmla="*/ 756 h 1235"/>
                <a:gd name="T10" fmla="*/ 756 w 1235"/>
                <a:gd name="T11" fmla="*/ 1158 h 1235"/>
                <a:gd name="T12" fmla="*/ 479 w 1235"/>
                <a:gd name="T13" fmla="*/ 1158 h 1235"/>
                <a:gd name="T14" fmla="*/ 77 w 1235"/>
                <a:gd name="T15" fmla="*/ 756 h 1235"/>
                <a:gd name="T16" fmla="*/ 77 w 1235"/>
                <a:gd name="T17" fmla="*/ 479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5">
                  <a:moveTo>
                    <a:pt x="77" y="479"/>
                  </a:moveTo>
                  <a:cubicBezTo>
                    <a:pt x="479" y="77"/>
                    <a:pt x="479" y="77"/>
                    <a:pt x="479" y="77"/>
                  </a:cubicBezTo>
                  <a:cubicBezTo>
                    <a:pt x="555" y="0"/>
                    <a:pt x="679" y="0"/>
                    <a:pt x="756" y="77"/>
                  </a:cubicBezTo>
                  <a:cubicBezTo>
                    <a:pt x="1158" y="479"/>
                    <a:pt x="1158" y="479"/>
                    <a:pt x="1158" y="479"/>
                  </a:cubicBezTo>
                  <a:cubicBezTo>
                    <a:pt x="1235" y="555"/>
                    <a:pt x="1235" y="679"/>
                    <a:pt x="1158" y="756"/>
                  </a:cubicBezTo>
                  <a:cubicBezTo>
                    <a:pt x="756" y="1158"/>
                    <a:pt x="756" y="1158"/>
                    <a:pt x="756" y="1158"/>
                  </a:cubicBezTo>
                  <a:cubicBezTo>
                    <a:pt x="679" y="1235"/>
                    <a:pt x="555" y="1235"/>
                    <a:pt x="479" y="1158"/>
                  </a:cubicBezTo>
                  <a:cubicBezTo>
                    <a:pt x="77" y="756"/>
                    <a:pt x="77" y="756"/>
                    <a:pt x="77" y="756"/>
                  </a:cubicBezTo>
                  <a:cubicBezTo>
                    <a:pt x="0" y="679"/>
                    <a:pt x="0" y="555"/>
                    <a:pt x="77" y="479"/>
                  </a:cubicBezTo>
                  <a:close/>
                </a:path>
              </a:pathLst>
            </a:custGeom>
            <a:gradFill>
              <a:gsLst>
                <a:gs pos="100000">
                  <a:srgbClr val="007FD6"/>
                </a:gs>
                <a:gs pos="0">
                  <a:srgbClr val="09DCFF"/>
                </a:gs>
              </a:gsLst>
              <a:path path="circle">
                <a:fillToRect l="50000" t="50000" r="50000" b="50000"/>
              </a:path>
            </a:gradFill>
            <a:ln>
              <a:noFill/>
            </a:ln>
            <a:effectLst>
              <a:innerShdw blurRad="177800" dist="38100">
                <a:prstClr val="black">
                  <a:alpha val="22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98" name="Freeform 29"/>
            <p:cNvSpPr>
              <a:spLocks noEditPoints="1"/>
            </p:cNvSpPr>
            <p:nvPr/>
          </p:nvSpPr>
          <p:spPr bwMode="auto">
            <a:xfrm>
              <a:off x="2397844" y="3543997"/>
              <a:ext cx="678784" cy="716354"/>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100" name="Group 99"/>
          <p:cNvGrpSpPr/>
          <p:nvPr/>
        </p:nvGrpSpPr>
        <p:grpSpPr>
          <a:xfrm>
            <a:off x="9064803" y="1937707"/>
            <a:ext cx="1722558" cy="1913150"/>
            <a:chOff x="1673837" y="2603456"/>
            <a:chExt cx="2126799" cy="2362118"/>
          </a:xfrm>
        </p:grpSpPr>
        <p:sp>
          <p:nvSpPr>
            <p:cNvPr id="104" name="Freeform 15"/>
            <p:cNvSpPr>
              <a:spLocks/>
            </p:cNvSpPr>
            <p:nvPr/>
          </p:nvSpPr>
          <p:spPr bwMode="auto">
            <a:xfrm>
              <a:off x="1673837" y="2603456"/>
              <a:ext cx="2126799" cy="2124618"/>
            </a:xfrm>
            <a:custGeom>
              <a:avLst/>
              <a:gdLst>
                <a:gd name="T0" fmla="*/ 77 w 1235"/>
                <a:gd name="T1" fmla="*/ 478 h 1234"/>
                <a:gd name="T2" fmla="*/ 479 w 1235"/>
                <a:gd name="T3" fmla="*/ 76 h 1234"/>
                <a:gd name="T4" fmla="*/ 756 w 1235"/>
                <a:gd name="T5" fmla="*/ 76 h 1234"/>
                <a:gd name="T6" fmla="*/ 1158 w 1235"/>
                <a:gd name="T7" fmla="*/ 478 h 1234"/>
                <a:gd name="T8" fmla="*/ 1158 w 1235"/>
                <a:gd name="T9" fmla="*/ 756 h 1234"/>
                <a:gd name="T10" fmla="*/ 756 w 1235"/>
                <a:gd name="T11" fmla="*/ 1158 h 1234"/>
                <a:gd name="T12" fmla="*/ 479 w 1235"/>
                <a:gd name="T13" fmla="*/ 1158 h 1234"/>
                <a:gd name="T14" fmla="*/ 77 w 1235"/>
                <a:gd name="T15" fmla="*/ 756 h 1234"/>
                <a:gd name="T16" fmla="*/ 77 w 1235"/>
                <a:gd name="T17" fmla="*/ 478 h 1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4">
                  <a:moveTo>
                    <a:pt x="77" y="478"/>
                  </a:moveTo>
                  <a:cubicBezTo>
                    <a:pt x="479" y="76"/>
                    <a:pt x="479" y="76"/>
                    <a:pt x="479" y="76"/>
                  </a:cubicBezTo>
                  <a:cubicBezTo>
                    <a:pt x="555" y="0"/>
                    <a:pt x="679" y="0"/>
                    <a:pt x="756" y="76"/>
                  </a:cubicBezTo>
                  <a:cubicBezTo>
                    <a:pt x="1158" y="478"/>
                    <a:pt x="1158" y="478"/>
                    <a:pt x="1158" y="478"/>
                  </a:cubicBezTo>
                  <a:cubicBezTo>
                    <a:pt x="1235" y="555"/>
                    <a:pt x="1235" y="679"/>
                    <a:pt x="1158" y="756"/>
                  </a:cubicBezTo>
                  <a:cubicBezTo>
                    <a:pt x="756" y="1158"/>
                    <a:pt x="756" y="1158"/>
                    <a:pt x="756" y="1158"/>
                  </a:cubicBezTo>
                  <a:cubicBezTo>
                    <a:pt x="679" y="1234"/>
                    <a:pt x="555" y="1234"/>
                    <a:pt x="479" y="1158"/>
                  </a:cubicBezTo>
                  <a:cubicBezTo>
                    <a:pt x="77" y="756"/>
                    <a:pt x="77" y="756"/>
                    <a:pt x="77" y="756"/>
                  </a:cubicBezTo>
                  <a:cubicBezTo>
                    <a:pt x="0" y="679"/>
                    <a:pt x="0" y="555"/>
                    <a:pt x="77" y="478"/>
                  </a:cubicBezTo>
                  <a:close/>
                </a:path>
              </a:pathLst>
            </a:custGeom>
            <a:solidFill>
              <a:schemeClr val="bg1"/>
            </a:solidFill>
            <a:ln w="76200" cap="flat">
              <a:gradFill>
                <a:gsLst>
                  <a:gs pos="0">
                    <a:srgbClr val="02A1D9"/>
                  </a:gs>
                  <a:gs pos="100000">
                    <a:srgbClr val="38D6F8"/>
                  </a:gs>
                </a:gsLst>
                <a:lin ang="5400000" scaled="1"/>
              </a:gradFill>
              <a:prstDash val="solid"/>
              <a:miter lim="800000"/>
              <a:headEnd/>
              <a:tailEnd/>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105" name="Freeform 16"/>
            <p:cNvSpPr>
              <a:spLocks/>
            </p:cNvSpPr>
            <p:nvPr/>
          </p:nvSpPr>
          <p:spPr bwMode="auto">
            <a:xfrm>
              <a:off x="1673837" y="2838775"/>
              <a:ext cx="2126799" cy="2126799"/>
            </a:xfrm>
            <a:custGeom>
              <a:avLst/>
              <a:gdLst>
                <a:gd name="T0" fmla="*/ 77 w 1235"/>
                <a:gd name="T1" fmla="*/ 479 h 1235"/>
                <a:gd name="T2" fmla="*/ 479 w 1235"/>
                <a:gd name="T3" fmla="*/ 77 h 1235"/>
                <a:gd name="T4" fmla="*/ 756 w 1235"/>
                <a:gd name="T5" fmla="*/ 77 h 1235"/>
                <a:gd name="T6" fmla="*/ 1158 w 1235"/>
                <a:gd name="T7" fmla="*/ 479 h 1235"/>
                <a:gd name="T8" fmla="*/ 1158 w 1235"/>
                <a:gd name="T9" fmla="*/ 756 h 1235"/>
                <a:gd name="T10" fmla="*/ 756 w 1235"/>
                <a:gd name="T11" fmla="*/ 1158 h 1235"/>
                <a:gd name="T12" fmla="*/ 479 w 1235"/>
                <a:gd name="T13" fmla="*/ 1158 h 1235"/>
                <a:gd name="T14" fmla="*/ 77 w 1235"/>
                <a:gd name="T15" fmla="*/ 756 h 1235"/>
                <a:gd name="T16" fmla="*/ 77 w 1235"/>
                <a:gd name="T17" fmla="*/ 479 h 1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5" h="1235">
                  <a:moveTo>
                    <a:pt x="77" y="479"/>
                  </a:moveTo>
                  <a:cubicBezTo>
                    <a:pt x="479" y="77"/>
                    <a:pt x="479" y="77"/>
                    <a:pt x="479" y="77"/>
                  </a:cubicBezTo>
                  <a:cubicBezTo>
                    <a:pt x="555" y="0"/>
                    <a:pt x="679" y="0"/>
                    <a:pt x="756" y="77"/>
                  </a:cubicBezTo>
                  <a:cubicBezTo>
                    <a:pt x="1158" y="479"/>
                    <a:pt x="1158" y="479"/>
                    <a:pt x="1158" y="479"/>
                  </a:cubicBezTo>
                  <a:cubicBezTo>
                    <a:pt x="1235" y="555"/>
                    <a:pt x="1235" y="679"/>
                    <a:pt x="1158" y="756"/>
                  </a:cubicBezTo>
                  <a:cubicBezTo>
                    <a:pt x="756" y="1158"/>
                    <a:pt x="756" y="1158"/>
                    <a:pt x="756" y="1158"/>
                  </a:cubicBezTo>
                  <a:cubicBezTo>
                    <a:pt x="679" y="1235"/>
                    <a:pt x="555" y="1235"/>
                    <a:pt x="479" y="1158"/>
                  </a:cubicBezTo>
                  <a:cubicBezTo>
                    <a:pt x="77" y="756"/>
                    <a:pt x="77" y="756"/>
                    <a:pt x="77" y="756"/>
                  </a:cubicBezTo>
                  <a:cubicBezTo>
                    <a:pt x="0" y="679"/>
                    <a:pt x="0" y="555"/>
                    <a:pt x="77" y="479"/>
                  </a:cubicBezTo>
                  <a:close/>
                </a:path>
              </a:pathLst>
            </a:custGeom>
            <a:gradFill>
              <a:gsLst>
                <a:gs pos="100000">
                  <a:srgbClr val="007FD6"/>
                </a:gs>
                <a:gs pos="0">
                  <a:srgbClr val="09DCFF"/>
                </a:gs>
              </a:gsLst>
              <a:path path="circle">
                <a:fillToRect l="50000" t="50000" r="50000" b="50000"/>
              </a:path>
            </a:gradFill>
            <a:ln>
              <a:noFill/>
            </a:ln>
            <a:effectLst>
              <a:innerShdw blurRad="177800" dist="38100">
                <a:prstClr val="black">
                  <a:alpha val="22000"/>
                </a:prstClr>
              </a:innerShdw>
            </a:effectLst>
          </p:spPr>
          <p:txBody>
            <a:bodyPr vert="horz" wrap="square" lIns="91440" tIns="45720" rIns="91440" bIns="45720" numCol="1" anchor="t" anchorCtr="0" compatLnSpc="1">
              <a:prstTxWarp prst="textNoShape">
                <a:avLst/>
              </a:prstTxWarp>
            </a:bodyPr>
            <a:lstStyle/>
            <a:p>
              <a:endParaRPr lang="en-US"/>
            </a:p>
          </p:txBody>
        </p:sp>
        <p:sp>
          <p:nvSpPr>
            <p:cNvPr id="106" name="Freeform 29"/>
            <p:cNvSpPr>
              <a:spLocks noEditPoints="1"/>
            </p:cNvSpPr>
            <p:nvPr/>
          </p:nvSpPr>
          <p:spPr bwMode="auto">
            <a:xfrm>
              <a:off x="2397844" y="3543997"/>
              <a:ext cx="678784" cy="716354"/>
            </a:xfrm>
            <a:custGeom>
              <a:avLst/>
              <a:gdLst>
                <a:gd name="T0" fmla="*/ 201 w 456"/>
                <a:gd name="T1" fmla="*/ 370 h 481"/>
                <a:gd name="T2" fmla="*/ 174 w 456"/>
                <a:gd name="T3" fmla="*/ 481 h 481"/>
                <a:gd name="T4" fmla="*/ 271 w 456"/>
                <a:gd name="T5" fmla="*/ 420 h 481"/>
                <a:gd name="T6" fmla="*/ 259 w 456"/>
                <a:gd name="T7" fmla="*/ 408 h 481"/>
                <a:gd name="T8" fmla="*/ 259 w 456"/>
                <a:gd name="T9" fmla="*/ 449 h 481"/>
                <a:gd name="T10" fmla="*/ 220 w 456"/>
                <a:gd name="T11" fmla="*/ 437 h 481"/>
                <a:gd name="T12" fmla="*/ 203 w 456"/>
                <a:gd name="T13" fmla="*/ 414 h 481"/>
                <a:gd name="T14" fmla="*/ 204 w 456"/>
                <a:gd name="T15" fmla="*/ 386 h 481"/>
                <a:gd name="T16" fmla="*/ 228 w 456"/>
                <a:gd name="T17" fmla="*/ 354 h 481"/>
                <a:gd name="T18" fmla="*/ 252 w 456"/>
                <a:gd name="T19" fmla="*/ 386 h 481"/>
                <a:gd name="T20" fmla="*/ 149 w 456"/>
                <a:gd name="T21" fmla="*/ 338 h 481"/>
                <a:gd name="T22" fmla="*/ 51 w 456"/>
                <a:gd name="T23" fmla="*/ 330 h 481"/>
                <a:gd name="T24" fmla="*/ 28 w 456"/>
                <a:gd name="T25" fmla="*/ 426 h 481"/>
                <a:gd name="T26" fmla="*/ 111 w 456"/>
                <a:gd name="T27" fmla="*/ 374 h 481"/>
                <a:gd name="T28" fmla="*/ 98 w 456"/>
                <a:gd name="T29" fmla="*/ 394 h 481"/>
                <a:gd name="T30" fmla="*/ 66 w 456"/>
                <a:gd name="T31" fmla="*/ 386 h 481"/>
                <a:gd name="T32" fmla="*/ 55 w 456"/>
                <a:gd name="T33" fmla="*/ 367 h 481"/>
                <a:gd name="T34" fmla="*/ 54 w 456"/>
                <a:gd name="T35" fmla="*/ 347 h 481"/>
                <a:gd name="T36" fmla="*/ 74 w 456"/>
                <a:gd name="T37" fmla="*/ 322 h 481"/>
                <a:gd name="T38" fmla="*/ 95 w 456"/>
                <a:gd name="T39" fmla="*/ 347 h 481"/>
                <a:gd name="T40" fmla="*/ 93 w 456"/>
                <a:gd name="T41" fmla="*/ 367 h 481"/>
                <a:gd name="T42" fmla="*/ 404 w 456"/>
                <a:gd name="T43" fmla="*/ 330 h 481"/>
                <a:gd name="T44" fmla="*/ 306 w 456"/>
                <a:gd name="T45" fmla="*/ 338 h 481"/>
                <a:gd name="T46" fmla="*/ 381 w 456"/>
                <a:gd name="T47" fmla="*/ 400 h 481"/>
                <a:gd name="T48" fmla="*/ 456 w 456"/>
                <a:gd name="T49" fmla="*/ 338 h 481"/>
                <a:gd name="T50" fmla="*/ 389 w 456"/>
                <a:gd name="T51" fmla="*/ 386 h 481"/>
                <a:gd name="T52" fmla="*/ 358 w 456"/>
                <a:gd name="T53" fmla="*/ 394 h 481"/>
                <a:gd name="T54" fmla="*/ 356 w 456"/>
                <a:gd name="T55" fmla="*/ 361 h 481"/>
                <a:gd name="T56" fmla="*/ 369 w 456"/>
                <a:gd name="T57" fmla="*/ 345 h 481"/>
                <a:gd name="T58" fmla="*/ 389 w 456"/>
                <a:gd name="T59" fmla="*/ 337 h 481"/>
                <a:gd name="T60" fmla="*/ 419 w 456"/>
                <a:gd name="T61" fmla="*/ 349 h 481"/>
                <a:gd name="T62" fmla="*/ 401 w 456"/>
                <a:gd name="T63" fmla="*/ 376 h 481"/>
                <a:gd name="T64" fmla="*/ 129 w 456"/>
                <a:gd name="T65" fmla="*/ 283 h 481"/>
                <a:gd name="T66" fmla="*/ 263 w 456"/>
                <a:gd name="T67" fmla="*/ 182 h 481"/>
                <a:gd name="T68" fmla="*/ 160 w 456"/>
                <a:gd name="T69" fmla="*/ 126 h 481"/>
                <a:gd name="T70" fmla="*/ 147 w 456"/>
                <a:gd name="T71" fmla="*/ 266 h 481"/>
                <a:gd name="T72" fmla="*/ 227 w 456"/>
                <a:gd name="T73" fmla="*/ 77 h 481"/>
                <a:gd name="T74" fmla="*/ 177 w 456"/>
                <a:gd name="T75" fmla="*/ 126 h 481"/>
                <a:gd name="T76" fmla="*/ 218 w 456"/>
                <a:gd name="T77" fmla="*/ 46 h 481"/>
                <a:gd name="T78" fmla="*/ 236 w 456"/>
                <a:gd name="T79" fmla="*/ 46 h 481"/>
                <a:gd name="T80" fmla="*/ 310 w 456"/>
                <a:gd name="T81" fmla="*/ 31 h 481"/>
                <a:gd name="T82" fmla="*/ 307 w 456"/>
                <a:gd name="T83" fmla="*/ 117 h 481"/>
                <a:gd name="T84" fmla="*/ 307 w 456"/>
                <a:gd name="T85" fmla="*/ 135 h 481"/>
                <a:gd name="T86" fmla="*/ 132 w 456"/>
                <a:gd name="T87" fmla="*/ 43 h 481"/>
                <a:gd name="T88" fmla="*/ 164 w 456"/>
                <a:gd name="T89" fmla="*/ 75 h 481"/>
                <a:gd name="T90" fmla="*/ 101 w 456"/>
                <a:gd name="T91" fmla="*/ 117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6" h="481">
                  <a:moveTo>
                    <a:pt x="254" y="370"/>
                  </a:moveTo>
                  <a:cubicBezTo>
                    <a:pt x="228" y="316"/>
                    <a:pt x="228" y="316"/>
                    <a:pt x="228" y="316"/>
                  </a:cubicBezTo>
                  <a:cubicBezTo>
                    <a:pt x="201" y="370"/>
                    <a:pt x="201" y="370"/>
                    <a:pt x="201" y="370"/>
                  </a:cubicBezTo>
                  <a:cubicBezTo>
                    <a:pt x="141" y="379"/>
                    <a:pt x="141" y="379"/>
                    <a:pt x="141" y="379"/>
                  </a:cubicBezTo>
                  <a:cubicBezTo>
                    <a:pt x="185" y="420"/>
                    <a:pt x="185" y="420"/>
                    <a:pt x="185" y="420"/>
                  </a:cubicBezTo>
                  <a:cubicBezTo>
                    <a:pt x="174" y="481"/>
                    <a:pt x="174" y="481"/>
                    <a:pt x="174" y="481"/>
                  </a:cubicBezTo>
                  <a:cubicBezTo>
                    <a:pt x="228" y="451"/>
                    <a:pt x="228" y="451"/>
                    <a:pt x="228" y="451"/>
                  </a:cubicBezTo>
                  <a:cubicBezTo>
                    <a:pt x="281" y="481"/>
                    <a:pt x="281" y="481"/>
                    <a:pt x="281" y="481"/>
                  </a:cubicBezTo>
                  <a:cubicBezTo>
                    <a:pt x="271" y="420"/>
                    <a:pt x="271" y="420"/>
                    <a:pt x="271" y="420"/>
                  </a:cubicBezTo>
                  <a:cubicBezTo>
                    <a:pt x="314" y="379"/>
                    <a:pt x="314" y="379"/>
                    <a:pt x="314" y="379"/>
                  </a:cubicBezTo>
                  <a:lnTo>
                    <a:pt x="254" y="370"/>
                  </a:lnTo>
                  <a:close/>
                  <a:moveTo>
                    <a:pt x="259" y="408"/>
                  </a:moveTo>
                  <a:cubicBezTo>
                    <a:pt x="253" y="414"/>
                    <a:pt x="253" y="414"/>
                    <a:pt x="253" y="414"/>
                  </a:cubicBezTo>
                  <a:cubicBezTo>
                    <a:pt x="254" y="423"/>
                    <a:pt x="254" y="423"/>
                    <a:pt x="254" y="423"/>
                  </a:cubicBezTo>
                  <a:cubicBezTo>
                    <a:pt x="259" y="449"/>
                    <a:pt x="259" y="449"/>
                    <a:pt x="259" y="449"/>
                  </a:cubicBezTo>
                  <a:cubicBezTo>
                    <a:pt x="236" y="437"/>
                    <a:pt x="236" y="437"/>
                    <a:pt x="236" y="437"/>
                  </a:cubicBezTo>
                  <a:cubicBezTo>
                    <a:pt x="228" y="432"/>
                    <a:pt x="228" y="432"/>
                    <a:pt x="228" y="432"/>
                  </a:cubicBezTo>
                  <a:cubicBezTo>
                    <a:pt x="220" y="437"/>
                    <a:pt x="220" y="437"/>
                    <a:pt x="220" y="437"/>
                  </a:cubicBezTo>
                  <a:cubicBezTo>
                    <a:pt x="197" y="449"/>
                    <a:pt x="197" y="449"/>
                    <a:pt x="197" y="449"/>
                  </a:cubicBezTo>
                  <a:cubicBezTo>
                    <a:pt x="201" y="423"/>
                    <a:pt x="201" y="423"/>
                    <a:pt x="201" y="423"/>
                  </a:cubicBezTo>
                  <a:cubicBezTo>
                    <a:pt x="203" y="414"/>
                    <a:pt x="203" y="414"/>
                    <a:pt x="203" y="414"/>
                  </a:cubicBezTo>
                  <a:cubicBezTo>
                    <a:pt x="196" y="408"/>
                    <a:pt x="196" y="408"/>
                    <a:pt x="196" y="408"/>
                  </a:cubicBezTo>
                  <a:cubicBezTo>
                    <a:pt x="178" y="390"/>
                    <a:pt x="178" y="390"/>
                    <a:pt x="178" y="390"/>
                  </a:cubicBezTo>
                  <a:cubicBezTo>
                    <a:pt x="204" y="386"/>
                    <a:pt x="204" y="386"/>
                    <a:pt x="204" y="386"/>
                  </a:cubicBezTo>
                  <a:cubicBezTo>
                    <a:pt x="212" y="385"/>
                    <a:pt x="212" y="385"/>
                    <a:pt x="212" y="385"/>
                  </a:cubicBezTo>
                  <a:cubicBezTo>
                    <a:pt x="216" y="377"/>
                    <a:pt x="216" y="377"/>
                    <a:pt x="216" y="377"/>
                  </a:cubicBezTo>
                  <a:cubicBezTo>
                    <a:pt x="228" y="354"/>
                    <a:pt x="228" y="354"/>
                    <a:pt x="228" y="354"/>
                  </a:cubicBezTo>
                  <a:cubicBezTo>
                    <a:pt x="239" y="377"/>
                    <a:pt x="239" y="377"/>
                    <a:pt x="239" y="377"/>
                  </a:cubicBezTo>
                  <a:cubicBezTo>
                    <a:pt x="243" y="385"/>
                    <a:pt x="243" y="385"/>
                    <a:pt x="243" y="385"/>
                  </a:cubicBezTo>
                  <a:cubicBezTo>
                    <a:pt x="252" y="386"/>
                    <a:pt x="252" y="386"/>
                    <a:pt x="252" y="386"/>
                  </a:cubicBezTo>
                  <a:cubicBezTo>
                    <a:pt x="278" y="390"/>
                    <a:pt x="278" y="390"/>
                    <a:pt x="278" y="390"/>
                  </a:cubicBezTo>
                  <a:lnTo>
                    <a:pt x="259" y="408"/>
                  </a:lnTo>
                  <a:close/>
                  <a:moveTo>
                    <a:pt x="149" y="338"/>
                  </a:moveTo>
                  <a:cubicBezTo>
                    <a:pt x="97" y="330"/>
                    <a:pt x="97" y="330"/>
                    <a:pt x="97" y="330"/>
                  </a:cubicBezTo>
                  <a:cubicBezTo>
                    <a:pt x="74" y="284"/>
                    <a:pt x="74" y="284"/>
                    <a:pt x="74" y="284"/>
                  </a:cubicBezTo>
                  <a:cubicBezTo>
                    <a:pt x="51" y="330"/>
                    <a:pt x="51" y="330"/>
                    <a:pt x="51" y="330"/>
                  </a:cubicBezTo>
                  <a:cubicBezTo>
                    <a:pt x="0" y="338"/>
                    <a:pt x="0" y="338"/>
                    <a:pt x="0" y="338"/>
                  </a:cubicBezTo>
                  <a:cubicBezTo>
                    <a:pt x="37" y="374"/>
                    <a:pt x="37" y="374"/>
                    <a:pt x="37" y="374"/>
                  </a:cubicBezTo>
                  <a:cubicBezTo>
                    <a:pt x="28" y="426"/>
                    <a:pt x="28" y="426"/>
                    <a:pt x="28" y="426"/>
                  </a:cubicBezTo>
                  <a:cubicBezTo>
                    <a:pt x="74" y="400"/>
                    <a:pt x="74" y="400"/>
                    <a:pt x="74" y="400"/>
                  </a:cubicBezTo>
                  <a:cubicBezTo>
                    <a:pt x="120" y="426"/>
                    <a:pt x="120" y="426"/>
                    <a:pt x="120" y="426"/>
                  </a:cubicBezTo>
                  <a:cubicBezTo>
                    <a:pt x="111" y="374"/>
                    <a:pt x="111" y="374"/>
                    <a:pt x="111" y="374"/>
                  </a:cubicBezTo>
                  <a:lnTo>
                    <a:pt x="149" y="338"/>
                  </a:lnTo>
                  <a:close/>
                  <a:moveTo>
                    <a:pt x="95" y="376"/>
                  </a:moveTo>
                  <a:cubicBezTo>
                    <a:pt x="98" y="394"/>
                    <a:pt x="98" y="394"/>
                    <a:pt x="98" y="394"/>
                  </a:cubicBezTo>
                  <a:cubicBezTo>
                    <a:pt x="82" y="386"/>
                    <a:pt x="82" y="386"/>
                    <a:pt x="82" y="386"/>
                  </a:cubicBezTo>
                  <a:cubicBezTo>
                    <a:pt x="74" y="381"/>
                    <a:pt x="74" y="381"/>
                    <a:pt x="74" y="381"/>
                  </a:cubicBezTo>
                  <a:cubicBezTo>
                    <a:pt x="66" y="386"/>
                    <a:pt x="66" y="386"/>
                    <a:pt x="66" y="386"/>
                  </a:cubicBezTo>
                  <a:cubicBezTo>
                    <a:pt x="51" y="394"/>
                    <a:pt x="51" y="394"/>
                    <a:pt x="51" y="394"/>
                  </a:cubicBezTo>
                  <a:cubicBezTo>
                    <a:pt x="54" y="376"/>
                    <a:pt x="54" y="376"/>
                    <a:pt x="54" y="376"/>
                  </a:cubicBezTo>
                  <a:cubicBezTo>
                    <a:pt x="55" y="367"/>
                    <a:pt x="55" y="367"/>
                    <a:pt x="55" y="367"/>
                  </a:cubicBezTo>
                  <a:cubicBezTo>
                    <a:pt x="49" y="361"/>
                    <a:pt x="49" y="361"/>
                    <a:pt x="49" y="361"/>
                  </a:cubicBezTo>
                  <a:cubicBezTo>
                    <a:pt x="36" y="349"/>
                    <a:pt x="36" y="349"/>
                    <a:pt x="36" y="349"/>
                  </a:cubicBezTo>
                  <a:cubicBezTo>
                    <a:pt x="54" y="347"/>
                    <a:pt x="54" y="347"/>
                    <a:pt x="54" y="347"/>
                  </a:cubicBezTo>
                  <a:cubicBezTo>
                    <a:pt x="63" y="345"/>
                    <a:pt x="63" y="345"/>
                    <a:pt x="63" y="345"/>
                  </a:cubicBezTo>
                  <a:cubicBezTo>
                    <a:pt x="67" y="337"/>
                    <a:pt x="67" y="337"/>
                    <a:pt x="67" y="337"/>
                  </a:cubicBezTo>
                  <a:cubicBezTo>
                    <a:pt x="74" y="322"/>
                    <a:pt x="74" y="322"/>
                    <a:pt x="74" y="322"/>
                  </a:cubicBezTo>
                  <a:cubicBezTo>
                    <a:pt x="82" y="337"/>
                    <a:pt x="82" y="337"/>
                    <a:pt x="82" y="337"/>
                  </a:cubicBezTo>
                  <a:cubicBezTo>
                    <a:pt x="86" y="345"/>
                    <a:pt x="86" y="345"/>
                    <a:pt x="86" y="345"/>
                  </a:cubicBezTo>
                  <a:cubicBezTo>
                    <a:pt x="95" y="347"/>
                    <a:pt x="95" y="347"/>
                    <a:pt x="95" y="347"/>
                  </a:cubicBezTo>
                  <a:cubicBezTo>
                    <a:pt x="112" y="349"/>
                    <a:pt x="112" y="349"/>
                    <a:pt x="112" y="349"/>
                  </a:cubicBezTo>
                  <a:cubicBezTo>
                    <a:pt x="100" y="361"/>
                    <a:pt x="100" y="361"/>
                    <a:pt x="100" y="361"/>
                  </a:cubicBezTo>
                  <a:cubicBezTo>
                    <a:pt x="93" y="367"/>
                    <a:pt x="93" y="367"/>
                    <a:pt x="93" y="367"/>
                  </a:cubicBezTo>
                  <a:lnTo>
                    <a:pt x="95" y="376"/>
                  </a:lnTo>
                  <a:close/>
                  <a:moveTo>
                    <a:pt x="456" y="338"/>
                  </a:moveTo>
                  <a:cubicBezTo>
                    <a:pt x="404" y="330"/>
                    <a:pt x="404" y="330"/>
                    <a:pt x="404" y="330"/>
                  </a:cubicBezTo>
                  <a:cubicBezTo>
                    <a:pt x="381" y="284"/>
                    <a:pt x="381" y="284"/>
                    <a:pt x="381" y="284"/>
                  </a:cubicBezTo>
                  <a:cubicBezTo>
                    <a:pt x="358" y="330"/>
                    <a:pt x="358" y="330"/>
                    <a:pt x="358" y="330"/>
                  </a:cubicBezTo>
                  <a:cubicBezTo>
                    <a:pt x="306" y="338"/>
                    <a:pt x="306" y="338"/>
                    <a:pt x="306" y="338"/>
                  </a:cubicBezTo>
                  <a:cubicBezTo>
                    <a:pt x="344" y="374"/>
                    <a:pt x="344" y="374"/>
                    <a:pt x="344" y="374"/>
                  </a:cubicBezTo>
                  <a:cubicBezTo>
                    <a:pt x="335" y="426"/>
                    <a:pt x="335" y="426"/>
                    <a:pt x="335" y="426"/>
                  </a:cubicBezTo>
                  <a:cubicBezTo>
                    <a:pt x="381" y="400"/>
                    <a:pt x="381" y="400"/>
                    <a:pt x="381" y="400"/>
                  </a:cubicBezTo>
                  <a:cubicBezTo>
                    <a:pt x="427" y="426"/>
                    <a:pt x="427" y="426"/>
                    <a:pt x="427" y="426"/>
                  </a:cubicBezTo>
                  <a:cubicBezTo>
                    <a:pt x="418" y="374"/>
                    <a:pt x="418" y="374"/>
                    <a:pt x="418" y="374"/>
                  </a:cubicBezTo>
                  <a:lnTo>
                    <a:pt x="456" y="338"/>
                  </a:lnTo>
                  <a:close/>
                  <a:moveTo>
                    <a:pt x="401" y="376"/>
                  </a:moveTo>
                  <a:cubicBezTo>
                    <a:pt x="405" y="394"/>
                    <a:pt x="405" y="394"/>
                    <a:pt x="405" y="394"/>
                  </a:cubicBezTo>
                  <a:cubicBezTo>
                    <a:pt x="389" y="386"/>
                    <a:pt x="389" y="386"/>
                    <a:pt x="389" y="386"/>
                  </a:cubicBezTo>
                  <a:cubicBezTo>
                    <a:pt x="381" y="381"/>
                    <a:pt x="381" y="381"/>
                    <a:pt x="381" y="381"/>
                  </a:cubicBezTo>
                  <a:cubicBezTo>
                    <a:pt x="373" y="386"/>
                    <a:pt x="373" y="386"/>
                    <a:pt x="373" y="386"/>
                  </a:cubicBezTo>
                  <a:cubicBezTo>
                    <a:pt x="358" y="394"/>
                    <a:pt x="358" y="394"/>
                    <a:pt x="358" y="394"/>
                  </a:cubicBezTo>
                  <a:cubicBezTo>
                    <a:pt x="361" y="376"/>
                    <a:pt x="361" y="376"/>
                    <a:pt x="361" y="376"/>
                  </a:cubicBezTo>
                  <a:cubicBezTo>
                    <a:pt x="362" y="367"/>
                    <a:pt x="362" y="367"/>
                    <a:pt x="362" y="367"/>
                  </a:cubicBezTo>
                  <a:cubicBezTo>
                    <a:pt x="356" y="361"/>
                    <a:pt x="356" y="361"/>
                    <a:pt x="356" y="361"/>
                  </a:cubicBezTo>
                  <a:cubicBezTo>
                    <a:pt x="343" y="349"/>
                    <a:pt x="343" y="349"/>
                    <a:pt x="343" y="349"/>
                  </a:cubicBezTo>
                  <a:cubicBezTo>
                    <a:pt x="361" y="347"/>
                    <a:pt x="361" y="347"/>
                    <a:pt x="361" y="347"/>
                  </a:cubicBezTo>
                  <a:cubicBezTo>
                    <a:pt x="369" y="345"/>
                    <a:pt x="369" y="345"/>
                    <a:pt x="369" y="345"/>
                  </a:cubicBezTo>
                  <a:cubicBezTo>
                    <a:pt x="373" y="337"/>
                    <a:pt x="373" y="337"/>
                    <a:pt x="373" y="337"/>
                  </a:cubicBezTo>
                  <a:cubicBezTo>
                    <a:pt x="381" y="322"/>
                    <a:pt x="381" y="322"/>
                    <a:pt x="381" y="322"/>
                  </a:cubicBezTo>
                  <a:cubicBezTo>
                    <a:pt x="389" y="337"/>
                    <a:pt x="389" y="337"/>
                    <a:pt x="389" y="337"/>
                  </a:cubicBezTo>
                  <a:cubicBezTo>
                    <a:pt x="393" y="345"/>
                    <a:pt x="393" y="345"/>
                    <a:pt x="393" y="345"/>
                  </a:cubicBezTo>
                  <a:cubicBezTo>
                    <a:pt x="401" y="347"/>
                    <a:pt x="401" y="347"/>
                    <a:pt x="401" y="347"/>
                  </a:cubicBezTo>
                  <a:cubicBezTo>
                    <a:pt x="419" y="349"/>
                    <a:pt x="419" y="349"/>
                    <a:pt x="419" y="349"/>
                  </a:cubicBezTo>
                  <a:cubicBezTo>
                    <a:pt x="407" y="361"/>
                    <a:pt x="407" y="361"/>
                    <a:pt x="407" y="361"/>
                  </a:cubicBezTo>
                  <a:cubicBezTo>
                    <a:pt x="400" y="367"/>
                    <a:pt x="400" y="367"/>
                    <a:pt x="400" y="367"/>
                  </a:cubicBezTo>
                  <a:lnTo>
                    <a:pt x="401" y="376"/>
                  </a:lnTo>
                  <a:close/>
                  <a:moveTo>
                    <a:pt x="191" y="183"/>
                  </a:moveTo>
                  <a:cubicBezTo>
                    <a:pt x="155" y="197"/>
                    <a:pt x="129" y="233"/>
                    <a:pt x="129" y="274"/>
                  </a:cubicBezTo>
                  <a:cubicBezTo>
                    <a:pt x="129" y="283"/>
                    <a:pt x="129" y="283"/>
                    <a:pt x="129" y="283"/>
                  </a:cubicBezTo>
                  <a:cubicBezTo>
                    <a:pt x="327" y="283"/>
                    <a:pt x="327" y="283"/>
                    <a:pt x="327" y="283"/>
                  </a:cubicBezTo>
                  <a:cubicBezTo>
                    <a:pt x="327" y="274"/>
                    <a:pt x="327" y="274"/>
                    <a:pt x="327" y="274"/>
                  </a:cubicBezTo>
                  <a:cubicBezTo>
                    <a:pt x="327" y="232"/>
                    <a:pt x="300" y="197"/>
                    <a:pt x="263" y="182"/>
                  </a:cubicBezTo>
                  <a:cubicBezTo>
                    <a:pt x="282" y="170"/>
                    <a:pt x="294" y="150"/>
                    <a:pt x="294" y="126"/>
                  </a:cubicBezTo>
                  <a:cubicBezTo>
                    <a:pt x="294" y="89"/>
                    <a:pt x="264" y="59"/>
                    <a:pt x="227" y="59"/>
                  </a:cubicBezTo>
                  <a:cubicBezTo>
                    <a:pt x="190" y="59"/>
                    <a:pt x="160" y="89"/>
                    <a:pt x="160" y="126"/>
                  </a:cubicBezTo>
                  <a:cubicBezTo>
                    <a:pt x="160" y="150"/>
                    <a:pt x="172" y="171"/>
                    <a:pt x="191" y="183"/>
                  </a:cubicBezTo>
                  <a:close/>
                  <a:moveTo>
                    <a:pt x="309" y="266"/>
                  </a:moveTo>
                  <a:cubicBezTo>
                    <a:pt x="147" y="266"/>
                    <a:pt x="147" y="266"/>
                    <a:pt x="147" y="266"/>
                  </a:cubicBezTo>
                  <a:cubicBezTo>
                    <a:pt x="151" y="225"/>
                    <a:pt x="186" y="193"/>
                    <a:pt x="228" y="193"/>
                  </a:cubicBezTo>
                  <a:cubicBezTo>
                    <a:pt x="270" y="193"/>
                    <a:pt x="304" y="225"/>
                    <a:pt x="309" y="266"/>
                  </a:cubicBezTo>
                  <a:close/>
                  <a:moveTo>
                    <a:pt x="227" y="77"/>
                  </a:moveTo>
                  <a:cubicBezTo>
                    <a:pt x="254" y="77"/>
                    <a:pt x="276" y="99"/>
                    <a:pt x="276" y="126"/>
                  </a:cubicBezTo>
                  <a:cubicBezTo>
                    <a:pt x="276" y="153"/>
                    <a:pt x="254" y="175"/>
                    <a:pt x="227" y="175"/>
                  </a:cubicBezTo>
                  <a:cubicBezTo>
                    <a:pt x="200" y="175"/>
                    <a:pt x="177" y="153"/>
                    <a:pt x="177" y="126"/>
                  </a:cubicBezTo>
                  <a:cubicBezTo>
                    <a:pt x="177" y="99"/>
                    <a:pt x="200" y="77"/>
                    <a:pt x="227" y="77"/>
                  </a:cubicBezTo>
                  <a:close/>
                  <a:moveTo>
                    <a:pt x="236" y="46"/>
                  </a:moveTo>
                  <a:cubicBezTo>
                    <a:pt x="218" y="46"/>
                    <a:pt x="218" y="46"/>
                    <a:pt x="218" y="46"/>
                  </a:cubicBezTo>
                  <a:cubicBezTo>
                    <a:pt x="218" y="0"/>
                    <a:pt x="218" y="0"/>
                    <a:pt x="218" y="0"/>
                  </a:cubicBezTo>
                  <a:cubicBezTo>
                    <a:pt x="236" y="0"/>
                    <a:pt x="236" y="0"/>
                    <a:pt x="236" y="0"/>
                  </a:cubicBezTo>
                  <a:lnTo>
                    <a:pt x="236" y="46"/>
                  </a:lnTo>
                  <a:close/>
                  <a:moveTo>
                    <a:pt x="290" y="75"/>
                  </a:moveTo>
                  <a:cubicBezTo>
                    <a:pt x="277" y="63"/>
                    <a:pt x="277" y="63"/>
                    <a:pt x="277" y="63"/>
                  </a:cubicBezTo>
                  <a:cubicBezTo>
                    <a:pt x="310" y="31"/>
                    <a:pt x="310" y="31"/>
                    <a:pt x="310" y="31"/>
                  </a:cubicBezTo>
                  <a:cubicBezTo>
                    <a:pt x="322" y="43"/>
                    <a:pt x="322" y="43"/>
                    <a:pt x="322" y="43"/>
                  </a:cubicBezTo>
                  <a:lnTo>
                    <a:pt x="290" y="75"/>
                  </a:lnTo>
                  <a:close/>
                  <a:moveTo>
                    <a:pt x="307" y="117"/>
                  </a:moveTo>
                  <a:cubicBezTo>
                    <a:pt x="353" y="117"/>
                    <a:pt x="353" y="117"/>
                    <a:pt x="353" y="117"/>
                  </a:cubicBezTo>
                  <a:cubicBezTo>
                    <a:pt x="353" y="135"/>
                    <a:pt x="353" y="135"/>
                    <a:pt x="353" y="135"/>
                  </a:cubicBezTo>
                  <a:cubicBezTo>
                    <a:pt x="307" y="135"/>
                    <a:pt x="307" y="135"/>
                    <a:pt x="307" y="135"/>
                  </a:cubicBezTo>
                  <a:lnTo>
                    <a:pt x="307" y="117"/>
                  </a:lnTo>
                  <a:close/>
                  <a:moveTo>
                    <a:pt x="164" y="75"/>
                  </a:moveTo>
                  <a:cubicBezTo>
                    <a:pt x="132" y="43"/>
                    <a:pt x="132" y="43"/>
                    <a:pt x="132" y="43"/>
                  </a:cubicBezTo>
                  <a:cubicBezTo>
                    <a:pt x="144" y="31"/>
                    <a:pt x="144" y="31"/>
                    <a:pt x="144" y="31"/>
                  </a:cubicBezTo>
                  <a:cubicBezTo>
                    <a:pt x="176" y="63"/>
                    <a:pt x="176" y="63"/>
                    <a:pt x="176" y="63"/>
                  </a:cubicBezTo>
                  <a:lnTo>
                    <a:pt x="164" y="75"/>
                  </a:lnTo>
                  <a:close/>
                  <a:moveTo>
                    <a:pt x="146" y="135"/>
                  </a:moveTo>
                  <a:cubicBezTo>
                    <a:pt x="101" y="135"/>
                    <a:pt x="101" y="135"/>
                    <a:pt x="101" y="135"/>
                  </a:cubicBezTo>
                  <a:cubicBezTo>
                    <a:pt x="101" y="117"/>
                    <a:pt x="101" y="117"/>
                    <a:pt x="101" y="117"/>
                  </a:cubicBezTo>
                  <a:cubicBezTo>
                    <a:pt x="146" y="117"/>
                    <a:pt x="146" y="117"/>
                    <a:pt x="146" y="117"/>
                  </a:cubicBezTo>
                  <a:lnTo>
                    <a:pt x="146" y="13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1" name="Rectangle 20"/>
          <p:cNvSpPr/>
          <p:nvPr/>
        </p:nvSpPr>
        <p:spPr>
          <a:xfrm>
            <a:off x="3912659" y="4813665"/>
            <a:ext cx="4201918" cy="1938992"/>
          </a:xfrm>
          <a:prstGeom prst="rect">
            <a:avLst/>
          </a:prstGeom>
          <a:noFill/>
        </p:spPr>
        <p:txBody>
          <a:bodyPr wrap="square" lIns="91440" tIns="45720" rIns="91440" bIns="45720">
            <a:spAutoFit/>
          </a:bodyPr>
          <a:lstStyle/>
          <a:p>
            <a:pPr algn="ctr"/>
            <a:r>
              <a:rPr lang="en-GB" sz="2400" dirty="0" err="1">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Prangon</a:t>
            </a: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Acquisition &amp; Processing</a:t>
            </a: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Coding, Cleaning, Sorting</a:t>
            </a: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a:t>
            </a: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2" name="Rectangle 21"/>
          <p:cNvSpPr/>
          <p:nvPr/>
        </p:nvSpPr>
        <p:spPr>
          <a:xfrm>
            <a:off x="8300363" y="4812920"/>
            <a:ext cx="3711528" cy="1938992"/>
          </a:xfrm>
          <a:prstGeom prst="rect">
            <a:avLst/>
          </a:prstGeom>
          <a:noFill/>
        </p:spPr>
        <p:txBody>
          <a:bodyPr wrap="square" lIns="91440" tIns="45720" rIns="91440" bIns="45720">
            <a:spAutoFit/>
          </a:bodyPr>
          <a:lstStyle/>
          <a:p>
            <a:pPr algn="ctr"/>
            <a:r>
              <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Salam</a:t>
            </a: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Presentation Design</a:t>
            </a: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Discussion &amp; Conclusion</a:t>
            </a:r>
          </a:p>
          <a:p>
            <a:pPr marL="342900" indent="-342900">
              <a:buFont typeface="Arial" panose="020B0604020202020204" pitchFamily="34" charset="0"/>
              <a:buChar char="•"/>
            </a:pPr>
            <a:r>
              <a:rPr lang="en-US"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Report Writing</a:t>
            </a: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endParaRPr lang="en-GB" sz="2400" dirty="0">
              <a:ln w="0">
                <a:noFill/>
              </a:ln>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5175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Freeform 17"/>
          <p:cNvSpPr>
            <a:spLocks/>
          </p:cNvSpPr>
          <p:nvPr/>
        </p:nvSpPr>
        <p:spPr bwMode="auto">
          <a:xfrm>
            <a:off x="0" y="-59644"/>
            <a:ext cx="4364182" cy="937273"/>
          </a:xfrm>
          <a:custGeom>
            <a:avLst/>
            <a:gdLst>
              <a:gd name="T0" fmla="*/ 1430 w 1430"/>
              <a:gd name="T1" fmla="*/ 0 h 660"/>
              <a:gd name="T2" fmla="*/ 1267 w 1430"/>
              <a:gd name="T3" fmla="*/ 334 h 660"/>
              <a:gd name="T4" fmla="*/ 1253 w 1430"/>
              <a:gd name="T5" fmla="*/ 358 h 660"/>
              <a:gd name="T6" fmla="*/ 1247 w 1430"/>
              <a:gd name="T7" fmla="*/ 367 h 660"/>
              <a:gd name="T8" fmla="*/ 1174 w 1430"/>
              <a:gd name="T9" fmla="*/ 422 h 660"/>
              <a:gd name="T10" fmla="*/ 1140 w 1430"/>
              <a:gd name="T11" fmla="*/ 427 h 660"/>
              <a:gd name="T12" fmla="*/ 1121 w 1430"/>
              <a:gd name="T13" fmla="*/ 427 h 660"/>
              <a:gd name="T14" fmla="*/ 141 w 1430"/>
              <a:gd name="T15" fmla="*/ 427 h 660"/>
              <a:gd name="T16" fmla="*/ 59 w 1430"/>
              <a:gd name="T17" fmla="*/ 470 h 660"/>
              <a:gd name="T18" fmla="*/ 24 w 1430"/>
              <a:gd name="T19" fmla="*/ 527 h 660"/>
              <a:gd name="T20" fmla="*/ 0 w 1430"/>
              <a:gd name="T21" fmla="*/ 660 h 660"/>
              <a:gd name="T22" fmla="*/ 0 w 1430"/>
              <a:gd name="T23" fmla="*/ 0 h 660"/>
              <a:gd name="T24" fmla="*/ 1430 w 1430"/>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0" h="660">
                <a:moveTo>
                  <a:pt x="1430" y="0"/>
                </a:moveTo>
                <a:cubicBezTo>
                  <a:pt x="1267" y="334"/>
                  <a:pt x="1267" y="334"/>
                  <a:pt x="1267" y="334"/>
                </a:cubicBezTo>
                <a:cubicBezTo>
                  <a:pt x="1262" y="343"/>
                  <a:pt x="1258" y="351"/>
                  <a:pt x="1253" y="358"/>
                </a:cubicBezTo>
                <a:cubicBezTo>
                  <a:pt x="1251" y="361"/>
                  <a:pt x="1249" y="364"/>
                  <a:pt x="1247" y="367"/>
                </a:cubicBezTo>
                <a:cubicBezTo>
                  <a:pt x="1227" y="394"/>
                  <a:pt x="1202" y="413"/>
                  <a:pt x="1174" y="422"/>
                </a:cubicBezTo>
                <a:cubicBezTo>
                  <a:pt x="1163" y="426"/>
                  <a:pt x="1151" y="427"/>
                  <a:pt x="1140" y="427"/>
                </a:cubicBezTo>
                <a:cubicBezTo>
                  <a:pt x="1140" y="427"/>
                  <a:pt x="1133" y="427"/>
                  <a:pt x="1121" y="427"/>
                </a:cubicBezTo>
                <a:cubicBezTo>
                  <a:pt x="141" y="427"/>
                  <a:pt x="141" y="427"/>
                  <a:pt x="141" y="427"/>
                </a:cubicBezTo>
                <a:cubicBezTo>
                  <a:pt x="114" y="427"/>
                  <a:pt x="84" y="441"/>
                  <a:pt x="59" y="470"/>
                </a:cubicBezTo>
                <a:cubicBezTo>
                  <a:pt x="46" y="485"/>
                  <a:pt x="33" y="504"/>
                  <a:pt x="24" y="527"/>
                </a:cubicBezTo>
                <a:cubicBezTo>
                  <a:pt x="9" y="562"/>
                  <a:pt x="0" y="606"/>
                  <a:pt x="0" y="660"/>
                </a:cubicBezTo>
                <a:cubicBezTo>
                  <a:pt x="0" y="0"/>
                  <a:pt x="0" y="0"/>
                  <a:pt x="0" y="0"/>
                </a:cubicBezTo>
                <a:lnTo>
                  <a:pt x="1430" y="0"/>
                </a:lnTo>
                <a:close/>
              </a:path>
            </a:pathLst>
          </a:custGeom>
          <a:gradFill>
            <a:gsLst>
              <a:gs pos="0">
                <a:srgbClr val="3EDCFC"/>
              </a:gs>
              <a:gs pos="49000">
                <a:srgbClr val="01A0D9"/>
              </a:gs>
            </a:gsLst>
            <a:lin ang="189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8"/>
          <p:cNvSpPr>
            <a:spLocks/>
          </p:cNvSpPr>
          <p:nvPr/>
        </p:nvSpPr>
        <p:spPr bwMode="auto">
          <a:xfrm>
            <a:off x="0" y="-247080"/>
            <a:ext cx="4625574" cy="1136199"/>
          </a:xfrm>
          <a:custGeom>
            <a:avLst/>
            <a:gdLst>
              <a:gd name="T0" fmla="*/ 1471 w 1471"/>
              <a:gd name="T1" fmla="*/ 0 h 660"/>
              <a:gd name="T2" fmla="*/ 1303 w 1471"/>
              <a:gd name="T3" fmla="*/ 335 h 660"/>
              <a:gd name="T4" fmla="*/ 1289 w 1471"/>
              <a:gd name="T5" fmla="*/ 359 h 660"/>
              <a:gd name="T6" fmla="*/ 1282 w 1471"/>
              <a:gd name="T7" fmla="*/ 367 h 660"/>
              <a:gd name="T8" fmla="*/ 1208 w 1471"/>
              <a:gd name="T9" fmla="*/ 422 h 660"/>
              <a:gd name="T10" fmla="*/ 1172 w 1471"/>
              <a:gd name="T11" fmla="*/ 428 h 660"/>
              <a:gd name="T12" fmla="*/ 1153 w 1471"/>
              <a:gd name="T13" fmla="*/ 428 h 660"/>
              <a:gd name="T14" fmla="*/ 145 w 1471"/>
              <a:gd name="T15" fmla="*/ 428 h 660"/>
              <a:gd name="T16" fmla="*/ 61 w 1471"/>
              <a:gd name="T17" fmla="*/ 470 h 660"/>
              <a:gd name="T18" fmla="*/ 24 w 1471"/>
              <a:gd name="T19" fmla="*/ 528 h 660"/>
              <a:gd name="T20" fmla="*/ 0 w 1471"/>
              <a:gd name="T21" fmla="*/ 660 h 660"/>
              <a:gd name="T22" fmla="*/ 0 w 1471"/>
              <a:gd name="T23" fmla="*/ 0 h 660"/>
              <a:gd name="T24" fmla="*/ 1471 w 1471"/>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1" h="660">
                <a:moveTo>
                  <a:pt x="1471" y="0"/>
                </a:moveTo>
                <a:cubicBezTo>
                  <a:pt x="1303" y="335"/>
                  <a:pt x="1303" y="335"/>
                  <a:pt x="1303" y="335"/>
                </a:cubicBezTo>
                <a:cubicBezTo>
                  <a:pt x="1299" y="343"/>
                  <a:pt x="1294" y="351"/>
                  <a:pt x="1289" y="359"/>
                </a:cubicBezTo>
                <a:cubicBezTo>
                  <a:pt x="1287" y="362"/>
                  <a:pt x="1285" y="365"/>
                  <a:pt x="1282" y="367"/>
                </a:cubicBezTo>
                <a:cubicBezTo>
                  <a:pt x="1262" y="395"/>
                  <a:pt x="1236" y="414"/>
                  <a:pt x="1208" y="422"/>
                </a:cubicBezTo>
                <a:cubicBezTo>
                  <a:pt x="1197" y="426"/>
                  <a:pt x="1185" y="428"/>
                  <a:pt x="1172" y="428"/>
                </a:cubicBezTo>
                <a:cubicBezTo>
                  <a:pt x="1172" y="428"/>
                  <a:pt x="1166" y="428"/>
                  <a:pt x="1153" y="428"/>
                </a:cubicBezTo>
                <a:cubicBezTo>
                  <a:pt x="145" y="428"/>
                  <a:pt x="145" y="428"/>
                  <a:pt x="145" y="428"/>
                </a:cubicBezTo>
                <a:cubicBezTo>
                  <a:pt x="117" y="428"/>
                  <a:pt x="87" y="442"/>
                  <a:pt x="61" y="470"/>
                </a:cubicBezTo>
                <a:cubicBezTo>
                  <a:pt x="47" y="485"/>
                  <a:pt x="34" y="505"/>
                  <a:pt x="24" y="528"/>
                </a:cubicBezTo>
                <a:cubicBezTo>
                  <a:pt x="9" y="563"/>
                  <a:pt x="0" y="607"/>
                  <a:pt x="0" y="660"/>
                </a:cubicBezTo>
                <a:cubicBezTo>
                  <a:pt x="0" y="0"/>
                  <a:pt x="0" y="0"/>
                  <a:pt x="0" y="0"/>
                </a:cubicBezTo>
                <a:lnTo>
                  <a:pt x="1471" y="0"/>
                </a:lnTo>
                <a:close/>
              </a:path>
            </a:pathLst>
          </a:custGeom>
          <a:gradFill>
            <a:gsLst>
              <a:gs pos="100000">
                <a:schemeClr val="bg1"/>
              </a:gs>
              <a:gs pos="15000">
                <a:srgbClr val="EBFCFF"/>
              </a:gs>
            </a:gsLst>
            <a:lin ang="0" scaled="1"/>
          </a:gradFill>
          <a:ln>
            <a:noFill/>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40" name="Freeform 19"/>
          <p:cNvSpPr>
            <a:spLocks/>
          </p:cNvSpPr>
          <p:nvPr/>
        </p:nvSpPr>
        <p:spPr bwMode="auto">
          <a:xfrm>
            <a:off x="0" y="-182512"/>
            <a:ext cx="4625574" cy="958976"/>
          </a:xfrm>
          <a:custGeom>
            <a:avLst/>
            <a:gdLst>
              <a:gd name="T0" fmla="*/ 1504 w 1504"/>
              <a:gd name="T1" fmla="*/ 0 h 660"/>
              <a:gd name="T2" fmla="*/ 1333 w 1504"/>
              <a:gd name="T3" fmla="*/ 335 h 660"/>
              <a:gd name="T4" fmla="*/ 1318 w 1504"/>
              <a:gd name="T5" fmla="*/ 359 h 660"/>
              <a:gd name="T6" fmla="*/ 1312 w 1504"/>
              <a:gd name="T7" fmla="*/ 367 h 660"/>
              <a:gd name="T8" fmla="*/ 1236 w 1504"/>
              <a:gd name="T9" fmla="*/ 422 h 660"/>
              <a:gd name="T10" fmla="*/ 1199 w 1504"/>
              <a:gd name="T11" fmla="*/ 428 h 660"/>
              <a:gd name="T12" fmla="*/ 1180 w 1504"/>
              <a:gd name="T13" fmla="*/ 428 h 660"/>
              <a:gd name="T14" fmla="*/ 148 w 1504"/>
              <a:gd name="T15" fmla="*/ 428 h 660"/>
              <a:gd name="T16" fmla="*/ 62 w 1504"/>
              <a:gd name="T17" fmla="*/ 470 h 660"/>
              <a:gd name="T18" fmla="*/ 25 w 1504"/>
              <a:gd name="T19" fmla="*/ 528 h 660"/>
              <a:gd name="T20" fmla="*/ 0 w 1504"/>
              <a:gd name="T21" fmla="*/ 660 h 660"/>
              <a:gd name="T22" fmla="*/ 0 w 1504"/>
              <a:gd name="T23" fmla="*/ 0 h 660"/>
              <a:gd name="T24" fmla="*/ 1504 w 1504"/>
              <a:gd name="T25"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4" h="660">
                <a:moveTo>
                  <a:pt x="1504" y="0"/>
                </a:moveTo>
                <a:cubicBezTo>
                  <a:pt x="1333" y="335"/>
                  <a:pt x="1333" y="335"/>
                  <a:pt x="1333" y="335"/>
                </a:cubicBezTo>
                <a:cubicBezTo>
                  <a:pt x="1328" y="343"/>
                  <a:pt x="1323" y="351"/>
                  <a:pt x="1318" y="359"/>
                </a:cubicBezTo>
                <a:cubicBezTo>
                  <a:pt x="1316" y="362"/>
                  <a:pt x="1314" y="365"/>
                  <a:pt x="1312" y="367"/>
                </a:cubicBezTo>
                <a:cubicBezTo>
                  <a:pt x="1291" y="395"/>
                  <a:pt x="1264" y="414"/>
                  <a:pt x="1236" y="422"/>
                </a:cubicBezTo>
                <a:cubicBezTo>
                  <a:pt x="1224" y="426"/>
                  <a:pt x="1212" y="428"/>
                  <a:pt x="1199" y="428"/>
                </a:cubicBezTo>
                <a:cubicBezTo>
                  <a:pt x="1199" y="428"/>
                  <a:pt x="1192" y="428"/>
                  <a:pt x="1180" y="428"/>
                </a:cubicBezTo>
                <a:cubicBezTo>
                  <a:pt x="148" y="428"/>
                  <a:pt x="148" y="428"/>
                  <a:pt x="148" y="428"/>
                </a:cubicBezTo>
                <a:cubicBezTo>
                  <a:pt x="120" y="428"/>
                  <a:pt x="89" y="442"/>
                  <a:pt x="62" y="470"/>
                </a:cubicBezTo>
                <a:cubicBezTo>
                  <a:pt x="48" y="485"/>
                  <a:pt x="35" y="505"/>
                  <a:pt x="25" y="528"/>
                </a:cubicBezTo>
                <a:cubicBezTo>
                  <a:pt x="10" y="563"/>
                  <a:pt x="0" y="607"/>
                  <a:pt x="0" y="660"/>
                </a:cubicBezTo>
                <a:cubicBezTo>
                  <a:pt x="0" y="0"/>
                  <a:pt x="0" y="0"/>
                  <a:pt x="0" y="0"/>
                </a:cubicBezTo>
                <a:lnTo>
                  <a:pt x="1504" y="0"/>
                </a:lnTo>
                <a:close/>
              </a:path>
            </a:pathLst>
          </a:custGeom>
          <a:gradFill>
            <a:gsLst>
              <a:gs pos="100000">
                <a:srgbClr val="3EDCFC"/>
              </a:gs>
              <a:gs pos="7000">
                <a:srgbClr val="01A0D9"/>
              </a:gs>
            </a:gsLst>
            <a:lin ang="16200000" scaled="1"/>
          </a:gra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p:nvPr/>
        </p:nvSpPr>
        <p:spPr>
          <a:xfrm>
            <a:off x="467060" y="-158765"/>
            <a:ext cx="2893741" cy="523220"/>
          </a:xfrm>
          <a:prstGeom prst="rect">
            <a:avLst/>
          </a:prstGeom>
          <a:noFill/>
        </p:spPr>
        <p:txBody>
          <a:bodyPr wrap="none" lIns="91440" tIns="45720" rIns="91440" bIns="45720">
            <a:spAutoFit/>
          </a:bodyPr>
          <a:lstStyle/>
          <a:p>
            <a:r>
              <a:rPr lang="en-US" sz="2800" b="1" spc="200" dirty="0">
                <a:ln w="0">
                  <a:noFill/>
                </a:ln>
                <a:solidFill>
                  <a:schemeClr val="bg1"/>
                </a:solidFill>
                <a:latin typeface="Calibri (body)"/>
              </a:rPr>
              <a:t>REFERENCES</a:t>
            </a:r>
            <a:endParaRPr lang="en-US" sz="2800" b="1" cap="none" spc="200" dirty="0">
              <a:ln w="0">
                <a:noFill/>
              </a:ln>
              <a:solidFill>
                <a:schemeClr val="bg1"/>
              </a:solidFill>
              <a:latin typeface="Calibri (body)"/>
            </a:endParaRPr>
          </a:p>
        </p:txBody>
      </p:sp>
      <p:sp>
        <p:nvSpPr>
          <p:cNvPr id="3" name="Rectangle 2"/>
          <p:cNvSpPr>
            <a:spLocks noChangeArrowheads="1"/>
          </p:cNvSpPr>
          <p:nvPr/>
        </p:nvSpPr>
        <p:spPr bwMode="auto">
          <a:xfrm>
            <a:off x="180109" y="600849"/>
            <a:ext cx="11554691" cy="618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Arjuman Ara, L., &amp; Rahman, M. (2019). The Competitiveness and Future Challenges of Bangladesh in International Trade.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Researh Gate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Dorosh, P., &amp; Rashid, S. (2013). Trade subsidies, export bans and price stabilization: Lessons of Bangladesh–India rice trade in the 2000s.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International Food Policy Research Institute,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103-111.</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Hasan, F., Mia, S., zaman, A., Rahman, M., Ullah, A., &amp; Sharia Ullah, M. (2016). Role of Textile and Clothing Industries in the Growth and Development of Trade &amp; Business Strategies of Bangladesh in the Global Economy.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International Journal of Textile Science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39-48.</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Hussain, M., &amp; Haque, M. (2021). Foreign Direct Investment, Trade, and Economic Growth: An Empirical Analysis of Bangladesh.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MDPI</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Islam, R., Chowdhury, S., Rahman, S., &amp; Zayed, N. (2021). An Analysis of the Detrimental Effect of COVID-19 pandemic: A study in Bangladesh.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Journal of Humanities, Arts and Social Science, 2</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116-124.</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Mohammad Mafizur, R. (2008). The foreign trade of Bangladesh: its composition, performance, trend, and policy.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Journal of Bangladesh</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26-37.</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Ninno, C., Dorosh, P., &amp; Islam, N. (2002). Reducing Vulnerability to Natural disasters : Lessons from the 1998 floods in Bangladesh.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IDS Bulletin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Rahman, M., &amp; Arjuman Ara, L. (2010). Bangladesh trade potential: a dynamic gravity approach.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Journal of International Trade Law and Policy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Raihan, S., &amp; Mahmud, N. (2008). Trade and Poverty Linkages A Case Study of the Poultry Industry in Bangladesh.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Cuts Citee Working Paper</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Roy, M., &amp; Rayhan, I. (2011). Trade Flows of Bangladesh: A Gravity Model Approach. </a:t>
            </a:r>
            <a:r>
              <a:rPr kumimoji="0" lang="en-US" altLang="en-US"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Economics Bulliten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endParaRP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9362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79261"/>
            <a:ext cx="12176206" cy="693726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08930">
              <a:defRPr/>
            </a:pPr>
            <a:endParaRPr lang="es-UY" sz="2378" dirty="0">
              <a:solidFill>
                <a:prstClr val="white"/>
              </a:solidFill>
            </a:endParaRPr>
          </a:p>
        </p:txBody>
      </p:sp>
      <p:sp>
        <p:nvSpPr>
          <p:cNvPr id="17" name="Freeform 19"/>
          <p:cNvSpPr>
            <a:spLocks noChangeAspect="1" noEditPoints="1"/>
          </p:cNvSpPr>
          <p:nvPr/>
        </p:nvSpPr>
        <p:spPr bwMode="auto">
          <a:xfrm rot="3599805" flipV="1">
            <a:off x="529071" y="4629079"/>
            <a:ext cx="2861345" cy="1338506"/>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90912" tIns="45456" rIns="90912" bIns="45456" numCol="1" anchor="t" anchorCtr="0" compatLnSpc="1">
            <a:prstTxWarp prst="textNoShape">
              <a:avLst/>
            </a:prstTxWarp>
          </a:bodyPr>
          <a:lstStyle/>
          <a:p>
            <a:pPr defTabSz="908930">
              <a:defRPr/>
            </a:pPr>
            <a:endParaRPr lang="en-US" sz="2378">
              <a:solidFill>
                <a:prstClr val="black"/>
              </a:solidFill>
            </a:endParaRPr>
          </a:p>
        </p:txBody>
      </p:sp>
      <p:grpSp>
        <p:nvGrpSpPr>
          <p:cNvPr id="3" name="Group 2"/>
          <p:cNvGrpSpPr/>
          <p:nvPr/>
        </p:nvGrpSpPr>
        <p:grpSpPr>
          <a:xfrm>
            <a:off x="1070722" y="1060335"/>
            <a:ext cx="4299837" cy="3558388"/>
            <a:chOff x="859359" y="723931"/>
            <a:chExt cx="4299837" cy="3558388"/>
          </a:xfrm>
        </p:grpSpPr>
        <p:grpSp>
          <p:nvGrpSpPr>
            <p:cNvPr id="22" name="Group 21"/>
            <p:cNvGrpSpPr>
              <a:grpSpLocks noChangeAspect="1"/>
            </p:cNvGrpSpPr>
            <p:nvPr/>
          </p:nvGrpSpPr>
          <p:grpSpPr bwMode="auto">
            <a:xfrm>
              <a:off x="859359" y="723931"/>
              <a:ext cx="4299837" cy="3558388"/>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912" tIns="45456" rIns="90912" bIns="45456" numCol="1" anchor="t" anchorCtr="0" compatLnSpc="1">
                <a:prstTxWarp prst="textNoShape">
                  <a:avLst/>
                </a:prstTxWarp>
              </a:bodyPr>
              <a:lstStyle/>
              <a:p>
                <a:pPr algn="ctr" defTabSz="908930">
                  <a:defRPr/>
                </a:pPr>
                <a:endParaRPr lang="en-US" sz="1200">
                  <a:solidFill>
                    <a:prstClr val="black"/>
                  </a:solidFill>
                  <a:latin typeface="Arial" panose="020B0604020202020204" pitchFamily="34" charset="0"/>
                  <a:cs typeface="Arial" panose="020B0604020202020204" pitchFamily="34" charset="0"/>
                </a:endParaRP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912" tIns="45456" rIns="90912" bIns="45456" numCol="1" anchor="t" anchorCtr="0" compatLnSpc="1">
                <a:prstTxWarp prst="textNoShape">
                  <a:avLst/>
                </a:prstTxWarp>
              </a:bodyPr>
              <a:lstStyle/>
              <a:p>
                <a:pPr algn="ctr" defTabSz="908930">
                  <a:defRPr/>
                </a:pPr>
                <a:endParaRPr lang="en-US" sz="1200">
                  <a:solidFill>
                    <a:prstClr val="black"/>
                  </a:solidFill>
                  <a:latin typeface="Arial" panose="020B0604020202020204" pitchFamily="34" charset="0"/>
                  <a:cs typeface="Arial" panose="020B0604020202020204" pitchFamily="34" charset="0"/>
                </a:endParaRP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912" tIns="45456" rIns="90912" bIns="45456" numCol="1" anchor="t" anchorCtr="0" compatLnSpc="1">
                <a:prstTxWarp prst="textNoShape">
                  <a:avLst/>
                </a:prstTxWarp>
              </a:bodyPr>
              <a:lstStyle/>
              <a:p>
                <a:pPr algn="ctr" defTabSz="908930">
                  <a:defRPr/>
                </a:pPr>
                <a:endParaRPr lang="en-US" sz="1200">
                  <a:solidFill>
                    <a:prstClr val="black"/>
                  </a:solidFill>
                  <a:latin typeface="Arial" panose="020B0604020202020204" pitchFamily="34" charset="0"/>
                  <a:cs typeface="Arial" panose="020B0604020202020204" pitchFamily="34" charset="0"/>
                </a:endParaRP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912" tIns="45456" rIns="90912" bIns="45456" numCol="1" anchor="t" anchorCtr="0" compatLnSpc="1">
                <a:prstTxWarp prst="textNoShape">
                  <a:avLst/>
                </a:prstTxWarp>
              </a:bodyPr>
              <a:lstStyle/>
              <a:p>
                <a:pPr algn="ctr" defTabSz="908930">
                  <a:defRPr/>
                </a:pPr>
                <a:endParaRPr lang="en-US" sz="1200" dirty="0">
                  <a:solidFill>
                    <a:prstClr val="black"/>
                  </a:solidFill>
                  <a:latin typeface="Arial" panose="020B0604020202020204" pitchFamily="34" charset="0"/>
                  <a:cs typeface="Arial" panose="020B0604020202020204" pitchFamily="34" charset="0"/>
                </a:endParaRP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912" tIns="45456" rIns="90912" bIns="45456" numCol="1" anchor="t" anchorCtr="0" compatLnSpc="1">
                <a:prstTxWarp prst="textNoShape">
                  <a:avLst/>
                </a:prstTxWarp>
              </a:bodyPr>
              <a:lstStyle/>
              <a:p>
                <a:pPr algn="ctr" defTabSz="908930">
                  <a:defRPr/>
                </a:pPr>
                <a:endParaRPr lang="en-US" sz="1200">
                  <a:solidFill>
                    <a:prstClr val="black"/>
                  </a:solidFill>
                  <a:latin typeface="Arial" panose="020B0604020202020204" pitchFamily="34" charset="0"/>
                  <a:cs typeface="Arial" panose="020B0604020202020204" pitchFamily="34" charset="0"/>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912" tIns="45456" rIns="90912" bIns="45456" numCol="1" anchor="t" anchorCtr="0" compatLnSpc="1">
                <a:prstTxWarp prst="textNoShape">
                  <a:avLst/>
                </a:prstTxWarp>
              </a:bodyPr>
              <a:lstStyle/>
              <a:p>
                <a:pPr algn="ctr" defTabSz="908930">
                  <a:defRPr/>
                </a:pPr>
                <a:endParaRPr lang="en-US" sz="1200">
                  <a:solidFill>
                    <a:prstClr val="black"/>
                  </a:solidFill>
                  <a:latin typeface="Arial" panose="020B0604020202020204" pitchFamily="34" charset="0"/>
                  <a:cs typeface="Arial" panose="020B0604020202020204" pitchFamily="34" charset="0"/>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912" tIns="45456" rIns="90912" bIns="45456" numCol="1" anchor="t" anchorCtr="0" compatLnSpc="1">
                <a:prstTxWarp prst="textNoShape">
                  <a:avLst/>
                </a:prstTxWarp>
              </a:bodyPr>
              <a:lstStyle/>
              <a:p>
                <a:pPr algn="ctr" defTabSz="908930">
                  <a:defRPr/>
                </a:pPr>
                <a:endParaRPr lang="en-US" sz="1200">
                  <a:solidFill>
                    <a:prstClr val="black"/>
                  </a:solidFill>
                  <a:latin typeface="Arial" panose="020B0604020202020204" pitchFamily="34" charset="0"/>
                  <a:cs typeface="Arial" panose="020B0604020202020204" pitchFamily="34" charset="0"/>
                </a:endParaRPr>
              </a:p>
            </p:txBody>
          </p:sp>
        </p:grpSp>
        <p:sp>
          <p:nvSpPr>
            <p:cNvPr id="158" name="Freeform 7"/>
            <p:cNvSpPr>
              <a:spLocks/>
            </p:cNvSpPr>
            <p:nvPr/>
          </p:nvSpPr>
          <p:spPr bwMode="auto">
            <a:xfrm>
              <a:off x="1046719" y="888763"/>
              <a:ext cx="3935373" cy="2300359"/>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bg1"/>
            </a:solidFill>
            <a:ln w="0">
              <a:noFill/>
              <a:prstDash val="solid"/>
              <a:round/>
              <a:headEnd/>
              <a:tailEnd/>
            </a:ln>
          </p:spPr>
          <p:txBody>
            <a:bodyPr vert="horz" wrap="square" lIns="90936" tIns="45468" rIns="90936" bIns="45468" numCol="1" anchor="t" anchorCtr="0" compatLnSpc="1">
              <a:prstTxWarp prst="textNoShape">
                <a:avLst/>
              </a:prstTxWarp>
            </a:bodyPr>
            <a:lstStyle/>
            <a:p>
              <a:pPr defTabSz="908930">
                <a:defRPr/>
              </a:pPr>
              <a:endParaRPr lang="en-US" sz="1100" dirty="0">
                <a:solidFill>
                  <a:prstClr val="black"/>
                </a:solidFill>
              </a:endParaRPr>
            </a:p>
          </p:txBody>
        </p:sp>
        <p:grpSp>
          <p:nvGrpSpPr>
            <p:cNvPr id="66" name="Group 65"/>
            <p:cNvGrpSpPr/>
            <p:nvPr/>
          </p:nvGrpSpPr>
          <p:grpSpPr>
            <a:xfrm flipH="1">
              <a:off x="2040414" y="1733340"/>
              <a:ext cx="1773366" cy="1367481"/>
              <a:chOff x="763588" y="2006600"/>
              <a:chExt cx="4403725" cy="4078288"/>
            </a:xfrm>
          </p:grpSpPr>
          <p:sp>
            <p:nvSpPr>
              <p:cNvPr id="70" name="Freeform 69"/>
              <p:cNvSpPr>
                <a:spLocks/>
              </p:cNvSpPr>
              <p:nvPr/>
            </p:nvSpPr>
            <p:spPr bwMode="auto">
              <a:xfrm>
                <a:off x="763588" y="2006600"/>
                <a:ext cx="4403725" cy="4078288"/>
              </a:xfrm>
              <a:custGeom>
                <a:avLst/>
                <a:gdLst>
                  <a:gd name="T0" fmla="*/ 1223 w 1582"/>
                  <a:gd name="T1" fmla="*/ 0 h 1465"/>
                  <a:gd name="T2" fmla="*/ 1581 w 1582"/>
                  <a:gd name="T3" fmla="*/ 663 h 1465"/>
                  <a:gd name="T4" fmla="*/ 785 w 1582"/>
                  <a:gd name="T5" fmla="*/ 1464 h 1465"/>
                  <a:gd name="T6" fmla="*/ 0 w 1582"/>
                  <a:gd name="T7" fmla="*/ 824 h 1465"/>
                  <a:gd name="T8" fmla="*/ 1223 w 1582"/>
                  <a:gd name="T9" fmla="*/ 0 h 1465"/>
                </a:gdLst>
                <a:ahLst/>
                <a:cxnLst>
                  <a:cxn ang="0">
                    <a:pos x="T0" y="T1"/>
                  </a:cxn>
                  <a:cxn ang="0">
                    <a:pos x="T2" y="T3"/>
                  </a:cxn>
                  <a:cxn ang="0">
                    <a:pos x="T4" y="T5"/>
                  </a:cxn>
                  <a:cxn ang="0">
                    <a:pos x="T6" y="T7"/>
                  </a:cxn>
                  <a:cxn ang="0">
                    <a:pos x="T8" y="T9"/>
                  </a:cxn>
                </a:cxnLst>
                <a:rect l="0" t="0" r="r" b="b"/>
                <a:pathLst>
                  <a:path w="1582" h="1465">
                    <a:moveTo>
                      <a:pt x="1223" y="0"/>
                    </a:moveTo>
                    <a:cubicBezTo>
                      <a:pt x="1438" y="142"/>
                      <a:pt x="1580" y="386"/>
                      <a:pt x="1581" y="663"/>
                    </a:cubicBezTo>
                    <a:cubicBezTo>
                      <a:pt x="1582" y="1104"/>
                      <a:pt x="1226" y="1463"/>
                      <a:pt x="785" y="1464"/>
                    </a:cubicBezTo>
                    <a:cubicBezTo>
                      <a:pt x="398" y="1465"/>
                      <a:pt x="74" y="1190"/>
                      <a:pt x="0" y="824"/>
                    </a:cubicBezTo>
                    <a:lnTo>
                      <a:pt x="1223" y="0"/>
                    </a:lnTo>
                    <a:close/>
                  </a:path>
                </a:pathLst>
              </a:custGeom>
              <a:solidFill>
                <a:sysClr val="window" lastClr="FFFFFF"/>
              </a:solidFill>
              <a:ln>
                <a:noFill/>
              </a:ln>
              <a:effectLst>
                <a:outerShdw blurRad="101600" dist="50800" dir="2700000" algn="t" rotWithShape="0">
                  <a:prstClr val="black">
                    <a:alpha val="14000"/>
                  </a:prstClr>
                </a:outerShdw>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71" name="Freeform 70"/>
              <p:cNvSpPr>
                <a:spLocks/>
              </p:cNvSpPr>
              <p:nvPr/>
            </p:nvSpPr>
            <p:spPr bwMode="auto">
              <a:xfrm>
                <a:off x="1085850" y="2752725"/>
                <a:ext cx="3781425" cy="2947988"/>
              </a:xfrm>
              <a:custGeom>
                <a:avLst/>
                <a:gdLst>
                  <a:gd name="T0" fmla="*/ 1358 w 1358"/>
                  <a:gd name="T1" fmla="*/ 312 h 1059"/>
                  <a:gd name="T2" fmla="*/ 611 w 1358"/>
                  <a:gd name="T3" fmla="*/ 1059 h 1059"/>
                  <a:gd name="T4" fmla="*/ 0 w 1358"/>
                  <a:gd name="T5" fmla="*/ 740 h 1059"/>
                  <a:gd name="T6" fmla="*/ 558 w 1358"/>
                  <a:gd name="T7" fmla="*/ 979 h 1059"/>
                  <a:gd name="T8" fmla="*/ 1321 w 1358"/>
                  <a:gd name="T9" fmla="*/ 232 h 1059"/>
                  <a:gd name="T10" fmla="*/ 1283 w 1358"/>
                  <a:gd name="T11" fmla="*/ 0 h 1059"/>
                  <a:gd name="T12" fmla="*/ 1306 w 1358"/>
                  <a:gd name="T13" fmla="*/ 39 h 1059"/>
                  <a:gd name="T14" fmla="*/ 1358 w 1358"/>
                  <a:gd name="T15" fmla="*/ 312 h 10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8" h="1059">
                    <a:moveTo>
                      <a:pt x="1358" y="312"/>
                    </a:moveTo>
                    <a:cubicBezTo>
                      <a:pt x="1358" y="724"/>
                      <a:pt x="1023" y="1059"/>
                      <a:pt x="611" y="1059"/>
                    </a:cubicBezTo>
                    <a:cubicBezTo>
                      <a:pt x="362" y="1059"/>
                      <a:pt x="136" y="934"/>
                      <a:pt x="0" y="740"/>
                    </a:cubicBezTo>
                    <a:cubicBezTo>
                      <a:pt x="141" y="888"/>
                      <a:pt x="341" y="979"/>
                      <a:pt x="558" y="979"/>
                    </a:cubicBezTo>
                    <a:cubicBezTo>
                      <a:pt x="979" y="979"/>
                      <a:pt x="1321" y="644"/>
                      <a:pt x="1321" y="232"/>
                    </a:cubicBezTo>
                    <a:cubicBezTo>
                      <a:pt x="1321" y="152"/>
                      <a:pt x="1308" y="74"/>
                      <a:pt x="1283" y="0"/>
                    </a:cubicBezTo>
                    <a:cubicBezTo>
                      <a:pt x="1291" y="13"/>
                      <a:pt x="1299" y="25"/>
                      <a:pt x="1306" y="39"/>
                    </a:cubicBezTo>
                    <a:cubicBezTo>
                      <a:pt x="1339" y="125"/>
                      <a:pt x="1358" y="217"/>
                      <a:pt x="1358" y="3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grpSp>
      <p:grpSp>
        <p:nvGrpSpPr>
          <p:cNvPr id="31" name="Group 30"/>
          <p:cNvGrpSpPr/>
          <p:nvPr/>
        </p:nvGrpSpPr>
        <p:grpSpPr>
          <a:xfrm>
            <a:off x="1264597" y="1670752"/>
            <a:ext cx="3902349" cy="1194752"/>
            <a:chOff x="580370" y="4135374"/>
            <a:chExt cx="5559203" cy="1361114"/>
          </a:xfrm>
        </p:grpSpPr>
        <p:sp>
          <p:nvSpPr>
            <p:cNvPr id="32" name="Up Ribbon 31"/>
            <p:cNvSpPr/>
            <p:nvPr/>
          </p:nvSpPr>
          <p:spPr>
            <a:xfrm>
              <a:off x="580370" y="4135374"/>
              <a:ext cx="5559203" cy="1361114"/>
            </a:xfrm>
            <a:prstGeom prst="ribbon2">
              <a:avLst>
                <a:gd name="adj1" fmla="val 16667"/>
                <a:gd name="adj2" fmla="val 75000"/>
              </a:avLst>
            </a:prstGeom>
            <a:solidFill>
              <a:srgbClr val="6BC2ED">
                <a:lumMod val="75000"/>
              </a:srgbClr>
            </a:solidFill>
            <a:ln w="25400" cap="flat" cmpd="sng" algn="ctr">
              <a:noFill/>
              <a:prstDash val="solid"/>
            </a:ln>
            <a:effectLst/>
          </p:spPr>
          <p:txBody>
            <a:bodyPr rtlCol="0" anchor="ctr"/>
            <a:lstStyle/>
            <a:p>
              <a:pPr algn="ctr" defTabSz="908657">
                <a:defRPr/>
              </a:pPr>
              <a:endParaRPr lang="es-UY" sz="2378" kern="0">
                <a:solidFill>
                  <a:prstClr val="white"/>
                </a:solidFill>
              </a:endParaRPr>
            </a:p>
          </p:txBody>
        </p:sp>
        <p:sp>
          <p:nvSpPr>
            <p:cNvPr id="33" name="TextBox 32"/>
            <p:cNvSpPr txBox="1"/>
            <p:nvPr/>
          </p:nvSpPr>
          <p:spPr>
            <a:xfrm>
              <a:off x="1350443" y="4367864"/>
              <a:ext cx="3895884" cy="662331"/>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908657">
                <a:defRPr/>
              </a:pPr>
              <a:r>
                <a:rPr lang="en-US" sz="3178" b="1" kern="0" dirty="0">
                  <a:solidFill>
                    <a:prstClr val="white"/>
                  </a:solidFill>
                  <a:latin typeface="Calibri (body)"/>
                </a:rPr>
                <a:t>QUESTIONS</a:t>
              </a:r>
              <a:endParaRPr lang="es-UY" sz="2378" b="1" kern="0" dirty="0">
                <a:solidFill>
                  <a:prstClr val="white"/>
                </a:solidFill>
                <a:latin typeface="Calibri (body)"/>
              </a:endParaRPr>
            </a:p>
          </p:txBody>
        </p:sp>
      </p:grpSp>
      <p:sp>
        <p:nvSpPr>
          <p:cNvPr id="34" name="Freeform 33"/>
          <p:cNvSpPr/>
          <p:nvPr/>
        </p:nvSpPr>
        <p:spPr>
          <a:xfrm flipH="1">
            <a:off x="10441664" y="135582"/>
            <a:ext cx="1734542" cy="4787730"/>
          </a:xfrm>
          <a:custGeom>
            <a:avLst/>
            <a:gdLst>
              <a:gd name="connsiteX0" fmla="*/ 1014246 w 1668463"/>
              <a:gd name="connsiteY0" fmla="*/ 0 h 4605338"/>
              <a:gd name="connsiteX1" fmla="*/ 1668463 w 1668463"/>
              <a:gd name="connsiteY1" fmla="*/ 4605338 h 4605338"/>
              <a:gd name="connsiteX2" fmla="*/ 432411 w 1668463"/>
              <a:gd name="connsiteY2" fmla="*/ 3247390 h 4605338"/>
              <a:gd name="connsiteX3" fmla="*/ 162373 w 1668463"/>
              <a:gd name="connsiteY3" fmla="*/ 1747524 h 4605338"/>
              <a:gd name="connsiteX4" fmla="*/ 9650 w 1668463"/>
              <a:gd name="connsiteY4" fmla="*/ 1597085 h 4605338"/>
              <a:gd name="connsiteX5" fmla="*/ 0 w 1668463"/>
              <a:gd name="connsiteY5" fmla="*/ 1591492 h 4605338"/>
              <a:gd name="connsiteX6" fmla="*/ 0 w 1668463"/>
              <a:gd name="connsiteY6" fmla="*/ 52991 h 4605338"/>
              <a:gd name="connsiteX7" fmla="*/ 75921 w 1668463"/>
              <a:gd name="connsiteY7" fmla="*/ 49025 h 4605338"/>
              <a:gd name="connsiteX8" fmla="*/ 1014246 w 1668463"/>
              <a:gd name="connsiteY8" fmla="*/ 0 h 460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8463" h="4605338">
                <a:moveTo>
                  <a:pt x="1014246" y="0"/>
                </a:moveTo>
                <a:cubicBezTo>
                  <a:pt x="1014246" y="0"/>
                  <a:pt x="1014246" y="0"/>
                  <a:pt x="1668463" y="4605338"/>
                </a:cubicBezTo>
                <a:cubicBezTo>
                  <a:pt x="763695" y="4416116"/>
                  <a:pt x="407356" y="3959756"/>
                  <a:pt x="432411" y="3247390"/>
                </a:cubicBezTo>
                <a:cubicBezTo>
                  <a:pt x="446331" y="2765986"/>
                  <a:pt x="329407" y="1972921"/>
                  <a:pt x="162373" y="1747524"/>
                </a:cubicBezTo>
                <a:cubicBezTo>
                  <a:pt x="122702" y="1694653"/>
                  <a:pt x="72592" y="1641956"/>
                  <a:pt x="9650" y="1597085"/>
                </a:cubicBezTo>
                <a:lnTo>
                  <a:pt x="0" y="1591492"/>
                </a:lnTo>
                <a:lnTo>
                  <a:pt x="0" y="52991"/>
                </a:lnTo>
                <a:lnTo>
                  <a:pt x="75921" y="49025"/>
                </a:lnTo>
                <a:cubicBezTo>
                  <a:pt x="326438" y="35936"/>
                  <a:pt x="634766" y="19827"/>
                  <a:pt x="1014246" y="0"/>
                </a:cubicBezTo>
                <a:close/>
              </a:path>
            </a:pathLst>
          </a:custGeom>
          <a:gradFill flip="none" rotWithShape="1">
            <a:gsLst>
              <a:gs pos="51000">
                <a:srgbClr val="3EDCFC"/>
              </a:gs>
              <a:gs pos="7000">
                <a:srgbClr val="20BEEB"/>
              </a:gs>
              <a:gs pos="86000">
                <a:srgbClr val="01A0D9"/>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sp>
        <p:nvSpPr>
          <p:cNvPr id="35" name="Freeform 34"/>
          <p:cNvSpPr>
            <a:spLocks/>
          </p:cNvSpPr>
          <p:nvPr/>
        </p:nvSpPr>
        <p:spPr bwMode="auto">
          <a:xfrm flipH="1">
            <a:off x="6826508" y="-121260"/>
            <a:ext cx="5071333" cy="5301413"/>
          </a:xfrm>
          <a:custGeom>
            <a:avLst/>
            <a:gdLst>
              <a:gd name="connsiteX0" fmla="*/ 0 w 4878137"/>
              <a:gd name="connsiteY0" fmla="*/ 0 h 5099452"/>
              <a:gd name="connsiteX1" fmla="*/ 2316870 w 4878137"/>
              <a:gd name="connsiteY1" fmla="*/ 0 h 5099452"/>
              <a:gd name="connsiteX2" fmla="*/ 2314360 w 4878137"/>
              <a:gd name="connsiteY2" fmla="*/ 45173 h 5099452"/>
              <a:gd name="connsiteX3" fmla="*/ 3725600 w 4878137"/>
              <a:gd name="connsiteY3" fmla="*/ 1620458 h 5099452"/>
              <a:gd name="connsiteX4" fmla="*/ 4084674 w 4878137"/>
              <a:gd name="connsiteY4" fmla="*/ 1809714 h 5099452"/>
              <a:gd name="connsiteX5" fmla="*/ 4877975 w 4878137"/>
              <a:gd name="connsiteY5" fmla="*/ 3318202 h 5099452"/>
              <a:gd name="connsiteX6" fmla="*/ 3032506 w 4878137"/>
              <a:gd name="connsiteY6" fmla="*/ 5099443 h 5099452"/>
              <a:gd name="connsiteX7" fmla="*/ 1200955 w 4878137"/>
              <a:gd name="connsiteY7" fmla="*/ 3646619 h 5099452"/>
              <a:gd name="connsiteX8" fmla="*/ 1167553 w 4878137"/>
              <a:gd name="connsiteY8" fmla="*/ 3343251 h 5099452"/>
              <a:gd name="connsiteX9" fmla="*/ 315798 w 4878137"/>
              <a:gd name="connsiteY9" fmla="*/ 1116700 h 5099452"/>
              <a:gd name="connsiteX10" fmla="*/ 51364 w 4878137"/>
              <a:gd name="connsiteY10" fmla="*/ 952492 h 5099452"/>
              <a:gd name="connsiteX11" fmla="*/ 0 w 4878137"/>
              <a:gd name="connsiteY11" fmla="*/ 908218 h 5099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78137" h="5099452">
                <a:moveTo>
                  <a:pt x="0" y="0"/>
                </a:moveTo>
                <a:lnTo>
                  <a:pt x="2316870" y="0"/>
                </a:lnTo>
                <a:lnTo>
                  <a:pt x="2314360" y="45173"/>
                </a:lnTo>
                <a:cubicBezTo>
                  <a:pt x="2303226" y="960842"/>
                  <a:pt x="3063125" y="1289258"/>
                  <a:pt x="3725600" y="1620458"/>
                </a:cubicBezTo>
                <a:cubicBezTo>
                  <a:pt x="3853642" y="1670555"/>
                  <a:pt x="3973333" y="1734568"/>
                  <a:pt x="4084674" y="1809714"/>
                </a:cubicBezTo>
                <a:cubicBezTo>
                  <a:pt x="4571788" y="2143697"/>
                  <a:pt x="4886325" y="2697552"/>
                  <a:pt x="4877975" y="3318202"/>
                </a:cubicBezTo>
                <a:cubicBezTo>
                  <a:pt x="4864057" y="4300668"/>
                  <a:pt x="4045704" y="5093877"/>
                  <a:pt x="3032506" y="5099443"/>
                </a:cubicBezTo>
                <a:cubicBezTo>
                  <a:pt x="2133432" y="5102226"/>
                  <a:pt x="1373532" y="4481575"/>
                  <a:pt x="1200955" y="3646619"/>
                </a:cubicBezTo>
                <a:cubicBezTo>
                  <a:pt x="1181470" y="3546424"/>
                  <a:pt x="1170336" y="3446229"/>
                  <a:pt x="1167553" y="3343251"/>
                </a:cubicBezTo>
                <a:cubicBezTo>
                  <a:pt x="1033944" y="2207710"/>
                  <a:pt x="964356" y="1581493"/>
                  <a:pt x="315798" y="1116700"/>
                </a:cubicBezTo>
                <a:cubicBezTo>
                  <a:pt x="223942" y="1069386"/>
                  <a:pt x="134869" y="1013722"/>
                  <a:pt x="51364" y="952492"/>
                </a:cubicBezTo>
                <a:lnTo>
                  <a:pt x="0" y="908218"/>
                </a:lnTo>
                <a:close/>
              </a:path>
            </a:pathLst>
          </a:custGeom>
          <a:gradFill flip="none" rotWithShape="1">
            <a:gsLst>
              <a:gs pos="48000">
                <a:srgbClr val="3EDCFC"/>
              </a:gs>
              <a:gs pos="100000">
                <a:srgbClr val="01A0D9"/>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p:nvPr/>
        </p:nvSpPr>
        <p:spPr>
          <a:xfrm flipH="1">
            <a:off x="7023744" y="-79261"/>
            <a:ext cx="5152462" cy="6018908"/>
          </a:xfrm>
          <a:custGeom>
            <a:avLst/>
            <a:gdLst>
              <a:gd name="connsiteX0" fmla="*/ 0 w 4956175"/>
              <a:gd name="connsiteY0" fmla="*/ 0 h 5789613"/>
              <a:gd name="connsiteX1" fmla="*/ 1935821 w 4956175"/>
              <a:gd name="connsiteY1" fmla="*/ 0 h 5789613"/>
              <a:gd name="connsiteX2" fmla="*/ 1961083 w 4956175"/>
              <a:gd name="connsiteY2" fmla="*/ 159993 h 5789613"/>
              <a:gd name="connsiteX3" fmla="*/ 3569855 w 4956175"/>
              <a:gd name="connsiteY3" fmla="*/ 1600751 h 5789613"/>
              <a:gd name="connsiteX4" fmla="*/ 3990205 w 4956175"/>
              <a:gd name="connsiteY4" fmla="*/ 1820632 h 5789613"/>
              <a:gd name="connsiteX5" fmla="*/ 4956175 w 4956175"/>
              <a:gd name="connsiteY5" fmla="*/ 3621425 h 5789613"/>
              <a:gd name="connsiteX6" fmla="*/ 2787614 w 4956175"/>
              <a:gd name="connsiteY6" fmla="*/ 5789613 h 5789613"/>
              <a:gd name="connsiteX7" fmla="*/ 663594 w 4956175"/>
              <a:gd name="connsiteY7" fmla="*/ 4044486 h 5789613"/>
              <a:gd name="connsiteX8" fmla="*/ 621837 w 4956175"/>
              <a:gd name="connsiteY8" fmla="*/ 3688224 h 5789613"/>
              <a:gd name="connsiteX9" fmla="*/ 13771 w 4956175"/>
              <a:gd name="connsiteY9" fmla="*/ 1414437 h 5789613"/>
              <a:gd name="connsiteX10" fmla="*/ 0 w 4956175"/>
              <a:gd name="connsiteY10" fmla="*/ 1399141 h 5789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56175" h="5789613">
                <a:moveTo>
                  <a:pt x="0" y="0"/>
                </a:moveTo>
                <a:lnTo>
                  <a:pt x="1935821" y="0"/>
                </a:lnTo>
                <a:lnTo>
                  <a:pt x="1961083" y="159993"/>
                </a:lnTo>
                <a:cubicBezTo>
                  <a:pt x="2133949" y="949590"/>
                  <a:pt x="2890266" y="1271975"/>
                  <a:pt x="3569855" y="1600751"/>
                </a:cubicBezTo>
                <a:cubicBezTo>
                  <a:pt x="3717395" y="1659201"/>
                  <a:pt x="3859368" y="1731566"/>
                  <a:pt x="3990205" y="1820632"/>
                </a:cubicBezTo>
                <a:cubicBezTo>
                  <a:pt x="4572015" y="2207510"/>
                  <a:pt x="4956175" y="2869935"/>
                  <a:pt x="4956175" y="3621425"/>
                </a:cubicBezTo>
                <a:cubicBezTo>
                  <a:pt x="4956175" y="4818243"/>
                  <a:pt x="3984638" y="5789613"/>
                  <a:pt x="2787614" y="5789613"/>
                </a:cubicBezTo>
                <a:cubicBezTo>
                  <a:pt x="1738131" y="5789613"/>
                  <a:pt x="861242" y="5038123"/>
                  <a:pt x="663594" y="4044486"/>
                </a:cubicBezTo>
                <a:cubicBezTo>
                  <a:pt x="641324" y="3930371"/>
                  <a:pt x="627405" y="3810689"/>
                  <a:pt x="621837" y="3688224"/>
                </a:cubicBezTo>
                <a:cubicBezTo>
                  <a:pt x="501961" y="2602738"/>
                  <a:pt x="426190" y="1915971"/>
                  <a:pt x="13771" y="1414437"/>
                </a:cubicBezTo>
                <a:lnTo>
                  <a:pt x="0" y="1399141"/>
                </a:lnTo>
                <a:close/>
              </a:path>
            </a:pathLst>
          </a:custGeom>
          <a:blipFill dpi="0" rotWithShape="0">
            <a:blip r:embed="rId3" cstate="email">
              <a:extLst>
                <a:ext uri="{28A0092B-C50C-407E-A947-70E740481C1C}">
                  <a14:useLocalDpi xmlns:a14="http://schemas.microsoft.com/office/drawing/2010/main"/>
                </a:ext>
                <a:ext uri="{837473B0-CC2E-450A-ABE3-18F120FF3D39}">
                  <a1611:picAttrSrcUrl xmlns:a1611="http://schemas.microsoft.com/office/drawing/2016/11/main" r:id="rId4"/>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E03C767-93F9-4F52-A0A2-7362575E631C}"/>
              </a:ext>
            </a:extLst>
          </p:cNvPr>
          <p:cNvSpPr/>
          <p:nvPr/>
        </p:nvSpPr>
        <p:spPr>
          <a:xfrm>
            <a:off x="3392757" y="5610233"/>
            <a:ext cx="5183207" cy="1015663"/>
          </a:xfrm>
          <a:prstGeom prst="rect">
            <a:avLst/>
          </a:prstGeom>
          <a:noFill/>
        </p:spPr>
        <p:txBody>
          <a:bodyPr wrap="square" lIns="91440" tIns="45720" rIns="91440" bIns="45720">
            <a:spAutoFit/>
          </a:bodyPr>
          <a:lstStyle/>
          <a:p>
            <a:r>
              <a:rPr lang="en-US" sz="6000" b="1" dirty="0">
                <a:ln w="0"/>
                <a:effectLst>
                  <a:outerShdw blurRad="38100" dist="19050" dir="2700000" algn="tl" rotWithShape="0">
                    <a:schemeClr val="dk1">
                      <a:alpha val="40000"/>
                    </a:schemeClr>
                  </a:outerShdw>
                </a:effectLst>
                <a:latin typeface="Calibri (body)"/>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70749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0" y="1662546"/>
            <a:ext cx="12192000" cy="4712028"/>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sz="2400" dirty="0">
                <a:solidFill>
                  <a:schemeClr val="tx1"/>
                </a:solidFill>
                <a:latin typeface="Calibri (body)"/>
              </a:rPr>
              <a:t>This research project aims to provide a comprehensive overview of Bangladesh's exports to European, Asian, African, and American nations. </a:t>
            </a:r>
          </a:p>
          <a:p>
            <a:pPr marL="285750" indent="-285750">
              <a:buFont typeface="Arial" panose="020B0604020202020204" pitchFamily="34" charset="0"/>
              <a:buChar char="•"/>
            </a:pPr>
            <a:endParaRPr lang="en-GB" sz="2400" dirty="0">
              <a:solidFill>
                <a:schemeClr val="tx1"/>
              </a:solidFill>
              <a:latin typeface="Calibri (body)"/>
            </a:endParaRPr>
          </a:p>
          <a:p>
            <a:pPr marL="285750" indent="-285750">
              <a:buFont typeface="Arial" panose="020B0604020202020204" pitchFamily="34" charset="0"/>
              <a:buChar char="•"/>
            </a:pPr>
            <a:r>
              <a:rPr lang="en-GB" sz="2400" dirty="0">
                <a:solidFill>
                  <a:schemeClr val="tx1"/>
                </a:solidFill>
                <a:latin typeface="Calibri (body)"/>
              </a:rPr>
              <a:t>It also emphasizes the key factors that have played a significant role in the country's exports. </a:t>
            </a:r>
          </a:p>
          <a:p>
            <a:pPr marL="285750" indent="-285750">
              <a:buFont typeface="Arial" panose="020B0604020202020204" pitchFamily="34" charset="0"/>
              <a:buChar char="•"/>
            </a:pPr>
            <a:endParaRPr lang="en-GB" sz="2400" dirty="0">
              <a:solidFill>
                <a:schemeClr val="tx1"/>
              </a:solidFill>
              <a:latin typeface="Calibri (body)"/>
            </a:endParaRPr>
          </a:p>
          <a:p>
            <a:pPr marL="285750" indent="-285750">
              <a:buFont typeface="Arial" panose="020B0604020202020204" pitchFamily="34" charset="0"/>
              <a:buChar char="•"/>
            </a:pPr>
            <a:r>
              <a:rPr lang="en-GB" sz="2400" dirty="0">
                <a:solidFill>
                  <a:schemeClr val="tx1"/>
                </a:solidFill>
                <a:latin typeface="Calibri (body)"/>
              </a:rPr>
              <a:t>By examining influential aspects from 1995 to 2021, we will gain a better understanding of the determinant variables. </a:t>
            </a:r>
          </a:p>
          <a:p>
            <a:pPr marL="285750" indent="-285750">
              <a:buFont typeface="Arial" panose="020B0604020202020204" pitchFamily="34" charset="0"/>
              <a:buChar char="•"/>
            </a:pPr>
            <a:endParaRPr lang="en-GB" sz="2400" dirty="0">
              <a:solidFill>
                <a:schemeClr val="tx1"/>
              </a:solidFill>
              <a:latin typeface="Calibri (body)"/>
            </a:endParaRPr>
          </a:p>
          <a:p>
            <a:pPr marL="285750" indent="-285750">
              <a:buFont typeface="Arial" panose="020B0604020202020204" pitchFamily="34" charset="0"/>
              <a:buChar char="•"/>
            </a:pPr>
            <a:r>
              <a:rPr lang="en-GB" sz="2400" dirty="0">
                <a:solidFill>
                  <a:schemeClr val="tx1"/>
                </a:solidFill>
                <a:latin typeface="Calibri (body)"/>
              </a:rPr>
              <a:t>This understanding will assist us in policymaking, investment, business decisions, and mitigating potential challenges in the future</a:t>
            </a:r>
          </a:p>
        </p:txBody>
      </p:sp>
      <p:grpSp>
        <p:nvGrpSpPr>
          <p:cNvPr id="114" name="Group 113"/>
          <p:cNvGrpSpPr/>
          <p:nvPr/>
        </p:nvGrpSpPr>
        <p:grpSpPr>
          <a:xfrm>
            <a:off x="0" y="-1257159"/>
            <a:ext cx="5986473" cy="3272768"/>
            <a:chOff x="237168" y="0"/>
            <a:chExt cx="5986473" cy="3272768"/>
          </a:xfrm>
        </p:grpSpPr>
        <p:sp>
          <p:nvSpPr>
            <p:cNvPr id="47" name="Freeform 46"/>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41"/>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40" name="Freeform 39"/>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11916" y="18778"/>
            <a:ext cx="3065138" cy="1416816"/>
            <a:chOff x="1328201" y="1004168"/>
            <a:chExt cx="2534424" cy="1171499"/>
          </a:xfrm>
        </p:grpSpPr>
        <p:sp>
          <p:nvSpPr>
            <p:cNvPr id="21" name="Rectangle 20"/>
            <p:cNvSpPr/>
            <p:nvPr/>
          </p:nvSpPr>
          <p:spPr>
            <a:xfrm>
              <a:off x="1351113" y="1284966"/>
              <a:ext cx="2511512" cy="890701"/>
            </a:xfrm>
            <a:prstGeom prst="rect">
              <a:avLst/>
            </a:prstGeom>
            <a:noFill/>
          </p:spPr>
          <p:txBody>
            <a:bodyPr wrap="square" lIns="91440" tIns="45720" rIns="91440" bIns="45720">
              <a:spAutoFit/>
            </a:bodyPr>
            <a:lstStyle/>
            <a:p>
              <a:r>
                <a:rPr lang="en-US" sz="3200" b="1" cap="none" spc="200" dirty="0">
                  <a:ln w="0">
                    <a:noFill/>
                  </a:ln>
                  <a:solidFill>
                    <a:schemeClr val="bg1"/>
                  </a:solidFill>
                  <a:latin typeface="Calibri (body)"/>
                </a:rPr>
                <a:t>OUR</a:t>
              </a:r>
            </a:p>
            <a:p>
              <a:r>
                <a:rPr lang="en-US" sz="3200" b="1" spc="200" dirty="0">
                  <a:ln w="0">
                    <a:noFill/>
                  </a:ln>
                  <a:solidFill>
                    <a:schemeClr val="bg1"/>
                  </a:solidFill>
                  <a:latin typeface="Calibri (body)"/>
                </a:rPr>
                <a:t>MOTIVATION</a:t>
              </a:r>
              <a:endParaRPr lang="en-US" sz="3200" b="1" cap="none" spc="200" dirty="0">
                <a:ln w="0">
                  <a:noFill/>
                </a:ln>
                <a:solidFill>
                  <a:schemeClr val="bg1"/>
                </a:solidFill>
                <a:latin typeface="Calibri (body)"/>
              </a:endParaRPr>
            </a:p>
          </p:txBody>
        </p:sp>
        <p:sp>
          <p:nvSpPr>
            <p:cNvPr id="22" name="Freeform 31"/>
            <p:cNvSpPr>
              <a:spLocks/>
            </p:cNvSpPr>
            <p:nvPr/>
          </p:nvSpPr>
          <p:spPr bwMode="auto">
            <a:xfrm>
              <a:off x="1328201" y="1004168"/>
              <a:ext cx="864230" cy="1171499"/>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6547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0" y="1597903"/>
            <a:ext cx="12192000" cy="3643745"/>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fontAlgn="base">
              <a:buFont typeface="+mj-lt"/>
              <a:buAutoNum type="arabicPeriod"/>
            </a:pPr>
            <a:r>
              <a:rPr lang="en-GB" sz="2400" dirty="0">
                <a:solidFill>
                  <a:schemeClr val="tx1"/>
                </a:solidFill>
                <a:latin typeface="Calibri (body)"/>
              </a:rPr>
              <a:t>To what extent do natural disasters impact Bangladesh's trade?</a:t>
            </a:r>
          </a:p>
          <a:p>
            <a:pPr marL="457200" indent="-457200" fontAlgn="base">
              <a:buFont typeface="+mj-lt"/>
              <a:buAutoNum type="arabicPeriod"/>
            </a:pPr>
            <a:endParaRPr lang="en-GB" sz="2400" dirty="0">
              <a:solidFill>
                <a:schemeClr val="tx1"/>
              </a:solidFill>
              <a:latin typeface="Calibri (body)"/>
            </a:endParaRPr>
          </a:p>
          <a:p>
            <a:pPr marL="457200" indent="-457200" fontAlgn="base">
              <a:buFont typeface="+mj-lt"/>
              <a:buAutoNum type="arabicPeriod"/>
            </a:pPr>
            <a:r>
              <a:rPr lang="en-GB" sz="2400" dirty="0">
                <a:solidFill>
                  <a:schemeClr val="tx1"/>
                </a:solidFill>
                <a:latin typeface="Calibri (body)"/>
              </a:rPr>
              <a:t>How do political changes, both domestically and internationally, influence Bangladesh's export sector?</a:t>
            </a:r>
          </a:p>
          <a:p>
            <a:pPr marL="457200" indent="-457200" fontAlgn="base">
              <a:buFont typeface="+mj-lt"/>
              <a:buAutoNum type="arabicPeriod"/>
            </a:pPr>
            <a:endParaRPr lang="en-GB" sz="2400" dirty="0">
              <a:solidFill>
                <a:schemeClr val="tx1"/>
              </a:solidFill>
              <a:latin typeface="Calibri (body)"/>
            </a:endParaRPr>
          </a:p>
          <a:p>
            <a:pPr marL="457200" indent="-457200" fontAlgn="base">
              <a:buFont typeface="+mj-lt"/>
              <a:buAutoNum type="arabicPeriod"/>
            </a:pPr>
            <a:r>
              <a:rPr lang="en-GB" sz="2400" dirty="0">
                <a:solidFill>
                  <a:schemeClr val="tx1"/>
                </a:solidFill>
                <a:latin typeface="Calibri (body)"/>
              </a:rPr>
              <a:t>What are the main exported items from Bangladesh between 1995 and 2021?</a:t>
            </a:r>
          </a:p>
          <a:p>
            <a:pPr marL="457200" indent="-457200" fontAlgn="base">
              <a:buFont typeface="+mj-lt"/>
              <a:buAutoNum type="arabicPeriod"/>
            </a:pPr>
            <a:endParaRPr lang="en-GB" sz="2400" dirty="0">
              <a:solidFill>
                <a:schemeClr val="tx1"/>
              </a:solidFill>
              <a:latin typeface="Calibri (body)"/>
            </a:endParaRPr>
          </a:p>
          <a:p>
            <a:pPr marL="457200" indent="-457200" fontAlgn="base">
              <a:buFont typeface="+mj-lt"/>
              <a:buAutoNum type="arabicPeriod"/>
            </a:pPr>
            <a:r>
              <a:rPr lang="en-GB" sz="2400" dirty="0">
                <a:solidFill>
                  <a:schemeClr val="tx1"/>
                </a:solidFill>
                <a:latin typeface="Calibri (body)"/>
              </a:rPr>
              <a:t>Who are the primary importers of Bangladesh's trade?</a:t>
            </a:r>
          </a:p>
          <a:p>
            <a:pPr fontAlgn="base"/>
            <a:br>
              <a:rPr lang="en-GB" sz="2400" dirty="0">
                <a:solidFill>
                  <a:schemeClr val="tx1"/>
                </a:solidFill>
                <a:latin typeface="Calibri (body)"/>
              </a:rPr>
            </a:br>
            <a:endParaRPr lang="en-US" sz="2400" dirty="0">
              <a:solidFill>
                <a:schemeClr val="tx1"/>
              </a:solidFill>
              <a:latin typeface="Calibri (body)"/>
            </a:endParaRPr>
          </a:p>
        </p:txBody>
      </p:sp>
      <p:grpSp>
        <p:nvGrpSpPr>
          <p:cNvPr id="115" name="Group 114"/>
          <p:cNvGrpSpPr/>
          <p:nvPr/>
        </p:nvGrpSpPr>
        <p:grpSpPr>
          <a:xfrm rot="10800000" flipH="1">
            <a:off x="8210987" y="4065347"/>
            <a:ext cx="5533763" cy="3023836"/>
            <a:chOff x="237168" y="0"/>
            <a:chExt cx="5986473" cy="3272768"/>
          </a:xfrm>
        </p:grpSpPr>
        <p:sp>
          <p:nvSpPr>
            <p:cNvPr id="116" name="Freeform 115"/>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7" name="Freeform 116"/>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118" name="Freeform 117"/>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p:cNvSpPr/>
          <p:nvPr/>
        </p:nvSpPr>
        <p:spPr>
          <a:xfrm>
            <a:off x="9239388" y="5407124"/>
            <a:ext cx="2952612" cy="1077218"/>
          </a:xfrm>
          <a:prstGeom prst="rect">
            <a:avLst/>
          </a:prstGeom>
          <a:noFill/>
        </p:spPr>
        <p:txBody>
          <a:bodyPr wrap="square" lIns="91440" tIns="45720" rIns="91440" bIns="45720">
            <a:spAutoFit/>
          </a:bodyPr>
          <a:lstStyle/>
          <a:p>
            <a:r>
              <a:rPr lang="en-US" sz="3200" b="1" cap="none" spc="200" dirty="0">
                <a:ln w="0">
                  <a:noFill/>
                </a:ln>
                <a:solidFill>
                  <a:schemeClr val="bg1"/>
                </a:solidFill>
                <a:latin typeface="Calibri (body)"/>
              </a:rPr>
              <a:t>RESEARCH QUESTIONS</a:t>
            </a:r>
          </a:p>
        </p:txBody>
      </p:sp>
      <p:sp>
        <p:nvSpPr>
          <p:cNvPr id="24" name="Freeform 31"/>
          <p:cNvSpPr>
            <a:spLocks/>
          </p:cNvSpPr>
          <p:nvPr/>
        </p:nvSpPr>
        <p:spPr bwMode="auto">
          <a:xfrm>
            <a:off x="9197823" y="5079552"/>
            <a:ext cx="1045202" cy="1416816"/>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50590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3"/>
          <a:srcRect l="9111" t="15436" r="5277" b="9375"/>
          <a:stretch/>
        </p:blipFill>
        <p:spPr>
          <a:xfrm>
            <a:off x="18068" y="-34096"/>
            <a:ext cx="10903704" cy="6883260"/>
          </a:xfrm>
          <a:prstGeom prst="rect">
            <a:avLst/>
          </a:prstGeom>
        </p:spPr>
      </p:pic>
      <p:sp>
        <p:nvSpPr>
          <p:cNvPr id="38" name="Freeform 37"/>
          <p:cNvSpPr>
            <a:spLocks/>
          </p:cNvSpPr>
          <p:nvPr/>
        </p:nvSpPr>
        <p:spPr bwMode="auto">
          <a:xfrm>
            <a:off x="3705747" y="34095"/>
            <a:ext cx="8402861" cy="6858002"/>
          </a:xfrm>
          <a:custGeom>
            <a:avLst/>
            <a:gdLst>
              <a:gd name="connsiteX0" fmla="*/ 5270079 w 8402861"/>
              <a:gd name="connsiteY0" fmla="*/ 0 h 6840324"/>
              <a:gd name="connsiteX1" fmla="*/ 8231220 w 8402861"/>
              <a:gd name="connsiteY1" fmla="*/ 0 h 6840324"/>
              <a:gd name="connsiteX2" fmla="*/ 8402861 w 8402861"/>
              <a:gd name="connsiteY2" fmla="*/ 0 h 6840324"/>
              <a:gd name="connsiteX3" fmla="*/ 8402861 w 8402861"/>
              <a:gd name="connsiteY3" fmla="*/ 6840324 h 6840324"/>
              <a:gd name="connsiteX4" fmla="*/ 0 w 8402861"/>
              <a:gd name="connsiteY4" fmla="*/ 6840324 h 6840324"/>
              <a:gd name="connsiteX5" fmla="*/ 137491 w 8402861"/>
              <a:gd name="connsiteY5" fmla="*/ 6820776 h 6840324"/>
              <a:gd name="connsiteX6" fmla="*/ 2811273 w 8402861"/>
              <a:gd name="connsiteY6" fmla="*/ 5358967 h 6840324"/>
              <a:gd name="connsiteX7" fmla="*/ 2820915 w 8402861"/>
              <a:gd name="connsiteY7" fmla="*/ 5349415 h 6840324"/>
              <a:gd name="connsiteX8" fmla="*/ 2955909 w 8402861"/>
              <a:gd name="connsiteY8" fmla="*/ 5225232 h 6840324"/>
              <a:gd name="connsiteX9" fmla="*/ 3023405 w 8402861"/>
              <a:gd name="connsiteY9" fmla="*/ 5158364 h 6840324"/>
              <a:gd name="connsiteX10" fmla="*/ 3090903 w 8402861"/>
              <a:gd name="connsiteY10" fmla="*/ 5081944 h 6840324"/>
              <a:gd name="connsiteX11" fmla="*/ 3264465 w 8402861"/>
              <a:gd name="connsiteY11" fmla="*/ 4890893 h 6840324"/>
              <a:gd name="connsiteX12" fmla="*/ 3293392 w 8402861"/>
              <a:gd name="connsiteY12" fmla="*/ 4852683 h 6840324"/>
              <a:gd name="connsiteX13" fmla="*/ 3351246 w 8402861"/>
              <a:gd name="connsiteY13" fmla="*/ 4795368 h 6840324"/>
              <a:gd name="connsiteX14" fmla="*/ 3409101 w 8402861"/>
              <a:gd name="connsiteY14" fmla="*/ 4718948 h 6840324"/>
              <a:gd name="connsiteX15" fmla="*/ 3466955 w 8402861"/>
              <a:gd name="connsiteY15" fmla="*/ 4642528 h 6840324"/>
              <a:gd name="connsiteX16" fmla="*/ 3679087 w 8402861"/>
              <a:gd name="connsiteY16" fmla="*/ 4365505 h 6840324"/>
              <a:gd name="connsiteX17" fmla="*/ 3717656 w 8402861"/>
              <a:gd name="connsiteY17" fmla="*/ 4308189 h 6840324"/>
              <a:gd name="connsiteX18" fmla="*/ 3765868 w 8402861"/>
              <a:gd name="connsiteY18" fmla="*/ 4250874 h 6840324"/>
              <a:gd name="connsiteX19" fmla="*/ 3804438 w 8402861"/>
              <a:gd name="connsiteY19" fmla="*/ 4184006 h 6840324"/>
              <a:gd name="connsiteX20" fmla="*/ 3852650 w 8402861"/>
              <a:gd name="connsiteY20" fmla="*/ 4117139 h 6840324"/>
              <a:gd name="connsiteX21" fmla="*/ 4228702 w 8402861"/>
              <a:gd name="connsiteY21" fmla="*/ 3515330 h 6840324"/>
              <a:gd name="connsiteX22" fmla="*/ 4257630 w 8402861"/>
              <a:gd name="connsiteY22" fmla="*/ 3458014 h 6840324"/>
              <a:gd name="connsiteX23" fmla="*/ 4440835 w 8402861"/>
              <a:gd name="connsiteY23" fmla="*/ 3114124 h 6840324"/>
              <a:gd name="connsiteX24" fmla="*/ 4508331 w 8402861"/>
              <a:gd name="connsiteY24" fmla="*/ 2980388 h 6840324"/>
              <a:gd name="connsiteX25" fmla="*/ 4633682 w 8402861"/>
              <a:gd name="connsiteY25" fmla="*/ 2703365 h 6840324"/>
              <a:gd name="connsiteX26" fmla="*/ 4652967 w 8402861"/>
              <a:gd name="connsiteY26" fmla="*/ 2655603 h 6840324"/>
              <a:gd name="connsiteX27" fmla="*/ 4691537 w 8402861"/>
              <a:gd name="connsiteY27" fmla="*/ 2560077 h 6840324"/>
              <a:gd name="connsiteX28" fmla="*/ 4720463 w 8402861"/>
              <a:gd name="connsiteY28" fmla="*/ 2493210 h 6840324"/>
              <a:gd name="connsiteX29" fmla="*/ 4807245 w 8402861"/>
              <a:gd name="connsiteY29" fmla="*/ 2273502 h 6840324"/>
              <a:gd name="connsiteX30" fmla="*/ 4836172 w 8402861"/>
              <a:gd name="connsiteY30" fmla="*/ 2206634 h 6840324"/>
              <a:gd name="connsiteX31" fmla="*/ 5019377 w 8402861"/>
              <a:gd name="connsiteY31" fmla="*/ 1633482 h 6840324"/>
              <a:gd name="connsiteX32" fmla="*/ 5038662 w 8402861"/>
              <a:gd name="connsiteY32" fmla="*/ 1566614 h 6840324"/>
              <a:gd name="connsiteX33" fmla="*/ 5057947 w 8402861"/>
              <a:gd name="connsiteY33" fmla="*/ 1499747 h 6840324"/>
              <a:gd name="connsiteX34" fmla="*/ 5086874 w 8402861"/>
              <a:gd name="connsiteY34" fmla="*/ 1356459 h 6840324"/>
              <a:gd name="connsiteX35" fmla="*/ 5106159 w 8402861"/>
              <a:gd name="connsiteY35" fmla="*/ 1280039 h 6840324"/>
              <a:gd name="connsiteX36" fmla="*/ 5183297 w 8402861"/>
              <a:gd name="connsiteY36" fmla="*/ 907490 h 6840324"/>
              <a:gd name="connsiteX37" fmla="*/ 5192940 w 8402861"/>
              <a:gd name="connsiteY37" fmla="*/ 821517 h 6840324"/>
              <a:gd name="connsiteX38" fmla="*/ 5212225 w 8402861"/>
              <a:gd name="connsiteY38" fmla="*/ 716440 h 6840324"/>
              <a:gd name="connsiteX39" fmla="*/ 5221867 w 8402861"/>
              <a:gd name="connsiteY39" fmla="*/ 649572 h 6840324"/>
              <a:gd name="connsiteX40" fmla="*/ 5231509 w 8402861"/>
              <a:gd name="connsiteY40" fmla="*/ 582704 h 6840324"/>
              <a:gd name="connsiteX41" fmla="*/ 5250795 w 8402861"/>
              <a:gd name="connsiteY41" fmla="*/ 439416 h 6840324"/>
              <a:gd name="connsiteX42" fmla="*/ 5250795 w 8402861"/>
              <a:gd name="connsiteY42" fmla="*/ 372549 h 6840324"/>
              <a:gd name="connsiteX43" fmla="*/ 5260437 w 8402861"/>
              <a:gd name="connsiteY43" fmla="*/ 324786 h 6840324"/>
              <a:gd name="connsiteX44" fmla="*/ 5260437 w 8402861"/>
              <a:gd name="connsiteY44" fmla="*/ 248366 h 6840324"/>
              <a:gd name="connsiteX45" fmla="*/ 5270079 w 8402861"/>
              <a:gd name="connsiteY45" fmla="*/ 162393 h 6840324"/>
              <a:gd name="connsiteX46" fmla="*/ 5270079 w 8402861"/>
              <a:gd name="connsiteY46" fmla="*/ 95525 h 6840324"/>
              <a:gd name="connsiteX47" fmla="*/ 5270079 w 8402861"/>
              <a:gd name="connsiteY47" fmla="*/ 28658 h 6840324"/>
              <a:gd name="connsiteX48" fmla="*/ 5270079 w 8402861"/>
              <a:gd name="connsiteY48" fmla="*/ 0 h 6840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8402861" h="6840324">
                <a:moveTo>
                  <a:pt x="5270079" y="0"/>
                </a:moveTo>
                <a:cubicBezTo>
                  <a:pt x="6508221" y="0"/>
                  <a:pt x="7475519" y="0"/>
                  <a:pt x="8231220" y="0"/>
                </a:cubicBezTo>
                <a:lnTo>
                  <a:pt x="8402861" y="0"/>
                </a:lnTo>
                <a:lnTo>
                  <a:pt x="8402861" y="6840324"/>
                </a:lnTo>
                <a:lnTo>
                  <a:pt x="0" y="6840324"/>
                </a:lnTo>
                <a:lnTo>
                  <a:pt x="137491" y="6820776"/>
                </a:lnTo>
                <a:cubicBezTo>
                  <a:pt x="1130448" y="6653595"/>
                  <a:pt x="2042896" y="6111228"/>
                  <a:pt x="2811273" y="5358967"/>
                </a:cubicBezTo>
                <a:cubicBezTo>
                  <a:pt x="2820915" y="5349415"/>
                  <a:pt x="2820915" y="5349415"/>
                  <a:pt x="2820915" y="5349415"/>
                </a:cubicBezTo>
                <a:cubicBezTo>
                  <a:pt x="2869128" y="5311205"/>
                  <a:pt x="2907697" y="5272994"/>
                  <a:pt x="2955909" y="5225232"/>
                </a:cubicBezTo>
                <a:cubicBezTo>
                  <a:pt x="2975194" y="5206127"/>
                  <a:pt x="2994478" y="5177469"/>
                  <a:pt x="3023405" y="5158364"/>
                </a:cubicBezTo>
                <a:cubicBezTo>
                  <a:pt x="3042690" y="5129707"/>
                  <a:pt x="3061975" y="5110602"/>
                  <a:pt x="3090903" y="5081944"/>
                </a:cubicBezTo>
                <a:cubicBezTo>
                  <a:pt x="3148757" y="5024629"/>
                  <a:pt x="3206611" y="4957761"/>
                  <a:pt x="3264465" y="4890893"/>
                </a:cubicBezTo>
                <a:cubicBezTo>
                  <a:pt x="3274107" y="4881341"/>
                  <a:pt x="3283749" y="4871788"/>
                  <a:pt x="3293392" y="4852683"/>
                </a:cubicBezTo>
                <a:cubicBezTo>
                  <a:pt x="3312676" y="4833578"/>
                  <a:pt x="3331961" y="4814473"/>
                  <a:pt x="3351246" y="4795368"/>
                </a:cubicBezTo>
                <a:cubicBezTo>
                  <a:pt x="3370531" y="4766711"/>
                  <a:pt x="3389815" y="4738053"/>
                  <a:pt x="3409101" y="4718948"/>
                </a:cubicBezTo>
                <a:cubicBezTo>
                  <a:pt x="3428386" y="4690290"/>
                  <a:pt x="3447670" y="4671185"/>
                  <a:pt x="3466955" y="4642528"/>
                </a:cubicBezTo>
                <a:cubicBezTo>
                  <a:pt x="3534451" y="4556555"/>
                  <a:pt x="3611590" y="4461030"/>
                  <a:pt x="3679087" y="4365505"/>
                </a:cubicBezTo>
                <a:cubicBezTo>
                  <a:pt x="3688729" y="4346399"/>
                  <a:pt x="3708014" y="4327294"/>
                  <a:pt x="3717656" y="4308189"/>
                </a:cubicBezTo>
                <a:cubicBezTo>
                  <a:pt x="3736941" y="4289084"/>
                  <a:pt x="3746583" y="4269979"/>
                  <a:pt x="3765868" y="4250874"/>
                </a:cubicBezTo>
                <a:cubicBezTo>
                  <a:pt x="3775511" y="4222217"/>
                  <a:pt x="3794795" y="4203112"/>
                  <a:pt x="3804438" y="4184006"/>
                </a:cubicBezTo>
                <a:cubicBezTo>
                  <a:pt x="3823722" y="4164901"/>
                  <a:pt x="3833365" y="4145796"/>
                  <a:pt x="3852650" y="4117139"/>
                </a:cubicBezTo>
                <a:cubicBezTo>
                  <a:pt x="3987643" y="3926088"/>
                  <a:pt x="4112994" y="3715933"/>
                  <a:pt x="4228702" y="3515330"/>
                </a:cubicBezTo>
                <a:cubicBezTo>
                  <a:pt x="4238345" y="3496225"/>
                  <a:pt x="4247987" y="3477120"/>
                  <a:pt x="4257630" y="3458014"/>
                </a:cubicBezTo>
                <a:cubicBezTo>
                  <a:pt x="4325126" y="3343384"/>
                  <a:pt x="4382981" y="3238306"/>
                  <a:pt x="4440835" y="3114124"/>
                </a:cubicBezTo>
                <a:cubicBezTo>
                  <a:pt x="4460120" y="3075913"/>
                  <a:pt x="4489047" y="3028151"/>
                  <a:pt x="4508331" y="2980388"/>
                </a:cubicBezTo>
                <a:cubicBezTo>
                  <a:pt x="4546901" y="2884863"/>
                  <a:pt x="4595113" y="2798890"/>
                  <a:pt x="4633682" y="2703365"/>
                </a:cubicBezTo>
                <a:cubicBezTo>
                  <a:pt x="4643325" y="2684260"/>
                  <a:pt x="4652967" y="2665155"/>
                  <a:pt x="4652967" y="2655603"/>
                </a:cubicBezTo>
                <a:cubicBezTo>
                  <a:pt x="4672251" y="2617392"/>
                  <a:pt x="4681894" y="2588735"/>
                  <a:pt x="4691537" y="2560077"/>
                </a:cubicBezTo>
                <a:cubicBezTo>
                  <a:pt x="4701179" y="2540972"/>
                  <a:pt x="4710821" y="2512314"/>
                  <a:pt x="4720463" y="2493210"/>
                </a:cubicBezTo>
                <a:cubicBezTo>
                  <a:pt x="4749391" y="2416789"/>
                  <a:pt x="4778318" y="2349921"/>
                  <a:pt x="4807245" y="2273502"/>
                </a:cubicBezTo>
                <a:cubicBezTo>
                  <a:pt x="4816887" y="2254396"/>
                  <a:pt x="4826529" y="2225739"/>
                  <a:pt x="4836172" y="2206634"/>
                </a:cubicBezTo>
                <a:cubicBezTo>
                  <a:pt x="4903669" y="2015583"/>
                  <a:pt x="4961523" y="1824533"/>
                  <a:pt x="5019377" y="1633482"/>
                </a:cubicBezTo>
                <a:cubicBezTo>
                  <a:pt x="5019377" y="1614377"/>
                  <a:pt x="5029019" y="1585719"/>
                  <a:pt x="5038662" y="1566614"/>
                </a:cubicBezTo>
                <a:cubicBezTo>
                  <a:pt x="5038662" y="1547509"/>
                  <a:pt x="5048305" y="1518852"/>
                  <a:pt x="5057947" y="1499747"/>
                </a:cubicBezTo>
                <a:cubicBezTo>
                  <a:pt x="5067589" y="1451984"/>
                  <a:pt x="5077231" y="1404221"/>
                  <a:pt x="5086874" y="1356459"/>
                </a:cubicBezTo>
                <a:cubicBezTo>
                  <a:pt x="5096517" y="1327801"/>
                  <a:pt x="5106159" y="1308696"/>
                  <a:pt x="5106159" y="1280039"/>
                </a:cubicBezTo>
                <a:cubicBezTo>
                  <a:pt x="5135086" y="1155856"/>
                  <a:pt x="5164013" y="1031673"/>
                  <a:pt x="5183297" y="907490"/>
                </a:cubicBezTo>
                <a:cubicBezTo>
                  <a:pt x="5183297" y="878833"/>
                  <a:pt x="5192940" y="850175"/>
                  <a:pt x="5192940" y="821517"/>
                </a:cubicBezTo>
                <a:cubicBezTo>
                  <a:pt x="5202583" y="783307"/>
                  <a:pt x="5212225" y="754650"/>
                  <a:pt x="5212225" y="716440"/>
                </a:cubicBezTo>
                <a:cubicBezTo>
                  <a:pt x="5212225" y="697335"/>
                  <a:pt x="5221867" y="668677"/>
                  <a:pt x="5221867" y="649572"/>
                </a:cubicBezTo>
                <a:cubicBezTo>
                  <a:pt x="5221867" y="630467"/>
                  <a:pt x="5231509" y="601809"/>
                  <a:pt x="5231509" y="582704"/>
                </a:cubicBezTo>
                <a:cubicBezTo>
                  <a:pt x="5231509" y="534942"/>
                  <a:pt x="5241152" y="487179"/>
                  <a:pt x="5250795" y="439416"/>
                </a:cubicBezTo>
                <a:cubicBezTo>
                  <a:pt x="5250795" y="420311"/>
                  <a:pt x="5250795" y="391654"/>
                  <a:pt x="5250795" y="372549"/>
                </a:cubicBezTo>
                <a:cubicBezTo>
                  <a:pt x="5250795" y="353444"/>
                  <a:pt x="5250795" y="343891"/>
                  <a:pt x="5260437" y="324786"/>
                </a:cubicBezTo>
                <a:cubicBezTo>
                  <a:pt x="5260437" y="296128"/>
                  <a:pt x="5260437" y="267471"/>
                  <a:pt x="5260437" y="248366"/>
                </a:cubicBezTo>
                <a:cubicBezTo>
                  <a:pt x="5260437" y="219708"/>
                  <a:pt x="5270079" y="191051"/>
                  <a:pt x="5270079" y="162393"/>
                </a:cubicBezTo>
                <a:cubicBezTo>
                  <a:pt x="5270079" y="133735"/>
                  <a:pt x="5270079" y="114630"/>
                  <a:pt x="5270079" y="95525"/>
                </a:cubicBezTo>
                <a:cubicBezTo>
                  <a:pt x="5270079" y="76420"/>
                  <a:pt x="5270079" y="47763"/>
                  <a:pt x="5270079" y="28658"/>
                </a:cubicBezTo>
                <a:cubicBezTo>
                  <a:pt x="5270079" y="19105"/>
                  <a:pt x="5270079" y="9553"/>
                  <a:pt x="5270079"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GB" dirty="0"/>
          </a:p>
        </p:txBody>
      </p:sp>
      <p:grpSp>
        <p:nvGrpSpPr>
          <p:cNvPr id="36" name="Group 35"/>
          <p:cNvGrpSpPr/>
          <p:nvPr/>
        </p:nvGrpSpPr>
        <p:grpSpPr>
          <a:xfrm>
            <a:off x="0" y="-34096"/>
            <a:ext cx="4709898" cy="4279624"/>
            <a:chOff x="-77788" y="-1"/>
            <a:chExt cx="4127500" cy="3429253"/>
          </a:xfrm>
        </p:grpSpPr>
        <p:sp>
          <p:nvSpPr>
            <p:cNvPr id="17" name="Freeform 12"/>
            <p:cNvSpPr>
              <a:spLocks/>
            </p:cNvSpPr>
            <p:nvPr/>
          </p:nvSpPr>
          <p:spPr bwMode="auto">
            <a:xfrm>
              <a:off x="1282245" y="-1"/>
              <a:ext cx="2767467" cy="986298"/>
            </a:xfrm>
            <a:custGeom>
              <a:avLst/>
              <a:gdLst>
                <a:gd name="T0" fmla="*/ 352 w 352"/>
                <a:gd name="T1" fmla="*/ 0 h 125"/>
                <a:gd name="T2" fmla="*/ 32 w 352"/>
                <a:gd name="T3" fmla="*/ 108 h 125"/>
                <a:gd name="T4" fmla="*/ 0 w 352"/>
                <a:gd name="T5" fmla="*/ 125 h 125"/>
                <a:gd name="T6" fmla="*/ 0 w 352"/>
                <a:gd name="T7" fmla="*/ 125 h 125"/>
                <a:gd name="T8" fmla="*/ 41 w 352"/>
                <a:gd name="T9" fmla="*/ 78 h 125"/>
                <a:gd name="T10" fmla="*/ 136 w 352"/>
                <a:gd name="T11" fmla="*/ 0 h 125"/>
                <a:gd name="T12" fmla="*/ 352 w 352"/>
                <a:gd name="T13" fmla="*/ 0 h 125"/>
              </a:gdLst>
              <a:ahLst/>
              <a:cxnLst>
                <a:cxn ang="0">
                  <a:pos x="T0" y="T1"/>
                </a:cxn>
                <a:cxn ang="0">
                  <a:pos x="T2" y="T3"/>
                </a:cxn>
                <a:cxn ang="0">
                  <a:pos x="T4" y="T5"/>
                </a:cxn>
                <a:cxn ang="0">
                  <a:pos x="T6" y="T7"/>
                </a:cxn>
                <a:cxn ang="0">
                  <a:pos x="T8" y="T9"/>
                </a:cxn>
                <a:cxn ang="0">
                  <a:pos x="T10" y="T11"/>
                </a:cxn>
                <a:cxn ang="0">
                  <a:pos x="T12" y="T13"/>
                </a:cxn>
              </a:cxnLst>
              <a:rect l="0" t="0" r="r" b="b"/>
              <a:pathLst>
                <a:path w="352" h="125">
                  <a:moveTo>
                    <a:pt x="352" y="0"/>
                  </a:moveTo>
                  <a:cubicBezTo>
                    <a:pt x="240" y="22"/>
                    <a:pt x="120" y="64"/>
                    <a:pt x="32" y="108"/>
                  </a:cubicBezTo>
                  <a:cubicBezTo>
                    <a:pt x="21" y="114"/>
                    <a:pt x="10" y="119"/>
                    <a:pt x="0" y="125"/>
                  </a:cubicBezTo>
                  <a:cubicBezTo>
                    <a:pt x="0" y="125"/>
                    <a:pt x="0" y="125"/>
                    <a:pt x="0" y="125"/>
                  </a:cubicBezTo>
                  <a:cubicBezTo>
                    <a:pt x="13" y="108"/>
                    <a:pt x="27" y="92"/>
                    <a:pt x="41" y="78"/>
                  </a:cubicBezTo>
                  <a:cubicBezTo>
                    <a:pt x="76" y="42"/>
                    <a:pt x="114" y="15"/>
                    <a:pt x="136" y="0"/>
                  </a:cubicBezTo>
                  <a:lnTo>
                    <a:pt x="352" y="0"/>
                  </a:lnTo>
                  <a:close/>
                </a:path>
              </a:pathLst>
            </a:custGeom>
            <a:gradFill flip="none" rotWithShape="1">
              <a:gsLst>
                <a:gs pos="100000">
                  <a:srgbClr val="3EDCFC"/>
                </a:gs>
                <a:gs pos="14000">
                  <a:srgbClr val="01A0D9"/>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77788" y="607092"/>
              <a:ext cx="1903317" cy="2822160"/>
            </a:xfrm>
            <a:custGeom>
              <a:avLst/>
              <a:gdLst>
                <a:gd name="T0" fmla="*/ 242 w 242"/>
                <a:gd name="T1" fmla="*/ 1 h 358"/>
                <a:gd name="T2" fmla="*/ 0 w 242"/>
                <a:gd name="T3" fmla="*/ 358 h 358"/>
                <a:gd name="T4" fmla="*/ 0 w 242"/>
                <a:gd name="T5" fmla="*/ 0 h 358"/>
                <a:gd name="T6" fmla="*/ 242 w 242"/>
                <a:gd name="T7" fmla="*/ 1 h 358"/>
              </a:gdLst>
              <a:ahLst/>
              <a:cxnLst>
                <a:cxn ang="0">
                  <a:pos x="T0" y="T1"/>
                </a:cxn>
                <a:cxn ang="0">
                  <a:pos x="T2" y="T3"/>
                </a:cxn>
                <a:cxn ang="0">
                  <a:pos x="T4" y="T5"/>
                </a:cxn>
                <a:cxn ang="0">
                  <a:pos x="T6" y="T7"/>
                </a:cxn>
              </a:cxnLst>
              <a:rect l="0" t="0" r="r" b="b"/>
              <a:pathLst>
                <a:path w="242" h="358">
                  <a:moveTo>
                    <a:pt x="242" y="1"/>
                  </a:moveTo>
                  <a:cubicBezTo>
                    <a:pt x="156" y="64"/>
                    <a:pt x="47" y="199"/>
                    <a:pt x="0" y="358"/>
                  </a:cubicBezTo>
                  <a:cubicBezTo>
                    <a:pt x="0" y="0"/>
                    <a:pt x="0" y="0"/>
                    <a:pt x="0" y="0"/>
                  </a:cubicBezTo>
                  <a:lnTo>
                    <a:pt x="242" y="1"/>
                  </a:lnTo>
                  <a:close/>
                </a:path>
              </a:pathLst>
            </a:custGeom>
            <a:gradFill>
              <a:gsLst>
                <a:gs pos="64000">
                  <a:schemeClr val="bg1"/>
                </a:gs>
                <a:gs pos="2000">
                  <a:srgbClr val="EBFCFF"/>
                </a:gs>
              </a:gsLst>
              <a:lin ang="0" scaled="1"/>
            </a:gradFill>
            <a:ln>
              <a:noFill/>
            </a:ln>
            <a:effectLst>
              <a:outerShdw blurRad="2032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auto">
            <a:xfrm>
              <a:off x="-77788" y="-1"/>
              <a:ext cx="3403730" cy="2782052"/>
            </a:xfrm>
            <a:custGeom>
              <a:avLst/>
              <a:gdLst>
                <a:gd name="T0" fmla="*/ 433 w 433"/>
                <a:gd name="T1" fmla="*/ 0 h 353"/>
                <a:gd name="T2" fmla="*/ 242 w 433"/>
                <a:gd name="T3" fmla="*/ 78 h 353"/>
                <a:gd name="T4" fmla="*/ 173 w 433"/>
                <a:gd name="T5" fmla="*/ 125 h 353"/>
                <a:gd name="T6" fmla="*/ 173 w 433"/>
                <a:gd name="T7" fmla="*/ 125 h 353"/>
                <a:gd name="T8" fmla="*/ 0 w 433"/>
                <a:gd name="T9" fmla="*/ 353 h 353"/>
                <a:gd name="T10" fmla="*/ 0 w 433"/>
                <a:gd name="T11" fmla="*/ 0 h 353"/>
                <a:gd name="T12" fmla="*/ 433 w 433"/>
                <a:gd name="T13" fmla="*/ 0 h 353"/>
              </a:gdLst>
              <a:ahLst/>
              <a:cxnLst>
                <a:cxn ang="0">
                  <a:pos x="T0" y="T1"/>
                </a:cxn>
                <a:cxn ang="0">
                  <a:pos x="T2" y="T3"/>
                </a:cxn>
                <a:cxn ang="0">
                  <a:pos x="T4" y="T5"/>
                </a:cxn>
                <a:cxn ang="0">
                  <a:pos x="T6" y="T7"/>
                </a:cxn>
                <a:cxn ang="0">
                  <a:pos x="T8" y="T9"/>
                </a:cxn>
                <a:cxn ang="0">
                  <a:pos x="T10" y="T11"/>
                </a:cxn>
                <a:cxn ang="0">
                  <a:pos x="T12" y="T13"/>
                </a:cxn>
              </a:cxnLst>
              <a:rect l="0" t="0" r="r" b="b"/>
              <a:pathLst>
                <a:path w="433" h="353">
                  <a:moveTo>
                    <a:pt x="433" y="0"/>
                  </a:moveTo>
                  <a:cubicBezTo>
                    <a:pt x="368" y="15"/>
                    <a:pt x="303" y="41"/>
                    <a:pt x="242" y="78"/>
                  </a:cubicBezTo>
                  <a:cubicBezTo>
                    <a:pt x="218" y="92"/>
                    <a:pt x="195" y="108"/>
                    <a:pt x="173" y="125"/>
                  </a:cubicBezTo>
                  <a:cubicBezTo>
                    <a:pt x="173" y="125"/>
                    <a:pt x="173" y="125"/>
                    <a:pt x="173" y="125"/>
                  </a:cubicBezTo>
                  <a:cubicBezTo>
                    <a:pt x="99" y="184"/>
                    <a:pt x="37" y="261"/>
                    <a:pt x="0" y="353"/>
                  </a:cubicBezTo>
                  <a:cubicBezTo>
                    <a:pt x="0" y="0"/>
                    <a:pt x="0" y="0"/>
                    <a:pt x="0" y="0"/>
                  </a:cubicBezTo>
                  <a:lnTo>
                    <a:pt x="433" y="0"/>
                  </a:lnTo>
                  <a:close/>
                </a:path>
              </a:pathLst>
            </a:custGeom>
            <a:gradFill flip="none" rotWithShape="1">
              <a:gsLst>
                <a:gs pos="64000">
                  <a:srgbClr val="3EDCFC"/>
                </a:gs>
                <a:gs pos="2000">
                  <a:srgbClr val="01A0D9"/>
                </a:gs>
              </a:gsLst>
              <a:lin ang="0" scaled="1"/>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2" name="Freeform 17"/>
          <p:cNvSpPr>
            <a:spLocks noEditPoints="1"/>
          </p:cNvSpPr>
          <p:nvPr/>
        </p:nvSpPr>
        <p:spPr bwMode="auto">
          <a:xfrm>
            <a:off x="2979434" y="4288460"/>
            <a:ext cx="3744945" cy="2569541"/>
          </a:xfrm>
          <a:custGeom>
            <a:avLst/>
            <a:gdLst>
              <a:gd name="T0" fmla="*/ 173 w 393"/>
              <a:gd name="T1" fmla="*/ 268 h 269"/>
              <a:gd name="T2" fmla="*/ 0 w 393"/>
              <a:gd name="T3" fmla="*/ 268 h 269"/>
              <a:gd name="T4" fmla="*/ 0 w 393"/>
              <a:gd name="T5" fmla="*/ 268 h 269"/>
              <a:gd name="T6" fmla="*/ 0 w 393"/>
              <a:gd name="T7" fmla="*/ 268 h 269"/>
              <a:gd name="T8" fmla="*/ 0 w 393"/>
              <a:gd name="T9" fmla="*/ 269 h 269"/>
              <a:gd name="T10" fmla="*/ 170 w 393"/>
              <a:gd name="T11" fmla="*/ 269 h 269"/>
              <a:gd name="T12" fmla="*/ 170 w 393"/>
              <a:gd name="T13" fmla="*/ 269 h 269"/>
              <a:gd name="T14" fmla="*/ 173 w 393"/>
              <a:gd name="T15" fmla="*/ 268 h 269"/>
              <a:gd name="T16" fmla="*/ 393 w 393"/>
              <a:gd name="T17" fmla="*/ 0 h 269"/>
              <a:gd name="T18" fmla="*/ 391 w 393"/>
              <a:gd name="T19" fmla="*/ 1 h 269"/>
              <a:gd name="T20" fmla="*/ 391 w 393"/>
              <a:gd name="T21" fmla="*/ 4 h 269"/>
              <a:gd name="T22" fmla="*/ 392 w 393"/>
              <a:gd name="T23" fmla="*/ 2 h 269"/>
              <a:gd name="T24" fmla="*/ 392 w 393"/>
              <a:gd name="T25" fmla="*/ 2 h 269"/>
              <a:gd name="T26" fmla="*/ 393 w 393"/>
              <a:gd name="T2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3" h="269">
                <a:moveTo>
                  <a:pt x="173" y="268"/>
                </a:moveTo>
                <a:cubicBezTo>
                  <a:pt x="0" y="268"/>
                  <a:pt x="0" y="268"/>
                  <a:pt x="0" y="268"/>
                </a:cubicBezTo>
                <a:cubicBezTo>
                  <a:pt x="0" y="268"/>
                  <a:pt x="0" y="268"/>
                  <a:pt x="0" y="268"/>
                </a:cubicBezTo>
                <a:cubicBezTo>
                  <a:pt x="0" y="268"/>
                  <a:pt x="0" y="268"/>
                  <a:pt x="0" y="268"/>
                </a:cubicBezTo>
                <a:cubicBezTo>
                  <a:pt x="0" y="269"/>
                  <a:pt x="0" y="269"/>
                  <a:pt x="0" y="269"/>
                </a:cubicBezTo>
                <a:cubicBezTo>
                  <a:pt x="170" y="269"/>
                  <a:pt x="170" y="269"/>
                  <a:pt x="170" y="269"/>
                </a:cubicBezTo>
                <a:cubicBezTo>
                  <a:pt x="170" y="269"/>
                  <a:pt x="170" y="269"/>
                  <a:pt x="170" y="269"/>
                </a:cubicBezTo>
                <a:cubicBezTo>
                  <a:pt x="170" y="269"/>
                  <a:pt x="171" y="269"/>
                  <a:pt x="173" y="268"/>
                </a:cubicBezTo>
                <a:moveTo>
                  <a:pt x="393" y="0"/>
                </a:moveTo>
                <a:cubicBezTo>
                  <a:pt x="391" y="1"/>
                  <a:pt x="391" y="1"/>
                  <a:pt x="391" y="1"/>
                </a:cubicBezTo>
                <a:cubicBezTo>
                  <a:pt x="391" y="2"/>
                  <a:pt x="391" y="3"/>
                  <a:pt x="391" y="4"/>
                </a:cubicBezTo>
                <a:cubicBezTo>
                  <a:pt x="391" y="3"/>
                  <a:pt x="392" y="3"/>
                  <a:pt x="392" y="2"/>
                </a:cubicBezTo>
                <a:cubicBezTo>
                  <a:pt x="392" y="2"/>
                  <a:pt x="392" y="2"/>
                  <a:pt x="392" y="2"/>
                </a:cubicBezTo>
                <a:cubicBezTo>
                  <a:pt x="393" y="0"/>
                  <a:pt x="393" y="0"/>
                  <a:pt x="393" y="0"/>
                </a:cubicBezTo>
              </a:path>
            </a:pathLst>
          </a:custGeom>
          <a:solidFill>
            <a:srgbClr val="75DC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p:nvSpPr>
        <p:spPr bwMode="auto">
          <a:xfrm>
            <a:off x="6598311" y="-8837"/>
            <a:ext cx="2428139" cy="5368860"/>
          </a:xfrm>
          <a:custGeom>
            <a:avLst/>
            <a:gdLst>
              <a:gd name="T0" fmla="*/ 255 w 255"/>
              <a:gd name="T1" fmla="*/ 0 h 561"/>
              <a:gd name="T2" fmla="*/ 255 w 255"/>
              <a:gd name="T3" fmla="*/ 3 h 561"/>
              <a:gd name="T4" fmla="*/ 255 w 255"/>
              <a:gd name="T5" fmla="*/ 10 h 561"/>
              <a:gd name="T6" fmla="*/ 255 w 255"/>
              <a:gd name="T7" fmla="*/ 17 h 561"/>
              <a:gd name="T8" fmla="*/ 254 w 255"/>
              <a:gd name="T9" fmla="*/ 26 h 561"/>
              <a:gd name="T10" fmla="*/ 254 w 255"/>
              <a:gd name="T11" fmla="*/ 34 h 561"/>
              <a:gd name="T12" fmla="*/ 253 w 255"/>
              <a:gd name="T13" fmla="*/ 39 h 561"/>
              <a:gd name="T14" fmla="*/ 253 w 255"/>
              <a:gd name="T15" fmla="*/ 46 h 561"/>
              <a:gd name="T16" fmla="*/ 251 w 255"/>
              <a:gd name="T17" fmla="*/ 61 h 561"/>
              <a:gd name="T18" fmla="*/ 250 w 255"/>
              <a:gd name="T19" fmla="*/ 68 h 561"/>
              <a:gd name="T20" fmla="*/ 249 w 255"/>
              <a:gd name="T21" fmla="*/ 75 h 561"/>
              <a:gd name="T22" fmla="*/ 247 w 255"/>
              <a:gd name="T23" fmla="*/ 86 h 561"/>
              <a:gd name="T24" fmla="*/ 246 w 255"/>
              <a:gd name="T25" fmla="*/ 95 h 561"/>
              <a:gd name="T26" fmla="*/ 238 w 255"/>
              <a:gd name="T27" fmla="*/ 134 h 561"/>
              <a:gd name="T28" fmla="*/ 236 w 255"/>
              <a:gd name="T29" fmla="*/ 142 h 561"/>
              <a:gd name="T30" fmla="*/ 233 w 255"/>
              <a:gd name="T31" fmla="*/ 157 h 561"/>
              <a:gd name="T32" fmla="*/ 231 w 255"/>
              <a:gd name="T33" fmla="*/ 164 h 561"/>
              <a:gd name="T34" fmla="*/ 229 w 255"/>
              <a:gd name="T35" fmla="*/ 171 h 561"/>
              <a:gd name="T36" fmla="*/ 210 w 255"/>
              <a:gd name="T37" fmla="*/ 231 h 561"/>
              <a:gd name="T38" fmla="*/ 207 w 255"/>
              <a:gd name="T39" fmla="*/ 238 h 561"/>
              <a:gd name="T40" fmla="*/ 198 w 255"/>
              <a:gd name="T41" fmla="*/ 261 h 561"/>
              <a:gd name="T42" fmla="*/ 195 w 255"/>
              <a:gd name="T43" fmla="*/ 268 h 561"/>
              <a:gd name="T44" fmla="*/ 191 w 255"/>
              <a:gd name="T45" fmla="*/ 278 h 561"/>
              <a:gd name="T46" fmla="*/ 189 w 255"/>
              <a:gd name="T47" fmla="*/ 283 h 561"/>
              <a:gd name="T48" fmla="*/ 176 w 255"/>
              <a:gd name="T49" fmla="*/ 312 h 561"/>
              <a:gd name="T50" fmla="*/ 169 w 255"/>
              <a:gd name="T51" fmla="*/ 326 h 561"/>
              <a:gd name="T52" fmla="*/ 150 w 255"/>
              <a:gd name="T53" fmla="*/ 362 h 561"/>
              <a:gd name="T54" fmla="*/ 147 w 255"/>
              <a:gd name="T55" fmla="*/ 368 h 561"/>
              <a:gd name="T56" fmla="*/ 108 w 255"/>
              <a:gd name="T57" fmla="*/ 431 h 561"/>
              <a:gd name="T58" fmla="*/ 103 w 255"/>
              <a:gd name="T59" fmla="*/ 438 h 561"/>
              <a:gd name="T60" fmla="*/ 99 w 255"/>
              <a:gd name="T61" fmla="*/ 445 h 561"/>
              <a:gd name="T62" fmla="*/ 94 w 255"/>
              <a:gd name="T63" fmla="*/ 451 h 561"/>
              <a:gd name="T64" fmla="*/ 90 w 255"/>
              <a:gd name="T65" fmla="*/ 457 h 561"/>
              <a:gd name="T66" fmla="*/ 68 w 255"/>
              <a:gd name="T67" fmla="*/ 486 h 561"/>
              <a:gd name="T68" fmla="*/ 62 w 255"/>
              <a:gd name="T69" fmla="*/ 494 h 561"/>
              <a:gd name="T70" fmla="*/ 56 w 255"/>
              <a:gd name="T71" fmla="*/ 502 h 561"/>
              <a:gd name="T72" fmla="*/ 50 w 255"/>
              <a:gd name="T73" fmla="*/ 508 h 561"/>
              <a:gd name="T74" fmla="*/ 47 w 255"/>
              <a:gd name="T75" fmla="*/ 512 h 561"/>
              <a:gd name="T76" fmla="*/ 29 w 255"/>
              <a:gd name="T77" fmla="*/ 532 h 561"/>
              <a:gd name="T78" fmla="*/ 22 w 255"/>
              <a:gd name="T79" fmla="*/ 540 h 561"/>
              <a:gd name="T80" fmla="*/ 15 w 255"/>
              <a:gd name="T81" fmla="*/ 547 h 561"/>
              <a:gd name="T82" fmla="*/ 1 w 255"/>
              <a:gd name="T83" fmla="*/ 560 h 561"/>
              <a:gd name="T84" fmla="*/ 0 w 255"/>
              <a:gd name="T85" fmla="*/ 561 h 561"/>
              <a:gd name="T86" fmla="*/ 164 w 255"/>
              <a:gd name="T87" fmla="*/ 0 h 561"/>
              <a:gd name="T88" fmla="*/ 255 w 255"/>
              <a:gd name="T89" fmla="*/ 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5" h="561">
                <a:moveTo>
                  <a:pt x="255" y="0"/>
                </a:moveTo>
                <a:cubicBezTo>
                  <a:pt x="255" y="1"/>
                  <a:pt x="255" y="2"/>
                  <a:pt x="255" y="3"/>
                </a:cubicBezTo>
                <a:cubicBezTo>
                  <a:pt x="255" y="5"/>
                  <a:pt x="255" y="8"/>
                  <a:pt x="255" y="10"/>
                </a:cubicBezTo>
                <a:cubicBezTo>
                  <a:pt x="255" y="12"/>
                  <a:pt x="255" y="14"/>
                  <a:pt x="255" y="17"/>
                </a:cubicBezTo>
                <a:cubicBezTo>
                  <a:pt x="255" y="20"/>
                  <a:pt x="254" y="23"/>
                  <a:pt x="254" y="26"/>
                </a:cubicBezTo>
                <a:cubicBezTo>
                  <a:pt x="254" y="28"/>
                  <a:pt x="254" y="31"/>
                  <a:pt x="254" y="34"/>
                </a:cubicBezTo>
                <a:cubicBezTo>
                  <a:pt x="253" y="36"/>
                  <a:pt x="253" y="37"/>
                  <a:pt x="253" y="39"/>
                </a:cubicBezTo>
                <a:cubicBezTo>
                  <a:pt x="253" y="41"/>
                  <a:pt x="253" y="44"/>
                  <a:pt x="253" y="46"/>
                </a:cubicBezTo>
                <a:cubicBezTo>
                  <a:pt x="252" y="51"/>
                  <a:pt x="251" y="56"/>
                  <a:pt x="251" y="61"/>
                </a:cubicBezTo>
                <a:cubicBezTo>
                  <a:pt x="251" y="63"/>
                  <a:pt x="250" y="66"/>
                  <a:pt x="250" y="68"/>
                </a:cubicBezTo>
                <a:cubicBezTo>
                  <a:pt x="250" y="70"/>
                  <a:pt x="249" y="73"/>
                  <a:pt x="249" y="75"/>
                </a:cubicBezTo>
                <a:cubicBezTo>
                  <a:pt x="249" y="79"/>
                  <a:pt x="248" y="82"/>
                  <a:pt x="247" y="86"/>
                </a:cubicBezTo>
                <a:cubicBezTo>
                  <a:pt x="247" y="89"/>
                  <a:pt x="246" y="92"/>
                  <a:pt x="246" y="95"/>
                </a:cubicBezTo>
                <a:cubicBezTo>
                  <a:pt x="244" y="108"/>
                  <a:pt x="241" y="121"/>
                  <a:pt x="238" y="134"/>
                </a:cubicBezTo>
                <a:cubicBezTo>
                  <a:pt x="238" y="137"/>
                  <a:pt x="237" y="139"/>
                  <a:pt x="236" y="142"/>
                </a:cubicBezTo>
                <a:cubicBezTo>
                  <a:pt x="235" y="147"/>
                  <a:pt x="234" y="152"/>
                  <a:pt x="233" y="157"/>
                </a:cubicBezTo>
                <a:cubicBezTo>
                  <a:pt x="232" y="159"/>
                  <a:pt x="231" y="162"/>
                  <a:pt x="231" y="164"/>
                </a:cubicBezTo>
                <a:cubicBezTo>
                  <a:pt x="230" y="166"/>
                  <a:pt x="229" y="169"/>
                  <a:pt x="229" y="171"/>
                </a:cubicBezTo>
                <a:cubicBezTo>
                  <a:pt x="223" y="191"/>
                  <a:pt x="217" y="211"/>
                  <a:pt x="210" y="231"/>
                </a:cubicBezTo>
                <a:cubicBezTo>
                  <a:pt x="209" y="233"/>
                  <a:pt x="208" y="236"/>
                  <a:pt x="207" y="238"/>
                </a:cubicBezTo>
                <a:cubicBezTo>
                  <a:pt x="204" y="246"/>
                  <a:pt x="201" y="253"/>
                  <a:pt x="198" y="261"/>
                </a:cubicBezTo>
                <a:cubicBezTo>
                  <a:pt x="197" y="263"/>
                  <a:pt x="196" y="266"/>
                  <a:pt x="195" y="268"/>
                </a:cubicBezTo>
                <a:cubicBezTo>
                  <a:pt x="194" y="271"/>
                  <a:pt x="193" y="274"/>
                  <a:pt x="191" y="278"/>
                </a:cubicBezTo>
                <a:cubicBezTo>
                  <a:pt x="191" y="279"/>
                  <a:pt x="190" y="281"/>
                  <a:pt x="189" y="283"/>
                </a:cubicBezTo>
                <a:cubicBezTo>
                  <a:pt x="185" y="293"/>
                  <a:pt x="180" y="302"/>
                  <a:pt x="176" y="312"/>
                </a:cubicBezTo>
                <a:cubicBezTo>
                  <a:pt x="174" y="317"/>
                  <a:pt x="171" y="322"/>
                  <a:pt x="169" y="326"/>
                </a:cubicBezTo>
                <a:cubicBezTo>
                  <a:pt x="163" y="339"/>
                  <a:pt x="157" y="350"/>
                  <a:pt x="150" y="362"/>
                </a:cubicBezTo>
                <a:cubicBezTo>
                  <a:pt x="149" y="364"/>
                  <a:pt x="148" y="366"/>
                  <a:pt x="147" y="368"/>
                </a:cubicBezTo>
                <a:cubicBezTo>
                  <a:pt x="135" y="389"/>
                  <a:pt x="122" y="411"/>
                  <a:pt x="108" y="431"/>
                </a:cubicBezTo>
                <a:cubicBezTo>
                  <a:pt x="106" y="434"/>
                  <a:pt x="105" y="436"/>
                  <a:pt x="103" y="438"/>
                </a:cubicBezTo>
                <a:cubicBezTo>
                  <a:pt x="102" y="440"/>
                  <a:pt x="100" y="442"/>
                  <a:pt x="99" y="445"/>
                </a:cubicBezTo>
                <a:cubicBezTo>
                  <a:pt x="97" y="447"/>
                  <a:pt x="96" y="449"/>
                  <a:pt x="94" y="451"/>
                </a:cubicBezTo>
                <a:cubicBezTo>
                  <a:pt x="93" y="453"/>
                  <a:pt x="91" y="455"/>
                  <a:pt x="90" y="457"/>
                </a:cubicBezTo>
                <a:cubicBezTo>
                  <a:pt x="83" y="467"/>
                  <a:pt x="75" y="477"/>
                  <a:pt x="68" y="486"/>
                </a:cubicBezTo>
                <a:cubicBezTo>
                  <a:pt x="66" y="489"/>
                  <a:pt x="64" y="491"/>
                  <a:pt x="62" y="494"/>
                </a:cubicBezTo>
                <a:cubicBezTo>
                  <a:pt x="60" y="496"/>
                  <a:pt x="58" y="499"/>
                  <a:pt x="56" y="502"/>
                </a:cubicBezTo>
                <a:cubicBezTo>
                  <a:pt x="54" y="504"/>
                  <a:pt x="52" y="506"/>
                  <a:pt x="50" y="508"/>
                </a:cubicBezTo>
                <a:cubicBezTo>
                  <a:pt x="49" y="510"/>
                  <a:pt x="48" y="511"/>
                  <a:pt x="47" y="512"/>
                </a:cubicBezTo>
                <a:cubicBezTo>
                  <a:pt x="41" y="519"/>
                  <a:pt x="35" y="526"/>
                  <a:pt x="29" y="532"/>
                </a:cubicBezTo>
                <a:cubicBezTo>
                  <a:pt x="26" y="535"/>
                  <a:pt x="24" y="537"/>
                  <a:pt x="22" y="540"/>
                </a:cubicBezTo>
                <a:cubicBezTo>
                  <a:pt x="19" y="542"/>
                  <a:pt x="17" y="545"/>
                  <a:pt x="15" y="547"/>
                </a:cubicBezTo>
                <a:cubicBezTo>
                  <a:pt x="10" y="552"/>
                  <a:pt x="6" y="556"/>
                  <a:pt x="1" y="560"/>
                </a:cubicBezTo>
                <a:cubicBezTo>
                  <a:pt x="0" y="561"/>
                  <a:pt x="0" y="561"/>
                  <a:pt x="0" y="561"/>
                </a:cubicBezTo>
                <a:cubicBezTo>
                  <a:pt x="143" y="387"/>
                  <a:pt x="205" y="204"/>
                  <a:pt x="164" y="0"/>
                </a:cubicBezTo>
                <a:lnTo>
                  <a:pt x="255" y="0"/>
                </a:lnTo>
                <a:close/>
              </a:path>
            </a:pathLst>
          </a:custGeom>
          <a:gradFill flip="none" rotWithShape="1">
            <a:gsLst>
              <a:gs pos="100000">
                <a:srgbClr val="3EDCFC"/>
              </a:gs>
              <a:gs pos="2000">
                <a:srgbClr val="01A0D9"/>
              </a:gs>
            </a:gsLst>
            <a:lin ang="54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15"/>
          <p:cNvSpPr>
            <a:spLocks/>
          </p:cNvSpPr>
          <p:nvPr/>
        </p:nvSpPr>
        <p:spPr bwMode="auto">
          <a:xfrm>
            <a:off x="1845420" y="4089614"/>
            <a:ext cx="5870395" cy="2759550"/>
          </a:xfrm>
          <a:custGeom>
            <a:avLst/>
            <a:gdLst>
              <a:gd name="T0" fmla="*/ 616 w 616"/>
              <a:gd name="T1" fmla="*/ 0 h 289"/>
              <a:gd name="T2" fmla="*/ 0 w 616"/>
              <a:gd name="T3" fmla="*/ 289 h 289"/>
              <a:gd name="T4" fmla="*/ 391 w 616"/>
              <a:gd name="T5" fmla="*/ 289 h 289"/>
              <a:gd name="T6" fmla="*/ 616 w 616"/>
              <a:gd name="T7" fmla="*/ 0 h 289"/>
            </a:gdLst>
            <a:ahLst/>
            <a:cxnLst>
              <a:cxn ang="0">
                <a:pos x="T0" y="T1"/>
              </a:cxn>
              <a:cxn ang="0">
                <a:pos x="T2" y="T3"/>
              </a:cxn>
              <a:cxn ang="0">
                <a:pos x="T4" y="T5"/>
              </a:cxn>
              <a:cxn ang="0">
                <a:pos x="T6" y="T7"/>
              </a:cxn>
            </a:cxnLst>
            <a:rect l="0" t="0" r="r" b="b"/>
            <a:pathLst>
              <a:path w="616" h="289">
                <a:moveTo>
                  <a:pt x="616" y="0"/>
                </a:moveTo>
                <a:cubicBezTo>
                  <a:pt x="437" y="263"/>
                  <a:pt x="0" y="289"/>
                  <a:pt x="0" y="289"/>
                </a:cubicBezTo>
                <a:cubicBezTo>
                  <a:pt x="391" y="289"/>
                  <a:pt x="391" y="289"/>
                  <a:pt x="391" y="289"/>
                </a:cubicBezTo>
                <a:cubicBezTo>
                  <a:pt x="391" y="289"/>
                  <a:pt x="591" y="207"/>
                  <a:pt x="616" y="0"/>
                </a:cubicBezTo>
              </a:path>
            </a:pathLst>
          </a:custGeom>
          <a:gradFill flip="none" rotWithShape="1">
            <a:gsLst>
              <a:gs pos="100000">
                <a:schemeClr val="bg1">
                  <a:alpha val="79000"/>
                </a:schemeClr>
              </a:gs>
              <a:gs pos="39000">
                <a:srgbClr val="D1F8FF"/>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6"/>
          <p:cNvSpPr>
            <a:spLocks/>
          </p:cNvSpPr>
          <p:nvPr/>
        </p:nvSpPr>
        <p:spPr bwMode="auto">
          <a:xfrm>
            <a:off x="3998488" y="4328230"/>
            <a:ext cx="3727270" cy="2520934"/>
          </a:xfrm>
          <a:custGeom>
            <a:avLst/>
            <a:gdLst>
              <a:gd name="T0" fmla="*/ 391 w 391"/>
              <a:gd name="T1" fmla="*/ 0 h 264"/>
              <a:gd name="T2" fmla="*/ 170 w 391"/>
              <a:gd name="T3" fmla="*/ 264 h 264"/>
              <a:gd name="T4" fmla="*/ 0 w 391"/>
              <a:gd name="T5" fmla="*/ 264 h 264"/>
              <a:gd name="T6" fmla="*/ 391 w 391"/>
              <a:gd name="T7" fmla="*/ 0 h 264"/>
            </a:gdLst>
            <a:ahLst/>
            <a:cxnLst>
              <a:cxn ang="0">
                <a:pos x="T0" y="T1"/>
              </a:cxn>
              <a:cxn ang="0">
                <a:pos x="T2" y="T3"/>
              </a:cxn>
              <a:cxn ang="0">
                <a:pos x="T4" y="T5"/>
              </a:cxn>
              <a:cxn ang="0">
                <a:pos x="T6" y="T7"/>
              </a:cxn>
            </a:cxnLst>
            <a:rect l="0" t="0" r="r" b="b"/>
            <a:pathLst>
              <a:path w="391" h="264">
                <a:moveTo>
                  <a:pt x="391" y="0"/>
                </a:moveTo>
                <a:cubicBezTo>
                  <a:pt x="354" y="188"/>
                  <a:pt x="170" y="264"/>
                  <a:pt x="170" y="264"/>
                </a:cubicBezTo>
                <a:cubicBezTo>
                  <a:pt x="0" y="264"/>
                  <a:pt x="0" y="264"/>
                  <a:pt x="0" y="264"/>
                </a:cubicBezTo>
                <a:cubicBezTo>
                  <a:pt x="154" y="246"/>
                  <a:pt x="291" y="139"/>
                  <a:pt x="391" y="0"/>
                </a:cubicBezTo>
              </a:path>
            </a:pathLst>
          </a:custGeom>
          <a:gradFill>
            <a:gsLst>
              <a:gs pos="64000">
                <a:schemeClr val="bg1"/>
              </a:gs>
              <a:gs pos="2000">
                <a:srgbClr val="EBFCFF"/>
              </a:gs>
            </a:gsLst>
            <a:lin ang="0" scaled="1"/>
          </a:gradFill>
          <a:ln>
            <a:noFill/>
          </a:ln>
          <a:effectLst>
            <a:outerShdw blurRad="101600" dist="38100" dir="2700000" algn="tl" rotWithShape="0">
              <a:prstClr val="black">
                <a:alpha val="1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5771535" y="3391441"/>
            <a:ext cx="2649079" cy="2684430"/>
          </a:xfrm>
          <a:custGeom>
            <a:avLst/>
            <a:gdLst>
              <a:gd name="T0" fmla="*/ 115 w 278"/>
              <a:gd name="T1" fmla="*/ 268 h 281"/>
              <a:gd name="T2" fmla="*/ 13 w 278"/>
              <a:gd name="T3" fmla="*/ 165 h 281"/>
              <a:gd name="T4" fmla="*/ 13 w 278"/>
              <a:gd name="T5" fmla="*/ 116 h 281"/>
              <a:gd name="T6" fmla="*/ 115 w 278"/>
              <a:gd name="T7" fmla="*/ 13 h 281"/>
              <a:gd name="T8" fmla="*/ 163 w 278"/>
              <a:gd name="T9" fmla="*/ 13 h 281"/>
              <a:gd name="T10" fmla="*/ 265 w 278"/>
              <a:gd name="T11" fmla="*/ 116 h 281"/>
              <a:gd name="T12" fmla="*/ 265 w 278"/>
              <a:gd name="T13" fmla="*/ 165 h 281"/>
              <a:gd name="T14" fmla="*/ 163 w 278"/>
              <a:gd name="T15" fmla="*/ 268 h 281"/>
              <a:gd name="T16" fmla="*/ 115 w 278"/>
              <a:gd name="T17" fmla="*/ 268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81">
                <a:moveTo>
                  <a:pt x="115" y="268"/>
                </a:moveTo>
                <a:cubicBezTo>
                  <a:pt x="13" y="165"/>
                  <a:pt x="13" y="165"/>
                  <a:pt x="13" y="165"/>
                </a:cubicBezTo>
                <a:cubicBezTo>
                  <a:pt x="0" y="151"/>
                  <a:pt x="0" y="130"/>
                  <a:pt x="13" y="116"/>
                </a:cubicBezTo>
                <a:cubicBezTo>
                  <a:pt x="115" y="13"/>
                  <a:pt x="115" y="13"/>
                  <a:pt x="115" y="13"/>
                </a:cubicBezTo>
                <a:cubicBezTo>
                  <a:pt x="128" y="0"/>
                  <a:pt x="150" y="0"/>
                  <a:pt x="163" y="13"/>
                </a:cubicBezTo>
                <a:cubicBezTo>
                  <a:pt x="265" y="116"/>
                  <a:pt x="265" y="116"/>
                  <a:pt x="265" y="116"/>
                </a:cubicBezTo>
                <a:cubicBezTo>
                  <a:pt x="278" y="130"/>
                  <a:pt x="278" y="151"/>
                  <a:pt x="265" y="165"/>
                </a:cubicBezTo>
                <a:cubicBezTo>
                  <a:pt x="163" y="268"/>
                  <a:pt x="163" y="268"/>
                  <a:pt x="163" y="268"/>
                </a:cubicBezTo>
                <a:cubicBezTo>
                  <a:pt x="150" y="281"/>
                  <a:pt x="128" y="281"/>
                  <a:pt x="115" y="268"/>
                </a:cubicBezTo>
                <a:close/>
              </a:path>
            </a:pathLst>
          </a:custGeom>
          <a:solidFill>
            <a:schemeClr val="bg1"/>
          </a:solidFill>
          <a:ln>
            <a:noFill/>
          </a:ln>
          <a:effectLst>
            <a:outerShdw blurRad="127000" dist="38100" dir="2700000" algn="tl" rotWithShape="0">
              <a:prstClr val="black">
                <a:alpha val="6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p:cNvSpPr>
          <p:nvPr/>
        </p:nvSpPr>
        <p:spPr bwMode="auto">
          <a:xfrm>
            <a:off x="5341073" y="2999031"/>
            <a:ext cx="2649079" cy="2693268"/>
          </a:xfrm>
          <a:custGeom>
            <a:avLst/>
            <a:gdLst>
              <a:gd name="T0" fmla="*/ 115 w 278"/>
              <a:gd name="T1" fmla="*/ 268 h 282"/>
              <a:gd name="T2" fmla="*/ 13 w 278"/>
              <a:gd name="T3" fmla="*/ 165 h 282"/>
              <a:gd name="T4" fmla="*/ 13 w 278"/>
              <a:gd name="T5" fmla="*/ 117 h 282"/>
              <a:gd name="T6" fmla="*/ 115 w 278"/>
              <a:gd name="T7" fmla="*/ 14 h 282"/>
              <a:gd name="T8" fmla="*/ 163 w 278"/>
              <a:gd name="T9" fmla="*/ 14 h 282"/>
              <a:gd name="T10" fmla="*/ 265 w 278"/>
              <a:gd name="T11" fmla="*/ 117 h 282"/>
              <a:gd name="T12" fmla="*/ 265 w 278"/>
              <a:gd name="T13" fmla="*/ 165 h 282"/>
              <a:gd name="T14" fmla="*/ 163 w 278"/>
              <a:gd name="T15" fmla="*/ 268 h 282"/>
              <a:gd name="T16" fmla="*/ 115 w 278"/>
              <a:gd name="T17" fmla="*/ 268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8" h="282">
                <a:moveTo>
                  <a:pt x="115" y="268"/>
                </a:moveTo>
                <a:cubicBezTo>
                  <a:pt x="13" y="165"/>
                  <a:pt x="13" y="165"/>
                  <a:pt x="13" y="165"/>
                </a:cubicBezTo>
                <a:cubicBezTo>
                  <a:pt x="0" y="152"/>
                  <a:pt x="0" y="130"/>
                  <a:pt x="13" y="117"/>
                </a:cubicBezTo>
                <a:cubicBezTo>
                  <a:pt x="115" y="14"/>
                  <a:pt x="115" y="14"/>
                  <a:pt x="115" y="14"/>
                </a:cubicBezTo>
                <a:cubicBezTo>
                  <a:pt x="128" y="0"/>
                  <a:pt x="150" y="0"/>
                  <a:pt x="163" y="14"/>
                </a:cubicBezTo>
                <a:cubicBezTo>
                  <a:pt x="265" y="117"/>
                  <a:pt x="265" y="117"/>
                  <a:pt x="265" y="117"/>
                </a:cubicBezTo>
                <a:cubicBezTo>
                  <a:pt x="278" y="130"/>
                  <a:pt x="278" y="152"/>
                  <a:pt x="265" y="165"/>
                </a:cubicBezTo>
                <a:cubicBezTo>
                  <a:pt x="163" y="268"/>
                  <a:pt x="163" y="268"/>
                  <a:pt x="163" y="268"/>
                </a:cubicBezTo>
                <a:cubicBezTo>
                  <a:pt x="150" y="282"/>
                  <a:pt x="128" y="282"/>
                  <a:pt x="115" y="268"/>
                </a:cubicBezTo>
                <a:close/>
              </a:path>
            </a:pathLst>
          </a:custGeom>
          <a:gradFill flip="none" rotWithShape="1">
            <a:gsLst>
              <a:gs pos="0">
                <a:srgbClr val="3EDCFC"/>
              </a:gs>
              <a:gs pos="84000">
                <a:srgbClr val="01A0D9"/>
              </a:gs>
            </a:gsLst>
            <a:lin ang="2700000" scaled="1"/>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5391322" y="3768625"/>
            <a:ext cx="2666114" cy="892552"/>
          </a:xfrm>
          <a:prstGeom prst="rect">
            <a:avLst/>
          </a:prstGeom>
          <a:noFill/>
        </p:spPr>
        <p:txBody>
          <a:bodyPr wrap="none" lIns="91440" tIns="45720" rIns="91440" bIns="45720" anchor="ctr">
            <a:spAutoFit/>
          </a:bodyPr>
          <a:lstStyle/>
          <a:p>
            <a:pPr algn="ctr"/>
            <a:r>
              <a:rPr lang="en-US" sz="2600" b="1" cap="none" spc="200" dirty="0">
                <a:ln w="0">
                  <a:noFill/>
                </a:ln>
                <a:solidFill>
                  <a:schemeClr val="bg1"/>
                </a:solidFill>
                <a:latin typeface="Calibri (body)"/>
              </a:rPr>
              <a:t>DATA </a:t>
            </a:r>
          </a:p>
          <a:p>
            <a:pPr algn="ctr"/>
            <a:r>
              <a:rPr lang="en-US" sz="2600" b="1" cap="none" spc="200" dirty="0">
                <a:ln w="0">
                  <a:noFill/>
                </a:ln>
                <a:solidFill>
                  <a:schemeClr val="bg1"/>
                </a:solidFill>
                <a:latin typeface="Calibri (body)"/>
              </a:rPr>
              <a:t>PROCESSING</a:t>
            </a:r>
          </a:p>
        </p:txBody>
      </p:sp>
      <p:grpSp>
        <p:nvGrpSpPr>
          <p:cNvPr id="52" name="Group 51"/>
          <p:cNvGrpSpPr/>
          <p:nvPr/>
        </p:nvGrpSpPr>
        <p:grpSpPr>
          <a:xfrm>
            <a:off x="8063678" y="3790363"/>
            <a:ext cx="4169461" cy="1046406"/>
            <a:chOff x="263877" y="1189211"/>
            <a:chExt cx="4169461" cy="1046406"/>
          </a:xfrm>
        </p:grpSpPr>
        <p:sp>
          <p:nvSpPr>
            <p:cNvPr id="49" name="Freeform 20"/>
            <p:cNvSpPr>
              <a:spLocks/>
            </p:cNvSpPr>
            <p:nvPr/>
          </p:nvSpPr>
          <p:spPr bwMode="auto">
            <a:xfrm>
              <a:off x="263877" y="1736862"/>
              <a:ext cx="2859112" cy="498755"/>
            </a:xfrm>
            <a:custGeom>
              <a:avLst/>
              <a:gdLst>
                <a:gd name="T0" fmla="*/ 16 w 968"/>
                <a:gd name="T1" fmla="*/ 128 h 168"/>
                <a:gd name="T2" fmla="*/ 952 w 968"/>
                <a:gd name="T3" fmla="*/ 168 h 168"/>
                <a:gd name="T4" fmla="*/ 968 w 968"/>
                <a:gd name="T5" fmla="*/ 152 h 168"/>
                <a:gd name="T6" fmla="*/ 968 w 968"/>
                <a:gd name="T7" fmla="*/ 16 h 168"/>
                <a:gd name="T8" fmla="*/ 952 w 968"/>
                <a:gd name="T9" fmla="*/ 0 h 168"/>
                <a:gd name="T10" fmla="*/ 16 w 968"/>
                <a:gd name="T11" fmla="*/ 0 h 168"/>
                <a:gd name="T12" fmla="*/ 0 w 968"/>
                <a:gd name="T13" fmla="*/ 16 h 168"/>
                <a:gd name="T14" fmla="*/ 0 w 968"/>
                <a:gd name="T15" fmla="*/ 112 h 168"/>
                <a:gd name="T16" fmla="*/ 16 w 968"/>
                <a:gd name="T17" fmla="*/ 12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168">
                  <a:moveTo>
                    <a:pt x="16" y="128"/>
                  </a:moveTo>
                  <a:cubicBezTo>
                    <a:pt x="952" y="168"/>
                    <a:pt x="952" y="168"/>
                    <a:pt x="952" y="168"/>
                  </a:cubicBezTo>
                  <a:cubicBezTo>
                    <a:pt x="961" y="168"/>
                    <a:pt x="968" y="161"/>
                    <a:pt x="968" y="152"/>
                  </a:cubicBezTo>
                  <a:cubicBezTo>
                    <a:pt x="968" y="16"/>
                    <a:pt x="968" y="16"/>
                    <a:pt x="968" y="16"/>
                  </a:cubicBezTo>
                  <a:cubicBezTo>
                    <a:pt x="968" y="8"/>
                    <a:pt x="961" y="0"/>
                    <a:pt x="952" y="0"/>
                  </a:cubicBezTo>
                  <a:cubicBezTo>
                    <a:pt x="16" y="0"/>
                    <a:pt x="16" y="0"/>
                    <a:pt x="16" y="0"/>
                  </a:cubicBezTo>
                  <a:cubicBezTo>
                    <a:pt x="8" y="0"/>
                    <a:pt x="0" y="8"/>
                    <a:pt x="0" y="16"/>
                  </a:cubicBezTo>
                  <a:cubicBezTo>
                    <a:pt x="0" y="112"/>
                    <a:pt x="0" y="112"/>
                    <a:pt x="0" y="112"/>
                  </a:cubicBezTo>
                  <a:cubicBezTo>
                    <a:pt x="0" y="121"/>
                    <a:pt x="8" y="128"/>
                    <a:pt x="16" y="128"/>
                  </a:cubicBezTo>
                  <a:close/>
                </a:path>
              </a:pathLst>
            </a:custGeom>
            <a:gradFill flip="none" rotWithShape="1">
              <a:gsLst>
                <a:gs pos="44000">
                  <a:srgbClr val="109CC2"/>
                </a:gs>
                <a:gs pos="0">
                  <a:srgbClr val="21C0EC">
                    <a:alpha val="0"/>
                  </a:srgbClr>
                </a:gs>
              </a:gsLst>
              <a:lin ang="10800000" scaled="0"/>
              <a:tileRect/>
            </a:gradFill>
            <a:ln>
              <a:noFill/>
            </a:ln>
            <a:effectLst/>
          </p:spPr>
          <p:txBody>
            <a:bodyPr vert="horz" wrap="square" lIns="91440" tIns="45720" rIns="91440" bIns="45720" numCol="1" anchor="t" anchorCtr="0" compatLnSpc="1">
              <a:prstTxWarp prst="textNoShape">
                <a:avLst/>
              </a:prstTxWarp>
            </a:bodyPr>
            <a:lstStyle/>
            <a:p>
              <a:endParaRPr lang="en-US"/>
            </a:p>
          </p:txBody>
        </p:sp>
        <p:sp>
          <p:nvSpPr>
            <p:cNvPr id="50" name="Freeform 21"/>
            <p:cNvSpPr>
              <a:spLocks/>
            </p:cNvSpPr>
            <p:nvPr/>
          </p:nvSpPr>
          <p:spPr bwMode="auto">
            <a:xfrm>
              <a:off x="263877" y="1189211"/>
              <a:ext cx="2859113" cy="903993"/>
            </a:xfrm>
            <a:custGeom>
              <a:avLst/>
              <a:gdLst>
                <a:gd name="T0" fmla="*/ 952 w 968"/>
                <a:gd name="T1" fmla="*/ 304 h 304"/>
                <a:gd name="T2" fmla="*/ 16 w 968"/>
                <a:gd name="T3" fmla="*/ 304 h 304"/>
                <a:gd name="T4" fmla="*/ 0 w 968"/>
                <a:gd name="T5" fmla="*/ 288 h 304"/>
                <a:gd name="T6" fmla="*/ 0 w 968"/>
                <a:gd name="T7" fmla="*/ 16 h 304"/>
                <a:gd name="T8" fmla="*/ 16 w 968"/>
                <a:gd name="T9" fmla="*/ 0 h 304"/>
                <a:gd name="T10" fmla="*/ 952 w 968"/>
                <a:gd name="T11" fmla="*/ 0 h 304"/>
                <a:gd name="T12" fmla="*/ 968 w 968"/>
                <a:gd name="T13" fmla="*/ 16 h 304"/>
                <a:gd name="T14" fmla="*/ 968 w 968"/>
                <a:gd name="T15" fmla="*/ 288 h 304"/>
                <a:gd name="T16" fmla="*/ 952 w 968"/>
                <a:gd name="T17" fmla="*/ 304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8" h="304">
                  <a:moveTo>
                    <a:pt x="952" y="304"/>
                  </a:moveTo>
                  <a:cubicBezTo>
                    <a:pt x="16" y="304"/>
                    <a:pt x="16" y="304"/>
                    <a:pt x="16" y="304"/>
                  </a:cubicBezTo>
                  <a:cubicBezTo>
                    <a:pt x="8" y="304"/>
                    <a:pt x="0" y="297"/>
                    <a:pt x="0" y="288"/>
                  </a:cubicBezTo>
                  <a:cubicBezTo>
                    <a:pt x="0" y="16"/>
                    <a:pt x="0" y="16"/>
                    <a:pt x="0" y="16"/>
                  </a:cubicBezTo>
                  <a:cubicBezTo>
                    <a:pt x="0" y="8"/>
                    <a:pt x="8" y="0"/>
                    <a:pt x="16" y="0"/>
                  </a:cubicBezTo>
                  <a:cubicBezTo>
                    <a:pt x="952" y="0"/>
                    <a:pt x="952" y="0"/>
                    <a:pt x="952" y="0"/>
                  </a:cubicBezTo>
                  <a:cubicBezTo>
                    <a:pt x="961" y="0"/>
                    <a:pt x="968" y="8"/>
                    <a:pt x="968" y="16"/>
                  </a:cubicBezTo>
                  <a:cubicBezTo>
                    <a:pt x="968" y="288"/>
                    <a:pt x="968" y="288"/>
                    <a:pt x="968" y="288"/>
                  </a:cubicBezTo>
                  <a:cubicBezTo>
                    <a:pt x="968" y="297"/>
                    <a:pt x="961" y="304"/>
                    <a:pt x="952" y="304"/>
                  </a:cubicBezTo>
                  <a:close/>
                </a:path>
              </a:pathLst>
            </a:custGeom>
            <a:gradFill flip="none" rotWithShape="1">
              <a:gsLst>
                <a:gs pos="100000">
                  <a:srgbClr val="EBFCFF"/>
                </a:gs>
                <a:gs pos="0">
                  <a:schemeClr val="bg1"/>
                </a:gs>
              </a:gsLst>
              <a:lin ang="8100000" scaled="1"/>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Rectangle 50"/>
            <p:cNvSpPr/>
            <p:nvPr/>
          </p:nvSpPr>
          <p:spPr>
            <a:xfrm>
              <a:off x="504827" y="1397260"/>
              <a:ext cx="3928511" cy="461665"/>
            </a:xfrm>
            <a:prstGeom prst="rect">
              <a:avLst/>
            </a:prstGeom>
            <a:noFill/>
          </p:spPr>
          <p:txBody>
            <a:bodyPr wrap="none" lIns="91440" tIns="45720" rIns="91440" bIns="45720">
              <a:spAutoFit/>
            </a:bodyPr>
            <a:lstStyle/>
            <a:p>
              <a:r>
                <a:rPr lang="en-US" sz="2400" b="1" spc="200" dirty="0">
                  <a:ln w="0">
                    <a:noFill/>
                  </a:ln>
                  <a:solidFill>
                    <a:srgbClr val="27C5EF"/>
                  </a:solidFill>
                  <a:latin typeface="Calibri (body)"/>
                </a:rPr>
                <a:t>27 YEARS (1995-2021)</a:t>
              </a:r>
              <a:endParaRPr lang="en-US" sz="2400" b="1" cap="none" spc="200" dirty="0">
                <a:ln w="0">
                  <a:noFill/>
                </a:ln>
                <a:solidFill>
                  <a:srgbClr val="27C5EF"/>
                </a:solidFill>
                <a:latin typeface="Calibri (body)"/>
              </a:endParaRPr>
            </a:p>
          </p:txBody>
        </p:sp>
      </p:grpSp>
      <p:sp>
        <p:nvSpPr>
          <p:cNvPr id="23" name="Rectangle 22"/>
          <p:cNvSpPr/>
          <p:nvPr/>
        </p:nvSpPr>
        <p:spPr>
          <a:xfrm>
            <a:off x="7306112" y="4933117"/>
            <a:ext cx="4872898" cy="1938992"/>
          </a:xfrm>
          <a:prstGeom prst="rect">
            <a:avLst/>
          </a:prstGeom>
          <a:noFill/>
        </p:spPr>
        <p:txBody>
          <a:bodyPr wrap="square" lIns="91440" tIns="45720" rIns="91440" bIns="45720">
            <a:spAutoFit/>
          </a:bodyPr>
          <a:lstStyle/>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Knitted Clothing Accessories</a:t>
            </a:r>
          </a:p>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Non-Knitted Clothing Accessories</a:t>
            </a:r>
          </a:p>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Used Clothes &amp; Textile Articles</a:t>
            </a:r>
          </a:p>
          <a:p>
            <a:pPr marL="342900" indent="-342900">
              <a:buFont typeface="Arial" panose="020B0604020202020204" pitchFamily="34" charset="0"/>
              <a:buChar char="•"/>
            </a:pPr>
            <a:r>
              <a:rPr lang="en-US" sz="2400" dirty="0">
                <a:ln w="0">
                  <a:noFill/>
                </a:ln>
                <a:latin typeface="Calibri (body)"/>
                <a:ea typeface="Open Sans" panose="020B0606030504020204" pitchFamily="34" charset="0"/>
                <a:cs typeface="Open Sans" panose="020B0606030504020204" pitchFamily="34" charset="0"/>
              </a:rPr>
              <a:t>Vegetables, Textile Fiber</a:t>
            </a:r>
          </a:p>
        </p:txBody>
      </p:sp>
    </p:spTree>
    <p:extLst>
      <p:ext uri="{BB962C8B-B14F-4D97-AF65-F5344CB8AC3E}">
        <p14:creationId xmlns:p14="http://schemas.microsoft.com/office/powerpoint/2010/main" val="40598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Freeform 120"/>
          <p:cNvSpPr/>
          <p:nvPr/>
        </p:nvSpPr>
        <p:spPr>
          <a:xfrm>
            <a:off x="0" y="2015609"/>
            <a:ext cx="12192000" cy="4712028"/>
          </a:xfrm>
          <a:custGeom>
            <a:avLst/>
            <a:gdLst>
              <a:gd name="connsiteX0" fmla="*/ 10523226 w 12192000"/>
              <a:gd name="connsiteY0" fmla="*/ 0 h 6858000"/>
              <a:gd name="connsiteX1" fmla="*/ 12192000 w 12192000"/>
              <a:gd name="connsiteY1" fmla="*/ 0 h 6858000"/>
              <a:gd name="connsiteX2" fmla="*/ 12192000 w 12192000"/>
              <a:gd name="connsiteY2" fmla="*/ 4398845 h 6858000"/>
              <a:gd name="connsiteX3" fmla="*/ 12106031 w 12192000"/>
              <a:gd name="connsiteY3" fmla="*/ 4418734 h 6858000"/>
              <a:gd name="connsiteX4" fmla="*/ 7236250 w 12192000"/>
              <a:gd name="connsiteY4" fmla="*/ 4634577 h 6858000"/>
              <a:gd name="connsiteX5" fmla="*/ 3877451 w 12192000"/>
              <a:gd name="connsiteY5" fmla="*/ 6757126 h 6858000"/>
              <a:gd name="connsiteX6" fmla="*/ 3800340 w 12192000"/>
              <a:gd name="connsiteY6" fmla="*/ 6858000 h 6858000"/>
              <a:gd name="connsiteX7" fmla="*/ 0 w 12192000"/>
              <a:gd name="connsiteY7" fmla="*/ 6858000 h 6858000"/>
              <a:gd name="connsiteX8" fmla="*/ 0 w 12192000"/>
              <a:gd name="connsiteY8" fmla="*/ 3661609 h 6858000"/>
              <a:gd name="connsiteX9" fmla="*/ 114844 w 12192000"/>
              <a:gd name="connsiteY9" fmla="*/ 3648787 h 6858000"/>
              <a:gd name="connsiteX10" fmla="*/ 1443788 w 12192000"/>
              <a:gd name="connsiteY10" fmla="*/ 2811320 h 6858000"/>
              <a:gd name="connsiteX11" fmla="*/ 6140714 w 12192000"/>
              <a:gd name="connsiteY11" fmla="*/ 1459714 h 6858000"/>
              <a:gd name="connsiteX12" fmla="*/ 10415284 w 12192000"/>
              <a:gd name="connsiteY12" fmla="*/ 10631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6858000">
                <a:moveTo>
                  <a:pt x="10523226" y="0"/>
                </a:moveTo>
                <a:lnTo>
                  <a:pt x="12192000" y="0"/>
                </a:lnTo>
                <a:lnTo>
                  <a:pt x="12192000" y="4398845"/>
                </a:lnTo>
                <a:lnTo>
                  <a:pt x="12106031" y="4418734"/>
                </a:lnTo>
                <a:cubicBezTo>
                  <a:pt x="10322516" y="4806074"/>
                  <a:pt x="8860477" y="4550230"/>
                  <a:pt x="7236250" y="4634577"/>
                </a:cubicBezTo>
                <a:cubicBezTo>
                  <a:pt x="5752923" y="4711692"/>
                  <a:pt x="4840379" y="5522739"/>
                  <a:pt x="3877451" y="6757126"/>
                </a:cubicBezTo>
                <a:lnTo>
                  <a:pt x="3800340" y="6858000"/>
                </a:lnTo>
                <a:lnTo>
                  <a:pt x="0" y="6858000"/>
                </a:lnTo>
                <a:lnTo>
                  <a:pt x="0" y="3661609"/>
                </a:lnTo>
                <a:lnTo>
                  <a:pt x="114844" y="3648787"/>
                </a:lnTo>
                <a:cubicBezTo>
                  <a:pt x="570604" y="3570783"/>
                  <a:pt x="1017211" y="3302379"/>
                  <a:pt x="1443788" y="2811320"/>
                </a:cubicBezTo>
                <a:cubicBezTo>
                  <a:pt x="2683216" y="1395327"/>
                  <a:pt x="3839629" y="1147006"/>
                  <a:pt x="6140714" y="1459714"/>
                </a:cubicBezTo>
                <a:cubicBezTo>
                  <a:pt x="7035270" y="1583877"/>
                  <a:pt x="9224514" y="1167099"/>
                  <a:pt x="10415284" y="106311"/>
                </a:cubicBezTo>
                <a:close/>
              </a:path>
            </a:pathLst>
          </a:custGeom>
          <a:gradFill>
            <a:gsLst>
              <a:gs pos="100000">
                <a:srgbClr val="EBFCFF"/>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200000"/>
              </a:lnSpc>
              <a:buFont typeface="Arial" panose="020B0604020202020204" pitchFamily="34" charset="0"/>
              <a:buChar char="•"/>
            </a:pPr>
            <a:r>
              <a:rPr lang="en-US" sz="2400" dirty="0">
                <a:solidFill>
                  <a:schemeClr val="tx1"/>
                </a:solidFill>
                <a:latin typeface="Calibri (body)"/>
              </a:rPr>
              <a:t>The data was downloaded from OEC website</a:t>
            </a:r>
          </a:p>
          <a:p>
            <a:pPr marL="285750" indent="-285750">
              <a:lnSpc>
                <a:spcPct val="200000"/>
              </a:lnSpc>
              <a:buFont typeface="Arial" panose="020B0604020202020204" pitchFamily="34" charset="0"/>
              <a:buChar char="•"/>
            </a:pPr>
            <a:r>
              <a:rPr lang="en-US" sz="2400" dirty="0">
                <a:solidFill>
                  <a:schemeClr val="tx1"/>
                </a:solidFill>
                <a:latin typeface="Calibri (body)"/>
              </a:rPr>
              <a:t>Processed through Python (V 3.10) software</a:t>
            </a:r>
          </a:p>
          <a:p>
            <a:pPr marL="285750" indent="-285750">
              <a:lnSpc>
                <a:spcPct val="200000"/>
              </a:lnSpc>
              <a:buFont typeface="Arial" panose="020B0604020202020204" pitchFamily="34" charset="0"/>
              <a:buChar char="•"/>
            </a:pPr>
            <a:r>
              <a:rPr lang="en-US" sz="2400" dirty="0">
                <a:solidFill>
                  <a:schemeClr val="tx1"/>
                </a:solidFill>
                <a:latin typeface="Calibri (body)"/>
              </a:rPr>
              <a:t>Data Cleaning</a:t>
            </a:r>
          </a:p>
          <a:p>
            <a:pPr marL="285750" indent="-285750">
              <a:lnSpc>
                <a:spcPct val="200000"/>
              </a:lnSpc>
              <a:buFont typeface="Arial" panose="020B0604020202020204" pitchFamily="34" charset="0"/>
              <a:buChar char="•"/>
            </a:pPr>
            <a:r>
              <a:rPr lang="en-US" sz="2400" dirty="0">
                <a:solidFill>
                  <a:schemeClr val="tx1"/>
                </a:solidFill>
                <a:latin typeface="Calibri (body)"/>
              </a:rPr>
              <a:t>Data Sorting</a:t>
            </a:r>
          </a:p>
          <a:p>
            <a:pPr marL="285750" indent="-285750">
              <a:lnSpc>
                <a:spcPct val="200000"/>
              </a:lnSpc>
              <a:buFont typeface="Arial" panose="020B0604020202020204" pitchFamily="34" charset="0"/>
              <a:buChar char="•"/>
            </a:pPr>
            <a:r>
              <a:rPr lang="en-US" sz="2400" dirty="0">
                <a:solidFill>
                  <a:schemeClr val="tx1"/>
                </a:solidFill>
                <a:latin typeface="Calibri (body)"/>
              </a:rPr>
              <a:t>Coding </a:t>
            </a:r>
          </a:p>
          <a:p>
            <a:pPr marL="285750" indent="-285750">
              <a:lnSpc>
                <a:spcPct val="200000"/>
              </a:lnSpc>
              <a:buFont typeface="Arial" panose="020B0604020202020204" pitchFamily="34" charset="0"/>
              <a:buChar char="•"/>
            </a:pPr>
            <a:r>
              <a:rPr lang="en-US" sz="2400" dirty="0">
                <a:solidFill>
                  <a:schemeClr val="tx1"/>
                </a:solidFill>
                <a:latin typeface="Calibri (body)"/>
              </a:rPr>
              <a:t>Etc.</a:t>
            </a:r>
          </a:p>
          <a:p>
            <a:pPr marL="285750" indent="-285750">
              <a:lnSpc>
                <a:spcPct val="200000"/>
              </a:lnSpc>
              <a:buFont typeface="Arial" panose="020B0604020202020204" pitchFamily="34" charset="0"/>
              <a:buChar char="•"/>
            </a:pPr>
            <a:endParaRPr lang="en-GB" sz="2400" dirty="0">
              <a:solidFill>
                <a:schemeClr val="tx1"/>
              </a:solidFill>
              <a:latin typeface="Calibri (body)"/>
            </a:endParaRPr>
          </a:p>
        </p:txBody>
      </p:sp>
      <p:grpSp>
        <p:nvGrpSpPr>
          <p:cNvPr id="114" name="Group 113"/>
          <p:cNvGrpSpPr/>
          <p:nvPr/>
        </p:nvGrpSpPr>
        <p:grpSpPr>
          <a:xfrm>
            <a:off x="0" y="-1257159"/>
            <a:ext cx="5986473" cy="3272768"/>
            <a:chOff x="237168" y="0"/>
            <a:chExt cx="5986473" cy="3272768"/>
          </a:xfrm>
        </p:grpSpPr>
        <p:sp>
          <p:nvSpPr>
            <p:cNvPr id="47" name="Freeform 46"/>
            <p:cNvSpPr>
              <a:spLocks/>
            </p:cNvSpPr>
            <p:nvPr/>
          </p:nvSpPr>
          <p:spPr bwMode="auto">
            <a:xfrm>
              <a:off x="2396773" y="0"/>
              <a:ext cx="3826868" cy="1462334"/>
            </a:xfrm>
            <a:custGeom>
              <a:avLst/>
              <a:gdLst>
                <a:gd name="connsiteX0" fmla="*/ 0 w 3826868"/>
                <a:gd name="connsiteY0" fmla="*/ 0 h 1462334"/>
                <a:gd name="connsiteX1" fmla="*/ 3826868 w 3826868"/>
                <a:gd name="connsiteY1" fmla="*/ 0 h 1462334"/>
                <a:gd name="connsiteX2" fmla="*/ 3747083 w 3826868"/>
                <a:gd name="connsiteY2" fmla="*/ 92650 h 1462334"/>
                <a:gd name="connsiteX3" fmla="*/ 3101090 w 3826868"/>
                <a:gd name="connsiteY3" fmla="*/ 842809 h 1462334"/>
                <a:gd name="connsiteX4" fmla="*/ 2263410 w 3826868"/>
                <a:gd name="connsiteY4" fmla="*/ 1389449 h 1462334"/>
                <a:gd name="connsiteX5" fmla="*/ 1871184 w 3826868"/>
                <a:gd name="connsiteY5" fmla="*/ 1459531 h 1462334"/>
                <a:gd name="connsiteX6" fmla="*/ 1750716 w 3826868"/>
                <a:gd name="connsiteY6" fmla="*/ 1462334 h 1462334"/>
                <a:gd name="connsiteX7" fmla="*/ 588047 w 3826868"/>
                <a:gd name="connsiteY7" fmla="*/ 1030629 h 1462334"/>
                <a:gd name="connsiteX8" fmla="*/ 29440 w 3826868"/>
                <a:gd name="connsiteY8" fmla="*/ 138322 h 1462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26868" h="1462334">
                  <a:moveTo>
                    <a:pt x="0" y="0"/>
                  </a:moveTo>
                  <a:lnTo>
                    <a:pt x="3826868" y="0"/>
                  </a:lnTo>
                  <a:lnTo>
                    <a:pt x="3747083" y="92650"/>
                  </a:lnTo>
                  <a:cubicBezTo>
                    <a:pt x="3101090" y="842809"/>
                    <a:pt x="3101090" y="842809"/>
                    <a:pt x="3101090" y="842809"/>
                  </a:cubicBezTo>
                  <a:cubicBezTo>
                    <a:pt x="2871358" y="1111924"/>
                    <a:pt x="2579991" y="1294138"/>
                    <a:pt x="2263410" y="1389449"/>
                  </a:cubicBezTo>
                  <a:cubicBezTo>
                    <a:pt x="2134536" y="1425892"/>
                    <a:pt x="2005661" y="1451121"/>
                    <a:pt x="1871184" y="1459531"/>
                  </a:cubicBezTo>
                  <a:cubicBezTo>
                    <a:pt x="1831962" y="1462334"/>
                    <a:pt x="1792739" y="1462334"/>
                    <a:pt x="1750716" y="1462334"/>
                  </a:cubicBezTo>
                  <a:cubicBezTo>
                    <a:pt x="1338878" y="1462334"/>
                    <a:pt x="927042" y="1322170"/>
                    <a:pt x="588047" y="1030629"/>
                  </a:cubicBezTo>
                  <a:cubicBezTo>
                    <a:pt x="305698" y="787532"/>
                    <a:pt x="118149" y="474216"/>
                    <a:pt x="29440" y="138322"/>
                  </a:cubicBezTo>
                  <a:close/>
                </a:path>
              </a:pathLst>
            </a:custGeom>
            <a:gradFill flip="none" rotWithShape="1">
              <a:gsLst>
                <a:gs pos="100000">
                  <a:srgbClr val="3EDCFC"/>
                </a:gs>
                <a:gs pos="53000">
                  <a:srgbClr val="01A0D9"/>
                </a:gs>
              </a:gsLst>
              <a:lin ang="18900000" scaled="1"/>
              <a:tileRect/>
            </a:gra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41"/>
            <p:cNvSpPr>
              <a:spLocks/>
            </p:cNvSpPr>
            <p:nvPr/>
          </p:nvSpPr>
          <p:spPr bwMode="auto">
            <a:xfrm>
              <a:off x="1208913" y="0"/>
              <a:ext cx="4729268" cy="2475166"/>
            </a:xfrm>
            <a:custGeom>
              <a:avLst/>
              <a:gdLst>
                <a:gd name="connsiteX0" fmla="*/ 141588 w 4729268"/>
                <a:gd name="connsiteY0" fmla="*/ 0 h 2475166"/>
                <a:gd name="connsiteX1" fmla="*/ 4729268 w 4729268"/>
                <a:gd name="connsiteY1" fmla="*/ 0 h 2475166"/>
                <a:gd name="connsiteX2" fmla="*/ 4626749 w 4729268"/>
                <a:gd name="connsiteY2" fmla="*/ 119231 h 2475166"/>
                <a:gd name="connsiteX3" fmla="*/ 3478409 w 4729268"/>
                <a:gd name="connsiteY3" fmla="*/ 1454767 h 2475166"/>
                <a:gd name="connsiteX4" fmla="*/ 3131056 w 4729268"/>
                <a:gd name="connsiteY4" fmla="*/ 1855638 h 2475166"/>
                <a:gd name="connsiteX5" fmla="*/ 2349510 w 4729268"/>
                <a:gd name="connsiteY5" fmla="*/ 2382657 h 2475166"/>
                <a:gd name="connsiteX6" fmla="*/ 1780858 w 4729268"/>
                <a:gd name="connsiteY6" fmla="*/ 2475166 h 2475166"/>
                <a:gd name="connsiteX7" fmla="*/ 618343 w 4729268"/>
                <a:gd name="connsiteY7" fmla="*/ 2043459 h 2475166"/>
                <a:gd name="connsiteX8" fmla="*/ 96047 w 4729268"/>
                <a:gd name="connsiteY8" fmla="*/ 115165 h 247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29268" h="2475166">
                  <a:moveTo>
                    <a:pt x="141588" y="0"/>
                  </a:moveTo>
                  <a:lnTo>
                    <a:pt x="4729268" y="0"/>
                  </a:lnTo>
                  <a:lnTo>
                    <a:pt x="4626749" y="119231"/>
                  </a:lnTo>
                  <a:cubicBezTo>
                    <a:pt x="3478409" y="1454767"/>
                    <a:pt x="3478409" y="1454767"/>
                    <a:pt x="3478409" y="1454767"/>
                  </a:cubicBezTo>
                  <a:cubicBezTo>
                    <a:pt x="3131056" y="1855638"/>
                    <a:pt x="3131056" y="1855638"/>
                    <a:pt x="3131056" y="1855638"/>
                  </a:cubicBezTo>
                  <a:cubicBezTo>
                    <a:pt x="2915360" y="2107934"/>
                    <a:pt x="2643640" y="2284542"/>
                    <a:pt x="2349510" y="2382657"/>
                  </a:cubicBezTo>
                  <a:cubicBezTo>
                    <a:pt x="2164628" y="2444330"/>
                    <a:pt x="1974144" y="2475166"/>
                    <a:pt x="1780858" y="2475166"/>
                  </a:cubicBezTo>
                  <a:cubicBezTo>
                    <a:pt x="1369076" y="2475166"/>
                    <a:pt x="957293" y="2332198"/>
                    <a:pt x="618343" y="2043459"/>
                  </a:cubicBezTo>
                  <a:cubicBezTo>
                    <a:pt x="50764" y="1554470"/>
                    <a:pt x="-133239" y="784094"/>
                    <a:pt x="96047" y="115165"/>
                  </a:cubicBezTo>
                  <a:close/>
                </a:path>
              </a:pathLst>
            </a:custGeom>
            <a:solidFill>
              <a:schemeClr val="bg1"/>
            </a:solidFill>
            <a:ln>
              <a:noFill/>
            </a:ln>
            <a:effectLst>
              <a:outerShdw blurRad="101600" dist="38100" dir="2700000" algn="tl" rotWithShape="0">
                <a:prstClr val="black">
                  <a:alpha val="6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40" name="Freeform 39"/>
            <p:cNvSpPr/>
            <p:nvPr/>
          </p:nvSpPr>
          <p:spPr>
            <a:xfrm>
              <a:off x="237168" y="0"/>
              <a:ext cx="5414398" cy="3272768"/>
            </a:xfrm>
            <a:custGeom>
              <a:avLst/>
              <a:gdLst>
                <a:gd name="connsiteX0" fmla="*/ 711768 w 5414398"/>
                <a:gd name="connsiteY0" fmla="*/ 0 h 3272768"/>
                <a:gd name="connsiteX1" fmla="*/ 5414398 w 5414398"/>
                <a:gd name="connsiteY1" fmla="*/ 0 h 3272768"/>
                <a:gd name="connsiteX2" fmla="*/ 5367108 w 5414398"/>
                <a:gd name="connsiteY2" fmla="*/ 54895 h 3272768"/>
                <a:gd name="connsiteX3" fmla="*/ 4056223 w 5414398"/>
                <a:gd name="connsiteY3" fmla="*/ 1576571 h 3272768"/>
                <a:gd name="connsiteX4" fmla="*/ 3319443 w 5414398"/>
                <a:gd name="connsiteY4" fmla="*/ 2434483 h 3272768"/>
                <a:gd name="connsiteX5" fmla="*/ 3131747 w 5414398"/>
                <a:gd name="connsiteY5" fmla="*/ 2653166 h 3272768"/>
                <a:gd name="connsiteX6" fmla="*/ 1778649 w 5414398"/>
                <a:gd name="connsiteY6" fmla="*/ 3272768 h 3272768"/>
                <a:gd name="connsiteX7" fmla="*/ 618852 w 5414398"/>
                <a:gd name="connsiteY7" fmla="*/ 2841009 h 3272768"/>
                <a:gd name="connsiteX8" fmla="*/ 431155 w 5414398"/>
                <a:gd name="connsiteY8" fmla="*/ 326151 h 3272768"/>
                <a:gd name="connsiteX9" fmla="*/ 617556 w 5414398"/>
                <a:gd name="connsiteY9" fmla="*/ 109500 h 3272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14398" h="3272768">
                  <a:moveTo>
                    <a:pt x="711768" y="0"/>
                  </a:moveTo>
                  <a:lnTo>
                    <a:pt x="5414398" y="0"/>
                  </a:lnTo>
                  <a:lnTo>
                    <a:pt x="5367108" y="54895"/>
                  </a:lnTo>
                  <a:cubicBezTo>
                    <a:pt x="4056223" y="1576571"/>
                    <a:pt x="4056223" y="1576571"/>
                    <a:pt x="4056223" y="1576571"/>
                  </a:cubicBezTo>
                  <a:cubicBezTo>
                    <a:pt x="3319443" y="2434483"/>
                    <a:pt x="3319443" y="2434483"/>
                    <a:pt x="3319443" y="2434483"/>
                  </a:cubicBezTo>
                  <a:cubicBezTo>
                    <a:pt x="3131747" y="2653166"/>
                    <a:pt x="3131747" y="2653166"/>
                    <a:pt x="3131747" y="2653166"/>
                  </a:cubicBezTo>
                  <a:cubicBezTo>
                    <a:pt x="2778765" y="3062496"/>
                    <a:pt x="2280108" y="3272768"/>
                    <a:pt x="1778649" y="3272768"/>
                  </a:cubicBezTo>
                  <a:cubicBezTo>
                    <a:pt x="1366837" y="3272768"/>
                    <a:pt x="955025" y="3129783"/>
                    <a:pt x="618852" y="2841009"/>
                  </a:cubicBezTo>
                  <a:cubicBezTo>
                    <a:pt x="-126332" y="2198977"/>
                    <a:pt x="-210376" y="1071917"/>
                    <a:pt x="431155" y="326151"/>
                  </a:cubicBezTo>
                  <a:cubicBezTo>
                    <a:pt x="497339" y="249227"/>
                    <a:pt x="559387" y="177110"/>
                    <a:pt x="617556" y="109500"/>
                  </a:cubicBezTo>
                  <a:close/>
                </a:path>
              </a:pathLst>
            </a:custGeom>
            <a:gradFill flip="none" rotWithShape="1">
              <a:gsLst>
                <a:gs pos="100000">
                  <a:srgbClr val="3EDCFC"/>
                </a:gs>
                <a:gs pos="0">
                  <a:srgbClr val="01A0D9"/>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411916" y="18778"/>
            <a:ext cx="3093283" cy="1416816"/>
            <a:chOff x="1328201" y="1004168"/>
            <a:chExt cx="2557696" cy="1171499"/>
          </a:xfrm>
        </p:grpSpPr>
        <p:sp>
          <p:nvSpPr>
            <p:cNvPr id="21" name="Rectangle 20"/>
            <p:cNvSpPr/>
            <p:nvPr/>
          </p:nvSpPr>
          <p:spPr>
            <a:xfrm>
              <a:off x="1401629" y="1284965"/>
              <a:ext cx="2484268" cy="839804"/>
            </a:xfrm>
            <a:prstGeom prst="rect">
              <a:avLst/>
            </a:prstGeom>
            <a:noFill/>
          </p:spPr>
          <p:txBody>
            <a:bodyPr wrap="square" lIns="91440" tIns="45720" rIns="91440" bIns="45720">
              <a:spAutoFit/>
            </a:bodyPr>
            <a:lstStyle/>
            <a:p>
              <a:r>
                <a:rPr lang="en-US" sz="2900" b="1" cap="none" spc="200" dirty="0">
                  <a:ln w="0">
                    <a:noFill/>
                  </a:ln>
                  <a:solidFill>
                    <a:schemeClr val="bg1"/>
                  </a:solidFill>
                  <a:latin typeface="Calibri (body)"/>
                </a:rPr>
                <a:t>DATA</a:t>
              </a:r>
            </a:p>
            <a:p>
              <a:r>
                <a:rPr lang="en-US" sz="2900" b="1" spc="200" dirty="0">
                  <a:ln w="0">
                    <a:noFill/>
                  </a:ln>
                  <a:solidFill>
                    <a:schemeClr val="bg1"/>
                  </a:solidFill>
                  <a:latin typeface="Calibri (body)"/>
                </a:rPr>
                <a:t>PROCESSING</a:t>
              </a:r>
              <a:endParaRPr lang="en-US" sz="2900" b="1" cap="none" spc="200" dirty="0">
                <a:ln w="0">
                  <a:noFill/>
                </a:ln>
                <a:solidFill>
                  <a:schemeClr val="bg1"/>
                </a:solidFill>
                <a:latin typeface="Calibri (body)"/>
              </a:endParaRPr>
            </a:p>
          </p:txBody>
        </p:sp>
        <p:sp>
          <p:nvSpPr>
            <p:cNvPr id="22" name="Freeform 31"/>
            <p:cNvSpPr>
              <a:spLocks/>
            </p:cNvSpPr>
            <p:nvPr/>
          </p:nvSpPr>
          <p:spPr bwMode="auto">
            <a:xfrm>
              <a:off x="1328201" y="1004168"/>
              <a:ext cx="864230" cy="1171499"/>
            </a:xfrm>
            <a:custGeom>
              <a:avLst/>
              <a:gdLst>
                <a:gd name="T0" fmla="*/ 189 w 515"/>
                <a:gd name="T1" fmla="*/ 755 h 755"/>
                <a:gd name="T2" fmla="*/ 0 w 515"/>
                <a:gd name="T3" fmla="*/ 755 h 755"/>
                <a:gd name="T4" fmla="*/ 0 w 515"/>
                <a:gd name="T5" fmla="*/ 0 h 755"/>
                <a:gd name="T6" fmla="*/ 515 w 515"/>
                <a:gd name="T7" fmla="*/ 0 h 755"/>
                <a:gd name="T8" fmla="*/ 515 w 515"/>
                <a:gd name="T9" fmla="*/ 234 h 755"/>
                <a:gd name="T10" fmla="*/ 457 w 515"/>
                <a:gd name="T11" fmla="*/ 234 h 755"/>
                <a:gd name="T12" fmla="*/ 457 w 515"/>
                <a:gd name="T13" fmla="*/ 58 h 755"/>
                <a:gd name="T14" fmla="*/ 57 w 515"/>
                <a:gd name="T15" fmla="*/ 58 h 755"/>
                <a:gd name="T16" fmla="*/ 57 w 515"/>
                <a:gd name="T17" fmla="*/ 697 h 755"/>
                <a:gd name="T18" fmla="*/ 189 w 515"/>
                <a:gd name="T19" fmla="*/ 697 h 755"/>
                <a:gd name="T20" fmla="*/ 189 w 515"/>
                <a:gd name="T21" fmla="*/ 755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 h="755">
                  <a:moveTo>
                    <a:pt x="189" y="755"/>
                  </a:moveTo>
                  <a:lnTo>
                    <a:pt x="0" y="755"/>
                  </a:lnTo>
                  <a:lnTo>
                    <a:pt x="0" y="0"/>
                  </a:lnTo>
                  <a:lnTo>
                    <a:pt x="515" y="0"/>
                  </a:lnTo>
                  <a:lnTo>
                    <a:pt x="515" y="234"/>
                  </a:lnTo>
                  <a:lnTo>
                    <a:pt x="457" y="234"/>
                  </a:lnTo>
                  <a:lnTo>
                    <a:pt x="457" y="58"/>
                  </a:lnTo>
                  <a:lnTo>
                    <a:pt x="57" y="58"/>
                  </a:lnTo>
                  <a:lnTo>
                    <a:pt x="57" y="697"/>
                  </a:lnTo>
                  <a:lnTo>
                    <a:pt x="189" y="697"/>
                  </a:lnTo>
                  <a:lnTo>
                    <a:pt x="189" y="755"/>
                  </a:lnTo>
                  <a:close/>
                </a:path>
              </a:pathLst>
            </a:custGeom>
            <a:solidFill>
              <a:srgbClr val="FFFF00">
                <a:alpha val="86000"/>
              </a:srgb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10925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 y="-1"/>
            <a:ext cx="12186283" cy="6858001"/>
          </a:xfrm>
          <a:prstGeom prst="rect">
            <a:avLst/>
          </a:prstGeom>
        </p:spPr>
      </p:pic>
    </p:spTree>
    <p:extLst>
      <p:ext uri="{BB962C8B-B14F-4D97-AF65-F5344CB8AC3E}">
        <p14:creationId xmlns:p14="http://schemas.microsoft.com/office/powerpoint/2010/main" val="111348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and black bars&#10;&#10;Description automatically generated">
            <a:extLst>
              <a:ext uri="{FF2B5EF4-FFF2-40B4-BE49-F238E27FC236}">
                <a16:creationId xmlns:a16="http://schemas.microsoft.com/office/drawing/2014/main" id="{A90F1FAD-FD10-E7FB-81A4-B7D72DE0C6AA}"/>
              </a:ext>
            </a:extLst>
          </p:cNvPr>
          <p:cNvPicPr>
            <a:picLocks noChangeAspect="1"/>
          </p:cNvPicPr>
          <p:nvPr/>
        </p:nvPicPr>
        <p:blipFill rotWithShape="1">
          <a:blip r:embed="rId2">
            <a:extLst>
              <a:ext uri="{28A0092B-C50C-407E-A947-70E740481C1C}">
                <a14:useLocalDpi xmlns:a14="http://schemas.microsoft.com/office/drawing/2010/main" val="0"/>
              </a:ext>
            </a:extLst>
          </a:blip>
          <a:srcRect l="9046" t="7823" r="9149" b="5734"/>
          <a:stretch/>
        </p:blipFill>
        <p:spPr>
          <a:xfrm>
            <a:off x="-92462" y="226243"/>
            <a:ext cx="12284462" cy="6490563"/>
          </a:xfrm>
          <a:prstGeom prst="rect">
            <a:avLst/>
          </a:prstGeom>
        </p:spPr>
      </p:pic>
    </p:spTree>
    <p:extLst>
      <p:ext uri="{BB962C8B-B14F-4D97-AF65-F5344CB8AC3E}">
        <p14:creationId xmlns:p14="http://schemas.microsoft.com/office/powerpoint/2010/main" val="37383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ustom 14">
      <a:dk1>
        <a:sysClr val="windowText" lastClr="000000"/>
      </a:dk1>
      <a:lt1>
        <a:sysClr val="window" lastClr="FFFFFF"/>
      </a:lt1>
      <a:dk2>
        <a:srgbClr val="44546A"/>
      </a:dk2>
      <a:lt2>
        <a:srgbClr val="E7E6E6"/>
      </a:lt2>
      <a:accent1>
        <a:srgbClr val="3498DB"/>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TotalTime>
  <Words>1277</Words>
  <Application>Microsoft Office PowerPoint</Application>
  <PresentationFormat>Widescreen</PresentationFormat>
  <Paragraphs>132</Paragraphs>
  <Slides>35</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35</vt:i4>
      </vt:variant>
    </vt:vector>
  </HeadingPairs>
  <TitlesOfParts>
    <vt:vector size="43" baseType="lpstr">
      <vt:lpstr>Arial</vt:lpstr>
      <vt:lpstr>Calibri</vt:lpstr>
      <vt:lpstr>Calibri (body)</vt:lpstr>
      <vt:lpstr>Calibri Light</vt:lpstr>
      <vt:lpstr>Impact</vt:lpstr>
      <vt:lpstr>Open Sans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Salamullah</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Salamullah PowerPoint Presentation</dc:title>
  <dc:creator>Salamullah</dc:creator>
  <cp:lastModifiedBy>Prangon Ghose</cp:lastModifiedBy>
  <cp:revision>99</cp:revision>
  <dcterms:created xsi:type="dcterms:W3CDTF">2018-07-11T09:37:00Z</dcterms:created>
  <dcterms:modified xsi:type="dcterms:W3CDTF">2023-11-24T23:08:38Z</dcterms:modified>
</cp:coreProperties>
</file>