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377F7B4-1BF1-4456-957E-05276FF68597}" type="datetimeFigureOut">
              <a:rPr lang="en-US" smtClean="0"/>
              <a:t>6/11/2020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EF9F691-C28A-4FD4-940C-C0D5FCB49EC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77F7B4-1BF1-4456-957E-05276FF68597}"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9F691-C28A-4FD4-940C-C0D5FCB49E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77F7B4-1BF1-4456-957E-05276FF68597}"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9F691-C28A-4FD4-940C-C0D5FCB49E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377F7B4-1BF1-4456-957E-05276FF68597}" type="datetimeFigureOut">
              <a:rPr lang="en-US" smtClean="0"/>
              <a:t>6/11/2020</a:t>
            </a:fld>
            <a:endParaRPr lang="en-US"/>
          </a:p>
        </p:txBody>
      </p:sp>
      <p:sp>
        <p:nvSpPr>
          <p:cNvPr id="9" name="Slide Number Placeholder 8"/>
          <p:cNvSpPr>
            <a:spLocks noGrp="1"/>
          </p:cNvSpPr>
          <p:nvPr>
            <p:ph type="sldNum" sz="quarter" idx="15"/>
          </p:nvPr>
        </p:nvSpPr>
        <p:spPr/>
        <p:txBody>
          <a:bodyPr rtlCol="0"/>
          <a:lstStyle/>
          <a:p>
            <a:fld id="{6EF9F691-C28A-4FD4-940C-C0D5FCB49EC3}"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77F7B4-1BF1-4456-957E-05276FF68597}" type="datetimeFigureOut">
              <a:rPr lang="en-US" smtClean="0"/>
              <a:t>6/11/2020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EF9F691-C28A-4FD4-940C-C0D5FCB49EC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77F7B4-1BF1-4456-957E-05276FF68597}"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9F691-C28A-4FD4-940C-C0D5FCB49EC3}"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377F7B4-1BF1-4456-957E-05276FF68597}"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9F691-C28A-4FD4-940C-C0D5FCB49EC3}"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377F7B4-1BF1-4456-957E-05276FF68597}" type="datetimeFigureOut">
              <a:rPr lang="en-US" smtClean="0"/>
              <a:t>6/11/2020</a:t>
            </a:fld>
            <a:endParaRPr lang="en-US"/>
          </a:p>
        </p:txBody>
      </p:sp>
      <p:sp>
        <p:nvSpPr>
          <p:cNvPr id="7" name="Slide Number Placeholder 6"/>
          <p:cNvSpPr>
            <a:spLocks noGrp="1"/>
          </p:cNvSpPr>
          <p:nvPr>
            <p:ph type="sldNum" sz="quarter" idx="11"/>
          </p:nvPr>
        </p:nvSpPr>
        <p:spPr/>
        <p:txBody>
          <a:bodyPr rtlCol="0"/>
          <a:lstStyle/>
          <a:p>
            <a:fld id="{6EF9F691-C28A-4FD4-940C-C0D5FCB49EC3}"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7F7B4-1BF1-4456-957E-05276FF68597}"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9F691-C28A-4FD4-940C-C0D5FCB49E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377F7B4-1BF1-4456-957E-05276FF68597}" type="datetimeFigureOut">
              <a:rPr lang="en-US" smtClean="0"/>
              <a:t>6/11/2020</a:t>
            </a:fld>
            <a:endParaRPr lang="en-US"/>
          </a:p>
        </p:txBody>
      </p:sp>
      <p:sp>
        <p:nvSpPr>
          <p:cNvPr id="22" name="Slide Number Placeholder 21"/>
          <p:cNvSpPr>
            <a:spLocks noGrp="1"/>
          </p:cNvSpPr>
          <p:nvPr>
            <p:ph type="sldNum" sz="quarter" idx="15"/>
          </p:nvPr>
        </p:nvSpPr>
        <p:spPr/>
        <p:txBody>
          <a:bodyPr rtlCol="0"/>
          <a:lstStyle/>
          <a:p>
            <a:fld id="{6EF9F691-C28A-4FD4-940C-C0D5FCB49EC3}"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77F7B4-1BF1-4456-957E-05276FF68597}" type="datetimeFigureOut">
              <a:rPr lang="en-US" smtClean="0"/>
              <a:t>6/11/2020</a:t>
            </a:fld>
            <a:endParaRPr lang="en-US"/>
          </a:p>
        </p:txBody>
      </p:sp>
      <p:sp>
        <p:nvSpPr>
          <p:cNvPr id="18" name="Slide Number Placeholder 17"/>
          <p:cNvSpPr>
            <a:spLocks noGrp="1"/>
          </p:cNvSpPr>
          <p:nvPr>
            <p:ph type="sldNum" sz="quarter" idx="11"/>
          </p:nvPr>
        </p:nvSpPr>
        <p:spPr/>
        <p:txBody>
          <a:bodyPr rtlCol="0"/>
          <a:lstStyle/>
          <a:p>
            <a:fld id="{6EF9F691-C28A-4FD4-940C-C0D5FCB49EC3}"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77F7B4-1BF1-4456-957E-05276FF68597}" type="datetimeFigureOut">
              <a:rPr lang="en-US" smtClean="0"/>
              <a:t>6/11/2020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EF9F691-C28A-4FD4-940C-C0D5FCB49E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143963"/>
          </a:xfrm>
        </p:spPr>
        <p:txBody>
          <a:bodyPr>
            <a:normAutofit/>
          </a:bodyPr>
          <a:lstStyle/>
          <a:p>
            <a:pPr algn="ctr"/>
            <a:r>
              <a:rPr lang="en-US" sz="3000" dirty="0" smtClean="0">
                <a:effectLst/>
                <a:latin typeface="Times New Roman" pitchFamily="18" charset="0"/>
                <a:cs typeface="Times New Roman" pitchFamily="18" charset="0"/>
              </a:rPr>
              <a:t>Segmenting/Clustering popular touristic cities around the world </a:t>
            </a:r>
            <a:endParaRPr lang="en-US" sz="3000" dirty="0">
              <a:effectLst/>
              <a:latin typeface="Times New Roman" pitchFamily="18" charset="0"/>
              <a:cs typeface="Times New Roman" pitchFamily="18" charset="0"/>
            </a:endParaRPr>
          </a:p>
        </p:txBody>
      </p:sp>
      <p:sp>
        <p:nvSpPr>
          <p:cNvPr id="3" name="Subtitle 2"/>
          <p:cNvSpPr>
            <a:spLocks noGrp="1"/>
          </p:cNvSpPr>
          <p:nvPr>
            <p:ph type="subTitle" idx="1"/>
          </p:nvPr>
        </p:nvSpPr>
        <p:spPr>
          <a:xfrm>
            <a:off x="2133600" y="3886200"/>
            <a:ext cx="6172200" cy="1371600"/>
          </a:xfrm>
        </p:spPr>
        <p:txBody>
          <a:bodyPr/>
          <a:lstStyle/>
          <a:p>
            <a:pPr algn="ctr"/>
            <a:r>
              <a:rPr lang="en-US" b="1" dirty="0" smtClean="0">
                <a:latin typeface="Times New Roman" pitchFamily="18" charset="0"/>
                <a:cs typeface="Times New Roman" pitchFamily="18" charset="0"/>
              </a:rPr>
              <a:t>By:</a:t>
            </a:r>
          </a:p>
          <a:p>
            <a:pPr algn="ctr"/>
            <a:r>
              <a:rPr lang="en-US" b="1" dirty="0" smtClean="0">
                <a:latin typeface="Times New Roman" pitchFamily="18" charset="0"/>
                <a:cs typeface="Times New Roman" pitchFamily="18" charset="0"/>
              </a:rPr>
              <a:t>Garepally Nikhil</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90600"/>
            <a:ext cx="6858000" cy="2862322"/>
          </a:xfrm>
          <a:prstGeom prst="rect">
            <a:avLst/>
          </a:prstGeom>
          <a:noFill/>
        </p:spPr>
        <p:txBody>
          <a:bodyPr wrap="square" rtlCol="0">
            <a:spAutoFit/>
          </a:bodyPr>
          <a:lstStyle/>
          <a:p>
            <a:r>
              <a:rPr lang="en-US" b="1" dirty="0">
                <a:latin typeface="Times New Roman" pitchFamily="18" charset="0"/>
                <a:cs typeface="Times New Roman" pitchFamily="18" charset="0"/>
              </a:rPr>
              <a:t>3.4 Clustering the cities</a:t>
            </a:r>
            <a:endParaRPr lang="en-US" dirty="0">
              <a:latin typeface="Times New Roman" pitchFamily="18" charset="0"/>
              <a:cs typeface="Times New Roman" pitchFamily="18" charset="0"/>
            </a:endParaRPr>
          </a:p>
          <a:p>
            <a:endParaRPr lang="en-US" dirty="0" smtClean="0"/>
          </a:p>
          <a:p>
            <a:pPr>
              <a:buFont typeface="Arial" pitchFamily="34" charset="0"/>
              <a:buChar char="•"/>
            </a:pPr>
            <a:r>
              <a:rPr lang="en-US" dirty="0">
                <a:latin typeface="Times New Roman" pitchFamily="18" charset="0"/>
                <a:cs typeface="Times New Roman" pitchFamily="18" charset="0"/>
              </a:rPr>
              <a:t>Now we head up to the clustering section, where we applied the K-Means algorithm for simplicity.</a:t>
            </a: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As we are applying K-Means, it is necessary (or at least a good practice) to find the optimum value for the K parameter (number of clusters to group the data). So we ran a library which performed the </a:t>
            </a:r>
            <a:r>
              <a:rPr lang="en-US" i="1" dirty="0">
                <a:latin typeface="Times New Roman" pitchFamily="18" charset="0"/>
                <a:cs typeface="Times New Roman" pitchFamily="18" charset="0"/>
              </a:rPr>
              <a:t>elbow method</a:t>
            </a:r>
            <a:r>
              <a:rPr lang="en-US" dirty="0">
                <a:latin typeface="Times New Roman" pitchFamily="18" charset="0"/>
                <a:cs typeface="Times New Roman" pitchFamily="18" charset="0"/>
              </a:rPr>
              <a:t> to determine the value of K:</a:t>
            </a:r>
          </a:p>
          <a:p>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371600" y="3657600"/>
            <a:ext cx="5943600" cy="28765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762000"/>
            <a:ext cx="5334000" cy="707886"/>
          </a:xfrm>
          <a:prstGeom prst="rect">
            <a:avLst/>
          </a:prstGeom>
          <a:noFill/>
        </p:spPr>
        <p:txBody>
          <a:bodyPr wrap="square" rtlCol="0">
            <a:spAutoFit/>
          </a:bodyPr>
          <a:lstStyle/>
          <a:p>
            <a:pPr lvl="0" algn="ctr"/>
            <a:r>
              <a:rPr lang="en-US" sz="2000" b="1" dirty="0">
                <a:latin typeface="Times New Roman" pitchFamily="18" charset="0"/>
                <a:cs typeface="Times New Roman" pitchFamily="18" charset="0"/>
              </a:rPr>
              <a:t>Analyzing the resulting clusters</a:t>
            </a: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sp>
        <p:nvSpPr>
          <p:cNvPr id="5" name="TextBox 4"/>
          <p:cNvSpPr txBox="1"/>
          <p:nvPr/>
        </p:nvSpPr>
        <p:spPr>
          <a:xfrm>
            <a:off x="990600" y="1676400"/>
            <a:ext cx="7315200" cy="2308324"/>
          </a:xfrm>
          <a:prstGeom prst="rect">
            <a:avLst/>
          </a:prstGeom>
          <a:noFill/>
        </p:spPr>
        <p:txBody>
          <a:bodyPr wrap="square" rtlCol="0">
            <a:spAutoFit/>
          </a:bodyPr>
          <a:lstStyle/>
          <a:p>
            <a:pPr algn="just"/>
            <a:r>
              <a:rPr lang="en-US" dirty="0">
                <a:latin typeface="Times New Roman" pitchFamily="18" charset="0"/>
                <a:cs typeface="Times New Roman" pitchFamily="18" charset="0"/>
              </a:rPr>
              <a:t>We did an evaluation in the notebook for each one of the seven clusters. I recommend you to see the results there. Anyway, here I present each cluster with the four most common venues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Cluster 1:</a:t>
            </a:r>
            <a:endParaRPr lang="en-US" b="1"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23554" name="Picture 2"/>
          <p:cNvPicPr>
            <a:picLocks noChangeAspect="1" noChangeArrowheads="1"/>
          </p:cNvPicPr>
          <p:nvPr/>
        </p:nvPicPr>
        <p:blipFill>
          <a:blip r:embed="rId2" cstate="print"/>
          <a:srcRect/>
          <a:stretch>
            <a:fillRect/>
          </a:stretch>
        </p:blipFill>
        <p:spPr bwMode="auto">
          <a:xfrm>
            <a:off x="609600" y="3505200"/>
            <a:ext cx="7618476" cy="283214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90600"/>
            <a:ext cx="46482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Cluster 2:</a:t>
            </a:r>
            <a:endParaRPr lang="en-US" b="1" dirty="0">
              <a:latin typeface="Times New Roman" pitchFamily="18" charset="0"/>
              <a:cs typeface="Times New Roman" pitchFamily="18" charset="0"/>
            </a:endParaRPr>
          </a:p>
        </p:txBody>
      </p:sp>
      <p:pic>
        <p:nvPicPr>
          <p:cNvPr id="24578" name="Picture 2"/>
          <p:cNvPicPr>
            <a:picLocks noChangeAspect="1" noChangeArrowheads="1"/>
          </p:cNvPicPr>
          <p:nvPr/>
        </p:nvPicPr>
        <p:blipFill>
          <a:blip r:embed="rId2" cstate="print"/>
          <a:srcRect/>
          <a:stretch>
            <a:fillRect/>
          </a:stretch>
        </p:blipFill>
        <p:spPr bwMode="auto">
          <a:xfrm>
            <a:off x="685800" y="1752600"/>
            <a:ext cx="7162800" cy="416273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09600"/>
            <a:ext cx="32004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5. Conclusion</a:t>
            </a:r>
            <a:endParaRPr lang="en-US" sz="2000" b="1" dirty="0">
              <a:latin typeface="Times New Roman" pitchFamily="18" charset="0"/>
              <a:cs typeface="Times New Roman" pitchFamily="18" charset="0"/>
            </a:endParaRPr>
          </a:p>
        </p:txBody>
      </p:sp>
      <p:sp>
        <p:nvSpPr>
          <p:cNvPr id="5" name="TextBox 4"/>
          <p:cNvSpPr txBox="1"/>
          <p:nvPr/>
        </p:nvSpPr>
        <p:spPr>
          <a:xfrm>
            <a:off x="457200" y="1524000"/>
            <a:ext cx="7543800" cy="3693319"/>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We have analyzed deeply the most popular and visited cities all around the world and through the data, we are now able to tell which are great areas for a diverse number of businesses types or activities</a:t>
            </a:r>
            <a:r>
              <a:rPr lang="en-US" dirty="0" smtClean="0">
                <a:latin typeface="Times New Roman" pitchFamily="18" charset="0"/>
                <a:cs typeface="Times New Roman" pitchFamily="18" charset="0"/>
              </a:rPr>
              <a:t>.</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We are also able to tell which cities hold a lot of similarities between them and along with that, it may be a good idea to visit together.</a:t>
            </a:r>
          </a:p>
          <a:p>
            <a:pPr algn="just">
              <a:buFont typeface="Arial" pitchFamily="34" charset="0"/>
              <a:buChar char="•"/>
            </a:pPr>
            <a:r>
              <a:rPr lang="en-US" dirty="0">
                <a:latin typeface="Times New Roman" pitchFamily="18" charset="0"/>
                <a:cs typeface="Times New Roman" pitchFamily="18" charset="0"/>
              </a:rPr>
              <a:t> </a:t>
            </a:r>
          </a:p>
          <a:p>
            <a:pPr algn="just">
              <a:buFont typeface="Arial" pitchFamily="34" charset="0"/>
              <a:buChar char="•"/>
            </a:pPr>
            <a:r>
              <a:rPr lang="en-US" dirty="0">
                <a:latin typeface="Times New Roman" pitchFamily="18" charset="0"/>
                <a:cs typeface="Times New Roman" pitchFamily="18" charset="0"/>
              </a:rPr>
              <a:t>In the future, we may analyze even deeper, by obtaining information about more cities, with more venues and analyzing Top Picks or maybe a specific category of venues.</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a:t>
            </a:r>
          </a:p>
          <a:p>
            <a:pPr algn="just">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Thank You Wallpapers - Top Free Thank You Backgrounds ..."/>
          <p:cNvPicPr>
            <a:picLocks noChangeAspect="1" noChangeArrowheads="1"/>
          </p:cNvPicPr>
          <p:nvPr/>
        </p:nvPicPr>
        <p:blipFill>
          <a:blip r:embed="rId2" cstate="print"/>
          <a:srcRect/>
          <a:stretch>
            <a:fillRect/>
          </a:stretch>
        </p:blipFill>
        <p:spPr bwMode="auto">
          <a:xfrm>
            <a:off x="1219200" y="990600"/>
            <a:ext cx="6400800" cy="45339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685800"/>
            <a:ext cx="22860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1. Introduction</a:t>
            </a:r>
            <a:endParaRPr lang="en-US" sz="2000" dirty="0">
              <a:latin typeface="Times New Roman" pitchFamily="18" charset="0"/>
              <a:cs typeface="Times New Roman" pitchFamily="18" charset="0"/>
            </a:endParaRPr>
          </a:p>
        </p:txBody>
      </p:sp>
      <p:sp>
        <p:nvSpPr>
          <p:cNvPr id="5" name="TextBox 4"/>
          <p:cNvSpPr txBox="1"/>
          <p:nvPr/>
        </p:nvSpPr>
        <p:spPr>
          <a:xfrm>
            <a:off x="762000" y="1600200"/>
            <a:ext cx="7848600" cy="3693319"/>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Tourism has been one of the most popular activities in the entire world for a long time. People use to travel abroad for different reasons and they usually visit places according to their own likings and </a:t>
            </a:r>
            <a:r>
              <a:rPr lang="en-US" dirty="0" smtClean="0">
                <a:latin typeface="Times New Roman" pitchFamily="18" charset="0"/>
                <a:cs typeface="Times New Roman" pitchFamily="18" charset="0"/>
              </a:rPr>
              <a:t>interests</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hey </a:t>
            </a:r>
            <a:r>
              <a:rPr lang="en-US" dirty="0">
                <a:latin typeface="Times New Roman" pitchFamily="18" charset="0"/>
                <a:cs typeface="Times New Roman" pitchFamily="18" charset="0"/>
              </a:rPr>
              <a:t>might want to meet people from another culture, or city sightseeing, maybe to visit museums and buildings, or going to see natural wonders. </a:t>
            </a:r>
            <a:endParaRPr lang="en-US" dirty="0" smtClean="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Those interests are usually well established when the people know where they are going or because they are visiting again that place, but sometimes they don’t have a very clear idea of what is going to find in a specified city or place, maybe because it is the first time they are going to that place, or they just didn’t expect what is that city like.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609600"/>
            <a:ext cx="20574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1.1 Problem</a:t>
            </a:r>
            <a:endParaRPr lang="en-US" sz="2000" b="1" dirty="0">
              <a:latin typeface="Times New Roman" pitchFamily="18" charset="0"/>
              <a:cs typeface="Times New Roman" pitchFamily="18" charset="0"/>
            </a:endParaRPr>
          </a:p>
        </p:txBody>
      </p:sp>
      <p:sp>
        <p:nvSpPr>
          <p:cNvPr id="6" name="TextBox 5"/>
          <p:cNvSpPr txBox="1"/>
          <p:nvPr/>
        </p:nvSpPr>
        <p:spPr>
          <a:xfrm>
            <a:off x="990600" y="1828800"/>
            <a:ext cx="6324600" cy="2031325"/>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What are the groups of cities that are similar to each other? </a:t>
            </a:r>
            <a:endParaRPr lang="en-US" dirty="0" smtClean="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characteristics do they share?</a:t>
            </a:r>
          </a:p>
          <a:p>
            <a:pPr>
              <a:buFont typeface="Arial" pitchFamily="34" charset="0"/>
              <a:buChar char="•"/>
            </a:pPr>
            <a:r>
              <a:rPr lang="en-US" dirty="0">
                <a:latin typeface="Times New Roman" pitchFamily="18" charset="0"/>
                <a:cs typeface="Times New Roman" pitchFamily="18" charset="0"/>
              </a:rPr>
              <a:t> </a:t>
            </a:r>
          </a:p>
          <a:p>
            <a:pPr>
              <a:buFont typeface="Arial" pitchFamily="34" charset="0"/>
              <a:buChar char="•"/>
            </a:pPr>
            <a:r>
              <a:rPr lang="en-US" dirty="0">
                <a:latin typeface="Times New Roman" pitchFamily="18" charset="0"/>
                <a:cs typeface="Times New Roman" pitchFamily="18" charset="0"/>
              </a:rPr>
              <a:t>What are the most common places to visit or activities to do in each group of cities?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38200"/>
            <a:ext cx="64770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1.2 Interest</a:t>
            </a:r>
            <a:endParaRPr lang="en-US" sz="2000" b="1" dirty="0">
              <a:latin typeface="Times New Roman" pitchFamily="18" charset="0"/>
              <a:cs typeface="Times New Roman" pitchFamily="18" charset="0"/>
            </a:endParaRPr>
          </a:p>
        </p:txBody>
      </p:sp>
      <p:sp>
        <p:nvSpPr>
          <p:cNvPr id="5" name="TextBox 4"/>
          <p:cNvSpPr txBox="1"/>
          <p:nvPr/>
        </p:nvSpPr>
        <p:spPr>
          <a:xfrm>
            <a:off x="457200" y="1676400"/>
            <a:ext cx="8153400" cy="3416320"/>
          </a:xfrm>
          <a:prstGeom prst="rect">
            <a:avLst/>
          </a:prstGeom>
          <a:noFill/>
        </p:spPr>
        <p:txBody>
          <a:bodyPr wrap="square" rtlCol="0">
            <a:spAutoFit/>
          </a:bodyPr>
          <a:lstStyle/>
          <a:p>
            <a:pPr>
              <a:buFont typeface="Arial" pitchFamily="34" charset="0"/>
              <a:buChar char="•"/>
            </a:pPr>
            <a:r>
              <a:rPr lang="en-US" dirty="0">
                <a:latin typeface="Times New Roman" pitchFamily="18" charset="0"/>
                <a:cs typeface="Times New Roman" pitchFamily="18" charset="0"/>
              </a:rPr>
              <a:t>The results of this exploration and analysis may be very useful as a guide to people having in mind a trip to a city that is included in the most popular around the world, as this segmentation would provide previous knowledge about that cities and their characteristics.</a:t>
            </a:r>
          </a:p>
          <a:p>
            <a:pPr>
              <a:buFont typeface="Arial" pitchFamily="34" charset="0"/>
              <a:buChar char="•"/>
            </a:pPr>
            <a:r>
              <a:rPr lang="en-US" dirty="0">
                <a:latin typeface="Times New Roman" pitchFamily="18" charset="0"/>
                <a:cs typeface="Times New Roman" pitchFamily="18" charset="0"/>
              </a:rPr>
              <a:t> </a:t>
            </a:r>
          </a:p>
          <a:p>
            <a:pPr>
              <a:buFont typeface="Arial" pitchFamily="34" charset="0"/>
              <a:buChar char="•"/>
            </a:pPr>
            <a:r>
              <a:rPr lang="en-US" dirty="0">
                <a:latin typeface="Times New Roman" pitchFamily="18" charset="0"/>
                <a:cs typeface="Times New Roman" pitchFamily="18" charset="0"/>
              </a:rPr>
              <a:t>The final result may be available to the public through a mobile application or a progressive web app, so users can search for cities of their interests.</a:t>
            </a:r>
          </a:p>
          <a:p>
            <a:pPr>
              <a:buFont typeface="Arial" pitchFamily="34" charset="0"/>
              <a:buChar char="•"/>
            </a:pPr>
            <a:r>
              <a:rPr lang="en-US" dirty="0">
                <a:latin typeface="Times New Roman" pitchFamily="18" charset="0"/>
                <a:cs typeface="Times New Roman" pitchFamily="18" charset="0"/>
              </a:rPr>
              <a:t> </a:t>
            </a:r>
          </a:p>
          <a:p>
            <a:pPr>
              <a:buFont typeface="Arial" pitchFamily="34" charset="0"/>
              <a:buChar char="•"/>
            </a:pPr>
            <a:r>
              <a:rPr lang="en-US" dirty="0">
                <a:latin typeface="Times New Roman" pitchFamily="18" charset="0"/>
                <a:cs typeface="Times New Roman" pitchFamily="18" charset="0"/>
              </a:rPr>
              <a:t>Also it can be very useful to flight companies and tourism guided tours, to make offers and discounts for cities that share common characteristics and that people may be very interested in.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304800"/>
            <a:ext cx="49530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 2.Data Acquisition</a:t>
            </a:r>
            <a:endParaRPr lang="en-US" sz="2000" dirty="0">
              <a:latin typeface="Times New Roman" pitchFamily="18" charset="0"/>
              <a:cs typeface="Times New Roman" pitchFamily="18" charset="0"/>
            </a:endParaRPr>
          </a:p>
        </p:txBody>
      </p:sp>
      <p:sp>
        <p:nvSpPr>
          <p:cNvPr id="5" name="TextBox 4"/>
          <p:cNvSpPr txBox="1"/>
          <p:nvPr/>
        </p:nvSpPr>
        <p:spPr>
          <a:xfrm>
            <a:off x="762000" y="762000"/>
            <a:ext cx="7391400" cy="2862322"/>
          </a:xfrm>
          <a:prstGeom prst="rect">
            <a:avLst/>
          </a:prstGeom>
          <a:noFill/>
        </p:spPr>
        <p:txBody>
          <a:bodyPr wrap="square" rtlCol="0">
            <a:spAutoFit/>
          </a:bodyPr>
          <a:lstStyle/>
          <a:p>
            <a:pPr marL="342900" indent="-342900"/>
            <a:r>
              <a:rPr lang="en-US" b="1" dirty="0" smtClean="0">
                <a:latin typeface="Times New Roman" pitchFamily="18" charset="0"/>
                <a:cs typeface="Times New Roman" pitchFamily="18" charset="0"/>
              </a:rPr>
              <a:t>2.1 Data sources:</a:t>
            </a:r>
          </a:p>
          <a:p>
            <a:pPr>
              <a:buFont typeface="Arial" pitchFamily="34" charset="0"/>
              <a:buChar char="•"/>
            </a:pPr>
            <a:endParaRPr lang="en-US" b="1"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First we will get the 100 most popular cities listed by international visitors (available at Wikipedia: https://en.wikipedia.org/wiki/List_of_cities_by_international_visitors), ranked by the </a:t>
            </a:r>
            <a:r>
              <a:rPr lang="en-US" i="1" dirty="0" err="1">
                <a:latin typeface="Times New Roman" pitchFamily="18" charset="0"/>
                <a:cs typeface="Times New Roman" pitchFamily="18" charset="0"/>
              </a:rPr>
              <a:t>Euromonitor</a:t>
            </a:r>
            <a:r>
              <a:rPr lang="en-US" i="1" dirty="0">
                <a:latin typeface="Times New Roman" pitchFamily="18" charset="0"/>
                <a:cs typeface="Times New Roman" pitchFamily="18" charset="0"/>
              </a:rPr>
              <a:t> Rank</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We will scrape the data from the table displayed using </a:t>
            </a:r>
            <a:r>
              <a:rPr lang="en-US" i="1" dirty="0">
                <a:latin typeface="Times New Roman" pitchFamily="18" charset="0"/>
                <a:cs typeface="Times New Roman" pitchFamily="18" charset="0"/>
              </a:rPr>
              <a:t>Beautiful</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Soup </a:t>
            </a:r>
            <a:r>
              <a:rPr lang="en-US" dirty="0">
                <a:latin typeface="Times New Roman" pitchFamily="18" charset="0"/>
                <a:cs typeface="Times New Roman" pitchFamily="18" charset="0"/>
              </a:rPr>
              <a:t>4. Here an example of a part of the table in the Wikipedia page:</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371600" y="3352800"/>
            <a:ext cx="6629400" cy="27146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177617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original table of Wikipedia’s page had many columns describing both ranks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Euromonitor</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Mastercard</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Arrivals in 2017 and 2016, and percentages indicating the growth of arrivals.</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These information is not pertinent for the analysis nor for the clustering model and it is out of the scope of study of this project, so they were ignored. </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only stayed with the </a:t>
            </a:r>
            <a:r>
              <a:rPr kumimoji="0" lang="en-US"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City</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t>
            </a:r>
            <a:r>
              <a:rPr kumimoji="0" lang="en-US"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Country</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columns, given that we only needed to know what where the most popular and visited cities.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the case of the data retrieved from the Foursquare API, there was no problem, because the API returned very well structured values without missing ones.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2286000" y="685800"/>
            <a:ext cx="3962400" cy="707886"/>
          </a:xfrm>
          <a:prstGeom prst="rect">
            <a:avLst/>
          </a:prstGeom>
          <a:noFill/>
        </p:spPr>
        <p:txBody>
          <a:bodyPr wrap="square" rtlCol="0">
            <a:spAutoFit/>
          </a:bodyPr>
          <a:lstStyle/>
          <a:p>
            <a:pPr lvl="0"/>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2.2 Data cleaning</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4201" y="381000"/>
            <a:ext cx="3346044" cy="400110"/>
          </a:xfrm>
          <a:prstGeom prst="rect">
            <a:avLst/>
          </a:prstGeom>
        </p:spPr>
        <p:txBody>
          <a:bodyPr wrap="none">
            <a:spAutoFit/>
          </a:bodyPr>
          <a:lstStyle/>
          <a:p>
            <a:pPr algn="ctr"/>
            <a:r>
              <a:rPr lang="en-US" sz="2000" b="1" dirty="0" smtClean="0">
                <a:latin typeface="Times New Roman" pitchFamily="18" charset="0"/>
                <a:cs typeface="Times New Roman" pitchFamily="18" charset="0"/>
              </a:rPr>
              <a:t>3. Exploratory </a:t>
            </a:r>
            <a:r>
              <a:rPr lang="en-US" sz="2000" b="1" dirty="0">
                <a:latin typeface="Times New Roman" pitchFamily="18" charset="0"/>
                <a:cs typeface="Times New Roman" pitchFamily="18" charset="0"/>
              </a:rPr>
              <a:t>Data Analysis</a:t>
            </a:r>
            <a:endParaRPr lang="en-US" sz="2000" dirty="0">
              <a:latin typeface="Times New Roman" pitchFamily="18" charset="0"/>
              <a:cs typeface="Times New Roman" pitchFamily="18" charset="0"/>
            </a:endParaRPr>
          </a:p>
        </p:txBody>
      </p:sp>
      <p:sp>
        <p:nvSpPr>
          <p:cNvPr id="5" name="TextBox 4"/>
          <p:cNvSpPr txBox="1"/>
          <p:nvPr/>
        </p:nvSpPr>
        <p:spPr>
          <a:xfrm>
            <a:off x="304800" y="914401"/>
            <a:ext cx="7620000" cy="3139321"/>
          </a:xfrm>
          <a:prstGeom prst="rect">
            <a:avLst/>
          </a:prstGeom>
          <a:noFill/>
        </p:spPr>
        <p:txBody>
          <a:bodyPr wrap="square" rtlCol="0">
            <a:spAutoFit/>
          </a:bodyPr>
          <a:lstStyle/>
          <a:p>
            <a:r>
              <a:rPr lang="en-US" b="1" dirty="0">
                <a:latin typeface="Times New Roman" pitchFamily="18" charset="0"/>
                <a:cs typeface="Times New Roman" pitchFamily="18" charset="0"/>
              </a:rPr>
              <a:t>3.1 Visualizing the cities retrieved</a:t>
            </a:r>
          </a:p>
          <a:p>
            <a:r>
              <a:rPr lang="en-US" b="1" dirty="0">
                <a:latin typeface="Times New Roman" pitchFamily="18" charset="0"/>
                <a:cs typeface="Times New Roman" pitchFamily="18" charset="0"/>
              </a:rPr>
              <a:t> </a:t>
            </a:r>
          </a:p>
          <a:p>
            <a:pPr>
              <a:buFont typeface="Arial" pitchFamily="34" charset="0"/>
              <a:buChar char="•"/>
            </a:pPr>
            <a:r>
              <a:rPr lang="en-US" dirty="0">
                <a:latin typeface="Times New Roman" pitchFamily="18" charset="0"/>
                <a:cs typeface="Times New Roman" pitchFamily="18" charset="0"/>
              </a:rPr>
              <a:t>After retrieving the data and organize it in an individual </a:t>
            </a:r>
            <a:r>
              <a:rPr lang="en-US" dirty="0" err="1">
                <a:latin typeface="Times New Roman" pitchFamily="18" charset="0"/>
                <a:cs typeface="Times New Roman" pitchFamily="18" charset="0"/>
              </a:rPr>
              <a:t>DataFrame</a:t>
            </a:r>
            <a:r>
              <a:rPr lang="en-US" dirty="0">
                <a:latin typeface="Times New Roman" pitchFamily="18" charset="0"/>
                <a:cs typeface="Times New Roman" pitchFamily="18" charset="0"/>
              </a:rPr>
              <a:t>, with cities, respective countries and coordinates, we proceed to build a map to visualize the position of the cities.</a:t>
            </a:r>
          </a:p>
          <a:p>
            <a:pPr>
              <a:buFont typeface="Arial" pitchFamily="34" charset="0"/>
              <a:buChar char="•"/>
            </a:pPr>
            <a:r>
              <a:rPr lang="en-US" dirty="0">
                <a:latin typeface="Times New Roman" pitchFamily="18" charset="0"/>
                <a:cs typeface="Times New Roman" pitchFamily="18" charset="0"/>
              </a:rPr>
              <a:t> </a:t>
            </a:r>
          </a:p>
          <a:p>
            <a:pPr>
              <a:buFont typeface="Arial" pitchFamily="34" charset="0"/>
              <a:buChar char="•"/>
            </a:pPr>
            <a:r>
              <a:rPr lang="en-US" dirty="0">
                <a:latin typeface="Times New Roman" pitchFamily="18" charset="0"/>
                <a:cs typeface="Times New Roman" pitchFamily="18" charset="0"/>
              </a:rPr>
              <a:t>Using Folium, it is easy to build a map with all the cities that are analyzed in this project.</a:t>
            </a:r>
          </a:p>
          <a:p>
            <a:pPr>
              <a:buFont typeface="Arial" pitchFamily="34" charset="0"/>
              <a:buChar char="•"/>
            </a:pPr>
            <a:r>
              <a:rPr lang="en-US" dirty="0">
                <a:latin typeface="Times New Roman" pitchFamily="18" charset="0"/>
                <a:cs typeface="Times New Roman" pitchFamily="18" charset="0"/>
              </a:rPr>
              <a:t> </a:t>
            </a:r>
          </a:p>
          <a:p>
            <a:pPr>
              <a:buFont typeface="Arial" pitchFamily="34" charset="0"/>
              <a:buChar char="•"/>
            </a:pPr>
            <a:r>
              <a:rPr lang="en-US" dirty="0">
                <a:latin typeface="Times New Roman" pitchFamily="18" charset="0"/>
                <a:cs typeface="Times New Roman" pitchFamily="18" charset="0"/>
              </a:rPr>
              <a:t>The map with the cities resulted like this:</a:t>
            </a:r>
          </a:p>
          <a:p>
            <a:endParaRPr lang="en-US" b="1" dirty="0">
              <a:latin typeface="Times New Roman" pitchFamily="18" charset="0"/>
              <a:cs typeface="Times New Roman" pitchFamily="18" charset="0"/>
            </a:endParaRPr>
          </a:p>
        </p:txBody>
      </p:sp>
      <p:pic>
        <p:nvPicPr>
          <p:cNvPr id="5121" name="Picture 1"/>
          <p:cNvPicPr>
            <a:picLocks noChangeAspect="1" noChangeArrowheads="1"/>
          </p:cNvPicPr>
          <p:nvPr/>
        </p:nvPicPr>
        <p:blipFill>
          <a:blip r:embed="rId2" cstate="print"/>
          <a:srcRect/>
          <a:stretch>
            <a:fillRect/>
          </a:stretch>
        </p:blipFill>
        <p:spPr bwMode="auto">
          <a:xfrm>
            <a:off x="2133600" y="3886200"/>
            <a:ext cx="5486400" cy="23050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33400"/>
            <a:ext cx="8001000" cy="3139321"/>
          </a:xfrm>
          <a:prstGeom prst="rect">
            <a:avLst/>
          </a:prstGeom>
          <a:noFill/>
        </p:spPr>
        <p:txBody>
          <a:bodyPr wrap="square" rtlCol="0">
            <a:spAutoFit/>
          </a:bodyPr>
          <a:lstStyle/>
          <a:p>
            <a:pPr algn="ctr"/>
            <a:r>
              <a:rPr lang="en-US" b="1" dirty="0">
                <a:latin typeface="Times New Roman" pitchFamily="18" charset="0"/>
                <a:cs typeface="Times New Roman" pitchFamily="18" charset="0"/>
              </a:rPr>
              <a:t>3.2 Exploring the venues dataset</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When the venues dataset was retrieved, it counted with 9627 venues with 7 attributes each one. To explore this data, we performed some operations before preprocessing it to build the model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Exploring the quantity of venues per city</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Almost all of the cities got the limit of 100 venues, but not all of them</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Exploring the cities that have the least quantity of venues: </a:t>
            </a:r>
            <a:r>
              <a:rPr lang="en-US" dirty="0">
                <a:latin typeface="Times New Roman" pitchFamily="18" charset="0"/>
                <a:cs typeface="Times New Roman" pitchFamily="18" charset="0"/>
              </a:rPr>
              <a:t>There was 6 cities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which did not reach the 100 venues, and Abu Dhabi only had 11 venues.</a:t>
            </a:r>
          </a:p>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990600" y="3352800"/>
            <a:ext cx="3276600" cy="3313113"/>
          </a:xfrm>
          <a:prstGeom prst="rect">
            <a:avLst/>
          </a:prstGeom>
          <a:noFill/>
        </p:spPr>
      </p:pic>
      <p:pic>
        <p:nvPicPr>
          <p:cNvPr id="20483" name="Picture 3"/>
          <p:cNvPicPr>
            <a:picLocks noChangeAspect="1" noChangeArrowheads="1"/>
          </p:cNvPicPr>
          <p:nvPr/>
        </p:nvPicPr>
        <p:blipFill>
          <a:blip r:embed="rId3" cstate="print"/>
          <a:srcRect/>
          <a:stretch>
            <a:fillRect/>
          </a:stretch>
        </p:blipFill>
        <p:spPr bwMode="auto">
          <a:xfrm>
            <a:off x="5181600" y="3581400"/>
            <a:ext cx="2552700" cy="279558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762000"/>
            <a:ext cx="6553200" cy="2585323"/>
          </a:xfrm>
          <a:prstGeom prst="rect">
            <a:avLst/>
          </a:prstGeom>
          <a:noFill/>
        </p:spPr>
        <p:txBody>
          <a:bodyPr wrap="square" rtlCol="0">
            <a:spAutoFit/>
          </a:bodyPr>
          <a:lstStyle/>
          <a:p>
            <a:r>
              <a:rPr lang="en-US" b="1" dirty="0">
                <a:latin typeface="Times New Roman" pitchFamily="18" charset="0"/>
                <a:cs typeface="Times New Roman" pitchFamily="18" charset="0"/>
              </a:rPr>
              <a:t>3.3 Preprocessing the venues dataset</a:t>
            </a:r>
          </a:p>
          <a:p>
            <a:r>
              <a:rPr lang="en-US" b="1" dirty="0">
                <a:latin typeface="Times New Roman" pitchFamily="18" charset="0"/>
                <a:cs typeface="Times New Roman" pitchFamily="18" charset="0"/>
              </a:rPr>
              <a:t> </a:t>
            </a:r>
          </a:p>
          <a:p>
            <a:pPr algn="just">
              <a:buFont typeface="Arial" pitchFamily="34" charset="0"/>
              <a:buChar char="•"/>
            </a:pPr>
            <a:r>
              <a:rPr lang="en-US" dirty="0">
                <a:latin typeface="Times New Roman" pitchFamily="18" charset="0"/>
                <a:cs typeface="Times New Roman" pitchFamily="18" charset="0"/>
              </a:rPr>
              <a:t>After an exploration, we need to prepare the data to make it fit to the model we will apply later. First we applied One Hot Encoding to transform categorical variables into numerical. </a:t>
            </a:r>
            <a:endParaRPr lang="en-US" dirty="0" smtClean="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applied, there were 494 attributes: 493 feature columns and one using as an index, which was the name of the city.</a:t>
            </a:r>
          </a:p>
          <a:p>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371600" y="3168034"/>
            <a:ext cx="6096000" cy="292796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TotalTime>
  <Words>621</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Segmenting/Clustering popular touristic cities around the world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 Garepally</dc:creator>
  <cp:lastModifiedBy>Nikhil Garepally</cp:lastModifiedBy>
  <cp:revision>8</cp:revision>
  <dcterms:created xsi:type="dcterms:W3CDTF">2020-06-11T13:27:58Z</dcterms:created>
  <dcterms:modified xsi:type="dcterms:W3CDTF">2020-06-11T14:32:45Z</dcterms:modified>
</cp:coreProperties>
</file>