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3"/>
  </p:notesMasterIdLst>
  <p:handoutMasterIdLst>
    <p:handoutMasterId r:id="rId44"/>
  </p:handoutMasterIdLst>
  <p:sldIdLst>
    <p:sldId id="357" r:id="rId3"/>
    <p:sldId id="323" r:id="rId4"/>
    <p:sldId id="320" r:id="rId5"/>
    <p:sldId id="319" r:id="rId6"/>
    <p:sldId id="391" r:id="rId7"/>
    <p:sldId id="394" r:id="rId8"/>
    <p:sldId id="400" r:id="rId9"/>
    <p:sldId id="433" r:id="rId10"/>
    <p:sldId id="395" r:id="rId11"/>
    <p:sldId id="392" r:id="rId12"/>
    <p:sldId id="434" r:id="rId13"/>
    <p:sldId id="393" r:id="rId14"/>
    <p:sldId id="455" r:id="rId15"/>
    <p:sldId id="396" r:id="rId16"/>
    <p:sldId id="454" r:id="rId17"/>
    <p:sldId id="437" r:id="rId18"/>
    <p:sldId id="438" r:id="rId19"/>
    <p:sldId id="447" r:id="rId20"/>
    <p:sldId id="443" r:id="rId21"/>
    <p:sldId id="444" r:id="rId22"/>
    <p:sldId id="439" r:id="rId23"/>
    <p:sldId id="398" r:id="rId24"/>
    <p:sldId id="449" r:id="rId25"/>
    <p:sldId id="450" r:id="rId26"/>
    <p:sldId id="451" r:id="rId27"/>
    <p:sldId id="404" r:id="rId28"/>
    <p:sldId id="417" r:id="rId29"/>
    <p:sldId id="446" r:id="rId30"/>
    <p:sldId id="435" r:id="rId31"/>
    <p:sldId id="419" r:id="rId32"/>
    <p:sldId id="436" r:id="rId33"/>
    <p:sldId id="440" r:id="rId34"/>
    <p:sldId id="420" r:id="rId35"/>
    <p:sldId id="441" r:id="rId36"/>
    <p:sldId id="442" r:id="rId37"/>
    <p:sldId id="399" r:id="rId38"/>
    <p:sldId id="452" r:id="rId39"/>
    <p:sldId id="453" r:id="rId40"/>
    <p:sldId id="409" r:id="rId41"/>
    <p:sldId id="425" r:id="rId42"/>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589" userDrawn="1">
          <p15:clr>
            <a:srgbClr val="A4A3A4"/>
          </p15:clr>
        </p15:guide>
        <p15:guide id="2" pos="2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9900"/>
    <a:srgbClr val="002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80789-E886-5AA2-309F-E08235635034}" v="494" dt="2024-11-12T17:16:13.273"/>
    <p1510:client id="{B9F3C929-43F4-E76A-7201-451C6D50C7F1}" v="274" dt="2024-11-14T03:01:48.07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69" d="100"/>
          <a:sy n="69" d="100"/>
        </p:scale>
        <p:origin x="-138" y="-102"/>
      </p:cViewPr>
      <p:guideLst>
        <p:guide orient="horz" pos="1589"/>
        <p:guide pos="2876"/>
      </p:guideLst>
    </p:cSldViewPr>
  </p:slide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t>2024/11/13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p:nvPr>
        </p:nvSpPr>
        <p:spPr>
          <a:xfrm>
            <a:off x="457200" y="1200150"/>
            <a:ext cx="8229600" cy="3395663"/>
          </a:xfrm>
          <a:prstGeom prst="rect">
            <a:avLst/>
          </a:prstGeom>
          <a:noFill/>
          <a:ln w="9525">
            <a:noFill/>
          </a:ln>
        </p:spPr>
        <p:txBody>
          <a:bodyPr anchor="t"/>
          <a:lstStyle/>
          <a:p>
            <a:pPr lvl="0" indent="-257175"/>
            <a:r>
              <a:rPr lang="zh-CN" altLang="en-US"/>
              <a:t>单击此处编辑母版文本样式</a:t>
            </a:r>
          </a:p>
          <a:p>
            <a:pPr lvl="1" indent="-21463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lstStyle/>
          <a:p>
            <a:pPr lvl="0" indent="-257175"/>
            <a:r>
              <a:rPr lang="zh-CN" altLang="en-US"/>
              <a:t>单击此处编辑母版文本样式</a:t>
            </a:r>
          </a:p>
          <a:p>
            <a:pPr lvl="1" indent="-21463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ink.springer.com/article/10.1007/s42979-021-00945-6" TargetMode="External"/><Relationship Id="rId2" Type="http://schemas.openxmlformats.org/officeDocument/2006/relationships/hyperlink" Target="https://www.mdpi.com/2079-9292/11/1/6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a:xfrm>
          <a:off x="0" y="0"/>
          <a:ext cx="0" cy="0"/>
          <a:chOff x="0" y="0"/>
          <a:chExt cx="0" cy="0"/>
        </a:xfrm>
      </p:grpSpPr>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grpSp>
        <p:nvGrpSpPr>
          <p:cNvPr id="314412" name="组合 65"/>
          <p:cNvGrpSpPr/>
          <p:nvPr/>
        </p:nvGrpSpPr>
        <p:grpSpPr>
          <a:xfrm>
            <a:off x="258128" y="149225"/>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rect l="0" t="0" r="0" b="0"/>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lstStyle/>
            <a:p>
              <a:pPr fontAlgn="base"/>
              <a:endParaRPr lang="zh-CN" altLang="en-US" sz="1405" strike="noStrike" noProof="1">
                <a:ea typeface="Arial Unicode MS" panose="020B0604020202020204" charset="-122"/>
              </a:endParaRPr>
            </a:p>
          </p:txBody>
        </p:sp>
      </p:grpSp>
      <p:sp>
        <p:nvSpPr>
          <p:cNvPr id="8" name="Title 7"/>
          <p:cNvSpPr>
            <a:spLocks noGrp="1"/>
          </p:cNvSpPr>
          <p:nvPr>
            <p:ph type="ctrTitle"/>
          </p:nvPr>
        </p:nvSpPr>
        <p:spPr>
          <a:xfrm>
            <a:off x="996315" y="1619885"/>
            <a:ext cx="7141845" cy="1381125"/>
          </a:xfrm>
        </p:spPr>
        <p:txBody>
          <a:bodyPr>
            <a:normAutofit/>
          </a:bodyPr>
          <a:lstStyle/>
          <a:p>
            <a:pPr>
              <a:lnSpc>
                <a:spcPct val="120000"/>
              </a:lnSpc>
            </a:pPr>
            <a:r>
              <a:rPr lang="en-US">
                <a:solidFill>
                  <a:srgbClr val="FFFFFF"/>
                </a:solidFill>
              </a:rPr>
              <a:t>Generating Synthetic images using GAN models</a:t>
            </a:r>
          </a:p>
        </p:txBody>
      </p:sp>
      <p:sp>
        <p:nvSpPr>
          <p:cNvPr id="10" name="TextBox 9"/>
          <p:cNvSpPr txBox="1"/>
          <p:nvPr/>
        </p:nvSpPr>
        <p:spPr>
          <a:xfrm>
            <a:off x="6134489" y="3895611"/>
            <a:ext cx="274319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chemeClr val="bg1"/>
                </a:solidFill>
                <a:latin typeface="Aptos Display"/>
              </a:rPr>
              <a:t>Project Phase-1</a:t>
            </a:r>
          </a:p>
          <a:p>
            <a:r>
              <a:rPr lang="en-US" sz="2400" b="1" dirty="0">
                <a:solidFill>
                  <a:schemeClr val="bg1"/>
                </a:solidFill>
                <a:latin typeface="Aptos Display"/>
              </a:rPr>
              <a:t>Batch-B, Group - 2</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14412"/>
                                        </p:tgtEl>
                                        <p:attrNameLst>
                                          <p:attrName>style.visibility</p:attrName>
                                        </p:attrNameLst>
                                      </p:cBhvr>
                                      <p:to>
                                        <p:strVal val="visible"/>
                                      </p:to>
                                    </p:set>
                                    <p:anim calcmode="lin" valueType="num">
                                      <p:cBhvr>
                                        <p:cTn id="7" dur="500" fill="hold"/>
                                        <p:tgtEl>
                                          <p:spTgt spid="314412"/>
                                        </p:tgtEl>
                                        <p:attrNameLst>
                                          <p:attrName>ppt_w</p:attrName>
                                        </p:attrNameLst>
                                      </p:cBhvr>
                                      <p:tavLst>
                                        <p:tav tm="0">
                                          <p:val>
                                            <p:fltVal val="0"/>
                                          </p:val>
                                        </p:tav>
                                        <p:tav tm="100000">
                                          <p:val>
                                            <p:strVal val="#ppt_w"/>
                                          </p:val>
                                        </p:tav>
                                      </p:tavLst>
                                    </p:anim>
                                    <p:anim calcmode="lin" valueType="num">
                                      <p:cBhvr>
                                        <p:cTn id="8" dur="500" fill="hold"/>
                                        <p:tgtEl>
                                          <p:spTgt spid="314412"/>
                                        </p:tgtEl>
                                        <p:attrNameLst>
                                          <p:attrName>ppt_h</p:attrName>
                                        </p:attrNameLst>
                                      </p:cBhvr>
                                      <p:tavLst>
                                        <p:tav tm="0">
                                          <p:val>
                                            <p:fltVal val="0"/>
                                          </p:val>
                                        </p:tav>
                                        <p:tav tm="100000">
                                          <p:val>
                                            <p:strVal val="#ppt_h"/>
                                          </p:val>
                                        </p:tav>
                                      </p:tavLst>
                                    </p:anim>
                                    <p:anim calcmode="lin" valueType="num">
                                      <p:cBhvr>
                                        <p:cTn id="9" dur="500" fill="hold"/>
                                        <p:tgtEl>
                                          <p:spTgt spid="314412"/>
                                        </p:tgtEl>
                                        <p:attrNameLst>
                                          <p:attrName>style.rotation</p:attrName>
                                        </p:attrNameLst>
                                      </p:cBhvr>
                                      <p:tavLst>
                                        <p:tav tm="0">
                                          <p:val>
                                            <p:fltVal val="360"/>
                                          </p:val>
                                        </p:tav>
                                        <p:tav tm="100000">
                                          <p:val>
                                            <p:fltVal val="0"/>
                                          </p:val>
                                        </p:tav>
                                      </p:tavLst>
                                    </p:anim>
                                    <p:animEffect transition="in" filter="fade">
                                      <p:cBhvr>
                                        <p:cTn id="10" dur="500"/>
                                        <p:tgtEl>
                                          <p:spTgt spid="314412"/>
                                        </p:tgtEl>
                                      </p:cBhvr>
                                    </p:animEffect>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Content Placeholder 4"/>
          <p:cNvSpPr>
            <a:spLocks noGrp="1"/>
          </p:cNvSpPr>
          <p:nvPr>
            <p:ph idx="1"/>
          </p:nvPr>
        </p:nvSpPr>
        <p:spPr>
          <a:xfrm>
            <a:off x="669381" y="1039495"/>
            <a:ext cx="8171815" cy="3816985"/>
          </a:xfrm>
        </p:spPr>
        <p:txBody>
          <a:bodyPr vert="horz" lIns="91440" tIns="45720" rIns="91440" bIns="45720" rtlCol="0" anchor="t">
            <a:normAutofit/>
          </a:bodyPr>
          <a:lstStyle/>
          <a:p>
            <a:pPr marL="0" indent="0">
              <a:lnSpc>
                <a:spcPct val="120000"/>
              </a:lnSpc>
              <a:buNone/>
            </a:pPr>
            <a:endParaRPr lang="en-US" sz="1600" b="1" dirty="0">
              <a:latin typeface="Times New Roman" panose="02020603050405020304"/>
              <a:ea typeface="+mj-lt"/>
              <a:cs typeface="Times New Roman" panose="02020603050405020304"/>
            </a:endParaRPr>
          </a:p>
          <a:p>
            <a:pPr marL="285750" indent="-285750">
              <a:lnSpc>
                <a:spcPct val="120000"/>
              </a:lnSpc>
            </a:pPr>
            <a:endParaRPr lang="en-US" sz="1600" dirty="0">
              <a:latin typeface="Times New Roman" panose="02020603050405020304"/>
              <a:ea typeface="+mj-lt"/>
              <a:cs typeface="Times New Roman" panose="02020603050405020304"/>
            </a:endParaRPr>
          </a:p>
          <a:p>
            <a:pPr marL="285750" indent="-285750">
              <a:lnSpc>
                <a:spcPct val="120000"/>
              </a:lnSpc>
            </a:pPr>
            <a:r>
              <a:rPr lang="en-US" sz="1400" dirty="0">
                <a:latin typeface="Times New Roman" panose="02020603050405020304"/>
                <a:ea typeface="+mj-lt"/>
                <a:cs typeface="Times New Roman" panose="02020603050405020304"/>
              </a:rPr>
              <a:t>A Generator model was defined with an encoder-decoder architecture to transform input images into target images, while the Discriminator model used convolutional layers to distinguish between real and generated images.</a:t>
            </a:r>
          </a:p>
          <a:p>
            <a:pPr marL="285750" indent="-285750">
              <a:lnSpc>
                <a:spcPct val="120000"/>
              </a:lnSpc>
            </a:pPr>
            <a:endParaRPr lang="en-US" sz="1400" dirty="0">
              <a:latin typeface="Times New Roman" panose="02020603050405020304"/>
              <a:ea typeface="+mj-lt"/>
              <a:cs typeface="Times New Roman" panose="02020603050405020304"/>
            </a:endParaRPr>
          </a:p>
          <a:p>
            <a:pPr>
              <a:lnSpc>
                <a:spcPct val="120000"/>
              </a:lnSpc>
            </a:pPr>
            <a:r>
              <a:rPr lang="en-US" sz="1400" dirty="0">
                <a:latin typeface="Times New Roman" panose="02020603050405020304"/>
                <a:ea typeface="+mj-lt"/>
                <a:cs typeface="Times New Roman" panose="02020603050405020304"/>
              </a:rPr>
              <a:t>Binary Cross-Entropy Loss (BCELoss) was used for both the Generator and Discriminator, with an additional L1 loss incorporated into the Generator to improve image quality.</a:t>
            </a:r>
          </a:p>
          <a:p>
            <a:pPr>
              <a:lnSpc>
                <a:spcPct val="120000"/>
              </a:lnSpc>
            </a:pPr>
            <a:endParaRPr lang="en-US" sz="1400" dirty="0">
              <a:latin typeface="Times New Roman" panose="02020603050405020304"/>
              <a:ea typeface="+mj-lt"/>
              <a:cs typeface="Times New Roman" panose="02020603050405020304"/>
            </a:endParaRPr>
          </a:p>
          <a:p>
            <a:pPr>
              <a:lnSpc>
                <a:spcPct val="120000"/>
              </a:lnSpc>
            </a:pPr>
            <a:r>
              <a:rPr lang="en-US" sz="1400" dirty="0">
                <a:latin typeface="Times New Roman" panose="02020603050405020304"/>
                <a:ea typeface="+mj-lt"/>
                <a:cs typeface="Times New Roman" panose="02020603050405020304"/>
              </a:rPr>
              <a:t> The models were optimized using the Adam optimizer, and learning rate schedulers were applied to adjust the learning rates during training.</a:t>
            </a:r>
            <a:endParaRPr lang="en-US" sz="1600" dirty="0">
              <a:latin typeface="Times New Roman" panose="02020603050405020304"/>
              <a:ea typeface="+mj-lt"/>
              <a:cs typeface="Times New Roman" panose="02020603050405020304"/>
            </a:endParaRPr>
          </a:p>
          <a:p>
            <a:pPr>
              <a:lnSpc>
                <a:spcPct val="120000"/>
              </a:lnSpc>
            </a:pPr>
            <a:endParaRPr lang="en-US" sz="1600" dirty="0">
              <a:latin typeface="Times New Roman" panose="02020603050405020304"/>
              <a:ea typeface="+mj-lt"/>
              <a:cs typeface="Times New Roman" panose="02020603050405020304"/>
            </a:endParaRPr>
          </a:p>
          <a:p>
            <a:pPr>
              <a:lnSpc>
                <a:spcPct val="120000"/>
              </a:lnSpc>
            </a:pPr>
            <a:endParaRPr lang="en-US" sz="1600" dirty="0">
              <a:latin typeface="Times New Roman" panose="02020603050405020304"/>
              <a:ea typeface="+mj-lt"/>
              <a:cs typeface="Times New Roman" panose="02020603050405020304"/>
            </a:endParaRPr>
          </a:p>
          <a:p>
            <a:pPr>
              <a:lnSpc>
                <a:spcPct val="120000"/>
              </a:lnSpc>
            </a:pPr>
            <a:endParaRPr lang="en-US" sz="1600" dirty="0">
              <a:latin typeface="Times New Roman" panose="02020603050405020304"/>
              <a:ea typeface="+mj-lt"/>
              <a:cs typeface="Times New Roman" panose="02020603050405020304"/>
            </a:endParaRPr>
          </a:p>
          <a:p>
            <a:pPr>
              <a:lnSpc>
                <a:spcPct val="120000"/>
              </a:lnSpc>
            </a:pPr>
            <a:endParaRPr lang="en-US" sz="1600" dirty="0">
              <a:latin typeface="Times New Roman" panose="02020603050405020304"/>
              <a:ea typeface="+mj-lt"/>
              <a:cs typeface="Times New Roman" panose="02020603050405020304"/>
            </a:endParaRPr>
          </a:p>
          <a:p>
            <a:pPr>
              <a:lnSpc>
                <a:spcPct val="120000"/>
              </a:lnSpc>
            </a:pPr>
            <a:endParaRPr lang="en-US" sz="1600" dirty="0">
              <a:latin typeface="Times New Roman" panose="02020603050405020304"/>
              <a:ea typeface="+mj-lt"/>
              <a:cs typeface="Times New Roman" panose="02020603050405020304"/>
            </a:endParaRPr>
          </a:p>
          <a:p>
            <a:pPr>
              <a:lnSpc>
                <a:spcPct val="120000"/>
              </a:lnSpc>
            </a:pPr>
            <a:endParaRPr lang="en-US" sz="1600">
              <a:latin typeface="Times New Roman" panose="02020603050405020304"/>
              <a:cs typeface="Times New Roman" panose="02020603050405020304"/>
            </a:endParaRPr>
          </a:p>
          <a:p>
            <a:pPr>
              <a:lnSpc>
                <a:spcPct val="120000"/>
              </a:lnSpc>
            </a:pPr>
            <a:endParaRPr lang="en-US" sz="1600">
              <a:latin typeface="Times New Roman" panose="02020603050405020304"/>
              <a:cs typeface="Times New Roman" panose="02020603050405020304"/>
            </a:endParaRPr>
          </a:p>
        </p:txBody>
      </p:sp>
      <p:sp>
        <p:nvSpPr>
          <p:cNvPr id="2" name="TextBox 1">
            <a:extLst>
              <a:ext uri="{FF2B5EF4-FFF2-40B4-BE49-F238E27FC236}">
                <a16:creationId xmlns:a16="http://schemas.microsoft.com/office/drawing/2014/main" id="{208F429C-E31C-C597-0C5F-49E6F0133F4D}"/>
              </a:ext>
            </a:extLst>
          </p:cNvPr>
          <p:cNvSpPr txBox="1"/>
          <p:nvPr/>
        </p:nvSpPr>
        <p:spPr>
          <a:xfrm>
            <a:off x="1077685" y="88990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Times New Roman"/>
                <a:cs typeface="Times New Roman"/>
              </a:rPr>
              <a:t>Pix2Pix GAN</a:t>
            </a:r>
            <a:endParaRPr lang="en-US" sz="2400"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ext Box 4"/>
          <p:cNvSpPr txBox="1"/>
          <p:nvPr/>
        </p:nvSpPr>
        <p:spPr>
          <a:xfrm>
            <a:off x="997585" y="1693545"/>
            <a:ext cx="7283450" cy="262379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dirty="0">
                <a:latin typeface="Times New Roman"/>
                <a:ea typeface="SimSun"/>
                <a:cs typeface="Times New Roman"/>
              </a:rPr>
              <a:t>The model is trained using separate Adam optimizers for the Generator and Discriminator, with the Discriminator learning to differentiate real and generated images, while the Generator improves to create more realistic images.</a:t>
            </a:r>
          </a:p>
          <a:p>
            <a:pPr marL="285750" indent="-285750">
              <a:buFont typeface="Arial" panose="020B0604020202020204" pitchFamily="34" charset="0"/>
              <a:buChar char="•"/>
            </a:pPr>
            <a:endParaRPr lang="en-US" sz="1400">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US" sz="1400" dirty="0">
                <a:latin typeface="Times New Roman"/>
                <a:ea typeface="SimSun"/>
                <a:cs typeface="Times New Roman"/>
              </a:rPr>
              <a:t>The training process uses binary cross-entropy loss for both models, along with a gradient penalty term applied to the Discriminator to stabilize training and enforce Lipschitz continuity.</a:t>
            </a:r>
          </a:p>
          <a:p>
            <a:pPr marL="285750" indent="-285750">
              <a:buFont typeface="Arial" panose="020B0604020202020204" pitchFamily="34" charset="0"/>
              <a:buChar char="•"/>
            </a:pPr>
            <a:endParaRPr lang="en-US" sz="1400" dirty="0">
              <a:latin typeface="Times New Roman" panose="02020603050405020304" pitchFamily="2" charset="0"/>
              <a:cs typeface="Times New Roman" panose="02020603050405020304" pitchFamily="2" charset="0"/>
            </a:endParaRPr>
          </a:p>
          <a:p>
            <a:pPr marL="285750" indent="-285750">
              <a:lnSpc>
                <a:spcPct val="120000"/>
              </a:lnSpc>
              <a:spcBef>
                <a:spcPct val="15000"/>
              </a:spcBef>
              <a:buFont typeface="Arial" panose="020B0604020202020204" pitchFamily="34" charset="0"/>
              <a:buChar char="•"/>
            </a:pPr>
            <a:r>
              <a:rPr lang="en-US" sz="1400" dirty="0">
                <a:latin typeface="Times New Roman"/>
                <a:ea typeface="SimSun"/>
                <a:cs typeface="Times New Roman"/>
              </a:rPr>
              <a:t>Once trained, the Generator was used to generate images, and their quality was evaluated by comparing them to the ground truth using metrics like MSE, SSIM, and Cosine Similarity to assess image fidelity and similarity.</a:t>
            </a:r>
          </a:p>
          <a:p>
            <a:pPr marL="285750" indent="-285750">
              <a:buFont typeface="Arial" panose="020B0604020202020204" pitchFamily="34" charset="0"/>
              <a:buChar char="•"/>
            </a:pPr>
            <a:endParaRPr lang="en-US" sz="1400" dirty="0">
              <a:latin typeface="Times New Roman" panose="02020603050405020304" pitchFamily="2" charset="0"/>
              <a:cs typeface="Times New Roman" panose="02020603050405020304" pitchFamily="2" charset="0"/>
            </a:endParaRPr>
          </a:p>
        </p:txBody>
      </p:sp>
      <p:sp>
        <p:nvSpPr>
          <p:cNvPr id="6" name="Title 5"/>
          <p:cNvSpPr>
            <a:spLocks noGrp="1"/>
          </p:cNvSpPr>
          <p:nvPr>
            <p:ph type="title"/>
          </p:nvPr>
        </p:nvSpPr>
        <p:spPr>
          <a:xfrm>
            <a:off x="997585" y="514350"/>
            <a:ext cx="2136775" cy="731520"/>
          </a:xfrm>
        </p:spPr>
        <p:txBody>
          <a:bodyPr anchor="b">
            <a:normAutofit/>
          </a:bodyPr>
          <a:lstStyle/>
          <a:p>
            <a:r>
              <a:rPr lang="en-US" b="1" dirty="0">
                <a:latin typeface="Aptos Display"/>
              </a:rPr>
              <a:t>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1865630" y="206375"/>
            <a:ext cx="4899660" cy="857250"/>
          </a:xfrm>
        </p:spPr>
        <p:txBody>
          <a:bodyPr lIns="91440" tIns="45720" rIns="91440" bIns="45720" anchor="ctr"/>
          <a:lstStyle/>
          <a:p>
            <a:r>
              <a:rPr lang="en-US" sz="4000" b="1" dirty="0">
                <a:latin typeface="Aptos Display"/>
              </a:rPr>
              <a:t>WORKFLOW</a:t>
            </a:r>
          </a:p>
        </p:txBody>
      </p:sp>
      <p:pic>
        <p:nvPicPr>
          <p:cNvPr id="2" name="Picture 1" descr="A diagram of a process&#10;&#10;Description automatically generated">
            <a:extLst>
              <a:ext uri="{FF2B5EF4-FFF2-40B4-BE49-F238E27FC236}">
                <a16:creationId xmlns:a16="http://schemas.microsoft.com/office/drawing/2014/main" id="{62EAF53D-8967-00A7-D16D-FE0FB13FB558}"/>
              </a:ext>
            </a:extLst>
          </p:cNvPr>
          <p:cNvPicPr>
            <a:picLocks noChangeAspect="1"/>
          </p:cNvPicPr>
          <p:nvPr/>
        </p:nvPicPr>
        <p:blipFill>
          <a:blip r:embed="rId2"/>
          <a:stretch>
            <a:fillRect/>
          </a:stretch>
        </p:blipFill>
        <p:spPr>
          <a:xfrm>
            <a:off x="1094014" y="1059573"/>
            <a:ext cx="6939642" cy="34488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38235-B11F-9D8E-2BDC-E121EBDCD893}"/>
              </a:ext>
            </a:extLst>
          </p:cNvPr>
          <p:cNvSpPr>
            <a:spLocks noGrp="1"/>
          </p:cNvSpPr>
          <p:nvPr>
            <p:ph type="title"/>
          </p:nvPr>
        </p:nvSpPr>
        <p:spPr>
          <a:xfrm>
            <a:off x="515125" y="865179"/>
            <a:ext cx="2400300" cy="3345872"/>
          </a:xfrm>
        </p:spPr>
        <p:txBody>
          <a:bodyPr lIns="91440" tIns="45720" rIns="91440" bIns="45720">
            <a:normAutofit/>
          </a:bodyPr>
          <a:lstStyle/>
          <a:p>
            <a:r>
              <a:rPr lang="en-US" sz="2800" b="1">
                <a:solidFill>
                  <a:srgbClr val="FFFFFF"/>
                </a:solidFill>
                <a:latin typeface="Times New Roman"/>
                <a:ea typeface="Arial Unicode MS"/>
                <a:cs typeface="Arial"/>
              </a:rPr>
              <a:t>Data Preprocessing</a:t>
            </a:r>
            <a:endParaRPr lang="en-US" sz="2800" b="1">
              <a:solidFill>
                <a:srgbClr val="FFFFFF"/>
              </a:solidFill>
              <a:latin typeface="Times New Roman"/>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690B94-2823-241E-043D-F71ED6405C27}"/>
              </a:ext>
            </a:extLst>
          </p:cNvPr>
          <p:cNvSpPr>
            <a:spLocks noGrp="1"/>
          </p:cNvSpPr>
          <p:nvPr>
            <p:ph idx="1"/>
          </p:nvPr>
        </p:nvSpPr>
        <p:spPr>
          <a:xfrm>
            <a:off x="3335481" y="443508"/>
            <a:ext cx="5179868" cy="4189214"/>
          </a:xfrm>
        </p:spPr>
        <p:txBody>
          <a:bodyPr lIns="91440" tIns="45720" rIns="91440" bIns="45720" anchor="ctr">
            <a:normAutofit/>
          </a:bodyPr>
          <a:lstStyle/>
          <a:p>
            <a:r>
              <a:rPr lang="en-US" sz="1600" dirty="0">
                <a:latin typeface="Times New Roman"/>
                <a:ea typeface="Arial Unicode MS"/>
                <a:cs typeface="Arial"/>
              </a:rPr>
              <a:t>Resizing all the images to a particular dimensions.</a:t>
            </a:r>
          </a:p>
          <a:p>
            <a:endParaRPr lang="en-US" sz="1600" dirty="0">
              <a:latin typeface="Times New Roman"/>
              <a:cs typeface="Arial"/>
            </a:endParaRPr>
          </a:p>
          <a:p>
            <a:r>
              <a:rPr lang="en-US" sz="1600" dirty="0">
                <a:latin typeface="Times New Roman"/>
                <a:ea typeface="Arial Unicode MS"/>
                <a:cs typeface="Arial"/>
              </a:rPr>
              <a:t>Converting the images into tensors which scales pixel values from 0 to 255 to a range of 0 to 1.</a:t>
            </a:r>
            <a:endParaRPr lang="en-US" sz="1600" dirty="0">
              <a:latin typeface="Times New Roman"/>
              <a:cs typeface="Arial"/>
            </a:endParaRPr>
          </a:p>
          <a:p>
            <a:endParaRPr lang="en-US" sz="1600" dirty="0">
              <a:latin typeface="Times New Roman"/>
              <a:cs typeface="Arial"/>
            </a:endParaRPr>
          </a:p>
          <a:p>
            <a:r>
              <a:rPr lang="en-US" sz="1600" dirty="0">
                <a:latin typeface="Times New Roman"/>
                <a:ea typeface="Arial Unicode MS"/>
                <a:cs typeface="Arial"/>
              </a:rPr>
              <a:t>Normalize the tensor which makes the pixel values to –1 to 1, which will stabilize the training process</a:t>
            </a:r>
            <a:r>
              <a:rPr lang="en-US" dirty="0">
                <a:latin typeface="Times New Roman"/>
                <a:ea typeface="Arial Unicode MS"/>
                <a:cs typeface="Arial"/>
              </a:rPr>
              <a:t>.</a:t>
            </a:r>
            <a:endParaRPr lang="en-US" dirty="0">
              <a:latin typeface="Times New Roman"/>
              <a:cs typeface="Arial"/>
            </a:endParaRPr>
          </a:p>
        </p:txBody>
      </p:sp>
    </p:spTree>
    <p:extLst>
      <p:ext uri="{BB962C8B-B14F-4D97-AF65-F5344CB8AC3E}">
        <p14:creationId xmlns:p14="http://schemas.microsoft.com/office/powerpoint/2010/main" val="69996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6" name="Title 5"/>
          <p:cNvSpPr>
            <a:spLocks noGrp="1"/>
          </p:cNvSpPr>
          <p:nvPr>
            <p:ph type="title"/>
          </p:nvPr>
        </p:nvSpPr>
        <p:spPr>
          <a:xfrm>
            <a:off x="148590" y="1980565"/>
            <a:ext cx="4423410" cy="857250"/>
          </a:xfrm>
        </p:spPr>
        <p:txBody>
          <a:bodyPr/>
          <a:lstStyle/>
          <a:p>
            <a:r>
              <a:rPr lang="en-IN" altLang="en-US" sz="4800" b="1" dirty="0">
                <a:latin typeface="Aptos Display"/>
              </a:rPr>
              <a:t>Process</a:t>
            </a:r>
          </a:p>
        </p:txBody>
      </p:sp>
      <p:pic>
        <p:nvPicPr>
          <p:cNvPr id="7" name="Content Placeholder 3" descr="A diagram of a model&#10;&#10;Description automatically generated"/>
          <p:cNvPicPr>
            <a:picLocks noGrp="1" noChangeAspect="1"/>
          </p:cNvPicPr>
          <p:nvPr>
            <p:ph idx="1"/>
          </p:nvPr>
        </p:nvPicPr>
        <p:blipFill>
          <a:blip r:embed="rId2"/>
          <a:srcRect t="1325" r="-3" b="2724"/>
          <a:stretch>
            <a:fillRect/>
          </a:stretch>
        </p:blipFill>
        <p:spPr>
          <a:xfrm>
            <a:off x="4405630" y="473075"/>
            <a:ext cx="4324350" cy="4182110"/>
          </a:xfrm>
          <a:custGeom>
            <a:avLst/>
            <a:gdLst/>
            <a:ahLst/>
            <a:cxnLst/>
            <a:rect l="l" t="t" r="r" b="b"/>
            <a:pathLst>
              <a:path w="2518883" h="2860724">
                <a:moveTo>
                  <a:pt x="0" y="0"/>
                </a:moveTo>
                <a:lnTo>
                  <a:pt x="2518883" y="0"/>
                </a:lnTo>
                <a:lnTo>
                  <a:pt x="2518883" y="2860724"/>
                </a:lnTo>
                <a:lnTo>
                  <a:pt x="0" y="2860724"/>
                </a:lnTo>
                <a:close/>
              </a:path>
            </a:pathLst>
          </a:custGeom>
          <a:effectLst>
            <a:outerShdw dist="177800" dir="18660000" algn="tr" rotWithShape="0">
              <a:schemeClr val="tx1"/>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530225" y="539750"/>
            <a:ext cx="8229600" cy="857250"/>
          </a:xfrm>
        </p:spPr>
        <p:txBody>
          <a:bodyPr/>
          <a:lstStyle/>
          <a:p>
            <a:pPr algn="l"/>
            <a:r>
              <a:rPr lang="en-US" sz="3600" b="1" dirty="0">
                <a:latin typeface="Aptos Display"/>
              </a:rPr>
              <a:t>Objective Function</a:t>
            </a:r>
          </a:p>
        </p:txBody>
      </p:sp>
      <p:sp>
        <p:nvSpPr>
          <p:cNvPr id="6" name="Content Placeholder 5"/>
          <p:cNvSpPr>
            <a:spLocks noGrp="1"/>
          </p:cNvSpPr>
          <p:nvPr>
            <p:ph sz="half" idx="1"/>
          </p:nvPr>
        </p:nvSpPr>
        <p:spPr/>
        <p:txBody>
          <a:bodyPr vert="horz" lIns="91440" tIns="45720" rIns="91440" bIns="45720" rtlCol="0" anchor="t">
            <a:normAutofit/>
          </a:bodyPr>
          <a:lstStyle/>
          <a:p>
            <a:pPr marL="635" indent="0">
              <a:buNone/>
            </a:pPr>
            <a:endParaRPr lang="en-US" sz="1800" dirty="0">
              <a:latin typeface="Times New Roman" panose="02020603050405020304"/>
              <a:cs typeface="Times New Roman" panose="02020603050405020304"/>
            </a:endParaRPr>
          </a:p>
          <a:p>
            <a:pPr marL="635" indent="0">
              <a:buNone/>
            </a:pP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pic>
        <p:nvPicPr>
          <p:cNvPr id="2" name="Content Placeholder 1"/>
          <p:cNvPicPr>
            <a:picLocks noGrp="1" noChangeAspect="1"/>
          </p:cNvPicPr>
          <p:nvPr>
            <p:ph sz="half" idx="2"/>
          </p:nvPr>
        </p:nvPicPr>
        <p:blipFill>
          <a:blip r:embed="rId2"/>
          <a:stretch>
            <a:fillRect/>
          </a:stretch>
        </p:blipFill>
        <p:spPr>
          <a:xfrm>
            <a:off x="1325880" y="1200151"/>
            <a:ext cx="6153150" cy="2095499"/>
          </a:xfrm>
          <a:prstGeom prst="rect">
            <a:avLst/>
          </a:prstGeom>
        </p:spPr>
      </p:pic>
      <p:sp>
        <p:nvSpPr>
          <p:cNvPr id="3" name="Text Box 2"/>
          <p:cNvSpPr txBox="1"/>
          <p:nvPr/>
        </p:nvSpPr>
        <p:spPr>
          <a:xfrm>
            <a:off x="2032000" y="3082607"/>
            <a:ext cx="5080000" cy="830997"/>
          </a:xfrm>
          <a:prstGeom prst="rect">
            <a:avLst/>
          </a:prstGeom>
        </p:spPr>
        <p:txBody>
          <a:bodyPr lIns="91440" tIns="45720" rIns="91440" bIns="45720" anchor="t">
            <a:spAutoFit/>
          </a:bodyPr>
          <a:lstStyle/>
          <a:p>
            <a:pPr algn="ctr"/>
            <a:r>
              <a:rPr lang="en-US" altLang="zh-CN" sz="1600" dirty="0">
                <a:latin typeface="Times New Roman"/>
                <a:ea typeface="SimSun"/>
                <a:cs typeface="Times New Roman"/>
              </a:rPr>
              <a:t>It is a </a:t>
            </a:r>
            <a:r>
              <a:rPr lang="en-US" altLang="zh-CN" sz="1600" dirty="0" err="1">
                <a:latin typeface="Times New Roman"/>
                <a:ea typeface="SimSun"/>
                <a:cs typeface="Times New Roman"/>
              </a:rPr>
              <a:t>MinMax</a:t>
            </a:r>
            <a:r>
              <a:rPr lang="en-US" altLang="zh-CN" sz="1600" dirty="0">
                <a:latin typeface="Times New Roman"/>
                <a:ea typeface="SimSun"/>
                <a:cs typeface="Times New Roman"/>
              </a:rPr>
              <a:t> function where the discriminator maximizes its ability to distinguish real from fake data, while the generator minimizes this by producing realistic fake data</a:t>
            </a:r>
          </a:p>
        </p:txBody>
      </p:sp>
    </p:spTree>
    <p:extLst>
      <p:ext uri="{BB962C8B-B14F-4D97-AF65-F5344CB8AC3E}">
        <p14:creationId xmlns:p14="http://schemas.microsoft.com/office/powerpoint/2010/main" val="54379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391795" y="386080"/>
            <a:ext cx="3922395" cy="898071"/>
          </a:xfrm>
        </p:spPr>
        <p:txBody>
          <a:bodyPr lIns="91440" tIns="45720" rIns="91440" bIns="45720" anchor="ctr"/>
          <a:lstStyle/>
          <a:p>
            <a:r>
              <a:rPr lang="en-US" sz="4000" b="1" dirty="0">
                <a:latin typeface="Aptos Display"/>
                <a:ea typeface="Arial Unicode MS"/>
              </a:rPr>
              <a:t>CRGAN Model</a:t>
            </a:r>
            <a:endParaRPr lang="en-US" sz="4000" b="1" dirty="0">
              <a:latin typeface="Aptos Display"/>
            </a:endParaRPr>
          </a:p>
        </p:txBody>
      </p:sp>
      <p:sp>
        <p:nvSpPr>
          <p:cNvPr id="6" name="Content Placeholder 5"/>
          <p:cNvSpPr>
            <a:spLocks noGrp="1"/>
          </p:cNvSpPr>
          <p:nvPr>
            <p:ph idx="1"/>
          </p:nvPr>
        </p:nvSpPr>
        <p:spPr>
          <a:xfrm>
            <a:off x="457200" y="1310640"/>
            <a:ext cx="8229600" cy="3395663"/>
          </a:xfrm>
        </p:spPr>
        <p:txBody>
          <a:bodyPr vert="horz" lIns="91440" tIns="45720" rIns="91440" bIns="45720" rtlCol="0" anchor="t">
            <a:normAutofit/>
          </a:bodyPr>
          <a:lstStyle/>
          <a:p>
            <a:r>
              <a:rPr lang="en-US" sz="1800" dirty="0">
                <a:latin typeface="Times New Roman" panose="02020603050405020304"/>
                <a:ea typeface="Arial Unicode MS"/>
                <a:cs typeface="Times New Roman" panose="02020603050405020304"/>
              </a:rPr>
              <a:t>We are training our model with all the data. </a:t>
            </a:r>
            <a:r>
              <a:rPr lang="en-US" sz="1800" dirty="0">
                <a:latin typeface="Times New Roman" panose="02020603050405020304"/>
                <a:ea typeface="+mj-lt"/>
                <a:cs typeface="Times New Roman" panose="02020603050405020304"/>
              </a:rPr>
              <a:t>In GANs, the training data is used to simultaneously train both the generator and discriminator, without needing a separate test set.</a:t>
            </a:r>
          </a:p>
          <a:p>
            <a:endParaRPr lang="en-US" sz="1800" dirty="0">
              <a:latin typeface="Times New Roman" panose="02020603050405020304"/>
              <a:ea typeface="+mj-lt"/>
              <a:cs typeface="Times New Roman" panose="02020603050405020304"/>
            </a:endParaRPr>
          </a:p>
          <a:p>
            <a:r>
              <a:rPr lang="en-US" sz="1800" dirty="0">
                <a:latin typeface="Times New Roman"/>
                <a:ea typeface="+mn-lt"/>
                <a:cs typeface="+mn-lt"/>
              </a:rPr>
              <a:t>The </a:t>
            </a:r>
            <a:r>
              <a:rPr lang="en-US" sz="1800" b="1" dirty="0">
                <a:latin typeface="Times New Roman"/>
                <a:ea typeface="+mn-lt"/>
                <a:cs typeface="+mn-lt"/>
              </a:rPr>
              <a:t>generator</a:t>
            </a:r>
            <a:r>
              <a:rPr lang="en-US" sz="1800" dirty="0">
                <a:latin typeface="Times New Roman"/>
                <a:ea typeface="+mn-lt"/>
                <a:cs typeface="+mn-lt"/>
              </a:rPr>
              <a:t> is a recurrent transposed convolutional network that generates a 3 x 64 x 64 RGB image.</a:t>
            </a:r>
          </a:p>
          <a:p>
            <a:pPr marL="635" indent="0">
              <a:buNone/>
            </a:pPr>
            <a:endParaRPr lang="en-US" sz="1800" dirty="0">
              <a:latin typeface="Times New Roman" panose="02020603050405020304"/>
              <a:ea typeface="+mj-lt"/>
              <a:cs typeface="Times New Roman" panose="02020603050405020304"/>
            </a:endParaRPr>
          </a:p>
          <a:p>
            <a:r>
              <a:rPr lang="en-US" sz="1800" dirty="0">
                <a:latin typeface="Times New Roman"/>
                <a:ea typeface="+mn-lt"/>
                <a:cs typeface="+mn-lt"/>
              </a:rPr>
              <a:t>It uses an LSTM layer to combine noise, patient, and stage embeddings into a fused representation and Upsamples the fused representation through transposed convolutional layers.</a:t>
            </a:r>
          </a:p>
          <a:p>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spTree>
    <p:extLst>
      <p:ext uri="{BB962C8B-B14F-4D97-AF65-F5344CB8AC3E}">
        <p14:creationId xmlns:p14="http://schemas.microsoft.com/office/powerpoint/2010/main" val="298676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391795" y="386080"/>
            <a:ext cx="4179570" cy="857250"/>
          </a:xfrm>
        </p:spPr>
        <p:txBody>
          <a:bodyPr/>
          <a:lstStyle/>
          <a:p>
            <a:r>
              <a:rPr lang="en-US" sz="4000" b="1" dirty="0">
                <a:latin typeface="Aptos Display"/>
              </a:rPr>
              <a:t>Model contd..</a:t>
            </a:r>
          </a:p>
        </p:txBody>
      </p:sp>
      <p:sp>
        <p:nvSpPr>
          <p:cNvPr id="6" name="Content Placeholder 5"/>
          <p:cNvSpPr>
            <a:spLocks noGrp="1"/>
          </p:cNvSpPr>
          <p:nvPr>
            <p:ph idx="1"/>
          </p:nvPr>
        </p:nvSpPr>
        <p:spPr>
          <a:xfrm>
            <a:off x="457200" y="1310640"/>
            <a:ext cx="8229600" cy="3395663"/>
          </a:xfrm>
        </p:spPr>
        <p:txBody>
          <a:bodyPr vert="horz" lIns="91440" tIns="45720" rIns="91440" bIns="45720" rtlCol="0" anchor="t">
            <a:normAutofit/>
          </a:bodyPr>
          <a:lstStyle/>
          <a:p>
            <a:pPr>
              <a:buFont typeface="Arial" panose="020B0604020202020204" pitchFamily="34" charset="0"/>
              <a:buChar char="•"/>
            </a:pPr>
            <a:r>
              <a:rPr lang="en-US" sz="1800" dirty="0">
                <a:latin typeface="Times New Roman"/>
                <a:ea typeface="+mn-lt"/>
                <a:cs typeface="+mn-lt"/>
              </a:rPr>
              <a:t>A final </a:t>
            </a:r>
            <a:r>
              <a:rPr lang="en-US" sz="1800" dirty="0">
                <a:latin typeface="Times New Roman"/>
                <a:ea typeface="Arial Unicode MS"/>
                <a:cs typeface="Times New Roman" panose="02020603050405020304"/>
              </a:rPr>
              <a:t>Tanh</a:t>
            </a:r>
            <a:r>
              <a:rPr lang="en-US" sz="1800" dirty="0">
                <a:latin typeface="Times New Roman"/>
                <a:ea typeface="+mn-lt"/>
                <a:cs typeface="+mn-lt"/>
              </a:rPr>
              <a:t> activation ensures output values in the range [-1, 1].</a:t>
            </a:r>
            <a:endParaRPr lang="en-US" sz="1800">
              <a:latin typeface="Times New Roman"/>
              <a:cs typeface="Arial"/>
            </a:endParaRPr>
          </a:p>
          <a:p>
            <a:pPr>
              <a:buFont typeface="Arial" panose="020B0604020202020204" pitchFamily="34" charset="0"/>
              <a:buChar char="•"/>
            </a:pP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a:ea typeface="+mn-lt"/>
                <a:cs typeface="+mn-lt"/>
              </a:rPr>
              <a:t>The </a:t>
            </a:r>
            <a:r>
              <a:rPr lang="en-US" sz="1800" b="1" dirty="0">
                <a:latin typeface="Times New Roman"/>
                <a:ea typeface="+mn-lt"/>
                <a:cs typeface="+mn-lt"/>
              </a:rPr>
              <a:t>discriminator</a:t>
            </a:r>
            <a:r>
              <a:rPr lang="en-US" sz="1800" dirty="0">
                <a:latin typeface="Times New Roman"/>
                <a:ea typeface="+mn-lt"/>
                <a:cs typeface="+mn-lt"/>
              </a:rPr>
              <a:t> is a conditional CNN that takes a 5-channel input (RGB image + patient and stage embeddings).</a:t>
            </a:r>
            <a:endParaRPr lang="en-US" sz="1800">
              <a:latin typeface="Times New Roman"/>
              <a:cs typeface="Arial"/>
            </a:endParaRPr>
          </a:p>
          <a:p>
            <a:pPr>
              <a:buFont typeface="Arial" panose="020B0604020202020204" pitchFamily="34" charset="0"/>
              <a:buChar char="•"/>
            </a:pP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a:ea typeface="+mn-lt"/>
                <a:cs typeface="+mn-lt"/>
              </a:rPr>
              <a:t>It Progressively downscales the input through convolutional layers and ends with a linear layer to output the probability of the image being real or fake.</a:t>
            </a:r>
            <a:endParaRPr lang="en-US" dirty="0">
              <a:latin typeface="Times New Roman"/>
              <a:ea typeface="+mn-lt"/>
              <a:cs typeface="+mn-lt"/>
            </a:endParaRPr>
          </a:p>
          <a:p>
            <a:pPr>
              <a:buFont typeface="Arial" panose="020B0604020202020204" pitchFamily="34" charset="0"/>
              <a:buChar char="•"/>
            </a:pPr>
            <a:endParaRPr lang="en-US" sz="1800" dirty="0">
              <a:latin typeface="Times New Roman"/>
              <a:ea typeface="+mn-lt"/>
              <a:cs typeface="+mn-lt"/>
            </a:endParaRPr>
          </a:p>
          <a:p>
            <a:pPr marL="635" indent="0">
              <a:buNone/>
            </a:pP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spTree>
    <p:extLst>
      <p:ext uri="{BB962C8B-B14F-4D97-AF65-F5344CB8AC3E}">
        <p14:creationId xmlns:p14="http://schemas.microsoft.com/office/powerpoint/2010/main" val="229265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40009-7013-E880-DA5B-2135CDB5A0A5}"/>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defTabSz="914400" rtl="0">
              <a:lnSpc>
                <a:spcPct val="90000"/>
              </a:lnSpc>
            </a:pPr>
            <a:r>
              <a:rPr lang="en-US" sz="2500" kern="1200">
                <a:solidFill>
                  <a:srgbClr val="FFFFFF"/>
                </a:solidFill>
                <a:latin typeface="+mj-lt"/>
                <a:ea typeface="+mj-ea"/>
                <a:cs typeface="+mj-cs"/>
              </a:rPr>
              <a:t>Architecutre</a:t>
            </a:r>
          </a:p>
        </p:txBody>
      </p:sp>
      <p:pic>
        <p:nvPicPr>
          <p:cNvPr id="4" name="Content Placeholder 3" descr="A diagram of a generator&#10;&#10;Description automatically generated">
            <a:extLst>
              <a:ext uri="{FF2B5EF4-FFF2-40B4-BE49-F238E27FC236}">
                <a16:creationId xmlns:a16="http://schemas.microsoft.com/office/drawing/2014/main" id="{50FC56B4-FAD0-F8BC-7F0B-B699595649E7}"/>
              </a:ext>
            </a:extLst>
          </p:cNvPr>
          <p:cNvPicPr>
            <a:picLocks noGrp="1" noChangeAspect="1"/>
          </p:cNvPicPr>
          <p:nvPr>
            <p:ph idx="1"/>
          </p:nvPr>
        </p:nvPicPr>
        <p:blipFill>
          <a:blip r:embed="rId2"/>
          <a:stretch>
            <a:fillRect/>
          </a:stretch>
        </p:blipFill>
        <p:spPr>
          <a:xfrm>
            <a:off x="3582987" y="1197784"/>
            <a:ext cx="5085525" cy="2746183"/>
          </a:xfrm>
          <a:prstGeom prst="rect">
            <a:avLst/>
          </a:prstGeom>
        </p:spPr>
      </p:pic>
    </p:spTree>
    <p:extLst>
      <p:ext uri="{BB962C8B-B14F-4D97-AF65-F5344CB8AC3E}">
        <p14:creationId xmlns:p14="http://schemas.microsoft.com/office/powerpoint/2010/main" val="851681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644525" y="539750"/>
            <a:ext cx="8229600" cy="857250"/>
          </a:xfrm>
        </p:spPr>
        <p:txBody>
          <a:bodyPr lIns="91440" tIns="45720" rIns="91440" bIns="45720" anchor="ctr"/>
          <a:lstStyle/>
          <a:p>
            <a:pPr algn="l"/>
            <a:r>
              <a:rPr lang="en-US" sz="3600" b="1" dirty="0">
                <a:latin typeface="Aptos Display"/>
                <a:ea typeface="Arial Unicode MS"/>
              </a:rPr>
              <a:t>Loss Function : </a:t>
            </a:r>
            <a:r>
              <a:rPr lang="en-US" sz="2800" b="1" dirty="0">
                <a:latin typeface="Aptos Display"/>
                <a:ea typeface="Arial Unicode MS"/>
              </a:rPr>
              <a:t>Generator</a:t>
            </a:r>
          </a:p>
        </p:txBody>
      </p:sp>
      <p:sp>
        <p:nvSpPr>
          <p:cNvPr id="6" name="Content Placeholder 5"/>
          <p:cNvSpPr>
            <a:spLocks noGrp="1"/>
          </p:cNvSpPr>
          <p:nvPr>
            <p:ph sz="half" idx="1"/>
          </p:nvPr>
        </p:nvSpPr>
        <p:spPr/>
        <p:txBody>
          <a:bodyPr vert="horz" lIns="91440" tIns="45720" rIns="91440" bIns="45720" rtlCol="0" anchor="t">
            <a:normAutofit/>
          </a:bodyPr>
          <a:lstStyle/>
          <a:p>
            <a:pPr marL="635" indent="0">
              <a:buNone/>
            </a:pPr>
            <a:endParaRPr lang="en-US" sz="1800" dirty="0">
              <a:latin typeface="Times New Roman" panose="02020603050405020304"/>
              <a:cs typeface="Times New Roman" panose="02020603050405020304"/>
            </a:endParaRPr>
          </a:p>
          <a:p>
            <a:pPr marL="635" indent="0">
              <a:buNone/>
            </a:pP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pic>
        <p:nvPicPr>
          <p:cNvPr id="7" name="Content Placeholder 6" descr="A black and white text&#10;&#10;Description automatically generated">
            <a:extLst>
              <a:ext uri="{FF2B5EF4-FFF2-40B4-BE49-F238E27FC236}">
                <a16:creationId xmlns:a16="http://schemas.microsoft.com/office/drawing/2014/main" id="{25FAC9F3-71F5-0B3A-2DB1-19BD872FF0A6}"/>
              </a:ext>
            </a:extLst>
          </p:cNvPr>
          <p:cNvPicPr>
            <a:picLocks noGrp="1" noChangeAspect="1"/>
          </p:cNvPicPr>
          <p:nvPr>
            <p:ph sz="half" idx="2"/>
          </p:nvPr>
        </p:nvPicPr>
        <p:blipFill>
          <a:blip r:embed="rId2"/>
          <a:stretch>
            <a:fillRect/>
          </a:stretch>
        </p:blipFill>
        <p:spPr>
          <a:xfrm>
            <a:off x="2625154" y="1742651"/>
            <a:ext cx="3535135" cy="677635"/>
          </a:xfrm>
        </p:spPr>
      </p:pic>
      <p:sp>
        <p:nvSpPr>
          <p:cNvPr id="9" name="TextBox 8">
            <a:extLst>
              <a:ext uri="{FF2B5EF4-FFF2-40B4-BE49-F238E27FC236}">
                <a16:creationId xmlns:a16="http://schemas.microsoft.com/office/drawing/2014/main" id="{1CD9BE60-E56D-9824-6BF5-B9CCFDD21903}"/>
              </a:ext>
            </a:extLst>
          </p:cNvPr>
          <p:cNvSpPr txBox="1"/>
          <p:nvPr/>
        </p:nvSpPr>
        <p:spPr>
          <a:xfrm>
            <a:off x="857250" y="2571750"/>
            <a:ext cx="5959928" cy="18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buFont typeface=""/>
              <a:buChar char="•"/>
            </a:pPr>
            <a:r>
              <a:rPr lang="en-US" sz="1600" b="1" dirty="0">
                <a:latin typeface="Times New Roman"/>
                <a:ea typeface="SimSun"/>
                <a:cs typeface="Times New Roman"/>
              </a:rPr>
              <a:t>z</a:t>
            </a:r>
            <a:r>
              <a:rPr lang="en-US" sz="1600" dirty="0">
                <a:latin typeface="Times New Roman"/>
                <a:ea typeface="SimSun"/>
                <a:cs typeface="Times New Roman"/>
              </a:rPr>
              <a:t>:</a:t>
            </a:r>
            <a:r>
              <a:rPr lang="en-US" sz="1400" dirty="0">
                <a:latin typeface="Times New Roman"/>
                <a:ea typeface="SimSun"/>
                <a:cs typeface="Times New Roman"/>
              </a:rPr>
              <a:t> Random noise input to the generator.</a:t>
            </a:r>
            <a:endParaRPr lang="en-US"/>
          </a:p>
          <a:p>
            <a:pPr>
              <a:lnSpc>
                <a:spcPct val="150000"/>
              </a:lnSpc>
              <a:buFont typeface=""/>
              <a:buChar char="•"/>
            </a:pPr>
            <a:r>
              <a:rPr lang="en-US" sz="1600" b="1" dirty="0">
                <a:latin typeface="Times New Roman"/>
                <a:ea typeface="SimSun"/>
                <a:cs typeface="Times New Roman"/>
              </a:rPr>
              <a:t>c</a:t>
            </a:r>
            <a:r>
              <a:rPr lang="en-US" sz="1600" dirty="0">
                <a:latin typeface="Times New Roman"/>
                <a:ea typeface="SimSun"/>
                <a:cs typeface="Times New Roman"/>
              </a:rPr>
              <a:t>: </a:t>
            </a:r>
            <a:r>
              <a:rPr lang="en-US" sz="1400" dirty="0">
                <a:latin typeface="Times New Roman"/>
                <a:ea typeface="SimSun"/>
                <a:cs typeface="Times New Roman"/>
              </a:rPr>
              <a:t>Conditioning information (e.g., patient ID, stage).</a:t>
            </a:r>
          </a:p>
          <a:p>
            <a:pPr>
              <a:lnSpc>
                <a:spcPct val="150000"/>
              </a:lnSpc>
              <a:buFont typeface=""/>
              <a:buChar char="•"/>
            </a:pPr>
            <a:r>
              <a:rPr lang="en-US" sz="1600" b="1" dirty="0">
                <a:latin typeface="Times New Roman"/>
                <a:ea typeface="SimSun"/>
                <a:cs typeface="Times New Roman"/>
              </a:rPr>
              <a:t>G</a:t>
            </a:r>
            <a:r>
              <a:rPr lang="en-US" sz="1600" b="1" i="1" dirty="0">
                <a:latin typeface="Times New Roman"/>
                <a:ea typeface="SimSun"/>
                <a:cs typeface="Times New Roman"/>
              </a:rPr>
              <a:t>(</a:t>
            </a:r>
            <a:r>
              <a:rPr lang="en-US" sz="1600" b="1" i="1" err="1">
                <a:latin typeface="Times New Roman"/>
                <a:ea typeface="SimSun"/>
                <a:cs typeface="Times New Roman"/>
              </a:rPr>
              <a:t>z,c</a:t>
            </a:r>
            <a:r>
              <a:rPr lang="en-US" sz="1600" b="1" i="1" dirty="0">
                <a:latin typeface="Times New Roman"/>
                <a:ea typeface="SimSun"/>
                <a:cs typeface="Times New Roman"/>
              </a:rPr>
              <a:t>)</a:t>
            </a:r>
            <a:r>
              <a:rPr lang="en-US" sz="1400" dirty="0">
                <a:latin typeface="Times New Roman"/>
                <a:ea typeface="SimSun"/>
                <a:cs typeface="Times New Roman"/>
              </a:rPr>
              <a:t>: Generated image by the generator.</a:t>
            </a:r>
          </a:p>
          <a:p>
            <a:pPr>
              <a:lnSpc>
                <a:spcPct val="150000"/>
              </a:lnSpc>
              <a:buFont typeface=""/>
              <a:buChar char="•"/>
            </a:pPr>
            <a:r>
              <a:rPr lang="en-US" sz="1600" b="1" dirty="0">
                <a:latin typeface="Times New Roman"/>
                <a:ea typeface="SimSun"/>
                <a:cs typeface="Times New Roman"/>
              </a:rPr>
              <a:t>D(G</a:t>
            </a:r>
            <a:r>
              <a:rPr lang="en-US" sz="1600" b="1" i="1" dirty="0">
                <a:latin typeface="Times New Roman"/>
                <a:ea typeface="SimSun"/>
                <a:cs typeface="Times New Roman"/>
              </a:rPr>
              <a:t>(</a:t>
            </a:r>
            <a:r>
              <a:rPr lang="en-US" sz="1600" b="1" i="1" dirty="0" err="1">
                <a:latin typeface="Times New Roman"/>
                <a:ea typeface="SimSun"/>
                <a:cs typeface="Times New Roman"/>
              </a:rPr>
              <a:t>z,c</a:t>
            </a:r>
            <a:r>
              <a:rPr lang="en-US" sz="1600" b="1" i="1" dirty="0">
                <a:latin typeface="Times New Roman"/>
                <a:ea typeface="SimSun"/>
                <a:cs typeface="Times New Roman"/>
              </a:rPr>
              <a:t>)</a:t>
            </a:r>
            <a:r>
              <a:rPr lang="en-US" sz="1600" b="1" dirty="0">
                <a:latin typeface="Times New Roman"/>
                <a:ea typeface="SimSun"/>
                <a:cs typeface="Times New Roman"/>
              </a:rPr>
              <a:t>)</a:t>
            </a:r>
            <a:r>
              <a:rPr lang="en-US" sz="1400" dirty="0">
                <a:latin typeface="Times New Roman"/>
                <a:ea typeface="SimSun"/>
                <a:cs typeface="Times New Roman"/>
              </a:rPr>
              <a:t>: Discriminator's output for the generated image (real/fake probability).</a:t>
            </a:r>
          </a:p>
        </p:txBody>
      </p:sp>
    </p:spTree>
    <p:extLst>
      <p:ext uri="{BB962C8B-B14F-4D97-AF65-F5344CB8AC3E}">
        <p14:creationId xmlns:p14="http://schemas.microsoft.com/office/powerpoint/2010/main" val="174887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32385" y="-60325"/>
            <a:ext cx="3017838" cy="5243513"/>
          </a:xfrm>
          <a:custGeom>
            <a:avLst/>
            <a:gdLst>
              <a:gd name="connisteX0" fmla="*/ 0 w 3018155"/>
              <a:gd name="connsiteY0" fmla="*/ 0 h 5243195"/>
              <a:gd name="connisteX1" fmla="*/ 0 w 3018155"/>
              <a:gd name="connsiteY1" fmla="*/ 5243195 h 5243195"/>
              <a:gd name="connisteX2" fmla="*/ 3018155 w 3018155"/>
              <a:gd name="connsiteY2" fmla="*/ 5243195 h 5243195"/>
              <a:gd name="connisteX3" fmla="*/ 2002155 w 3018155"/>
              <a:gd name="connsiteY3" fmla="*/ 0 h 5243195"/>
              <a:gd name="connisteX4" fmla="*/ 0 w 3018155"/>
              <a:gd name="connsiteY4" fmla="*/ 0 h 524319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3018155" h="5243195">
                <a:moveTo>
                  <a:pt x="0" y="0"/>
                </a:moveTo>
                <a:lnTo>
                  <a:pt x="0" y="5243195"/>
                </a:lnTo>
                <a:lnTo>
                  <a:pt x="3018155" y="5243195"/>
                </a:lnTo>
                <a:lnTo>
                  <a:pt x="2002155" y="0"/>
                </a:lnTo>
                <a:lnTo>
                  <a:pt x="0" y="0"/>
                </a:lnTo>
                <a:close/>
              </a:path>
            </a:pathLst>
          </a:cu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 name="文本框 2"/>
          <p:cNvSpPr txBox="1"/>
          <p:nvPr/>
        </p:nvSpPr>
        <p:spPr>
          <a:xfrm>
            <a:off x="801688" y="1370013"/>
            <a:ext cx="2022475" cy="2306955"/>
          </a:xfrm>
          <a:prstGeom prst="rect">
            <a:avLst/>
          </a:prstGeom>
          <a:noFill/>
          <a:ln w="9525">
            <a:noFill/>
          </a:ln>
        </p:spPr>
        <p:txBody>
          <a:bodyPr wrap="square" anchor="t">
            <a:spAutoFit/>
          </a:bodyPr>
          <a:lstStyle/>
          <a:p>
            <a:r>
              <a:rPr lang="zh-CN" altLang="en-US" sz="7200">
                <a:solidFill>
                  <a:srgbClr val="FF9900"/>
                </a:solidFill>
                <a:latin typeface="Arial Unicode MS" panose="020B0604020202020204" charset="-122"/>
                <a:ea typeface="Arial Unicode MS" panose="020B0604020202020204" charset="-122"/>
              </a:rPr>
              <a:t> </a:t>
            </a: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sp>
        <p:nvSpPr>
          <p:cNvPr id="2" name="TextBox 3"/>
          <p:cNvSpPr txBox="1"/>
          <p:nvPr/>
        </p:nvSpPr>
        <p:spPr>
          <a:xfrm>
            <a:off x="2861945" y="1370330"/>
            <a:ext cx="6130925" cy="2902585"/>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indent="-228600">
              <a:lnSpc>
                <a:spcPct val="130000"/>
              </a:lnSpc>
              <a:spcAft>
                <a:spcPts val="600"/>
              </a:spcAft>
            </a:pPr>
            <a:r>
              <a:rPr lang="en-US" sz="3200" b="1" u="sng" dirty="0">
                <a:solidFill>
                  <a:srgbClr val="000000"/>
                </a:solidFill>
                <a:latin typeface="Aptos Display"/>
              </a:rPr>
              <a:t>Team Members</a:t>
            </a:r>
            <a:br>
              <a:rPr lang="en-US" sz="2000" b="1" dirty="0">
                <a:latin typeface="+mj-lt"/>
              </a:rPr>
            </a:br>
            <a:br>
              <a:rPr lang="en-US" sz="2000" b="1" dirty="0">
                <a:latin typeface="+mj-lt"/>
              </a:rPr>
            </a:br>
            <a:r>
              <a:rPr lang="en-US" sz="2000" b="1" dirty="0">
                <a:solidFill>
                  <a:srgbClr val="000000"/>
                </a:solidFill>
                <a:latin typeface="+mj-lt"/>
              </a:rPr>
              <a:t>Sai Chandana J – CB.EN.U4AIE21118</a:t>
            </a:r>
            <a:endParaRPr lang="en-US" sz="2000" dirty="0">
              <a:solidFill>
                <a:srgbClr val="000000"/>
              </a:solidFill>
              <a:latin typeface="+mj-lt"/>
            </a:endParaRPr>
          </a:p>
          <a:p>
            <a:pPr indent="-228600">
              <a:lnSpc>
                <a:spcPct val="130000"/>
              </a:lnSpc>
              <a:spcAft>
                <a:spcPts val="600"/>
              </a:spcAft>
            </a:pPr>
            <a:r>
              <a:rPr lang="en-US" sz="2000" b="1" dirty="0">
                <a:solidFill>
                  <a:srgbClr val="000000"/>
                </a:solidFill>
                <a:latin typeface="+mj-lt"/>
              </a:rPr>
              <a:t>Pranish Kumar M -  CB.EN.U4AIE21137</a:t>
            </a:r>
          </a:p>
          <a:p>
            <a:pPr indent="-228600">
              <a:lnSpc>
                <a:spcPct val="130000"/>
              </a:lnSpc>
              <a:spcAft>
                <a:spcPts val="600"/>
              </a:spcAft>
            </a:pPr>
            <a:r>
              <a:rPr lang="en-US" sz="2000" b="1" dirty="0">
                <a:solidFill>
                  <a:srgbClr val="000000"/>
                </a:solidFill>
                <a:latin typeface="+mj-lt"/>
              </a:rPr>
              <a:t>Charishma Chowdary T - CB.EN.U4AIE21169</a:t>
            </a:r>
          </a:p>
        </p:txBody>
      </p:sp>
      <p:sp>
        <p:nvSpPr>
          <p:cNvPr id="12" name="Title 11"/>
          <p:cNvSpPr>
            <a:spLocks noGrp="1"/>
          </p:cNvSpPr>
          <p:nvPr>
            <p:ph type="title"/>
          </p:nvPr>
        </p:nvSpPr>
        <p:spPr>
          <a:xfrm>
            <a:off x="2155190" y="252730"/>
            <a:ext cx="6837680" cy="642620"/>
          </a:xfrm>
        </p:spPr>
        <p:txBody>
          <a:bodyPr vert="horz" lIns="91440" tIns="45720" rIns="91440" bIns="45720" rtlCol="0" anchor="ctr">
            <a:normAutofit fontScale="90000"/>
          </a:bodyPr>
          <a:lstStyle/>
          <a:p>
            <a:r>
              <a:rPr lang="en-US" b="1"/>
              <a:t>P</a:t>
            </a:r>
            <a:r>
              <a:rPr lang="en-IN" altLang="en-US" b="1"/>
              <a:t>ROJECT</a:t>
            </a:r>
            <a:r>
              <a:rPr lang="en-US" b="1"/>
              <a:t> GUIDE – Dr. Sowmya V</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644525" y="539750"/>
            <a:ext cx="8229600" cy="857250"/>
          </a:xfrm>
        </p:spPr>
        <p:txBody>
          <a:bodyPr lIns="91440" tIns="45720" rIns="91440" bIns="45720" anchor="ctr"/>
          <a:lstStyle/>
          <a:p>
            <a:pPr algn="l"/>
            <a:r>
              <a:rPr lang="en-US" sz="3600" b="1" dirty="0">
                <a:latin typeface="Aptos Display"/>
                <a:ea typeface="Arial Unicode MS"/>
              </a:rPr>
              <a:t>Loss Function : </a:t>
            </a:r>
            <a:r>
              <a:rPr lang="en-US" sz="2800" b="1" dirty="0">
                <a:latin typeface="Aptos Display"/>
                <a:ea typeface="Arial Unicode MS"/>
              </a:rPr>
              <a:t>Discriminator</a:t>
            </a:r>
          </a:p>
        </p:txBody>
      </p:sp>
      <p:sp>
        <p:nvSpPr>
          <p:cNvPr id="6" name="Content Placeholder 5"/>
          <p:cNvSpPr>
            <a:spLocks noGrp="1"/>
          </p:cNvSpPr>
          <p:nvPr>
            <p:ph sz="half" idx="1"/>
          </p:nvPr>
        </p:nvSpPr>
        <p:spPr/>
        <p:txBody>
          <a:bodyPr vert="horz" lIns="91440" tIns="45720" rIns="91440" bIns="45720" rtlCol="0" anchor="t">
            <a:normAutofit/>
          </a:bodyPr>
          <a:lstStyle/>
          <a:p>
            <a:pPr marL="635" indent="0">
              <a:buNone/>
            </a:pPr>
            <a:endParaRPr lang="en-US" sz="1800" dirty="0">
              <a:latin typeface="Times New Roman" panose="02020603050405020304"/>
              <a:cs typeface="Times New Roman" panose="02020603050405020304"/>
            </a:endParaRPr>
          </a:p>
          <a:p>
            <a:pPr marL="635" indent="0">
              <a:buNone/>
            </a:pP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cxnSp>
        <p:nvCxnSpPr>
          <p:cNvPr id="21" name="Straight Arrow Connector 20">
            <a:extLst>
              <a:ext uri="{FF2B5EF4-FFF2-40B4-BE49-F238E27FC236}">
                <a16:creationId xmlns:a16="http://schemas.microsoft.com/office/drawing/2014/main" id="{353F564C-6D2D-0FE2-C105-2D5A6E83B142}"/>
              </a:ext>
            </a:extLst>
          </p:cNvPr>
          <p:cNvCxnSpPr>
            <a:cxnSpLocks/>
          </p:cNvCxnSpPr>
          <p:nvPr/>
        </p:nvCxnSpPr>
        <p:spPr>
          <a:xfrm>
            <a:off x="5135334" y="1902278"/>
            <a:ext cx="1" cy="759278"/>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7F83C5C-A2AC-C240-E25E-0BEC7724BC10}"/>
              </a:ext>
            </a:extLst>
          </p:cNvPr>
          <p:cNvSpPr txBox="1"/>
          <p:nvPr/>
        </p:nvSpPr>
        <p:spPr>
          <a:xfrm>
            <a:off x="457199" y="2661557"/>
            <a:ext cx="77724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1400" i="1" dirty="0">
                <a:latin typeface="Arial"/>
                <a:ea typeface="SimSun"/>
                <a:cs typeface="Arial"/>
              </a:rPr>
              <a:t>x</a:t>
            </a:r>
            <a:r>
              <a:rPr lang="en-US" sz="1400" dirty="0">
                <a:latin typeface="Arial"/>
                <a:ea typeface="SimSun"/>
                <a:cs typeface="Arial"/>
              </a:rPr>
              <a:t> is real image</a:t>
            </a:r>
            <a:endParaRPr lang="en-US" sz="1400">
              <a:cs typeface="Arial"/>
            </a:endParaRPr>
          </a:p>
          <a:p>
            <a:pPr marL="285750" indent="-285750">
              <a:lnSpc>
                <a:spcPct val="150000"/>
              </a:lnSpc>
              <a:buFont typeface="Arial"/>
              <a:buChar char="•"/>
            </a:pPr>
            <a:r>
              <a:rPr lang="en-US" sz="1400" b="1" dirty="0">
                <a:latin typeface="Arial"/>
                <a:ea typeface="SimSun"/>
                <a:cs typeface="Arial"/>
              </a:rPr>
              <a:t>D</a:t>
            </a:r>
            <a:r>
              <a:rPr lang="en-US" sz="1400" b="1" i="1" dirty="0">
                <a:latin typeface="Arial"/>
                <a:ea typeface="SimSun"/>
                <a:cs typeface="Arial"/>
              </a:rPr>
              <a:t>(</a:t>
            </a:r>
            <a:r>
              <a:rPr lang="en-US" sz="1400" b="1" i="1" dirty="0" err="1">
                <a:latin typeface="Arial"/>
                <a:ea typeface="SimSun"/>
                <a:cs typeface="Arial"/>
              </a:rPr>
              <a:t>x,c</a:t>
            </a:r>
            <a:r>
              <a:rPr lang="en-US" sz="1400" b="1" dirty="0">
                <a:latin typeface="Arial"/>
                <a:ea typeface="SimSun"/>
                <a:cs typeface="Arial"/>
              </a:rPr>
              <a:t>)</a:t>
            </a:r>
            <a:r>
              <a:rPr lang="en-US" sz="1400" dirty="0">
                <a:latin typeface="Arial"/>
                <a:ea typeface="SimSun"/>
                <a:cs typeface="Arial"/>
              </a:rPr>
              <a:t>: Discriminator's output for the real image.</a:t>
            </a:r>
          </a:p>
          <a:p>
            <a:pPr marL="285750" indent="-285750">
              <a:lnSpc>
                <a:spcPct val="150000"/>
              </a:lnSpc>
              <a:buFont typeface="Arial"/>
              <a:buChar char="•"/>
            </a:pPr>
            <a:r>
              <a:rPr lang="en-US" sz="1400" b="1" dirty="0">
                <a:latin typeface="Arial"/>
                <a:ea typeface="SimSun"/>
                <a:cs typeface="Arial"/>
              </a:rPr>
              <a:t>G</a:t>
            </a:r>
            <a:r>
              <a:rPr lang="en-US" sz="1400" b="1" i="1" dirty="0">
                <a:latin typeface="Arial"/>
                <a:ea typeface="SimSun"/>
                <a:cs typeface="Arial"/>
              </a:rPr>
              <a:t>(</a:t>
            </a:r>
            <a:r>
              <a:rPr lang="en-US" sz="1400" b="1" i="1" dirty="0" err="1">
                <a:latin typeface="Arial"/>
                <a:ea typeface="SimSun"/>
                <a:cs typeface="Arial"/>
              </a:rPr>
              <a:t>z,c</a:t>
            </a:r>
            <a:r>
              <a:rPr lang="en-US" sz="1400" b="1" dirty="0">
                <a:latin typeface="Arial"/>
                <a:ea typeface="SimSun"/>
                <a:cs typeface="Arial"/>
              </a:rPr>
              <a:t>)</a:t>
            </a:r>
            <a:r>
              <a:rPr lang="en-US" sz="1400" dirty="0">
                <a:latin typeface="Arial"/>
                <a:ea typeface="SimSun"/>
                <a:cs typeface="Arial"/>
              </a:rPr>
              <a:t>: Generated image by the generator.</a:t>
            </a:r>
          </a:p>
          <a:p>
            <a:pPr marL="285750" indent="-285750">
              <a:lnSpc>
                <a:spcPct val="150000"/>
              </a:lnSpc>
              <a:buFont typeface="Arial"/>
              <a:buChar char="•"/>
            </a:pPr>
            <a:r>
              <a:rPr lang="en-US" sz="1400" b="1" dirty="0">
                <a:latin typeface="Arial"/>
                <a:ea typeface="SimSun"/>
                <a:cs typeface="Arial"/>
              </a:rPr>
              <a:t>D(G(</a:t>
            </a:r>
            <a:r>
              <a:rPr lang="en-US" sz="1400" b="1" i="1" dirty="0" err="1">
                <a:latin typeface="Arial"/>
                <a:ea typeface="SimSun"/>
                <a:cs typeface="Arial"/>
              </a:rPr>
              <a:t>z,c</a:t>
            </a:r>
            <a:r>
              <a:rPr lang="en-US" sz="1400" b="1" dirty="0">
                <a:latin typeface="Arial"/>
                <a:ea typeface="SimSun"/>
                <a:cs typeface="Arial"/>
              </a:rPr>
              <a:t>))</a:t>
            </a:r>
            <a:r>
              <a:rPr lang="en-US" sz="1400" dirty="0">
                <a:latin typeface="Arial"/>
                <a:ea typeface="SimSun"/>
                <a:cs typeface="Arial"/>
              </a:rPr>
              <a:t>: Discriminator's output for the generated image.</a:t>
            </a:r>
          </a:p>
          <a:p>
            <a:pPr marL="285750" indent="-285750">
              <a:lnSpc>
                <a:spcPct val="150000"/>
              </a:lnSpc>
              <a:buFont typeface="Arial"/>
              <a:buChar char="•"/>
            </a:pPr>
            <a:r>
              <a:rPr lang="en-US" sz="1400" b="1" dirty="0" err="1">
                <a:latin typeface="Arial"/>
                <a:ea typeface="SimSun"/>
                <a:cs typeface="Arial"/>
              </a:rPr>
              <a:t>λ</a:t>
            </a:r>
            <a:r>
              <a:rPr lang="en-US" sz="1400" b="1" baseline="-25000" dirty="0" err="1">
                <a:latin typeface="Arial"/>
                <a:ea typeface="SimSun"/>
                <a:cs typeface="Arial"/>
              </a:rPr>
              <a:t>gp</a:t>
            </a:r>
            <a:r>
              <a:rPr lang="en-US" sz="1400" b="1" dirty="0">
                <a:latin typeface="Arial"/>
                <a:ea typeface="SimSun"/>
                <a:cs typeface="Arial"/>
              </a:rPr>
              <a:t> </a:t>
            </a:r>
            <a:r>
              <a:rPr lang="en-US" sz="1400" dirty="0">
                <a:latin typeface="Arial"/>
                <a:ea typeface="SimSun"/>
                <a:cs typeface="Arial"/>
              </a:rPr>
              <a:t>: Gradient penalty coefficient.</a:t>
            </a:r>
          </a:p>
          <a:p>
            <a:pPr marL="285750" indent="-285750">
              <a:lnSpc>
                <a:spcPct val="150000"/>
              </a:lnSpc>
              <a:buFont typeface="Arial"/>
              <a:buChar char="•"/>
            </a:pPr>
            <a:r>
              <a:rPr lang="en-US" sz="1400" b="1" err="1">
                <a:latin typeface="Arial"/>
                <a:ea typeface="SimSun"/>
                <a:cs typeface="Arial"/>
              </a:rPr>
              <a:t>L</a:t>
            </a:r>
            <a:r>
              <a:rPr lang="en-US" sz="1400" b="1" baseline="-25000" err="1">
                <a:latin typeface="Arial"/>
                <a:ea typeface="SimSun"/>
                <a:cs typeface="Arial"/>
              </a:rPr>
              <a:t>gp</a:t>
            </a:r>
            <a:r>
              <a:rPr lang="en-US" sz="1400" b="1" dirty="0">
                <a:latin typeface="Arial"/>
                <a:ea typeface="SimSun"/>
                <a:cs typeface="Arial"/>
              </a:rPr>
              <a:t> </a:t>
            </a:r>
            <a:r>
              <a:rPr lang="en-US" sz="1400" dirty="0">
                <a:latin typeface="Arial"/>
                <a:ea typeface="SimSun"/>
                <a:cs typeface="Arial"/>
              </a:rPr>
              <a:t>: Gradient penalty loss.</a:t>
            </a:r>
          </a:p>
          <a:p>
            <a:endParaRPr lang="en-US" dirty="0">
              <a:cs typeface="Arial"/>
            </a:endParaRPr>
          </a:p>
        </p:txBody>
      </p:sp>
      <p:pic>
        <p:nvPicPr>
          <p:cNvPr id="7" name="Content Placeholder 6" descr="A black text on a white background&#10;&#10;Description automatically generated">
            <a:extLst>
              <a:ext uri="{FF2B5EF4-FFF2-40B4-BE49-F238E27FC236}">
                <a16:creationId xmlns:a16="http://schemas.microsoft.com/office/drawing/2014/main" id="{428AC257-75BE-E82E-69C8-39BC2229653D}"/>
              </a:ext>
            </a:extLst>
          </p:cNvPr>
          <p:cNvPicPr>
            <a:picLocks noGrp="1" noChangeAspect="1"/>
          </p:cNvPicPr>
          <p:nvPr>
            <p:ph sz="half" idx="2"/>
          </p:nvPr>
        </p:nvPicPr>
        <p:blipFill>
          <a:blip r:embed="rId2"/>
          <a:stretch>
            <a:fillRect/>
          </a:stretch>
        </p:blipFill>
        <p:spPr>
          <a:xfrm>
            <a:off x="457860" y="1629746"/>
            <a:ext cx="5240824" cy="544219"/>
          </a:xfrm>
        </p:spPr>
      </p:pic>
      <p:pic>
        <p:nvPicPr>
          <p:cNvPr id="13" name="Picture 12" descr="A group of symbols on a white background&#10;&#10;Description automatically generated">
            <a:extLst>
              <a:ext uri="{FF2B5EF4-FFF2-40B4-BE49-F238E27FC236}">
                <a16:creationId xmlns:a16="http://schemas.microsoft.com/office/drawing/2014/main" id="{47ACA9AF-E15B-7FB9-CBD7-F648F8B24A6E}"/>
              </a:ext>
            </a:extLst>
          </p:cNvPr>
          <p:cNvPicPr>
            <a:picLocks noChangeAspect="1"/>
          </p:cNvPicPr>
          <p:nvPr/>
        </p:nvPicPr>
        <p:blipFill>
          <a:blip r:embed="rId3"/>
          <a:stretch>
            <a:fillRect/>
          </a:stretch>
        </p:blipFill>
        <p:spPr>
          <a:xfrm>
            <a:off x="4762501" y="2767692"/>
            <a:ext cx="3276600" cy="571500"/>
          </a:xfrm>
          <a:prstGeom prst="rect">
            <a:avLst/>
          </a:prstGeom>
        </p:spPr>
      </p:pic>
    </p:spTree>
    <p:extLst>
      <p:ext uri="{BB962C8B-B14F-4D97-AF65-F5344CB8AC3E}">
        <p14:creationId xmlns:p14="http://schemas.microsoft.com/office/powerpoint/2010/main" val="33806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graphicFrame>
        <p:nvGraphicFramePr>
          <p:cNvPr id="5" name="Content Placeholder 4"/>
          <p:cNvGraphicFramePr>
            <a:graphicFrameLocks noGrp="1"/>
          </p:cNvGraphicFramePr>
          <p:nvPr>
            <p:ph idx="1"/>
          </p:nvPr>
        </p:nvGraphicFramePr>
        <p:xfrm>
          <a:off x="682171" y="1289231"/>
          <a:ext cx="8054340" cy="3381097"/>
        </p:xfrm>
        <a:graphic>
          <a:graphicData uri="http://schemas.openxmlformats.org/drawingml/2006/table">
            <a:tbl>
              <a:tblPr firstRow="1" bandRow="1">
                <a:tableStyleId>{8EC20E35-A176-4012-BC5E-935CFFF8708E}</a:tableStyleId>
              </a:tblPr>
              <a:tblGrid>
                <a:gridCol w="4882515">
                  <a:extLst>
                    <a:ext uri="{9D8B030D-6E8A-4147-A177-3AD203B41FA5}">
                      <a16:colId xmlns:a16="http://schemas.microsoft.com/office/drawing/2014/main" val="20000"/>
                    </a:ext>
                  </a:extLst>
                </a:gridCol>
                <a:gridCol w="3171825">
                  <a:extLst>
                    <a:ext uri="{9D8B030D-6E8A-4147-A177-3AD203B41FA5}">
                      <a16:colId xmlns:a16="http://schemas.microsoft.com/office/drawing/2014/main" val="20001"/>
                    </a:ext>
                  </a:extLst>
                </a:gridCol>
              </a:tblGrid>
              <a:tr h="424542">
                <a:tc>
                  <a:txBody>
                    <a:bodyPr/>
                    <a:lstStyle/>
                    <a:p>
                      <a:r>
                        <a:rPr lang="en-US" sz="1800" b="1" dirty="0">
                          <a:solidFill>
                            <a:schemeClr val="bg1"/>
                          </a:solidFill>
                        </a:rPr>
                        <a:t>Name</a:t>
                      </a:r>
                    </a:p>
                  </a:txBody>
                  <a:tcPr marL="167640" marR="167640" marT="83820" marB="83820"/>
                </a:tc>
                <a:tc>
                  <a:txBody>
                    <a:bodyPr/>
                    <a:lstStyle/>
                    <a:p>
                      <a:r>
                        <a:rPr lang="en-US" sz="1800" b="1" dirty="0">
                          <a:solidFill>
                            <a:schemeClr val="bg1"/>
                          </a:solidFill>
                        </a:rPr>
                        <a:t>Size/Numbe</a:t>
                      </a:r>
                      <a:r>
                        <a:rPr lang="en-IN" altLang="en-US" sz="1800" b="1" dirty="0">
                          <a:solidFill>
                            <a:schemeClr val="bg1"/>
                          </a:solidFill>
                        </a:rPr>
                        <a:t>r</a:t>
                      </a:r>
                      <a:r>
                        <a:rPr lang="en-US" sz="1800" b="1" dirty="0">
                          <a:solidFill>
                            <a:schemeClr val="tx1"/>
                          </a:solidFill>
                        </a:rPr>
                        <a:t>r</a:t>
                      </a:r>
                    </a:p>
                  </a:txBody>
                  <a:tcPr marL="167640" marR="167640" marT="83820" marB="83820"/>
                </a:tc>
                <a:extLst>
                  <a:ext uri="{0D108BD9-81ED-4DB2-BD59-A6C34878D82A}">
                    <a16:rowId xmlns:a16="http://schemas.microsoft.com/office/drawing/2014/main" val="10000"/>
                  </a:ext>
                </a:extLst>
              </a:tr>
              <a:tr h="416378">
                <a:tc>
                  <a:txBody>
                    <a:bodyPr/>
                    <a:lstStyle/>
                    <a:p>
                      <a:r>
                        <a:rPr lang="en-US" sz="1400" b="1" i="0" u="none" strike="noStrike" noProof="0" dirty="0"/>
                        <a:t>Learning Rate</a:t>
                      </a:r>
                      <a:endParaRPr lang="en-US" sz="1400" b="1" dirty="0">
                        <a:latin typeface="Times New Roman" panose="02020603050405020304"/>
                      </a:endParaRPr>
                    </a:p>
                  </a:txBody>
                  <a:tcPr marL="167640" marR="167640" marT="83820" marB="83820"/>
                </a:tc>
                <a:tc>
                  <a:txBody>
                    <a:bodyPr/>
                    <a:lstStyle/>
                    <a:p>
                      <a:pPr lvl="0">
                        <a:buNone/>
                      </a:pPr>
                      <a:r>
                        <a:rPr lang="en-US" sz="1400" b="1" i="0" u="none" strike="noStrike" noProof="0" dirty="0"/>
                        <a:t>0.0001</a:t>
                      </a:r>
                      <a:endParaRPr lang="en-US" sz="1400" b="1" dirty="0">
                        <a:latin typeface="Times New Roman" panose="02020603050405020304"/>
                      </a:endParaRPr>
                    </a:p>
                  </a:txBody>
                  <a:tcPr marL="167640" marR="167640" marT="83820" marB="83820"/>
                </a:tc>
                <a:extLst>
                  <a:ext uri="{0D108BD9-81ED-4DB2-BD59-A6C34878D82A}">
                    <a16:rowId xmlns:a16="http://schemas.microsoft.com/office/drawing/2014/main" val="10001"/>
                  </a:ext>
                </a:extLst>
              </a:tr>
              <a:tr h="416378">
                <a:tc>
                  <a:txBody>
                    <a:bodyPr/>
                    <a:lstStyle/>
                    <a:p>
                      <a:pPr lvl="0">
                        <a:buNone/>
                      </a:pPr>
                      <a:r>
                        <a:rPr lang="en-US" sz="1400" b="1" i="0" u="none" strike="noStrike" noProof="0" dirty="0">
                          <a:latin typeface="Arial"/>
                        </a:rPr>
                        <a:t>Gradient Penalty Weight (</a:t>
                      </a:r>
                      <a:r>
                        <a:rPr lang="en-US" sz="1400" b="1" i="0" u="none" strike="noStrike" noProof="0" err="1">
                          <a:latin typeface="Arial"/>
                        </a:rPr>
                        <a:t>λ</a:t>
                      </a:r>
                      <a:r>
                        <a:rPr lang="en-US" sz="1400" b="1" i="0" u="none" strike="noStrike" baseline="-25000" noProof="0" err="1">
                          <a:latin typeface="Arial"/>
                        </a:rPr>
                        <a:t>gp</a:t>
                      </a:r>
                      <a:r>
                        <a:rPr lang="en-US" sz="1400" b="1" i="0" u="none" strike="noStrike" noProof="0" dirty="0">
                          <a:latin typeface="Arial"/>
                        </a:rPr>
                        <a:t> )</a:t>
                      </a:r>
                      <a:endParaRPr lang="en-US" sz="1400" b="1" i="0" u="none" strike="noStrike" noProof="0" dirty="0"/>
                    </a:p>
                  </a:txBody>
                  <a:tcPr marL="167640" marR="167640" marT="83820" marB="83820"/>
                </a:tc>
                <a:tc>
                  <a:txBody>
                    <a:bodyPr/>
                    <a:lstStyle/>
                    <a:p>
                      <a:pPr lvl="0">
                        <a:buNone/>
                      </a:pPr>
                      <a:r>
                        <a:rPr lang="en-US" sz="1400" b="1" i="0" u="none" strike="noStrike" noProof="0" dirty="0">
                          <a:solidFill>
                            <a:srgbClr val="000000"/>
                          </a:solidFill>
                          <a:latin typeface="Times New Roman" panose="02020603050405020304"/>
                        </a:rPr>
                        <a:t>10</a:t>
                      </a:r>
                    </a:p>
                  </a:txBody>
                  <a:tcPr marL="167640" marR="167640" marT="83820" marB="83820"/>
                </a:tc>
                <a:extLst>
                  <a:ext uri="{0D108BD9-81ED-4DB2-BD59-A6C34878D82A}">
                    <a16:rowId xmlns:a16="http://schemas.microsoft.com/office/drawing/2014/main" val="10002"/>
                  </a:ext>
                </a:extLst>
              </a:tr>
              <a:tr h="416378">
                <a:tc>
                  <a:txBody>
                    <a:bodyPr/>
                    <a:lstStyle/>
                    <a:p>
                      <a:pPr lvl="0">
                        <a:buNone/>
                      </a:pPr>
                      <a:r>
                        <a:rPr lang="en-US" sz="1400" b="1" u="none" strike="noStrike" noProof="0" dirty="0">
                          <a:latin typeface="Times New Roman" panose="02020603050405020304"/>
                        </a:rPr>
                        <a:t>Batch Size</a:t>
                      </a:r>
                      <a:endParaRPr lang="en-US" sz="1400" b="1" i="0" u="none" strike="noStrike" noProof="0">
                        <a:latin typeface="Times New Roman" panose="02020603050405020304"/>
                      </a:endParaRPr>
                    </a:p>
                  </a:txBody>
                  <a:tcPr marL="167640" marR="167640" marT="83820" marB="83820"/>
                </a:tc>
                <a:tc>
                  <a:txBody>
                    <a:bodyPr/>
                    <a:lstStyle/>
                    <a:p>
                      <a:r>
                        <a:rPr lang="en-US" sz="1400" b="1" dirty="0">
                          <a:latin typeface="Times New Roman"/>
                        </a:rPr>
                        <a:t>32</a:t>
                      </a:r>
                    </a:p>
                  </a:txBody>
                  <a:tcPr marL="167640" marR="167640" marT="83820" marB="83820"/>
                </a:tc>
                <a:extLst>
                  <a:ext uri="{0D108BD9-81ED-4DB2-BD59-A6C34878D82A}">
                    <a16:rowId xmlns:a16="http://schemas.microsoft.com/office/drawing/2014/main" val="10003"/>
                  </a:ext>
                </a:extLst>
              </a:tr>
              <a:tr h="424542">
                <a:tc>
                  <a:txBody>
                    <a:bodyPr/>
                    <a:lstStyle/>
                    <a:p>
                      <a:pPr lvl="0">
                        <a:buNone/>
                      </a:pPr>
                      <a:r>
                        <a:rPr lang="en-US" sz="1400" b="1" i="0" u="none" strike="noStrike" noProof="0" dirty="0">
                          <a:latin typeface="Arial"/>
                        </a:rPr>
                        <a:t>Latent Vector Dimension (</a:t>
                      </a:r>
                      <a:r>
                        <a:rPr lang="en-US" sz="1400" b="1" i="1" u="none" strike="noStrike" noProof="0" err="1">
                          <a:latin typeface="Arial"/>
                        </a:rPr>
                        <a:t>nz</a:t>
                      </a:r>
                      <a:r>
                        <a:rPr lang="en-US" sz="1400" b="1" i="0" u="none" strike="noStrike" noProof="0" dirty="0">
                          <a:latin typeface="Arial"/>
                        </a:rPr>
                        <a:t>) </a:t>
                      </a:r>
                      <a:endParaRPr lang="en-US" b="1"/>
                    </a:p>
                  </a:txBody>
                  <a:tcPr marL="167640" marR="167640" marT="83820" marB="83820"/>
                </a:tc>
                <a:tc>
                  <a:txBody>
                    <a:bodyPr/>
                    <a:lstStyle/>
                    <a:p>
                      <a:r>
                        <a:rPr lang="en-US" sz="1400" b="1" dirty="0">
                          <a:latin typeface="Times New Roman" panose="02020603050405020304"/>
                        </a:rPr>
                        <a:t>100</a:t>
                      </a:r>
                    </a:p>
                  </a:txBody>
                  <a:tcPr marL="167640" marR="167640" marT="83820" marB="83820"/>
                </a:tc>
                <a:extLst>
                  <a:ext uri="{0D108BD9-81ED-4DB2-BD59-A6C34878D82A}">
                    <a16:rowId xmlns:a16="http://schemas.microsoft.com/office/drawing/2014/main" val="10004"/>
                  </a:ext>
                </a:extLst>
              </a:tr>
              <a:tr h="424542">
                <a:tc>
                  <a:txBody>
                    <a:bodyPr/>
                    <a:lstStyle/>
                    <a:p>
                      <a:pPr lvl="0">
                        <a:buNone/>
                      </a:pPr>
                      <a:r>
                        <a:rPr lang="en-US" sz="1400" b="1" i="0" u="none" strike="noStrike" noProof="0" dirty="0">
                          <a:solidFill>
                            <a:srgbClr val="000000"/>
                          </a:solidFill>
                        </a:rPr>
                        <a:t>Feature Maps in Generator (</a:t>
                      </a:r>
                      <a:r>
                        <a:rPr lang="en-US" sz="1400" b="1" i="1" u="none" strike="noStrike" noProof="0" err="1">
                          <a:solidFill>
                            <a:srgbClr val="000000"/>
                          </a:solidFill>
                        </a:rPr>
                        <a:t>ngf</a:t>
                      </a:r>
                      <a:r>
                        <a:rPr lang="en-US" sz="1400" b="1" i="1" u="none" strike="noStrike" noProof="0" dirty="0">
                          <a:solidFill>
                            <a:srgbClr val="000000"/>
                          </a:solidFill>
                        </a:rPr>
                        <a:t>)</a:t>
                      </a:r>
                      <a:endParaRPr lang="en-US" b="1" i="1"/>
                    </a:p>
                  </a:txBody>
                  <a:tcPr marL="167640" marR="167640" marT="83819" marB="83819"/>
                </a:tc>
                <a:tc>
                  <a:txBody>
                    <a:bodyPr/>
                    <a:lstStyle/>
                    <a:p>
                      <a:pPr lvl="0">
                        <a:buNone/>
                      </a:pPr>
                      <a:r>
                        <a:rPr lang="en-US" sz="1400" b="1" dirty="0">
                          <a:latin typeface="Times New Roman" panose="02020603050405020304"/>
                        </a:rPr>
                        <a:t>64</a:t>
                      </a:r>
                    </a:p>
                  </a:txBody>
                  <a:tcPr marL="167640" marR="167640" marT="83819" marB="83819"/>
                </a:tc>
                <a:extLst>
                  <a:ext uri="{0D108BD9-81ED-4DB2-BD59-A6C34878D82A}">
                    <a16:rowId xmlns:a16="http://schemas.microsoft.com/office/drawing/2014/main" val="3253772692"/>
                  </a:ext>
                </a:extLst>
              </a:tr>
              <a:tr h="424541">
                <a:tc>
                  <a:txBody>
                    <a:bodyPr/>
                    <a:lstStyle/>
                    <a:p>
                      <a:pPr lvl="0">
                        <a:buNone/>
                      </a:pPr>
                      <a:r>
                        <a:rPr lang="en-US" sz="1400" b="1" i="0" u="none" strike="noStrike" noProof="0" dirty="0">
                          <a:solidFill>
                            <a:srgbClr val="000000"/>
                          </a:solidFill>
                          <a:latin typeface="Arial"/>
                        </a:rPr>
                        <a:t>Feature Maps in Discriminator (</a:t>
                      </a:r>
                      <a:r>
                        <a:rPr lang="en-US" sz="1400" b="1" i="1" u="none" strike="noStrike" noProof="0" err="1">
                          <a:solidFill>
                            <a:srgbClr val="000000"/>
                          </a:solidFill>
                          <a:latin typeface="Arial"/>
                        </a:rPr>
                        <a:t>ndf</a:t>
                      </a:r>
                      <a:r>
                        <a:rPr lang="en-US" sz="1400" b="1" i="0" u="none" strike="noStrike" noProof="0" dirty="0">
                          <a:solidFill>
                            <a:srgbClr val="000000"/>
                          </a:solidFill>
                          <a:latin typeface="Arial"/>
                        </a:rPr>
                        <a:t>)</a:t>
                      </a:r>
                      <a:endParaRPr lang="en-US" b="1"/>
                    </a:p>
                  </a:txBody>
                  <a:tcPr marL="167640" marR="167640" marT="83819" marB="83819"/>
                </a:tc>
                <a:tc>
                  <a:txBody>
                    <a:bodyPr/>
                    <a:lstStyle/>
                    <a:p>
                      <a:pPr lvl="0">
                        <a:buNone/>
                      </a:pPr>
                      <a:r>
                        <a:rPr lang="en-US" sz="1400" b="1" dirty="0">
                          <a:latin typeface="Times New Roman" panose="02020603050405020304"/>
                        </a:rPr>
                        <a:t>64</a:t>
                      </a:r>
                    </a:p>
                  </a:txBody>
                  <a:tcPr marL="167640" marR="167640" marT="83819" marB="83819"/>
                </a:tc>
                <a:extLst>
                  <a:ext uri="{0D108BD9-81ED-4DB2-BD59-A6C34878D82A}">
                    <a16:rowId xmlns:a16="http://schemas.microsoft.com/office/drawing/2014/main" val="2287975066"/>
                  </a:ext>
                </a:extLst>
              </a:tr>
              <a:tr h="416378">
                <a:tc>
                  <a:txBody>
                    <a:bodyPr/>
                    <a:lstStyle/>
                    <a:p>
                      <a:pPr lvl="0">
                        <a:buNone/>
                      </a:pPr>
                      <a:r>
                        <a:rPr lang="en-US" sz="1400" b="1" i="0" u="none" strike="noStrike" noProof="0" dirty="0">
                          <a:solidFill>
                            <a:srgbClr val="000000"/>
                          </a:solidFill>
                          <a:latin typeface="Times New Roman" panose="02020603050405020304"/>
                        </a:rPr>
                        <a:t>Epochs</a:t>
                      </a:r>
                      <a:endParaRPr lang="en-US" sz="1400" b="1"/>
                    </a:p>
                  </a:txBody>
                  <a:tcPr marL="167640" marR="167640" marT="83819" marB="83819"/>
                </a:tc>
                <a:tc>
                  <a:txBody>
                    <a:bodyPr/>
                    <a:lstStyle/>
                    <a:p>
                      <a:pPr lvl="0">
                        <a:buNone/>
                      </a:pPr>
                      <a:r>
                        <a:rPr lang="en-US" sz="1400" b="1" i="0" u="none" strike="noStrike" noProof="0" dirty="0">
                          <a:solidFill>
                            <a:srgbClr val="000000"/>
                          </a:solidFill>
                          <a:latin typeface="Times New Roman" panose="02020603050405020304"/>
                        </a:rPr>
                        <a:t>1000</a:t>
                      </a:r>
                      <a:endParaRPr lang="en-US" sz="1400" b="1"/>
                    </a:p>
                  </a:txBody>
                  <a:tcPr marL="167640" marR="167640" marT="83819" marB="83819"/>
                </a:tc>
                <a:extLst>
                  <a:ext uri="{0D108BD9-81ED-4DB2-BD59-A6C34878D82A}">
                    <a16:rowId xmlns:a16="http://schemas.microsoft.com/office/drawing/2014/main" val="1622826977"/>
                  </a:ext>
                </a:extLst>
              </a:tr>
            </a:tbl>
          </a:graphicData>
        </a:graphic>
      </p:graphicFrame>
      <p:sp>
        <p:nvSpPr>
          <p:cNvPr id="6" name="Title 5"/>
          <p:cNvSpPr>
            <a:spLocks noGrp="1"/>
          </p:cNvSpPr>
          <p:nvPr>
            <p:ph type="title"/>
          </p:nvPr>
        </p:nvSpPr>
        <p:spPr>
          <a:xfrm>
            <a:off x="1037590" y="445770"/>
            <a:ext cx="4368800" cy="590550"/>
          </a:xfrm>
          <a:solidFill>
            <a:schemeClr val="accent1">
              <a:lumMod val="20000"/>
              <a:lumOff val="80000"/>
            </a:schemeClr>
          </a:solidFill>
          <a:effectLst>
            <a:outerShdw dist="190500" dir="2700000" algn="tr" rotWithShape="0">
              <a:schemeClr val="tx1"/>
            </a:outerShdw>
          </a:effectLst>
        </p:spPr>
        <p:txBody>
          <a:bodyPr anchor="ctr">
            <a:normAutofit fontScale="90000"/>
          </a:bodyPr>
          <a:lstStyle/>
          <a:p>
            <a:r>
              <a:rPr lang="en-US" b="1">
                <a:solidFill>
                  <a:srgbClr val="000000"/>
                </a:solidFill>
                <a:latin typeface="Aptos Display"/>
              </a:rPr>
              <a:t>HYPERPARAMETERS</a:t>
            </a:r>
          </a:p>
        </p:txBody>
      </p:sp>
    </p:spTree>
    <p:extLst>
      <p:ext uri="{BB962C8B-B14F-4D97-AF65-F5344CB8AC3E}">
        <p14:creationId xmlns:p14="http://schemas.microsoft.com/office/powerpoint/2010/main" val="101205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Title 3"/>
          <p:cNvSpPr>
            <a:spLocks noGrp="1"/>
          </p:cNvSpPr>
          <p:nvPr>
            <p:ph type="title"/>
          </p:nvPr>
        </p:nvSpPr>
        <p:spPr>
          <a:xfrm>
            <a:off x="352425" y="367665"/>
            <a:ext cx="4796790" cy="649605"/>
          </a:xfrm>
          <a:solidFill>
            <a:schemeClr val="accent1">
              <a:lumMod val="20000"/>
              <a:lumOff val="80000"/>
            </a:schemeClr>
          </a:solidFill>
          <a:effectLst>
            <a:outerShdw dist="190500" dir="2700000" algn="tr" rotWithShape="0">
              <a:schemeClr val="tx1"/>
            </a:outerShdw>
          </a:effectLst>
        </p:spPr>
        <p:txBody>
          <a:bodyPr anchor="ctr">
            <a:normAutofit fontScale="90000"/>
          </a:bodyPr>
          <a:lstStyle/>
          <a:p>
            <a:r>
              <a:rPr lang="en-US" b="1" dirty="0">
                <a:solidFill>
                  <a:srgbClr val="000000"/>
                </a:solidFill>
                <a:latin typeface="Aptos Display"/>
              </a:rPr>
              <a:t>Activation Functions</a:t>
            </a:r>
          </a:p>
        </p:txBody>
      </p:sp>
      <p:graphicFrame>
        <p:nvGraphicFramePr>
          <p:cNvPr id="5" name="Content Placeholder 4"/>
          <p:cNvGraphicFramePr>
            <a:graphicFrameLocks noGrp="1"/>
          </p:cNvGraphicFramePr>
          <p:nvPr>
            <p:ph idx="1"/>
          </p:nvPr>
        </p:nvGraphicFramePr>
        <p:xfrm>
          <a:off x="668655" y="1524000"/>
          <a:ext cx="7206615" cy="3166745"/>
        </p:xfrm>
        <a:graphic>
          <a:graphicData uri="http://schemas.openxmlformats.org/drawingml/2006/table">
            <a:tbl>
              <a:tblPr firstRow="1" bandRow="1">
                <a:tableStyleId>{8EC20E35-A176-4012-BC5E-935CFFF8708E}</a:tableStyleId>
              </a:tblPr>
              <a:tblGrid>
                <a:gridCol w="3997325">
                  <a:extLst>
                    <a:ext uri="{9D8B030D-6E8A-4147-A177-3AD203B41FA5}">
                      <a16:colId xmlns:a16="http://schemas.microsoft.com/office/drawing/2014/main" val="20000"/>
                    </a:ext>
                  </a:extLst>
                </a:gridCol>
                <a:gridCol w="3209290">
                  <a:extLst>
                    <a:ext uri="{9D8B030D-6E8A-4147-A177-3AD203B41FA5}">
                      <a16:colId xmlns:a16="http://schemas.microsoft.com/office/drawing/2014/main" val="20001"/>
                    </a:ext>
                  </a:extLst>
                </a:gridCol>
              </a:tblGrid>
              <a:tr h="1226185">
                <a:tc>
                  <a:txBody>
                    <a:bodyPr/>
                    <a:lstStyle/>
                    <a:p>
                      <a:r>
                        <a:rPr lang="en-US" sz="2800" b="1" dirty="0">
                          <a:solidFill>
                            <a:schemeClr val="bg1"/>
                          </a:solidFill>
                        </a:rPr>
                        <a:t>Name</a:t>
                      </a:r>
                    </a:p>
                  </a:txBody>
                  <a:tcPr marL="167640" marR="167640" marT="83820" marB="83820"/>
                </a:tc>
                <a:tc>
                  <a:txBody>
                    <a:bodyPr/>
                    <a:lstStyle/>
                    <a:p>
                      <a:pPr lvl="0">
                        <a:buNone/>
                      </a:pPr>
                      <a:r>
                        <a:rPr lang="en-US" sz="2400" b="1" i="0" u="none" strike="noStrike" noProof="0" dirty="0">
                          <a:solidFill>
                            <a:schemeClr val="bg1"/>
                          </a:solidFill>
                          <a:latin typeface="Aptos Display"/>
                        </a:rPr>
                        <a:t>Name of Activation Function</a:t>
                      </a:r>
                      <a:endParaRPr lang="en-US" sz="2400" b="1">
                        <a:solidFill>
                          <a:schemeClr val="bg1"/>
                        </a:solidFill>
                      </a:endParaRPr>
                    </a:p>
                  </a:txBody>
                  <a:tcPr marL="167640" marR="167640" marT="83820" marB="83820"/>
                </a:tc>
                <a:extLst>
                  <a:ext uri="{0D108BD9-81ED-4DB2-BD59-A6C34878D82A}">
                    <a16:rowId xmlns:a16="http://schemas.microsoft.com/office/drawing/2014/main" val="10000"/>
                  </a:ext>
                </a:extLst>
              </a:tr>
              <a:tr h="532765">
                <a:tc>
                  <a:txBody>
                    <a:bodyPr/>
                    <a:lstStyle/>
                    <a:p>
                      <a:pPr lvl="0">
                        <a:buNone/>
                      </a:pPr>
                      <a:r>
                        <a:rPr lang="en-US" sz="2400" b="0" i="0" u="none" strike="noStrike" noProof="0" dirty="0">
                          <a:latin typeface="Times New Roman" panose="02020603050405020304"/>
                        </a:rPr>
                        <a:t>Discriminator</a:t>
                      </a:r>
                      <a:endParaRPr lang="en-US" sz="2400" b="0" dirty="0">
                        <a:latin typeface="Times New Roman" panose="02020603050405020304"/>
                      </a:endParaRPr>
                    </a:p>
                  </a:txBody>
                  <a:tcPr>
                    <a:solidFill>
                      <a:schemeClr val="bg2">
                        <a:lumMod val="90000"/>
                      </a:schemeClr>
                    </a:solidFill>
                  </a:tcPr>
                </a:tc>
                <a:tc>
                  <a:txBody>
                    <a:bodyPr/>
                    <a:lstStyle/>
                    <a:p>
                      <a:pPr lvl="0">
                        <a:buNone/>
                      </a:pPr>
                      <a:r>
                        <a:rPr lang="en-US" sz="2400" b="0" i="0" u="none" strike="noStrike" noProof="0" dirty="0" err="1">
                          <a:latin typeface="Times New Roman" panose="02020603050405020304"/>
                        </a:rPr>
                        <a:t>LeakyReLU</a:t>
                      </a:r>
                      <a:endParaRPr lang="en-US" sz="2400" b="0" dirty="0">
                        <a:latin typeface="Times New Roman" panose="02020603050405020304"/>
                      </a:endParaRPr>
                    </a:p>
                  </a:txBody>
                  <a:tcPr>
                    <a:solidFill>
                      <a:schemeClr val="bg2">
                        <a:lumMod val="90000"/>
                      </a:schemeClr>
                    </a:solidFill>
                  </a:tcPr>
                </a:tc>
                <a:extLst>
                  <a:ext uri="{0D108BD9-81ED-4DB2-BD59-A6C34878D82A}">
                    <a16:rowId xmlns:a16="http://schemas.microsoft.com/office/drawing/2014/main" val="10001"/>
                  </a:ext>
                </a:extLst>
              </a:tr>
              <a:tr h="469265">
                <a:tc>
                  <a:txBody>
                    <a:bodyPr/>
                    <a:lstStyle/>
                    <a:p>
                      <a:pPr lvl="0">
                        <a:buNone/>
                      </a:pPr>
                      <a:r>
                        <a:rPr lang="en-US" sz="2400" b="0" i="0" u="none" strike="noStrike" noProof="0" dirty="0">
                          <a:latin typeface="Times New Roman" panose="02020603050405020304"/>
                        </a:rPr>
                        <a:t>Generator</a:t>
                      </a:r>
                      <a:endParaRPr lang="en-US" sz="2400" b="0" dirty="0">
                        <a:latin typeface="Times New Roman" panose="02020603050405020304"/>
                      </a:endParaRPr>
                    </a:p>
                  </a:txBody>
                  <a:tcPr>
                    <a:solidFill>
                      <a:schemeClr val="bg1"/>
                    </a:solidFill>
                  </a:tcPr>
                </a:tc>
                <a:tc>
                  <a:txBody>
                    <a:bodyPr/>
                    <a:lstStyle/>
                    <a:p>
                      <a:pPr lvl="0">
                        <a:buNone/>
                      </a:pPr>
                      <a:r>
                        <a:rPr lang="en-US" sz="2400" b="0" dirty="0" err="1">
                          <a:latin typeface="Times New Roman" panose="02020603050405020304"/>
                        </a:rPr>
                        <a:t>ReLU</a:t>
                      </a:r>
                      <a:r>
                        <a:rPr lang="en-US" sz="2400" b="0" dirty="0">
                          <a:latin typeface="Times New Roman" panose="02020603050405020304"/>
                        </a:rPr>
                        <a:t> and </a:t>
                      </a:r>
                      <a:r>
                        <a:rPr lang="en-US" sz="2400" b="0" i="0" u="none" strike="noStrike" noProof="0" dirty="0" err="1">
                          <a:solidFill>
                            <a:srgbClr val="000000"/>
                          </a:solidFill>
                          <a:latin typeface="Times New Roman" panose="02020603050405020304"/>
                        </a:rPr>
                        <a:t>LeakyReLU</a:t>
                      </a:r>
                      <a:endParaRPr lang="en-US" sz="2400" b="0" dirty="0" err="1">
                        <a:latin typeface="Times New Roman" panose="02020603050405020304"/>
                      </a:endParaRPr>
                    </a:p>
                  </a:txBody>
                  <a:tcPr>
                    <a:solidFill>
                      <a:schemeClr val="bg1"/>
                    </a:solidFill>
                  </a:tcPr>
                </a:tc>
                <a:extLst>
                  <a:ext uri="{0D108BD9-81ED-4DB2-BD59-A6C34878D82A}">
                    <a16:rowId xmlns:a16="http://schemas.microsoft.com/office/drawing/2014/main" val="10002"/>
                  </a:ext>
                </a:extLst>
              </a:tr>
              <a:tr h="469265">
                <a:tc>
                  <a:txBody>
                    <a:bodyPr/>
                    <a:lstStyle/>
                    <a:p>
                      <a:pPr lvl="0">
                        <a:buNone/>
                      </a:pPr>
                      <a:r>
                        <a:rPr lang="en-US" sz="2400" b="0" i="0" u="none" strike="noStrike" noProof="0" dirty="0">
                          <a:latin typeface="Times New Roman" panose="02020603050405020304"/>
                        </a:rPr>
                        <a:t>Generator Output</a:t>
                      </a:r>
                      <a:endParaRPr lang="en-US" sz="2400" b="0" dirty="0">
                        <a:latin typeface="Times New Roman" panose="02020603050405020304"/>
                      </a:endParaRPr>
                    </a:p>
                  </a:txBody>
                  <a:tcPr>
                    <a:solidFill>
                      <a:schemeClr val="bg2">
                        <a:lumMod val="90000"/>
                      </a:schemeClr>
                    </a:solidFill>
                  </a:tcPr>
                </a:tc>
                <a:tc>
                  <a:txBody>
                    <a:bodyPr/>
                    <a:lstStyle/>
                    <a:p>
                      <a:pPr lvl="0">
                        <a:buNone/>
                      </a:pPr>
                      <a:r>
                        <a:rPr lang="en-US" sz="2400" b="0" dirty="0">
                          <a:latin typeface="Times New Roman" panose="02020603050405020304"/>
                        </a:rPr>
                        <a:t>Tanh</a:t>
                      </a:r>
                      <a:endParaRPr lang="en-US" sz="2400" b="1">
                        <a:latin typeface="Times New Roman" panose="02020603050405020304"/>
                      </a:endParaRPr>
                    </a:p>
                  </a:txBody>
                  <a:tcPr>
                    <a:solidFill>
                      <a:schemeClr val="bg2">
                        <a:lumMod val="90000"/>
                      </a:schemeClr>
                    </a:solidFill>
                  </a:tcPr>
                </a:tc>
                <a:extLst>
                  <a:ext uri="{0D108BD9-81ED-4DB2-BD59-A6C34878D82A}">
                    <a16:rowId xmlns:a16="http://schemas.microsoft.com/office/drawing/2014/main" val="10003"/>
                  </a:ext>
                </a:extLst>
              </a:tr>
              <a:tr h="469265">
                <a:tc>
                  <a:txBody>
                    <a:bodyPr/>
                    <a:lstStyle/>
                    <a:p>
                      <a:pPr lvl="0">
                        <a:buNone/>
                      </a:pPr>
                      <a:r>
                        <a:rPr lang="en-US" sz="2400" b="0" i="0" u="none" strike="noStrike" noProof="0" dirty="0">
                          <a:latin typeface="Times New Roman" panose="02020603050405020304"/>
                        </a:rPr>
                        <a:t>Discriminator Output</a:t>
                      </a:r>
                      <a:endParaRPr lang="en-US" sz="2400" b="0" dirty="0">
                        <a:latin typeface="Times New Roman" panose="02020603050405020304"/>
                      </a:endParaRPr>
                    </a:p>
                  </a:txBody>
                  <a:tcPr>
                    <a:solidFill>
                      <a:schemeClr val="bg1"/>
                    </a:solidFill>
                  </a:tcPr>
                </a:tc>
                <a:tc>
                  <a:txBody>
                    <a:bodyPr/>
                    <a:lstStyle/>
                    <a:p>
                      <a:pPr lvl="0">
                        <a:buNone/>
                      </a:pPr>
                      <a:r>
                        <a:rPr lang="en-US" sz="2400" b="0" dirty="0">
                          <a:latin typeface="Times New Roman" panose="02020603050405020304"/>
                        </a:rPr>
                        <a:t>Sigmoid</a:t>
                      </a:r>
                      <a:endParaRPr lang="en-US" sz="2400" b="1">
                        <a:latin typeface="Times New Roman" panose="02020603050405020304"/>
                      </a:endParaRPr>
                    </a:p>
                  </a:txBody>
                  <a:tcP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25FE5B6-3555-6DC7-B624-823FFC1B3DDC}"/>
              </a:ext>
            </a:extLst>
          </p:cNvPr>
          <p:cNvSpPr txBox="1">
            <a:spLocks/>
          </p:cNvSpPr>
          <p:nvPr/>
        </p:nvSpPr>
        <p:spPr>
          <a:xfrm>
            <a:off x="751263" y="127809"/>
            <a:ext cx="7634200" cy="996547"/>
          </a:xfrm>
          <a:prstGeom prst="rect">
            <a:avLst/>
          </a:prstGeom>
          <a:noFill/>
          <a:ln w="9525">
            <a:noFill/>
          </a:ln>
        </p:spPr>
        <p:txBody>
          <a:bodyPr vert="horz" lIns="91440" tIns="45720" rIns="91440" bIns="45720" rtlCol="0" anchor="b">
            <a:normAutofit/>
          </a:bodyPr>
          <a:lst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a:lstStyle>
          <a:p>
            <a:pPr algn="l" defTabSz="914400" rtl="0">
              <a:lnSpc>
                <a:spcPct val="90000"/>
              </a:lnSpc>
            </a:pPr>
            <a:r>
              <a:rPr lang="en-US" sz="3900" b="1" dirty="0">
                <a:solidFill>
                  <a:schemeClr val="tx1"/>
                </a:solidFill>
                <a:ea typeface="+mj-ea"/>
              </a:rPr>
              <a:t>Results</a:t>
            </a:r>
            <a:endParaRPr lang="en-US" dirty="0"/>
          </a:p>
        </p:txBody>
      </p:sp>
      <p:pic>
        <p:nvPicPr>
          <p:cNvPr id="10" name="Content Placeholder 9">
            <a:extLst>
              <a:ext uri="{FF2B5EF4-FFF2-40B4-BE49-F238E27FC236}">
                <a16:creationId xmlns:a16="http://schemas.microsoft.com/office/drawing/2014/main" id="{03E8E00D-8D9E-3833-4538-37BE63ECFBF1}"/>
              </a:ext>
            </a:extLst>
          </p:cNvPr>
          <p:cNvPicPr>
            <a:picLocks noGrp="1" noChangeAspect="1"/>
          </p:cNvPicPr>
          <p:nvPr>
            <p:ph idx="1"/>
          </p:nvPr>
        </p:nvPicPr>
        <p:blipFill>
          <a:blip r:embed="rId2"/>
          <a:stretch>
            <a:fillRect/>
          </a:stretch>
        </p:blipFill>
        <p:spPr>
          <a:xfrm>
            <a:off x="1458105" y="1200150"/>
            <a:ext cx="6227790" cy="3395663"/>
          </a:xfrm>
        </p:spPr>
      </p:pic>
    </p:spTree>
    <p:extLst>
      <p:ext uri="{BB962C8B-B14F-4D97-AF65-F5344CB8AC3E}">
        <p14:creationId xmlns:p14="http://schemas.microsoft.com/office/powerpoint/2010/main" val="1732340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up of veins on a black background&#10;&#10;Description automatically generated">
            <a:extLst>
              <a:ext uri="{FF2B5EF4-FFF2-40B4-BE49-F238E27FC236}">
                <a16:creationId xmlns:a16="http://schemas.microsoft.com/office/drawing/2014/main" id="{BB3C058F-61D7-B9C7-FECC-67E3D3D0BF7D}"/>
              </a:ext>
            </a:extLst>
          </p:cNvPr>
          <p:cNvPicPr>
            <a:picLocks noGrp="1" noChangeAspect="1"/>
          </p:cNvPicPr>
          <p:nvPr>
            <p:ph idx="1"/>
          </p:nvPr>
        </p:nvPicPr>
        <p:blipFill>
          <a:blip r:embed="rId2"/>
          <a:stretch>
            <a:fillRect/>
          </a:stretch>
        </p:blipFill>
        <p:spPr>
          <a:xfrm>
            <a:off x="1583871" y="1485389"/>
            <a:ext cx="5984421" cy="2972142"/>
          </a:xfrm>
        </p:spPr>
      </p:pic>
      <p:sp>
        <p:nvSpPr>
          <p:cNvPr id="7" name="Title 1">
            <a:extLst>
              <a:ext uri="{FF2B5EF4-FFF2-40B4-BE49-F238E27FC236}">
                <a16:creationId xmlns:a16="http://schemas.microsoft.com/office/drawing/2014/main" id="{20CF9D56-DF68-9677-1D97-D9BF9AC719C2}"/>
              </a:ext>
            </a:extLst>
          </p:cNvPr>
          <p:cNvSpPr>
            <a:spLocks noGrp="1"/>
          </p:cNvSpPr>
          <p:nvPr>
            <p:ph type="title"/>
          </p:nvPr>
        </p:nvSpPr>
        <p:spPr>
          <a:xfrm>
            <a:off x="751263" y="127809"/>
            <a:ext cx="7634200" cy="996547"/>
          </a:xfrm>
        </p:spPr>
        <p:txBody>
          <a:bodyPr vert="horz" lIns="91440" tIns="45720" rIns="91440" bIns="45720" rtlCol="0" anchor="b">
            <a:normAutofit/>
          </a:bodyPr>
          <a:lstStyle/>
          <a:p>
            <a:pPr algn="l" defTabSz="914400" rtl="0">
              <a:lnSpc>
                <a:spcPct val="90000"/>
              </a:lnSpc>
            </a:pPr>
            <a:r>
              <a:rPr lang="en-US" sz="3900" b="1" kern="1200" dirty="0">
                <a:solidFill>
                  <a:schemeClr val="tx1"/>
                </a:solidFill>
                <a:latin typeface="+mj-lt"/>
                <a:ea typeface="+mj-ea"/>
                <a:cs typeface="+mj-cs"/>
              </a:rPr>
              <a:t>Results</a:t>
            </a:r>
            <a:endParaRPr lang="en-US" dirty="0">
              <a:cs typeface="+mj-cs"/>
            </a:endParaRPr>
          </a:p>
        </p:txBody>
      </p:sp>
      <p:pic>
        <p:nvPicPr>
          <p:cNvPr id="3" name="Picture 2" descr="A close-up of a black hole&#10;&#10;Description automatically generated">
            <a:extLst>
              <a:ext uri="{FF2B5EF4-FFF2-40B4-BE49-F238E27FC236}">
                <a16:creationId xmlns:a16="http://schemas.microsoft.com/office/drawing/2014/main" id="{C6A523A0-172A-8B41-B37D-45B0F6D6C5A3}"/>
              </a:ext>
            </a:extLst>
          </p:cNvPr>
          <p:cNvPicPr>
            <a:picLocks noChangeAspect="1"/>
          </p:cNvPicPr>
          <p:nvPr/>
        </p:nvPicPr>
        <p:blipFill>
          <a:blip r:embed="rId3"/>
          <a:stretch>
            <a:fillRect/>
          </a:stretch>
        </p:blipFill>
        <p:spPr>
          <a:xfrm>
            <a:off x="1679122" y="1736272"/>
            <a:ext cx="2667000" cy="2667000"/>
          </a:xfrm>
          <a:prstGeom prst="rect">
            <a:avLst/>
          </a:prstGeom>
        </p:spPr>
      </p:pic>
      <p:pic>
        <p:nvPicPr>
          <p:cNvPr id="5" name="Content Placeholder 5" descr="A close-up of a crack in the ground&#10;&#10;Description automatically generated">
            <a:extLst>
              <a:ext uri="{FF2B5EF4-FFF2-40B4-BE49-F238E27FC236}">
                <a16:creationId xmlns:a16="http://schemas.microsoft.com/office/drawing/2014/main" id="{EB26DB6F-ABF9-2B76-1D72-9357C38FCEB9}"/>
              </a:ext>
            </a:extLst>
          </p:cNvPr>
          <p:cNvPicPr>
            <a:picLocks noChangeAspect="1"/>
          </p:cNvPicPr>
          <p:nvPr/>
        </p:nvPicPr>
        <p:blipFill>
          <a:blip r:embed="rId4"/>
          <a:stretch>
            <a:fillRect/>
          </a:stretch>
        </p:blipFill>
        <p:spPr>
          <a:xfrm>
            <a:off x="4819650" y="1733210"/>
            <a:ext cx="2672444" cy="2713266"/>
          </a:xfrm>
          <a:prstGeom prst="rect">
            <a:avLst/>
          </a:prstGeom>
          <a:noFill/>
          <a:ln w="9525">
            <a:noFill/>
          </a:ln>
        </p:spPr>
      </p:pic>
    </p:spTree>
    <p:extLst>
      <p:ext uri="{BB962C8B-B14F-4D97-AF65-F5344CB8AC3E}">
        <p14:creationId xmlns:p14="http://schemas.microsoft.com/office/powerpoint/2010/main" val="1894864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 name="TextBox 1"/>
          <p:cNvSpPr txBox="1"/>
          <p:nvPr/>
        </p:nvSpPr>
        <p:spPr>
          <a:xfrm>
            <a:off x="751114" y="1396092"/>
            <a:ext cx="8164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Ø"/>
            </a:pPr>
            <a:r>
              <a:rPr lang="en-US" dirty="0">
                <a:latin typeface="Arial" panose="020B0604020202020204"/>
                <a:ea typeface="SimSun"/>
                <a:cs typeface="Arial" panose="020B0604020202020204"/>
              </a:rPr>
              <a:t>We have also found the Cosine similarity and mean square error.</a:t>
            </a:r>
            <a:endParaRPr lang="en-US" dirty="0">
              <a:ea typeface="SimSun"/>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6651463"/>
              </p:ext>
            </p:extLst>
          </p:nvPr>
        </p:nvGraphicFramePr>
        <p:xfrm>
          <a:off x="1546315" y="2289919"/>
          <a:ext cx="5866853" cy="1582420"/>
        </p:xfrm>
        <a:graphic>
          <a:graphicData uri="http://schemas.openxmlformats.org/drawingml/2006/table">
            <a:tbl>
              <a:tblPr firstRow="1" bandRow="1">
                <a:tableStyleId>{5C22544A-7EE6-4342-B048-85BDC9FD1C3A}</a:tableStyleId>
              </a:tblPr>
              <a:tblGrid>
                <a:gridCol w="2963635">
                  <a:extLst>
                    <a:ext uri="{9D8B030D-6E8A-4147-A177-3AD203B41FA5}">
                      <a16:colId xmlns:a16="http://schemas.microsoft.com/office/drawing/2014/main" val="20000"/>
                    </a:ext>
                  </a:extLst>
                </a:gridCol>
                <a:gridCol w="2903218">
                  <a:extLst>
                    <a:ext uri="{9D8B030D-6E8A-4147-A177-3AD203B41FA5}">
                      <a16:colId xmlns:a16="http://schemas.microsoft.com/office/drawing/2014/main" val="20001"/>
                    </a:ext>
                  </a:extLst>
                </a:gridCol>
              </a:tblGrid>
              <a:tr h="370840">
                <a:tc>
                  <a:txBody>
                    <a:bodyPr/>
                    <a:lstStyle/>
                    <a:p>
                      <a:r>
                        <a:rPr lang="en-US" dirty="0"/>
                        <a:t>Metric</a:t>
                      </a:r>
                    </a:p>
                  </a:txBody>
                  <a:tcPr/>
                </a:tc>
                <a:tc>
                  <a:txBody>
                    <a:bodyPr/>
                    <a:lstStyle/>
                    <a:p>
                      <a:r>
                        <a:rPr lang="en-US" dirty="0"/>
                        <a:t>Value</a:t>
                      </a:r>
                    </a:p>
                  </a:txBody>
                  <a:tcPr/>
                </a:tc>
                <a:extLst>
                  <a:ext uri="{0D108BD9-81ED-4DB2-BD59-A6C34878D82A}">
                    <a16:rowId xmlns:a16="http://schemas.microsoft.com/office/drawing/2014/main" val="10000"/>
                  </a:ext>
                </a:extLst>
              </a:tr>
              <a:tr h="370840">
                <a:tc>
                  <a:txBody>
                    <a:bodyPr/>
                    <a:lstStyle/>
                    <a:p>
                      <a:pPr lvl="0">
                        <a:buNone/>
                      </a:pPr>
                      <a:r>
                        <a:rPr lang="en-US" sz="1800" b="1" i="0" u="none" strike="noStrike" noProof="0" dirty="0">
                          <a:solidFill>
                            <a:srgbClr val="1F1F1F"/>
                          </a:solidFill>
                        </a:rPr>
                        <a:t>Structural Similarity (SSIM) Index </a:t>
                      </a:r>
                      <a:endParaRPr lang="en-US" sz="1800" b="1" dirty="0"/>
                    </a:p>
                  </a:txBody>
                  <a:tcPr/>
                </a:tc>
                <a:tc>
                  <a:txBody>
                    <a:bodyPr/>
                    <a:lstStyle/>
                    <a:p>
                      <a:r>
                        <a:rPr lang="en-US" b="1" dirty="0"/>
                        <a:t>0.72</a:t>
                      </a:r>
                    </a:p>
                  </a:txBody>
                  <a:tcPr/>
                </a:tc>
                <a:extLst>
                  <a:ext uri="{0D108BD9-81ED-4DB2-BD59-A6C34878D82A}">
                    <a16:rowId xmlns:a16="http://schemas.microsoft.com/office/drawing/2014/main" val="10001"/>
                  </a:ext>
                </a:extLst>
              </a:tr>
              <a:tr h="571499">
                <a:tc>
                  <a:txBody>
                    <a:bodyPr/>
                    <a:lstStyle/>
                    <a:p>
                      <a:pPr lvl="0" algn="l">
                        <a:lnSpc>
                          <a:spcPct val="100000"/>
                        </a:lnSpc>
                        <a:spcBef>
                          <a:spcPts val="0"/>
                        </a:spcBef>
                        <a:spcAft>
                          <a:spcPts val="0"/>
                        </a:spcAft>
                        <a:buNone/>
                      </a:pPr>
                      <a:r>
                        <a:rPr lang="en-US" sz="1800" b="1" i="0" u="none" strike="noStrike" noProof="0" dirty="0">
                          <a:solidFill>
                            <a:srgbClr val="000000"/>
                          </a:solidFill>
                          <a:latin typeface="Arial"/>
                        </a:rPr>
                        <a:t>Mean Square Error</a:t>
                      </a:r>
                    </a:p>
                    <a:p>
                      <a:pPr lvl="0">
                        <a:buNone/>
                      </a:pPr>
                      <a:endParaRPr lang="en-US" b="1" dirty="0"/>
                    </a:p>
                  </a:txBody>
                  <a:tcPr/>
                </a:tc>
                <a:tc>
                  <a:txBody>
                    <a:bodyPr/>
                    <a:lstStyle/>
                    <a:p>
                      <a:r>
                        <a:rPr lang="en-US" b="1" dirty="0"/>
                        <a:t>0.33</a:t>
                      </a:r>
                    </a:p>
                  </a:txBody>
                  <a:tcPr/>
                </a:tc>
                <a:extLst>
                  <a:ext uri="{0D108BD9-81ED-4DB2-BD59-A6C34878D82A}">
                    <a16:rowId xmlns:a16="http://schemas.microsoft.com/office/drawing/2014/main" val="10002"/>
                  </a:ext>
                </a:extLst>
              </a:tr>
            </a:tbl>
          </a:graphicData>
        </a:graphic>
      </p:graphicFrame>
      <p:sp>
        <p:nvSpPr>
          <p:cNvPr id="5" name="Title 1"/>
          <p:cNvSpPr>
            <a:spLocks noGrp="1"/>
          </p:cNvSpPr>
          <p:nvPr>
            <p:ph type="title"/>
          </p:nvPr>
        </p:nvSpPr>
        <p:spPr>
          <a:xfrm>
            <a:off x="751263" y="127809"/>
            <a:ext cx="7634200" cy="996547"/>
          </a:xfrm>
        </p:spPr>
        <p:txBody>
          <a:bodyPr vert="horz" lIns="91440" tIns="45720" rIns="91440" bIns="45720" rtlCol="0" anchor="b">
            <a:normAutofit/>
          </a:bodyPr>
          <a:lstStyle/>
          <a:p>
            <a:pPr algn="l" defTabSz="914400" rtl="0">
              <a:lnSpc>
                <a:spcPct val="90000"/>
              </a:lnSpc>
            </a:pPr>
            <a:r>
              <a:rPr lang="en-US" sz="3900" b="1" kern="1200" dirty="0">
                <a:solidFill>
                  <a:schemeClr val="tx1"/>
                </a:solidFill>
                <a:latin typeface="+mj-lt"/>
                <a:ea typeface="+mj-ea"/>
                <a:cs typeface="+mj-cs"/>
              </a:rPr>
              <a:t>Results</a:t>
            </a:r>
            <a:endParaRPr lang="en-US" dirty="0">
              <a:cs typeface="+mj-cs"/>
            </a:endParaRPr>
          </a:p>
        </p:txBody>
      </p:sp>
    </p:spTree>
    <p:extLst>
      <p:ext uri="{BB962C8B-B14F-4D97-AF65-F5344CB8AC3E}">
        <p14:creationId xmlns:p14="http://schemas.microsoft.com/office/powerpoint/2010/main" val="32726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391795" y="386080"/>
            <a:ext cx="3922395" cy="898071"/>
          </a:xfrm>
        </p:spPr>
        <p:txBody>
          <a:bodyPr lIns="91440" tIns="45720" rIns="91440" bIns="45720" anchor="ctr"/>
          <a:lstStyle/>
          <a:p>
            <a:r>
              <a:rPr lang="en-US" sz="4000" b="1" dirty="0">
                <a:latin typeface="Aptos Display"/>
                <a:ea typeface="Arial Unicode MS"/>
              </a:rPr>
              <a:t>PIX2PIX Model</a:t>
            </a:r>
            <a:endParaRPr lang="en-US" sz="4000" b="1" dirty="0">
              <a:latin typeface="Aptos Display"/>
            </a:endParaRPr>
          </a:p>
        </p:txBody>
      </p:sp>
      <p:sp>
        <p:nvSpPr>
          <p:cNvPr id="6" name="Content Placeholder 5"/>
          <p:cNvSpPr>
            <a:spLocks noGrp="1"/>
          </p:cNvSpPr>
          <p:nvPr>
            <p:ph idx="1"/>
          </p:nvPr>
        </p:nvSpPr>
        <p:spPr>
          <a:xfrm>
            <a:off x="457200" y="1310640"/>
            <a:ext cx="8229600" cy="3395663"/>
          </a:xfrm>
        </p:spPr>
        <p:txBody>
          <a:bodyPr vert="horz" lIns="91440" tIns="45720" rIns="91440" bIns="45720" rtlCol="0" anchor="t">
            <a:normAutofit fontScale="92500"/>
          </a:bodyPr>
          <a:lstStyle/>
          <a:p>
            <a:r>
              <a:rPr lang="en-US" sz="1800" dirty="0">
                <a:latin typeface="Times New Roman" panose="02020603050405020304"/>
                <a:ea typeface="Arial Unicode MS"/>
                <a:cs typeface="Times New Roman" panose="02020603050405020304"/>
              </a:rPr>
              <a:t>We are training our model with all the data. </a:t>
            </a:r>
            <a:r>
              <a:rPr lang="en-US" sz="1800" dirty="0">
                <a:latin typeface="Times New Roman" panose="02020603050405020304"/>
                <a:ea typeface="+mj-lt"/>
                <a:cs typeface="Times New Roman" panose="02020603050405020304"/>
              </a:rPr>
              <a:t>In GANs, the training data is used to simultaneously train both the generator and discriminator, without needing a separate test set. </a:t>
            </a:r>
          </a:p>
          <a:p>
            <a:endParaRPr lang="en-US" sz="1800" dirty="0">
              <a:latin typeface="Times New Roman" panose="02020603050405020304"/>
              <a:ea typeface="+mj-lt"/>
              <a:cs typeface="Times New Roman" panose="02020603050405020304"/>
            </a:endParaRPr>
          </a:p>
          <a:p>
            <a:r>
              <a:rPr lang="en-US" sz="1800" dirty="0">
                <a:latin typeface="Times New Roman"/>
                <a:ea typeface="+mn-lt"/>
                <a:cs typeface="Times New Roman" panose="02020603050405020304"/>
              </a:rPr>
              <a:t>After Preprocessing the data we'll be loading the data  in terms of image and label pairs.</a:t>
            </a:r>
            <a:endParaRPr lang="en-US" dirty="0"/>
          </a:p>
          <a:p>
            <a:endParaRPr lang="en-US" sz="1800" dirty="0">
              <a:latin typeface="Times New Roman"/>
              <a:ea typeface="+mn-lt"/>
              <a:cs typeface="Times New Roman" panose="02020603050405020304"/>
            </a:endParaRPr>
          </a:p>
          <a:p>
            <a:r>
              <a:rPr lang="en-US" sz="1800" dirty="0">
                <a:latin typeface="Times New Roman"/>
                <a:ea typeface="+mn-lt"/>
                <a:cs typeface="+mn-lt"/>
              </a:rPr>
              <a:t>The </a:t>
            </a:r>
            <a:r>
              <a:rPr lang="en-US" sz="1800" b="1" dirty="0">
                <a:latin typeface="Times New Roman"/>
                <a:ea typeface="+mn-lt"/>
                <a:cs typeface="+mn-lt"/>
              </a:rPr>
              <a:t>generator</a:t>
            </a:r>
            <a:r>
              <a:rPr lang="en-US" sz="1800" dirty="0">
                <a:latin typeface="Times New Roman"/>
                <a:ea typeface="+mn-lt"/>
                <a:cs typeface="+mn-lt"/>
              </a:rPr>
              <a:t> is an encoder-decoder network with skip connections that takes an RGB image of size 3 x 64 x 64 as input and outputs a grayscale image of size 1 x 64 x 64.</a:t>
            </a:r>
          </a:p>
          <a:p>
            <a:pPr marL="635" indent="0">
              <a:buNone/>
            </a:pPr>
            <a:endParaRPr lang="en-US" sz="1800" dirty="0">
              <a:latin typeface="Times New Roman" panose="02020603050405020304"/>
              <a:ea typeface="+mj-lt"/>
              <a:cs typeface="Times New Roman" panose="02020603050405020304"/>
            </a:endParaRPr>
          </a:p>
          <a:p>
            <a:r>
              <a:rPr lang="en-US" sz="1800" dirty="0">
                <a:latin typeface="Times New Roman"/>
                <a:ea typeface="+mn-lt"/>
                <a:cs typeface="+mn-lt"/>
              </a:rPr>
              <a:t>It uses convolutional layers to down sample and transposed convolutions to </a:t>
            </a:r>
            <a:r>
              <a:rPr lang="en-US" sz="1800" dirty="0" err="1">
                <a:latin typeface="Times New Roman"/>
                <a:ea typeface="+mn-lt"/>
                <a:cs typeface="+mn-lt"/>
              </a:rPr>
              <a:t>upsample</a:t>
            </a:r>
            <a:r>
              <a:rPr lang="en-US" sz="1800" dirty="0">
                <a:latin typeface="Times New Roman"/>
                <a:ea typeface="+mn-lt"/>
                <a:cs typeface="+mn-lt"/>
              </a:rPr>
              <a:t>, with skip connections to retain spatial information. </a:t>
            </a:r>
            <a:endParaRPr lang="en-US" sz="1800" dirty="0">
              <a:latin typeface="Times New Roman"/>
            </a:endParaRPr>
          </a:p>
          <a:p>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391795" y="386080"/>
            <a:ext cx="4179570" cy="857250"/>
          </a:xfrm>
        </p:spPr>
        <p:txBody>
          <a:bodyPr/>
          <a:lstStyle/>
          <a:p>
            <a:r>
              <a:rPr lang="en-US" sz="4000" b="1" dirty="0">
                <a:latin typeface="Aptos Display"/>
              </a:rPr>
              <a:t>Model contd..</a:t>
            </a:r>
          </a:p>
        </p:txBody>
      </p:sp>
      <p:sp>
        <p:nvSpPr>
          <p:cNvPr id="6" name="Content Placeholder 5"/>
          <p:cNvSpPr>
            <a:spLocks noGrp="1"/>
          </p:cNvSpPr>
          <p:nvPr>
            <p:ph idx="1"/>
          </p:nvPr>
        </p:nvSpPr>
        <p:spPr>
          <a:xfrm>
            <a:off x="457200" y="1310640"/>
            <a:ext cx="8229600" cy="3395663"/>
          </a:xfrm>
        </p:spPr>
        <p:txBody>
          <a:bodyPr vert="horz" lIns="91440" tIns="45720" rIns="91440" bIns="45720" rtlCol="0" anchor="t">
            <a:normAutofit/>
          </a:bodyPr>
          <a:lstStyle/>
          <a:p>
            <a:pPr>
              <a:buFont typeface="Arial" panose="020B0604020202020204" pitchFamily="34" charset="0"/>
              <a:buChar char="•"/>
            </a:pPr>
            <a:r>
              <a:rPr lang="en-US" sz="1800" dirty="0">
                <a:latin typeface="Times New Roman"/>
                <a:ea typeface="+mn-lt"/>
                <a:cs typeface="+mn-lt"/>
              </a:rPr>
              <a:t>A final </a:t>
            </a:r>
            <a:r>
              <a:rPr lang="en-US" sz="1800" dirty="0">
                <a:latin typeface="Times New Roman"/>
                <a:ea typeface="Arial Unicode MS"/>
                <a:cs typeface="Times New Roman" panose="02020603050405020304"/>
              </a:rPr>
              <a:t>Tanh</a:t>
            </a:r>
            <a:r>
              <a:rPr lang="en-US" sz="1800" dirty="0">
                <a:latin typeface="Times New Roman"/>
                <a:ea typeface="+mn-lt"/>
                <a:cs typeface="+mn-lt"/>
              </a:rPr>
              <a:t> activation ensures output values in the range [-1, 1].</a:t>
            </a:r>
            <a:endParaRPr lang="en-US" sz="1800">
              <a:latin typeface="Times New Roman"/>
              <a:cs typeface="Arial"/>
            </a:endParaRPr>
          </a:p>
          <a:p>
            <a:pPr>
              <a:buFont typeface="Arial" panose="020B0604020202020204" pitchFamily="34" charset="0"/>
              <a:buChar char="•"/>
            </a:pP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a:ea typeface="+mn-lt"/>
                <a:cs typeface="+mn-lt"/>
              </a:rPr>
              <a:t>The </a:t>
            </a:r>
            <a:r>
              <a:rPr lang="en-US" sz="1800" b="1" dirty="0">
                <a:latin typeface="Times New Roman"/>
                <a:ea typeface="+mn-lt"/>
                <a:cs typeface="+mn-lt"/>
              </a:rPr>
              <a:t>discriminator</a:t>
            </a:r>
            <a:r>
              <a:rPr lang="en-US" sz="1800" dirty="0">
                <a:latin typeface="Times New Roman"/>
                <a:ea typeface="+mn-lt"/>
                <a:cs typeface="+mn-lt"/>
              </a:rPr>
              <a:t> is a CNN that takes a concatenated 4 x 64 x 64 input (image and label) and outputs the probability of the image being real or fake. </a:t>
            </a:r>
            <a:endParaRPr lang="en-US" sz="1800">
              <a:latin typeface="Times New Roman"/>
              <a:cs typeface="Arial"/>
            </a:endParaRPr>
          </a:p>
          <a:p>
            <a:pPr>
              <a:buFont typeface="Arial" panose="020B0604020202020204" pitchFamily="34" charset="0"/>
              <a:buChar char="•"/>
            </a:pPr>
            <a:endParaRPr lang="en-US" sz="1800" dirty="0">
              <a:latin typeface="Times New Roman" panose="02020603050405020304"/>
              <a:cs typeface="Times New Roman" panose="02020603050405020304"/>
            </a:endParaRPr>
          </a:p>
          <a:p>
            <a:pPr>
              <a:buFont typeface="Arial" panose="020B0604020202020204" pitchFamily="34" charset="0"/>
              <a:buChar char="•"/>
            </a:pPr>
            <a:r>
              <a:rPr lang="en-US" sz="1800" dirty="0">
                <a:latin typeface="Times New Roman"/>
                <a:ea typeface="+mn-lt"/>
                <a:cs typeface="+mn-lt"/>
              </a:rPr>
              <a:t>It progressively </a:t>
            </a:r>
            <a:r>
              <a:rPr lang="en-US" sz="1800" err="1">
                <a:latin typeface="Times New Roman"/>
                <a:ea typeface="+mn-lt"/>
                <a:cs typeface="+mn-lt"/>
              </a:rPr>
              <a:t>downsamples</a:t>
            </a:r>
            <a:r>
              <a:rPr lang="en-US" sz="1800" dirty="0">
                <a:latin typeface="Times New Roman"/>
                <a:ea typeface="+mn-lt"/>
                <a:cs typeface="+mn-lt"/>
              </a:rPr>
              <a:t> the input through convolutional layers, ending with a </a:t>
            </a:r>
            <a:r>
              <a:rPr lang="en-US" sz="1800" dirty="0">
                <a:latin typeface="Times New Roman"/>
                <a:ea typeface="Arial Unicode MS"/>
                <a:cs typeface="Times New Roman" panose="02020603050405020304"/>
              </a:rPr>
              <a:t>Sigmoid</a:t>
            </a:r>
            <a:r>
              <a:rPr lang="en-US" sz="1800" dirty="0">
                <a:latin typeface="Times New Roman"/>
                <a:ea typeface="+mn-lt"/>
                <a:cs typeface="+mn-lt"/>
              </a:rPr>
              <a:t> activation for a final probability.</a:t>
            </a:r>
            <a:endParaRPr lang="en-US" dirty="0">
              <a:latin typeface="Times New Roman"/>
              <a:ea typeface="+mn-lt"/>
              <a:cs typeface="+mn-lt"/>
            </a:endParaRPr>
          </a:p>
          <a:p>
            <a:pPr marL="635" indent="0">
              <a:buNone/>
            </a:pP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26078-2F2C-75F5-0C8D-2F7EAE1C7620}"/>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defTabSz="914400" rtl="0">
              <a:lnSpc>
                <a:spcPct val="90000"/>
              </a:lnSpc>
            </a:pPr>
            <a:r>
              <a:rPr lang="en-US" sz="2300" b="1" kern="1200">
                <a:solidFill>
                  <a:srgbClr val="FFFFFF"/>
                </a:solidFill>
                <a:latin typeface="+mj-lt"/>
                <a:ea typeface="+mj-ea"/>
                <a:cs typeface="+mj-cs"/>
              </a:rPr>
              <a:t>Architecture</a:t>
            </a:r>
          </a:p>
        </p:txBody>
      </p:sp>
      <p:pic>
        <p:nvPicPr>
          <p:cNvPr id="4" name="Content Placeholder 3" descr="A diagram of a computer code&#10;&#10;Description automatically generated">
            <a:extLst>
              <a:ext uri="{FF2B5EF4-FFF2-40B4-BE49-F238E27FC236}">
                <a16:creationId xmlns:a16="http://schemas.microsoft.com/office/drawing/2014/main" id="{B974EBB4-ABB4-D2F3-C5C3-2F4B78F564EC}"/>
              </a:ext>
            </a:extLst>
          </p:cNvPr>
          <p:cNvPicPr>
            <a:picLocks noGrp="1" noChangeAspect="1"/>
          </p:cNvPicPr>
          <p:nvPr>
            <p:ph idx="1"/>
          </p:nvPr>
        </p:nvPicPr>
        <p:blipFill>
          <a:blip r:embed="rId2"/>
          <a:stretch>
            <a:fillRect/>
          </a:stretch>
        </p:blipFill>
        <p:spPr>
          <a:xfrm>
            <a:off x="3582987" y="1146929"/>
            <a:ext cx="5085525" cy="2847894"/>
          </a:xfrm>
          <a:prstGeom prst="rect">
            <a:avLst/>
          </a:prstGeom>
        </p:spPr>
      </p:pic>
    </p:spTree>
    <p:extLst>
      <p:ext uri="{BB962C8B-B14F-4D97-AF65-F5344CB8AC3E}">
        <p14:creationId xmlns:p14="http://schemas.microsoft.com/office/powerpoint/2010/main" val="2951537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644525" y="539750"/>
            <a:ext cx="8229600" cy="857250"/>
          </a:xfrm>
        </p:spPr>
        <p:txBody>
          <a:bodyPr lIns="91440" tIns="45720" rIns="91440" bIns="45720" anchor="ctr"/>
          <a:lstStyle/>
          <a:p>
            <a:pPr algn="l"/>
            <a:r>
              <a:rPr lang="en-US" sz="3600" b="1" dirty="0">
                <a:latin typeface="Aptos Display"/>
                <a:ea typeface="Arial Unicode MS"/>
              </a:rPr>
              <a:t>Loss Function : </a:t>
            </a:r>
            <a:r>
              <a:rPr lang="en-US" sz="2800" b="1" dirty="0">
                <a:latin typeface="Aptos Display"/>
                <a:ea typeface="Arial Unicode MS"/>
              </a:rPr>
              <a:t>Generator</a:t>
            </a:r>
          </a:p>
        </p:txBody>
      </p:sp>
      <p:sp>
        <p:nvSpPr>
          <p:cNvPr id="6" name="Content Placeholder 5"/>
          <p:cNvSpPr>
            <a:spLocks noGrp="1"/>
          </p:cNvSpPr>
          <p:nvPr>
            <p:ph sz="half" idx="1"/>
          </p:nvPr>
        </p:nvSpPr>
        <p:spPr/>
        <p:txBody>
          <a:bodyPr vert="horz" lIns="91440" tIns="45720" rIns="91440" bIns="45720" rtlCol="0" anchor="t">
            <a:normAutofit/>
          </a:bodyPr>
          <a:lstStyle/>
          <a:p>
            <a:pPr marL="635" indent="0">
              <a:buNone/>
            </a:pPr>
            <a:endParaRPr lang="en-US" sz="1800" dirty="0">
              <a:latin typeface="Times New Roman" panose="02020603050405020304"/>
              <a:cs typeface="Times New Roman" panose="02020603050405020304"/>
            </a:endParaRPr>
          </a:p>
          <a:p>
            <a:pPr marL="635" indent="0">
              <a:buNone/>
            </a:pP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pic>
        <p:nvPicPr>
          <p:cNvPr id="8" name="Content Placeholder 7">
            <a:extLst>
              <a:ext uri="{FF2B5EF4-FFF2-40B4-BE49-F238E27FC236}">
                <a16:creationId xmlns:a16="http://schemas.microsoft.com/office/drawing/2014/main" id="{519B9E51-3E36-DB8F-29D9-D8D98777FB1E}"/>
              </a:ext>
            </a:extLst>
          </p:cNvPr>
          <p:cNvPicPr>
            <a:picLocks noGrp="1" noChangeAspect="1"/>
          </p:cNvPicPr>
          <p:nvPr>
            <p:ph sz="half" idx="2"/>
          </p:nvPr>
        </p:nvPicPr>
        <p:blipFill>
          <a:blip r:embed="rId2"/>
          <a:stretch>
            <a:fillRect/>
          </a:stretch>
        </p:blipFill>
        <p:spPr>
          <a:xfrm>
            <a:off x="645316" y="1289532"/>
            <a:ext cx="3657600" cy="685800"/>
          </a:xfrm>
        </p:spPr>
      </p:pic>
      <p:pic>
        <p:nvPicPr>
          <p:cNvPr id="10" name="Picture 9" descr="A black text on a white background&#10;&#10;Description automatically generated">
            <a:extLst>
              <a:ext uri="{FF2B5EF4-FFF2-40B4-BE49-F238E27FC236}">
                <a16:creationId xmlns:a16="http://schemas.microsoft.com/office/drawing/2014/main" id="{FFD49C69-9DDB-3B66-28AB-278323DA50AC}"/>
              </a:ext>
            </a:extLst>
          </p:cNvPr>
          <p:cNvPicPr>
            <a:picLocks noChangeAspect="1"/>
          </p:cNvPicPr>
          <p:nvPr/>
        </p:nvPicPr>
        <p:blipFill>
          <a:blip r:embed="rId3"/>
          <a:stretch>
            <a:fillRect/>
          </a:stretch>
        </p:blipFill>
        <p:spPr>
          <a:xfrm>
            <a:off x="4046085" y="2030867"/>
            <a:ext cx="4105275" cy="542925"/>
          </a:xfrm>
          <a:prstGeom prst="rect">
            <a:avLst/>
          </a:prstGeom>
        </p:spPr>
      </p:pic>
      <p:pic>
        <p:nvPicPr>
          <p:cNvPr id="11" name="Picture 10" descr="A black and white text&#10;&#10;Description automatically generated">
            <a:extLst>
              <a:ext uri="{FF2B5EF4-FFF2-40B4-BE49-F238E27FC236}">
                <a16:creationId xmlns:a16="http://schemas.microsoft.com/office/drawing/2014/main" id="{FE692696-69CA-FE96-648B-FF4DE46B296C}"/>
              </a:ext>
            </a:extLst>
          </p:cNvPr>
          <p:cNvPicPr>
            <a:picLocks noChangeAspect="1"/>
          </p:cNvPicPr>
          <p:nvPr/>
        </p:nvPicPr>
        <p:blipFill>
          <a:blip r:embed="rId4"/>
          <a:stretch>
            <a:fillRect/>
          </a:stretch>
        </p:blipFill>
        <p:spPr>
          <a:xfrm>
            <a:off x="4048806" y="2779259"/>
            <a:ext cx="3267075" cy="581025"/>
          </a:xfrm>
          <a:prstGeom prst="rect">
            <a:avLst/>
          </a:prstGeom>
        </p:spPr>
      </p:pic>
      <p:pic>
        <p:nvPicPr>
          <p:cNvPr id="12" name="Picture 11" descr="A black and white text&#10;&#10;Description automatically generated">
            <a:extLst>
              <a:ext uri="{FF2B5EF4-FFF2-40B4-BE49-F238E27FC236}">
                <a16:creationId xmlns:a16="http://schemas.microsoft.com/office/drawing/2014/main" id="{014BBE1B-CD9D-E803-8E1F-725D0AA20A6B}"/>
              </a:ext>
            </a:extLst>
          </p:cNvPr>
          <p:cNvPicPr>
            <a:picLocks noChangeAspect="1"/>
          </p:cNvPicPr>
          <p:nvPr/>
        </p:nvPicPr>
        <p:blipFill>
          <a:blip r:embed="rId5"/>
          <a:stretch>
            <a:fillRect/>
          </a:stretch>
        </p:blipFill>
        <p:spPr>
          <a:xfrm>
            <a:off x="4031117" y="3576638"/>
            <a:ext cx="3286125" cy="619125"/>
          </a:xfrm>
          <a:prstGeom prst="rect">
            <a:avLst/>
          </a:prstGeom>
        </p:spPr>
      </p:pic>
      <p:cxnSp>
        <p:nvCxnSpPr>
          <p:cNvPr id="17" name="Straight Arrow Connector 16">
            <a:extLst>
              <a:ext uri="{FF2B5EF4-FFF2-40B4-BE49-F238E27FC236}">
                <a16:creationId xmlns:a16="http://schemas.microsoft.com/office/drawing/2014/main" id="{B27BCB09-8EC7-CA90-578F-FA0A66821B58}"/>
              </a:ext>
            </a:extLst>
          </p:cNvPr>
          <p:cNvCxnSpPr/>
          <p:nvPr/>
        </p:nvCxnSpPr>
        <p:spPr>
          <a:xfrm>
            <a:off x="1828801" y="2294164"/>
            <a:ext cx="2326821" cy="16330"/>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3812233-ACA7-C8A6-4A1F-3EFDB7390933}"/>
              </a:ext>
            </a:extLst>
          </p:cNvPr>
          <p:cNvCxnSpPr/>
          <p:nvPr/>
        </p:nvCxnSpPr>
        <p:spPr>
          <a:xfrm>
            <a:off x="1824718" y="1800225"/>
            <a:ext cx="8165" cy="498022"/>
          </a:xfrm>
          <a:prstGeom prst="straightConnector1">
            <a:avLst/>
          </a:prstGeom>
          <a:ln w="5715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0998A7F-0093-67C5-EF82-05A47CD9B803}"/>
              </a:ext>
            </a:extLst>
          </p:cNvPr>
          <p:cNvCxnSpPr>
            <a:cxnSpLocks/>
          </p:cNvCxnSpPr>
          <p:nvPr/>
        </p:nvCxnSpPr>
        <p:spPr>
          <a:xfrm>
            <a:off x="2588079" y="2971799"/>
            <a:ext cx="1567542" cy="24494"/>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FDFBE37-FCCF-291C-C052-B69994D187FB}"/>
              </a:ext>
            </a:extLst>
          </p:cNvPr>
          <p:cNvCxnSpPr>
            <a:cxnSpLocks/>
          </p:cNvCxnSpPr>
          <p:nvPr/>
        </p:nvCxnSpPr>
        <p:spPr>
          <a:xfrm flipH="1">
            <a:off x="2624820" y="1808389"/>
            <a:ext cx="16327" cy="1175657"/>
          </a:xfrm>
          <a:prstGeom prst="straightConnector1">
            <a:avLst/>
          </a:prstGeom>
          <a:ln w="5715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53F564C-6D2D-0FE2-C105-2D5A6E83B142}"/>
              </a:ext>
            </a:extLst>
          </p:cNvPr>
          <p:cNvCxnSpPr>
            <a:cxnSpLocks/>
          </p:cNvCxnSpPr>
          <p:nvPr/>
        </p:nvCxnSpPr>
        <p:spPr>
          <a:xfrm>
            <a:off x="3575957" y="3829049"/>
            <a:ext cx="579663" cy="8165"/>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D4FD4D1-0DDD-EC6E-5D1F-A16C61870DE5}"/>
              </a:ext>
            </a:extLst>
          </p:cNvPr>
          <p:cNvCxnSpPr>
            <a:cxnSpLocks/>
          </p:cNvCxnSpPr>
          <p:nvPr/>
        </p:nvCxnSpPr>
        <p:spPr>
          <a:xfrm flipH="1">
            <a:off x="3563712" y="1808389"/>
            <a:ext cx="16327" cy="2024742"/>
          </a:xfrm>
          <a:prstGeom prst="straightConnector1">
            <a:avLst/>
          </a:prstGeom>
          <a:ln w="57150">
            <a:solidFill>
              <a:srgbClr val="4472C4"/>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7F83C5C-A2AC-C240-E25E-0BEC7724BC10}"/>
              </a:ext>
            </a:extLst>
          </p:cNvPr>
          <p:cNvSpPr txBox="1"/>
          <p:nvPr/>
        </p:nvSpPr>
        <p:spPr>
          <a:xfrm>
            <a:off x="987878" y="4294414"/>
            <a:ext cx="7772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SimSun"/>
                <a:cs typeface="Arial"/>
              </a:rPr>
              <a:t>λ</a:t>
            </a:r>
            <a:r>
              <a:rPr lang="en-US" baseline="-25000" dirty="0">
                <a:latin typeface="Arial"/>
                <a:ea typeface="SimSun"/>
                <a:cs typeface="Arial"/>
              </a:rPr>
              <a:t>L1</a:t>
            </a:r>
            <a:r>
              <a:rPr lang="en-US" dirty="0">
                <a:latin typeface="Arial"/>
                <a:ea typeface="SimSun"/>
                <a:cs typeface="Arial"/>
              </a:rPr>
              <a:t>​ and λ</a:t>
            </a:r>
            <a:r>
              <a:rPr lang="en-US" baseline="-25000" dirty="0">
                <a:latin typeface="Arial"/>
                <a:ea typeface="SimSun"/>
                <a:cs typeface="Arial"/>
              </a:rPr>
              <a:t>L2​ </a:t>
            </a:r>
            <a:r>
              <a:rPr lang="en-US" dirty="0">
                <a:latin typeface="Arial"/>
                <a:ea typeface="SimSun"/>
                <a:cs typeface="Arial"/>
              </a:rPr>
              <a:t>are weights controlling the impact of the L1 and L2 losses.</a:t>
            </a:r>
          </a:p>
        </p:txBody>
      </p:sp>
    </p:spTree>
    <p:extLst>
      <p:ext uri="{BB962C8B-B14F-4D97-AF65-F5344CB8AC3E}">
        <p14:creationId xmlns:p14="http://schemas.microsoft.com/office/powerpoint/2010/main" val="281531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4824" name="Rectangle 25"/>
          <p:cNvSpPr/>
          <p:nvPr/>
        </p:nvSpPr>
        <p:spPr>
          <a:xfrm>
            <a:off x="1651000" y="1890713"/>
            <a:ext cx="681038" cy="449263"/>
          </a:xfrm>
          <a:prstGeom prst="rect">
            <a:avLst/>
          </a:prstGeom>
          <a:noFill/>
          <a:ln w="9525">
            <a:noFill/>
            <a:miter/>
          </a:ln>
        </p:spPr>
        <p:txBody>
          <a:bodyPr wrap="square" anchor="t">
            <a:spAutoFit/>
          </a:bodyPr>
          <a:lstStyle/>
          <a:p>
            <a:pPr lvl="0" algn="ctr" fontAlgn="base">
              <a:buClr>
                <a:srgbClr val="000000"/>
              </a:buClr>
            </a:pPr>
            <a:r>
              <a:rPr lang="en-US" altLang="zh-CN" sz="2190" b="1" strike="noStrike" noProof="1">
                <a:solidFill>
                  <a:schemeClr val="bg1"/>
                </a:solidFill>
                <a:latin typeface="Arial Unicode MS" panose="020B0604020202020204" charset="-122"/>
                <a:ea typeface="Arial Unicode MS" panose="020B0604020202020204" charset="-122"/>
                <a:cs typeface="Arial Unicode MS" panose="020B0604020202020204" charset="-122"/>
              </a:rPr>
              <a:t>65</a:t>
            </a:r>
          </a:p>
        </p:txBody>
      </p:sp>
      <p:sp>
        <p:nvSpPr>
          <p:cNvPr id="34829" name="Rectangle 32"/>
          <p:cNvSpPr/>
          <p:nvPr/>
        </p:nvSpPr>
        <p:spPr>
          <a:xfrm>
            <a:off x="3394075" y="1890713"/>
            <a:ext cx="649288" cy="449263"/>
          </a:xfrm>
          <a:prstGeom prst="rect">
            <a:avLst/>
          </a:prstGeom>
          <a:noFill/>
          <a:ln w="9525">
            <a:noFill/>
            <a:miter/>
          </a:ln>
        </p:spPr>
        <p:txBody>
          <a:bodyPr wrap="square" anchor="t">
            <a:spAutoFit/>
          </a:bodyPr>
          <a:lstStyle/>
          <a:p>
            <a:pPr lvl="0" algn="ctr" fontAlgn="base">
              <a:buClr>
                <a:srgbClr val="000000"/>
              </a:buClr>
            </a:pPr>
            <a:r>
              <a:rPr lang="en-US" altLang="zh-CN" sz="2190" b="1" strike="noStrike" noProof="1">
                <a:solidFill>
                  <a:schemeClr val="bg1"/>
                </a:solidFill>
                <a:latin typeface="Arial Unicode MS" panose="020B0604020202020204" charset="-122"/>
                <a:ea typeface="Arial Unicode MS" panose="020B0604020202020204" charset="-122"/>
                <a:cs typeface="Arial Unicode MS" panose="020B0604020202020204" charset="-122"/>
              </a:rPr>
              <a:t>82</a:t>
            </a:r>
          </a:p>
        </p:txBody>
      </p:sp>
      <p:sp>
        <p:nvSpPr>
          <p:cNvPr id="34834" name="Rectangle 38"/>
          <p:cNvSpPr/>
          <p:nvPr/>
        </p:nvSpPr>
        <p:spPr>
          <a:xfrm>
            <a:off x="5108575" y="1890713"/>
            <a:ext cx="679450" cy="449263"/>
          </a:xfrm>
          <a:prstGeom prst="rect">
            <a:avLst/>
          </a:prstGeom>
          <a:noFill/>
          <a:ln w="9525">
            <a:noFill/>
            <a:miter/>
          </a:ln>
        </p:spPr>
        <p:txBody>
          <a:bodyPr wrap="square" anchor="t">
            <a:spAutoFit/>
          </a:bodyPr>
          <a:lstStyle/>
          <a:p>
            <a:pPr lvl="0" algn="ctr" fontAlgn="base">
              <a:buClr>
                <a:srgbClr val="000000"/>
              </a:buClr>
            </a:pPr>
            <a:r>
              <a:rPr lang="en-US" altLang="zh-CN" sz="2190" b="1" strike="noStrike" noProof="1">
                <a:solidFill>
                  <a:schemeClr val="bg1"/>
                </a:solidFill>
                <a:latin typeface="Arial Unicode MS" panose="020B0604020202020204" charset="-122"/>
                <a:ea typeface="Arial Unicode MS" panose="020B0604020202020204" charset="-122"/>
                <a:cs typeface="Arial Unicode MS" panose="020B0604020202020204" charset="-122"/>
              </a:rPr>
              <a:t>44</a:t>
            </a:r>
          </a:p>
        </p:txBody>
      </p:sp>
      <p:sp>
        <p:nvSpPr>
          <p:cNvPr id="34839" name="Rectangle 44"/>
          <p:cNvSpPr/>
          <p:nvPr/>
        </p:nvSpPr>
        <p:spPr>
          <a:xfrm>
            <a:off x="6859588" y="1890713"/>
            <a:ext cx="635000" cy="449263"/>
          </a:xfrm>
          <a:prstGeom prst="rect">
            <a:avLst/>
          </a:prstGeom>
          <a:noFill/>
          <a:ln w="9525">
            <a:noFill/>
            <a:miter/>
          </a:ln>
        </p:spPr>
        <p:txBody>
          <a:bodyPr wrap="square" anchor="t">
            <a:spAutoFit/>
          </a:bodyPr>
          <a:lstStyle/>
          <a:p>
            <a:pPr lvl="0" algn="ctr" fontAlgn="base">
              <a:buClr>
                <a:srgbClr val="000000"/>
              </a:buClr>
            </a:pPr>
            <a:r>
              <a:rPr lang="en-US" altLang="zh-CN" sz="2190" b="1" strike="noStrike" noProof="1">
                <a:solidFill>
                  <a:schemeClr val="bg1"/>
                </a:solidFill>
                <a:latin typeface="Arial Unicode MS" panose="020B0604020202020204" charset="-122"/>
                <a:ea typeface="Arial Unicode MS" panose="020B0604020202020204" charset="-122"/>
                <a:cs typeface="Arial Unicode MS" panose="020B0604020202020204" charset="-122"/>
              </a:rPr>
              <a:t>73</a:t>
            </a: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 name="Title 1"/>
          <p:cNvSpPr>
            <a:spLocks noGrp="1"/>
          </p:cNvSpPr>
          <p:nvPr>
            <p:ph type="title"/>
          </p:nvPr>
        </p:nvSpPr>
        <p:spPr>
          <a:xfrm>
            <a:off x="48895" y="170180"/>
            <a:ext cx="3185795" cy="767080"/>
          </a:xfrm>
        </p:spPr>
        <p:txBody>
          <a:bodyPr anchor="b">
            <a:normAutofit/>
          </a:bodyPr>
          <a:lstStyle/>
          <a:p>
            <a:r>
              <a:rPr lang="en-US" b="1" dirty="0">
                <a:latin typeface="Aptos"/>
                <a:sym typeface="+mn-ea"/>
              </a:rPr>
              <a:t>Introduction</a:t>
            </a:r>
            <a:endParaRPr lang="en-IN" altLang="en-US" b="1" u="sng" dirty="0">
              <a:latin typeface="Times New Roman" panose="02020603050405020304" pitchFamily="2" charset="0"/>
              <a:cs typeface="Times New Roman" panose="02020603050405020304" pitchFamily="2" charset="0"/>
            </a:endParaRPr>
          </a:p>
        </p:txBody>
      </p:sp>
      <p:sp>
        <p:nvSpPr>
          <p:cNvPr id="3" name="Content Placeholder 2"/>
          <p:cNvSpPr>
            <a:spLocks noGrp="1"/>
          </p:cNvSpPr>
          <p:nvPr>
            <p:ph idx="1"/>
          </p:nvPr>
        </p:nvSpPr>
        <p:spPr>
          <a:xfrm>
            <a:off x="48895" y="843915"/>
            <a:ext cx="8798560" cy="3356610"/>
          </a:xfrm>
        </p:spPr>
        <p:txBody>
          <a:bodyPr vert="horz" lIns="91440" tIns="45720" rIns="91440" bIns="45720" rtlCol="0" anchor="t">
            <a:noAutofit/>
          </a:bodyPr>
          <a:lstStyle/>
          <a:p>
            <a:pPr algn="l">
              <a:lnSpc>
                <a:spcPct val="100000"/>
              </a:lnSpc>
            </a:pPr>
            <a:endParaRPr lang="en-US" sz="1600" b="1" dirty="0">
              <a:latin typeface="Times New Roman" panose="02020603050405020304" pitchFamily="2" charset="0"/>
              <a:cs typeface="Times New Roman" panose="02020603050405020304" pitchFamily="2" charset="0"/>
            </a:endParaRPr>
          </a:p>
          <a:p>
            <a:pPr algn="l">
              <a:lnSpc>
                <a:spcPct val="100000"/>
              </a:lnSpc>
            </a:pPr>
            <a:r>
              <a:rPr lang="en-US" sz="1600" b="1" dirty="0">
                <a:latin typeface="Times New Roman" panose="02020603050405020304" pitchFamily="2" charset="0"/>
                <a:cs typeface="Times New Roman" panose="02020603050405020304" pitchFamily="2" charset="0"/>
              </a:rPr>
              <a:t>B</a:t>
            </a:r>
            <a:r>
              <a:rPr lang="en-US" sz="1400" b="1" dirty="0">
                <a:latin typeface="Times New Roman" panose="02020603050405020304" pitchFamily="2" charset="0"/>
                <a:cs typeface="Times New Roman" panose="02020603050405020304" pitchFamily="2" charset="0"/>
              </a:rPr>
              <a:t>RVO Overview:</a:t>
            </a:r>
            <a:r>
              <a:rPr lang="en-US" sz="1400" dirty="0">
                <a:latin typeface="Times New Roman" panose="02020603050405020304" pitchFamily="2" charset="0"/>
                <a:cs typeface="Times New Roman" panose="02020603050405020304" pitchFamily="2" charset="0"/>
              </a:rPr>
              <a:t> Branch retinal vein occlusion (BRVO) is a common retinal vascular disorder that blocks retinal veins,impairing blood flow and leading to retinal damage. It is a significant cause of visual impairment, especially in theelderly.</a:t>
            </a:r>
            <a:endParaRPr lang="en-US" sz="1400">
              <a:latin typeface="Times New Roman" panose="02020603050405020304" pitchFamily="2" charset="0"/>
              <a:cs typeface="Times New Roman" panose="02020603050405020304" pitchFamily="2" charset="0"/>
            </a:endParaRPr>
          </a:p>
          <a:p>
            <a:pPr algn="l">
              <a:lnSpc>
                <a:spcPct val="100000"/>
              </a:lnSpc>
            </a:pPr>
            <a:endParaRPr lang="en-US" sz="1400" dirty="0">
              <a:latin typeface="Times New Roman" panose="02020603050405020304" pitchFamily="2" charset="0"/>
              <a:cs typeface="Times New Roman" panose="02020603050405020304" pitchFamily="2" charset="0"/>
            </a:endParaRPr>
          </a:p>
          <a:p>
            <a:pPr algn="l">
              <a:lnSpc>
                <a:spcPct val="100000"/>
              </a:lnSpc>
            </a:pPr>
            <a:r>
              <a:rPr lang="en-US" sz="1400" b="1" dirty="0">
                <a:latin typeface="Times New Roman" panose="02020603050405020304" pitchFamily="2" charset="0"/>
                <a:cs typeface="Times New Roman" panose="02020603050405020304" pitchFamily="2" charset="0"/>
              </a:rPr>
              <a:t>Treatment Options:</a:t>
            </a:r>
            <a:r>
              <a:rPr lang="en-US" sz="1400" dirty="0">
                <a:latin typeface="Times New Roman" panose="02020603050405020304" pitchFamily="2" charset="0"/>
                <a:cs typeface="Times New Roman" panose="02020603050405020304" pitchFamily="2" charset="0"/>
              </a:rPr>
              <a:t> Treatments like anti-VEGF injections and laser therapy are commonly used to reduce macular edema in BRVO patients, with the severity of visual impairment varying based on the extent of obstruction and treatment effectiveness.</a:t>
            </a:r>
          </a:p>
          <a:p>
            <a:pPr algn="l">
              <a:lnSpc>
                <a:spcPct val="100000"/>
              </a:lnSpc>
            </a:pPr>
            <a:endParaRPr lang="en-US" sz="1400" dirty="0">
              <a:latin typeface="Times New Roman" panose="02020603050405020304" pitchFamily="2" charset="0"/>
              <a:cs typeface="Times New Roman" panose="02020603050405020304" pitchFamily="2" charset="0"/>
            </a:endParaRPr>
          </a:p>
          <a:p>
            <a:pPr algn="l">
              <a:lnSpc>
                <a:spcPct val="100000"/>
              </a:lnSpc>
            </a:pPr>
            <a:r>
              <a:rPr lang="en-US" sz="1400" b="1" dirty="0">
                <a:latin typeface="Times New Roman" panose="02020603050405020304" pitchFamily="2" charset="0"/>
                <a:cs typeface="Times New Roman" panose="02020603050405020304" pitchFamily="2" charset="0"/>
              </a:rPr>
              <a:t>Challenges in Treatment Prediction:</a:t>
            </a:r>
            <a:r>
              <a:rPr lang="en-US" sz="1400" dirty="0">
                <a:latin typeface="Times New Roman" panose="02020603050405020304" pitchFamily="2" charset="0"/>
                <a:cs typeface="Times New Roman" panose="02020603050405020304" pitchFamily="2" charset="0"/>
              </a:rPr>
              <a:t> Predicting the number of treatments required and overall cure rate is difficult, often necessitating multiple follow-up visits for optimal patient management.</a:t>
            </a:r>
          </a:p>
          <a:p>
            <a:pPr algn="l">
              <a:lnSpc>
                <a:spcPct val="100000"/>
              </a:lnSpc>
            </a:pPr>
            <a:endParaRPr lang="en-US" sz="1400" dirty="0">
              <a:latin typeface="Times New Roman" panose="02020603050405020304" pitchFamily="2" charset="0"/>
              <a:cs typeface="Times New Roman" panose="02020603050405020304" pitchFamily="2" charset="0"/>
            </a:endParaRPr>
          </a:p>
          <a:p>
            <a:pPr algn="l">
              <a:lnSpc>
                <a:spcPct val="100000"/>
              </a:lnSpc>
            </a:pPr>
            <a:r>
              <a:rPr lang="en-US" sz="1400" b="1" dirty="0">
                <a:latin typeface="Times New Roman" panose="02020603050405020304" pitchFamily="2" charset="0"/>
                <a:cs typeface="Times New Roman" panose="02020603050405020304" pitchFamily="2" charset="0"/>
              </a:rPr>
              <a:t>Role of GANs and OCTA:</a:t>
            </a:r>
            <a:r>
              <a:rPr lang="en-US" sz="1400" dirty="0">
                <a:latin typeface="Times New Roman" panose="02020603050405020304" pitchFamily="2" charset="0"/>
                <a:cs typeface="Times New Roman" panose="02020603050405020304" pitchFamily="2" charset="0"/>
              </a:rPr>
              <a:t> Integrating GANs with OCTA can help develop predictive models for personalized treatment, improving clinical decision-making, patient outcomes, and optimizing healthcare resources.</a:t>
            </a:r>
          </a:p>
          <a:p>
            <a:pPr algn="l">
              <a:lnSpc>
                <a:spcPct val="100000"/>
              </a:lnSpc>
            </a:pPr>
            <a:endParaRPr lang="en-US" sz="1400" dirty="0">
              <a:latin typeface="Times New Roman" panose="02020603050405020304" pitchFamily="2" charset="0"/>
              <a:cs typeface="Times New Roman" panose="02020603050405020304" pitchFamily="2" charset="0"/>
            </a:endParaRPr>
          </a:p>
          <a:p>
            <a:pPr algn="l">
              <a:lnSpc>
                <a:spcPct val="100000"/>
              </a:lnSpc>
            </a:pPr>
            <a:r>
              <a:rPr lang="en-US" sz="1400" b="1" dirty="0">
                <a:latin typeface="Times New Roman" panose="02020603050405020304" pitchFamily="2" charset="0"/>
                <a:cs typeface="Times New Roman" panose="02020603050405020304" pitchFamily="2" charset="0"/>
                <a:sym typeface="+mn-ea"/>
              </a:rPr>
              <a:t>Role of GANs and OCTA:</a:t>
            </a:r>
            <a:r>
              <a:rPr lang="en-US" sz="1400" dirty="0">
                <a:latin typeface="Times New Roman" panose="02020603050405020304" pitchFamily="2" charset="0"/>
                <a:cs typeface="Times New Roman" panose="02020603050405020304" pitchFamily="2" charset="0"/>
                <a:sym typeface="+mn-ea"/>
              </a:rPr>
              <a:t> Integrating GANs with OCTA can help develop predictive models for personalized treatment, improving clinical decision-making, patient outcomes, and optimizing healthcare resources.</a:t>
            </a:r>
            <a:endParaRPr lang="en-US" sz="1400" dirty="0">
              <a:latin typeface="Times New Roman" panose="02020603050405020304" pitchFamily="2" charset="0"/>
              <a:cs typeface="Times New Roman" panose="02020603050405020304" pitchFamily="2" charset="0"/>
            </a:endParaRPr>
          </a:p>
          <a:p>
            <a:pPr algn="l">
              <a:lnSpc>
                <a:spcPct val="100000"/>
              </a:lnSpc>
            </a:pPr>
            <a:endParaRPr lang="en-US" sz="1400" dirty="0">
              <a:latin typeface="Times New Roman" panose="02020603050405020304" pitchFamily="2" charset="0"/>
              <a:cs typeface="Times New Roman" panose="02020603050405020304" pitchFamily="2" charset="0"/>
            </a:endParaRPr>
          </a:p>
          <a:p>
            <a:pPr algn="l">
              <a:lnSpc>
                <a:spcPct val="120000"/>
              </a:lnSpc>
            </a:pPr>
            <a:endParaRPr lang="en-US" sz="1400">
              <a:latin typeface="Times New Roman" panose="02020603050405020304" pitchFamily="2" charset="0"/>
              <a:cs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4824"/>
                                        </p:tgtEl>
                                        <p:attrNameLst>
                                          <p:attrName>style.visibility</p:attrName>
                                        </p:attrNameLst>
                                      </p:cBhvr>
                                      <p:to>
                                        <p:strVal val="visible"/>
                                      </p:to>
                                    </p:set>
                                    <p:anim calcmode="lin" valueType="num">
                                      <p:cBhvr>
                                        <p:cTn id="12" dur="500" fill="hold"/>
                                        <p:tgtEl>
                                          <p:spTgt spid="34824"/>
                                        </p:tgtEl>
                                        <p:attrNameLst>
                                          <p:attrName>ppt_w</p:attrName>
                                        </p:attrNameLst>
                                      </p:cBhvr>
                                      <p:tavLst>
                                        <p:tav tm="0">
                                          <p:val>
                                            <p:fltVal val="0"/>
                                          </p:val>
                                        </p:tav>
                                        <p:tav tm="100000">
                                          <p:val>
                                            <p:strVal val="#ppt_w"/>
                                          </p:val>
                                        </p:tav>
                                      </p:tavLst>
                                    </p:anim>
                                    <p:anim calcmode="lin" valueType="num">
                                      <p:cBhvr>
                                        <p:cTn id="13" dur="500" fill="hold"/>
                                        <p:tgtEl>
                                          <p:spTgt spid="34824"/>
                                        </p:tgtEl>
                                        <p:attrNameLst>
                                          <p:attrName>ppt_h</p:attrName>
                                        </p:attrNameLst>
                                      </p:cBhvr>
                                      <p:tavLst>
                                        <p:tav tm="0">
                                          <p:val>
                                            <p:fltVal val="0"/>
                                          </p:val>
                                        </p:tav>
                                        <p:tav tm="100000">
                                          <p:val>
                                            <p:strVal val="#ppt_h"/>
                                          </p:val>
                                        </p:tav>
                                      </p:tavLst>
                                    </p:anim>
                                    <p:animEffect transition="in" filter="fade">
                                      <p:cBhvr>
                                        <p:cTn id="14" dur="500"/>
                                        <p:tgtEl>
                                          <p:spTgt spid="34824"/>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4829"/>
                                        </p:tgtEl>
                                        <p:attrNameLst>
                                          <p:attrName>style.visibility</p:attrName>
                                        </p:attrNameLst>
                                      </p:cBhvr>
                                      <p:to>
                                        <p:strVal val="visible"/>
                                      </p:to>
                                    </p:set>
                                    <p:anim calcmode="lin" valueType="num">
                                      <p:cBhvr>
                                        <p:cTn id="18" dur="500" fill="hold"/>
                                        <p:tgtEl>
                                          <p:spTgt spid="34829"/>
                                        </p:tgtEl>
                                        <p:attrNameLst>
                                          <p:attrName>ppt_w</p:attrName>
                                        </p:attrNameLst>
                                      </p:cBhvr>
                                      <p:tavLst>
                                        <p:tav tm="0">
                                          <p:val>
                                            <p:fltVal val="0"/>
                                          </p:val>
                                        </p:tav>
                                        <p:tav tm="100000">
                                          <p:val>
                                            <p:strVal val="#ppt_w"/>
                                          </p:val>
                                        </p:tav>
                                      </p:tavLst>
                                    </p:anim>
                                    <p:anim calcmode="lin" valueType="num">
                                      <p:cBhvr>
                                        <p:cTn id="19" dur="500" fill="hold"/>
                                        <p:tgtEl>
                                          <p:spTgt spid="34829"/>
                                        </p:tgtEl>
                                        <p:attrNameLst>
                                          <p:attrName>ppt_h</p:attrName>
                                        </p:attrNameLst>
                                      </p:cBhvr>
                                      <p:tavLst>
                                        <p:tav tm="0">
                                          <p:val>
                                            <p:fltVal val="0"/>
                                          </p:val>
                                        </p:tav>
                                        <p:tav tm="100000">
                                          <p:val>
                                            <p:strVal val="#ppt_h"/>
                                          </p:val>
                                        </p:tav>
                                      </p:tavLst>
                                    </p:anim>
                                    <p:animEffect transition="in" filter="fade">
                                      <p:cBhvr>
                                        <p:cTn id="20" dur="500"/>
                                        <p:tgtEl>
                                          <p:spTgt spid="34829"/>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34834"/>
                                        </p:tgtEl>
                                        <p:attrNameLst>
                                          <p:attrName>style.visibility</p:attrName>
                                        </p:attrNameLst>
                                      </p:cBhvr>
                                      <p:to>
                                        <p:strVal val="visible"/>
                                      </p:to>
                                    </p:set>
                                    <p:anim calcmode="lin" valueType="num">
                                      <p:cBhvr>
                                        <p:cTn id="24" dur="500" fill="hold"/>
                                        <p:tgtEl>
                                          <p:spTgt spid="34834"/>
                                        </p:tgtEl>
                                        <p:attrNameLst>
                                          <p:attrName>ppt_w</p:attrName>
                                        </p:attrNameLst>
                                      </p:cBhvr>
                                      <p:tavLst>
                                        <p:tav tm="0">
                                          <p:val>
                                            <p:fltVal val="0"/>
                                          </p:val>
                                        </p:tav>
                                        <p:tav tm="100000">
                                          <p:val>
                                            <p:strVal val="#ppt_w"/>
                                          </p:val>
                                        </p:tav>
                                      </p:tavLst>
                                    </p:anim>
                                    <p:anim calcmode="lin" valueType="num">
                                      <p:cBhvr>
                                        <p:cTn id="25" dur="500" fill="hold"/>
                                        <p:tgtEl>
                                          <p:spTgt spid="34834"/>
                                        </p:tgtEl>
                                        <p:attrNameLst>
                                          <p:attrName>ppt_h</p:attrName>
                                        </p:attrNameLst>
                                      </p:cBhvr>
                                      <p:tavLst>
                                        <p:tav tm="0">
                                          <p:val>
                                            <p:fltVal val="0"/>
                                          </p:val>
                                        </p:tav>
                                        <p:tav tm="100000">
                                          <p:val>
                                            <p:strVal val="#ppt_h"/>
                                          </p:val>
                                        </p:tav>
                                      </p:tavLst>
                                    </p:anim>
                                    <p:animEffect transition="in" filter="fade">
                                      <p:cBhvr>
                                        <p:cTn id="26" dur="500"/>
                                        <p:tgtEl>
                                          <p:spTgt spid="3483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34839"/>
                                        </p:tgtEl>
                                        <p:attrNameLst>
                                          <p:attrName>style.visibility</p:attrName>
                                        </p:attrNameLst>
                                      </p:cBhvr>
                                      <p:to>
                                        <p:strVal val="visible"/>
                                      </p:to>
                                    </p:set>
                                    <p:anim calcmode="lin" valueType="num">
                                      <p:cBhvr>
                                        <p:cTn id="30" dur="500" fill="hold"/>
                                        <p:tgtEl>
                                          <p:spTgt spid="34839"/>
                                        </p:tgtEl>
                                        <p:attrNameLst>
                                          <p:attrName>ppt_w</p:attrName>
                                        </p:attrNameLst>
                                      </p:cBhvr>
                                      <p:tavLst>
                                        <p:tav tm="0">
                                          <p:val>
                                            <p:fltVal val="0"/>
                                          </p:val>
                                        </p:tav>
                                        <p:tav tm="100000">
                                          <p:val>
                                            <p:strVal val="#ppt_w"/>
                                          </p:val>
                                        </p:tav>
                                      </p:tavLst>
                                    </p:anim>
                                    <p:anim calcmode="lin" valueType="num">
                                      <p:cBhvr>
                                        <p:cTn id="31" dur="500" fill="hold"/>
                                        <p:tgtEl>
                                          <p:spTgt spid="34839"/>
                                        </p:tgtEl>
                                        <p:attrNameLst>
                                          <p:attrName>ppt_h</p:attrName>
                                        </p:attrNameLst>
                                      </p:cBhvr>
                                      <p:tavLst>
                                        <p:tav tm="0">
                                          <p:val>
                                            <p:fltVal val="0"/>
                                          </p:val>
                                        </p:tav>
                                        <p:tav tm="100000">
                                          <p:val>
                                            <p:strVal val="#ppt_h"/>
                                          </p:val>
                                        </p:tav>
                                      </p:tavLst>
                                    </p:anim>
                                    <p:animEffect transition="in" filter="fade">
                                      <p:cBhvr>
                                        <p:cTn id="32" dur="500"/>
                                        <p:tgtEl>
                                          <p:spTgt spid="34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34824" grpId="0"/>
      <p:bldP spid="34829" grpId="0"/>
      <p:bldP spid="34834" grpId="0"/>
      <p:bldP spid="348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530225" y="539750"/>
            <a:ext cx="8229600" cy="857250"/>
          </a:xfrm>
        </p:spPr>
        <p:txBody>
          <a:bodyPr lIns="91440" tIns="45720" rIns="91440" bIns="45720" anchor="ctr"/>
          <a:lstStyle/>
          <a:p>
            <a:pPr algn="l"/>
            <a:r>
              <a:rPr lang="en-US" sz="3600" b="1" dirty="0">
                <a:latin typeface="Aptos Display"/>
                <a:ea typeface="Arial Unicode MS"/>
              </a:rPr>
              <a:t>Loss Function: </a:t>
            </a:r>
            <a:r>
              <a:rPr lang="en-US" sz="2800" b="1" dirty="0">
                <a:latin typeface="Aptos Display"/>
                <a:ea typeface="Arial Unicode MS"/>
              </a:rPr>
              <a:t>Discriminator</a:t>
            </a:r>
          </a:p>
        </p:txBody>
      </p:sp>
      <p:sp>
        <p:nvSpPr>
          <p:cNvPr id="6" name="Content Placeholder 5"/>
          <p:cNvSpPr>
            <a:spLocks noGrp="1"/>
          </p:cNvSpPr>
          <p:nvPr>
            <p:ph sz="half" idx="1"/>
          </p:nvPr>
        </p:nvSpPr>
        <p:spPr/>
        <p:txBody>
          <a:bodyPr vert="horz" lIns="91440" tIns="45720" rIns="91440" bIns="45720" rtlCol="0" anchor="t">
            <a:normAutofit/>
          </a:bodyPr>
          <a:lstStyle/>
          <a:p>
            <a:pPr marL="635" indent="0">
              <a:buNone/>
            </a:pPr>
            <a:endParaRPr lang="en-US" sz="1800" dirty="0">
              <a:latin typeface="Times New Roman" panose="02020603050405020304"/>
              <a:cs typeface="Times New Roman" panose="02020603050405020304"/>
            </a:endParaRPr>
          </a:p>
          <a:p>
            <a:pPr marL="635" indent="0">
              <a:buNone/>
            </a:pPr>
            <a:endParaRPr lang="en-US" sz="1800" dirty="0">
              <a:latin typeface="Times New Roman" panose="02020603050405020304"/>
              <a:cs typeface="Times New Roman" panose="02020603050405020304"/>
            </a:endParaRPr>
          </a:p>
          <a:p>
            <a:endParaRPr lang="en-US" sz="1800" dirty="0">
              <a:latin typeface="Times New Roman" panose="02020603050405020304"/>
              <a:cs typeface="Times New Roman" panose="02020603050405020304"/>
            </a:endParaRPr>
          </a:p>
        </p:txBody>
      </p:sp>
      <p:sp>
        <p:nvSpPr>
          <p:cNvPr id="3" name="Text Box 2"/>
          <p:cNvSpPr txBox="1"/>
          <p:nvPr/>
        </p:nvSpPr>
        <p:spPr>
          <a:xfrm>
            <a:off x="2032000" y="3082607"/>
            <a:ext cx="5080000" cy="584775"/>
          </a:xfrm>
          <a:prstGeom prst="rect">
            <a:avLst/>
          </a:prstGeom>
        </p:spPr>
        <p:txBody>
          <a:bodyPr lIns="91440" tIns="45720" rIns="91440" bIns="45720" anchor="t">
            <a:spAutoFit/>
          </a:bodyPr>
          <a:lstStyle/>
          <a:p>
            <a:pPr algn="ctr"/>
            <a:r>
              <a:rPr lang="en-US" sz="1600" dirty="0">
                <a:latin typeface="Arial" panose="020B0604020202020204"/>
                <a:ea typeface="SimSun"/>
                <a:cs typeface="Arial" panose="020B0604020202020204"/>
              </a:rPr>
              <a:t>x is the input image, y is the real label, and G(x) is the generated label</a:t>
            </a:r>
            <a:endParaRPr lang="en-US" dirty="0">
              <a:ea typeface="SimSun"/>
            </a:endParaRPr>
          </a:p>
        </p:txBody>
      </p:sp>
      <p:pic>
        <p:nvPicPr>
          <p:cNvPr id="9" name="Content Placeholder 8" descr="A black and white text&#10;&#10;Description automatically generated">
            <a:extLst>
              <a:ext uri="{FF2B5EF4-FFF2-40B4-BE49-F238E27FC236}">
                <a16:creationId xmlns:a16="http://schemas.microsoft.com/office/drawing/2014/main" id="{6BB72936-4A41-D591-43FD-3C600818C6A9}"/>
              </a:ext>
            </a:extLst>
          </p:cNvPr>
          <p:cNvPicPr>
            <a:picLocks noGrp="1" noChangeAspect="1"/>
          </p:cNvPicPr>
          <p:nvPr>
            <p:ph sz="half" idx="2"/>
          </p:nvPr>
        </p:nvPicPr>
        <p:blipFill>
          <a:blip r:embed="rId2"/>
          <a:stretch>
            <a:fillRect/>
          </a:stretch>
        </p:blipFill>
        <p:spPr>
          <a:xfrm>
            <a:off x="1561059" y="2119717"/>
            <a:ext cx="6689985" cy="613384"/>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56963787"/>
              </p:ext>
            </p:extLst>
          </p:nvPr>
        </p:nvGraphicFramePr>
        <p:xfrm>
          <a:off x="682171" y="1289231"/>
          <a:ext cx="8054340" cy="2956556"/>
        </p:xfrm>
        <a:graphic>
          <a:graphicData uri="http://schemas.openxmlformats.org/drawingml/2006/table">
            <a:tbl>
              <a:tblPr firstRow="1" bandRow="1">
                <a:tableStyleId>{8EC20E35-A176-4012-BC5E-935CFFF8708E}</a:tableStyleId>
              </a:tblPr>
              <a:tblGrid>
                <a:gridCol w="4882515">
                  <a:extLst>
                    <a:ext uri="{9D8B030D-6E8A-4147-A177-3AD203B41FA5}">
                      <a16:colId xmlns:a16="http://schemas.microsoft.com/office/drawing/2014/main" val="20000"/>
                    </a:ext>
                  </a:extLst>
                </a:gridCol>
                <a:gridCol w="3171825">
                  <a:extLst>
                    <a:ext uri="{9D8B030D-6E8A-4147-A177-3AD203B41FA5}">
                      <a16:colId xmlns:a16="http://schemas.microsoft.com/office/drawing/2014/main" val="20001"/>
                    </a:ext>
                  </a:extLst>
                </a:gridCol>
              </a:tblGrid>
              <a:tr h="424542">
                <a:tc>
                  <a:txBody>
                    <a:bodyPr/>
                    <a:lstStyle/>
                    <a:p>
                      <a:r>
                        <a:rPr lang="en-US" sz="1800" b="1" dirty="0">
                          <a:solidFill>
                            <a:schemeClr val="bg1"/>
                          </a:solidFill>
                        </a:rPr>
                        <a:t>Name</a:t>
                      </a:r>
                    </a:p>
                  </a:txBody>
                  <a:tcPr marL="167640" marR="167640" marT="83820" marB="83820"/>
                </a:tc>
                <a:tc>
                  <a:txBody>
                    <a:bodyPr/>
                    <a:lstStyle/>
                    <a:p>
                      <a:r>
                        <a:rPr lang="en-US" sz="1800" b="1" dirty="0">
                          <a:solidFill>
                            <a:schemeClr val="bg1"/>
                          </a:solidFill>
                        </a:rPr>
                        <a:t>Size/Numbe</a:t>
                      </a:r>
                      <a:r>
                        <a:rPr lang="en-IN" altLang="en-US" sz="1800" b="1" dirty="0">
                          <a:solidFill>
                            <a:schemeClr val="bg1"/>
                          </a:solidFill>
                        </a:rPr>
                        <a:t>r</a:t>
                      </a:r>
                      <a:r>
                        <a:rPr lang="en-US" sz="1800" b="1" dirty="0">
                          <a:solidFill>
                            <a:schemeClr val="tx1"/>
                          </a:solidFill>
                        </a:rPr>
                        <a:t>r</a:t>
                      </a:r>
                    </a:p>
                  </a:txBody>
                  <a:tcPr marL="167640" marR="167640" marT="83820" marB="83820"/>
                </a:tc>
                <a:extLst>
                  <a:ext uri="{0D108BD9-81ED-4DB2-BD59-A6C34878D82A}">
                    <a16:rowId xmlns:a16="http://schemas.microsoft.com/office/drawing/2014/main" val="10000"/>
                  </a:ext>
                </a:extLst>
              </a:tr>
              <a:tr h="416378">
                <a:tc>
                  <a:txBody>
                    <a:bodyPr/>
                    <a:lstStyle/>
                    <a:p>
                      <a:r>
                        <a:rPr lang="en-US" sz="1400" b="1" i="0" u="none" strike="noStrike" noProof="0" dirty="0"/>
                        <a:t>Generator Learning Rate</a:t>
                      </a:r>
                      <a:endParaRPr lang="en-US" sz="1400" b="1" dirty="0">
                        <a:latin typeface="Times New Roman" panose="02020603050405020304"/>
                      </a:endParaRPr>
                    </a:p>
                  </a:txBody>
                  <a:tcPr marL="167640" marR="167640" marT="83820" marB="83820"/>
                </a:tc>
                <a:tc>
                  <a:txBody>
                    <a:bodyPr/>
                    <a:lstStyle/>
                    <a:p>
                      <a:pPr lvl="0">
                        <a:buNone/>
                      </a:pPr>
                      <a:r>
                        <a:rPr lang="en-US" sz="1400" b="1" i="0" u="none" strike="noStrike" noProof="0" dirty="0"/>
                        <a:t>0.0002</a:t>
                      </a:r>
                      <a:endParaRPr lang="en-US" sz="1400" b="1" dirty="0">
                        <a:latin typeface="Times New Roman" panose="02020603050405020304"/>
                      </a:endParaRPr>
                    </a:p>
                  </a:txBody>
                  <a:tcPr marL="167640" marR="167640" marT="83820" marB="83820"/>
                </a:tc>
                <a:extLst>
                  <a:ext uri="{0D108BD9-81ED-4DB2-BD59-A6C34878D82A}">
                    <a16:rowId xmlns:a16="http://schemas.microsoft.com/office/drawing/2014/main" val="10001"/>
                  </a:ext>
                </a:extLst>
              </a:tr>
              <a:tr h="416378">
                <a:tc>
                  <a:txBody>
                    <a:bodyPr/>
                    <a:lstStyle/>
                    <a:p>
                      <a:pPr lvl="0">
                        <a:buNone/>
                      </a:pPr>
                      <a:r>
                        <a:rPr lang="en-US" sz="1400" b="1" i="0" u="none" strike="noStrike" noProof="0" dirty="0"/>
                        <a:t>Discriminator Learning Rate</a:t>
                      </a:r>
                    </a:p>
                  </a:txBody>
                  <a:tcPr marL="167640" marR="167640" marT="83820" marB="83820"/>
                </a:tc>
                <a:tc>
                  <a:txBody>
                    <a:bodyPr/>
                    <a:lstStyle/>
                    <a:p>
                      <a:pPr lvl="0">
                        <a:buNone/>
                      </a:pPr>
                      <a:r>
                        <a:rPr lang="en-US" sz="1400" b="1" i="0" u="none" strike="noStrike" noProof="0" dirty="0">
                          <a:solidFill>
                            <a:srgbClr val="000000"/>
                          </a:solidFill>
                          <a:latin typeface="Times New Roman" panose="02020603050405020304"/>
                        </a:rPr>
                        <a:t>0.0001</a:t>
                      </a:r>
                    </a:p>
                  </a:txBody>
                  <a:tcPr marL="167640" marR="167640" marT="83820" marB="83820"/>
                </a:tc>
                <a:extLst>
                  <a:ext uri="{0D108BD9-81ED-4DB2-BD59-A6C34878D82A}">
                    <a16:rowId xmlns:a16="http://schemas.microsoft.com/office/drawing/2014/main" val="10002"/>
                  </a:ext>
                </a:extLst>
              </a:tr>
              <a:tr h="416378">
                <a:tc>
                  <a:txBody>
                    <a:bodyPr/>
                    <a:lstStyle/>
                    <a:p>
                      <a:pPr lvl="0">
                        <a:buNone/>
                      </a:pPr>
                      <a:r>
                        <a:rPr lang="en-US" sz="1400" b="1" u="none" strike="noStrike" noProof="0" dirty="0">
                          <a:latin typeface="Times New Roman" panose="02020603050405020304"/>
                        </a:rPr>
                        <a:t>Batch Size</a:t>
                      </a:r>
                      <a:endParaRPr lang="en-US" sz="1400" b="1" i="0" u="none" strike="noStrike" noProof="0">
                        <a:latin typeface="Times New Roman" panose="02020603050405020304"/>
                      </a:endParaRPr>
                    </a:p>
                  </a:txBody>
                  <a:tcPr marL="167640" marR="167640" marT="83820" marB="83820"/>
                </a:tc>
                <a:tc>
                  <a:txBody>
                    <a:bodyPr/>
                    <a:lstStyle/>
                    <a:p>
                      <a:r>
                        <a:rPr lang="en-US" sz="1400" b="1" dirty="0">
                          <a:latin typeface="Times New Roman" panose="02020603050405020304"/>
                        </a:rPr>
                        <a:t>32</a:t>
                      </a:r>
                    </a:p>
                  </a:txBody>
                  <a:tcPr marL="167640" marR="167640" marT="83820" marB="83820"/>
                </a:tc>
                <a:extLst>
                  <a:ext uri="{0D108BD9-81ED-4DB2-BD59-A6C34878D82A}">
                    <a16:rowId xmlns:a16="http://schemas.microsoft.com/office/drawing/2014/main" val="10003"/>
                  </a:ext>
                </a:extLst>
              </a:tr>
              <a:tr h="424542">
                <a:tc>
                  <a:txBody>
                    <a:bodyPr/>
                    <a:lstStyle/>
                    <a:p>
                      <a:pPr lvl="0">
                        <a:buNone/>
                      </a:pPr>
                      <a:r>
                        <a:rPr lang="en-US" sz="1400" b="1" i="0" u="none" strike="noStrike" noProof="0" dirty="0"/>
                        <a:t>Lambda L1 λ</a:t>
                      </a:r>
                      <a:r>
                        <a:rPr lang="en-US" sz="1400" b="1" i="0" u="none" strike="noStrike" baseline="-25000" noProof="0" dirty="0"/>
                        <a:t>L1</a:t>
                      </a:r>
                      <a:r>
                        <a:rPr lang="en-US" sz="1400" b="1" i="0" u="none" strike="noStrike" noProof="0" dirty="0"/>
                        <a:t> </a:t>
                      </a:r>
                      <a:endParaRPr lang="en-US" sz="1400" b="1"/>
                    </a:p>
                  </a:txBody>
                  <a:tcPr marL="167640" marR="167640" marT="83820" marB="83820"/>
                </a:tc>
                <a:tc>
                  <a:txBody>
                    <a:bodyPr/>
                    <a:lstStyle/>
                    <a:p>
                      <a:r>
                        <a:rPr lang="en-US" sz="1400" b="1" dirty="0">
                          <a:latin typeface="Times New Roman" panose="02020603050405020304"/>
                        </a:rPr>
                        <a:t>200</a:t>
                      </a:r>
                    </a:p>
                  </a:txBody>
                  <a:tcPr marL="167640" marR="167640" marT="83820" marB="83820"/>
                </a:tc>
                <a:extLst>
                  <a:ext uri="{0D108BD9-81ED-4DB2-BD59-A6C34878D82A}">
                    <a16:rowId xmlns:a16="http://schemas.microsoft.com/office/drawing/2014/main" val="10004"/>
                  </a:ext>
                </a:extLst>
              </a:tr>
              <a:tr h="424542">
                <a:tc>
                  <a:txBody>
                    <a:bodyPr/>
                    <a:lstStyle/>
                    <a:p>
                      <a:pPr lvl="0">
                        <a:buNone/>
                      </a:pPr>
                      <a:r>
                        <a:rPr lang="en-US" sz="1400" b="1" i="0" u="none" strike="noStrike" noProof="0" dirty="0">
                          <a:solidFill>
                            <a:srgbClr val="000000"/>
                          </a:solidFill>
                          <a:latin typeface="Arial"/>
                        </a:rPr>
                        <a:t>Lambda L2 λ</a:t>
                      </a:r>
                      <a:r>
                        <a:rPr lang="en-US" sz="1400" b="1" i="0" u="none" strike="noStrike" baseline="-25000" noProof="0" dirty="0">
                          <a:solidFill>
                            <a:srgbClr val="000000"/>
                          </a:solidFill>
                          <a:latin typeface="Arial"/>
                        </a:rPr>
                        <a:t>L2</a:t>
                      </a:r>
                      <a:r>
                        <a:rPr lang="en-US" sz="1400" b="1" i="0" u="none" strike="noStrike" noProof="0" dirty="0">
                          <a:solidFill>
                            <a:srgbClr val="000000"/>
                          </a:solidFill>
                          <a:latin typeface="Arial"/>
                        </a:rPr>
                        <a:t> </a:t>
                      </a:r>
                      <a:endParaRPr lang="en-US" sz="1400" b="1"/>
                    </a:p>
                  </a:txBody>
                  <a:tcPr marL="167640" marR="167640" marT="83819" marB="83819"/>
                </a:tc>
                <a:tc>
                  <a:txBody>
                    <a:bodyPr/>
                    <a:lstStyle/>
                    <a:p>
                      <a:pPr lvl="0">
                        <a:buNone/>
                      </a:pPr>
                      <a:r>
                        <a:rPr lang="en-US" sz="1400" b="1" dirty="0">
                          <a:latin typeface="Times New Roman" panose="02020603050405020304"/>
                        </a:rPr>
                        <a:t>10</a:t>
                      </a:r>
                    </a:p>
                  </a:txBody>
                  <a:tcPr marL="167640" marR="167640" marT="83819" marB="83819"/>
                </a:tc>
                <a:extLst>
                  <a:ext uri="{0D108BD9-81ED-4DB2-BD59-A6C34878D82A}">
                    <a16:rowId xmlns:a16="http://schemas.microsoft.com/office/drawing/2014/main" val="3253772692"/>
                  </a:ext>
                </a:extLst>
              </a:tr>
              <a:tr h="416378">
                <a:tc>
                  <a:txBody>
                    <a:bodyPr/>
                    <a:lstStyle/>
                    <a:p>
                      <a:pPr lvl="0">
                        <a:buNone/>
                      </a:pPr>
                      <a:r>
                        <a:rPr lang="en-US" sz="1400" b="1" i="0" u="none" strike="noStrike" noProof="0" dirty="0">
                          <a:solidFill>
                            <a:srgbClr val="000000"/>
                          </a:solidFill>
                          <a:latin typeface="Times New Roman" panose="02020603050405020304"/>
                        </a:rPr>
                        <a:t>Epochs</a:t>
                      </a:r>
                      <a:endParaRPr lang="en-US" sz="1400" b="1"/>
                    </a:p>
                  </a:txBody>
                  <a:tcPr marL="167640" marR="167640" marT="83819" marB="83819"/>
                </a:tc>
                <a:tc>
                  <a:txBody>
                    <a:bodyPr/>
                    <a:lstStyle/>
                    <a:p>
                      <a:pPr lvl="0">
                        <a:buNone/>
                      </a:pPr>
                      <a:r>
                        <a:rPr lang="en-US" sz="1400" b="1" i="0" u="none" strike="noStrike" noProof="0" dirty="0">
                          <a:solidFill>
                            <a:srgbClr val="000000"/>
                          </a:solidFill>
                          <a:latin typeface="Times New Roman" panose="02020603050405020304"/>
                        </a:rPr>
                        <a:t>500</a:t>
                      </a:r>
                      <a:endParaRPr lang="en-US" sz="1400" b="1"/>
                    </a:p>
                  </a:txBody>
                  <a:tcPr marL="167640" marR="167640" marT="83819" marB="83819"/>
                </a:tc>
                <a:extLst>
                  <a:ext uri="{0D108BD9-81ED-4DB2-BD59-A6C34878D82A}">
                    <a16:rowId xmlns:a16="http://schemas.microsoft.com/office/drawing/2014/main" val="1622826977"/>
                  </a:ext>
                </a:extLst>
              </a:tr>
            </a:tbl>
          </a:graphicData>
        </a:graphic>
      </p:graphicFrame>
      <p:sp>
        <p:nvSpPr>
          <p:cNvPr id="6" name="Title 5"/>
          <p:cNvSpPr>
            <a:spLocks noGrp="1"/>
          </p:cNvSpPr>
          <p:nvPr>
            <p:ph type="title"/>
          </p:nvPr>
        </p:nvSpPr>
        <p:spPr>
          <a:xfrm>
            <a:off x="1037590" y="445770"/>
            <a:ext cx="4368800" cy="590550"/>
          </a:xfrm>
          <a:solidFill>
            <a:schemeClr val="accent1">
              <a:lumMod val="20000"/>
              <a:lumOff val="80000"/>
            </a:schemeClr>
          </a:solidFill>
          <a:effectLst>
            <a:outerShdw dist="190500" dir="2700000" algn="tr" rotWithShape="0">
              <a:schemeClr val="tx1"/>
            </a:outerShdw>
          </a:effectLst>
        </p:spPr>
        <p:txBody>
          <a:bodyPr anchor="ctr">
            <a:normAutofit fontScale="90000"/>
          </a:bodyPr>
          <a:lstStyle/>
          <a:p>
            <a:r>
              <a:rPr lang="en-US" b="1">
                <a:solidFill>
                  <a:srgbClr val="000000"/>
                </a:solidFill>
                <a:latin typeface="Aptos Display"/>
              </a:rPr>
              <a:t>HYPERPARAMETERS</a:t>
            </a:r>
          </a:p>
        </p:txBody>
      </p:sp>
    </p:spTree>
    <p:extLst>
      <p:ext uri="{BB962C8B-B14F-4D97-AF65-F5344CB8AC3E}">
        <p14:creationId xmlns:p14="http://schemas.microsoft.com/office/powerpoint/2010/main" val="368328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Title 3"/>
          <p:cNvSpPr>
            <a:spLocks noGrp="1"/>
          </p:cNvSpPr>
          <p:nvPr>
            <p:ph type="title"/>
          </p:nvPr>
        </p:nvSpPr>
        <p:spPr>
          <a:xfrm>
            <a:off x="352425" y="367665"/>
            <a:ext cx="4796790" cy="649605"/>
          </a:xfrm>
          <a:solidFill>
            <a:schemeClr val="accent1">
              <a:lumMod val="20000"/>
              <a:lumOff val="80000"/>
            </a:schemeClr>
          </a:solidFill>
          <a:effectLst>
            <a:outerShdw dist="190500" dir="2700000" algn="tr" rotWithShape="0">
              <a:schemeClr val="tx1"/>
            </a:outerShdw>
          </a:effectLst>
        </p:spPr>
        <p:txBody>
          <a:bodyPr anchor="ctr">
            <a:normAutofit fontScale="90000"/>
          </a:bodyPr>
          <a:lstStyle/>
          <a:p>
            <a:r>
              <a:rPr lang="en-US" b="1" dirty="0">
                <a:solidFill>
                  <a:srgbClr val="000000"/>
                </a:solidFill>
                <a:latin typeface="Aptos Display"/>
              </a:rPr>
              <a:t>Activation Functions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08581144"/>
              </p:ext>
            </p:extLst>
          </p:nvPr>
        </p:nvGraphicFramePr>
        <p:xfrm>
          <a:off x="668655" y="1524000"/>
          <a:ext cx="7206615" cy="3166745"/>
        </p:xfrm>
        <a:graphic>
          <a:graphicData uri="http://schemas.openxmlformats.org/drawingml/2006/table">
            <a:tbl>
              <a:tblPr firstRow="1" bandRow="1">
                <a:tableStyleId>{8EC20E35-A176-4012-BC5E-935CFFF8708E}</a:tableStyleId>
              </a:tblPr>
              <a:tblGrid>
                <a:gridCol w="3997325">
                  <a:extLst>
                    <a:ext uri="{9D8B030D-6E8A-4147-A177-3AD203B41FA5}">
                      <a16:colId xmlns:a16="http://schemas.microsoft.com/office/drawing/2014/main" val="20000"/>
                    </a:ext>
                  </a:extLst>
                </a:gridCol>
                <a:gridCol w="3209290">
                  <a:extLst>
                    <a:ext uri="{9D8B030D-6E8A-4147-A177-3AD203B41FA5}">
                      <a16:colId xmlns:a16="http://schemas.microsoft.com/office/drawing/2014/main" val="20001"/>
                    </a:ext>
                  </a:extLst>
                </a:gridCol>
              </a:tblGrid>
              <a:tr h="1226185">
                <a:tc>
                  <a:txBody>
                    <a:bodyPr/>
                    <a:lstStyle/>
                    <a:p>
                      <a:r>
                        <a:rPr lang="en-US" sz="2800" b="1" dirty="0">
                          <a:solidFill>
                            <a:schemeClr val="bg1"/>
                          </a:solidFill>
                        </a:rPr>
                        <a:t>Name</a:t>
                      </a:r>
                    </a:p>
                  </a:txBody>
                  <a:tcPr marL="167640" marR="167640" marT="83820" marB="83820"/>
                </a:tc>
                <a:tc>
                  <a:txBody>
                    <a:bodyPr/>
                    <a:lstStyle/>
                    <a:p>
                      <a:pPr lvl="0">
                        <a:buNone/>
                      </a:pPr>
                      <a:r>
                        <a:rPr lang="en-US" sz="2400" b="1" i="0" u="none" strike="noStrike" noProof="0" dirty="0">
                          <a:solidFill>
                            <a:schemeClr val="bg1"/>
                          </a:solidFill>
                          <a:latin typeface="Aptos Display"/>
                        </a:rPr>
                        <a:t>Name of Activation Function</a:t>
                      </a:r>
                      <a:endParaRPr lang="en-US" sz="2400" b="1">
                        <a:solidFill>
                          <a:schemeClr val="bg1"/>
                        </a:solidFill>
                      </a:endParaRPr>
                    </a:p>
                  </a:txBody>
                  <a:tcPr marL="167640" marR="167640" marT="83820" marB="83820"/>
                </a:tc>
                <a:extLst>
                  <a:ext uri="{0D108BD9-81ED-4DB2-BD59-A6C34878D82A}">
                    <a16:rowId xmlns:a16="http://schemas.microsoft.com/office/drawing/2014/main" val="10000"/>
                  </a:ext>
                </a:extLst>
              </a:tr>
              <a:tr h="532765">
                <a:tc>
                  <a:txBody>
                    <a:bodyPr/>
                    <a:lstStyle/>
                    <a:p>
                      <a:pPr lvl="0">
                        <a:buNone/>
                      </a:pPr>
                      <a:r>
                        <a:rPr lang="en-US" sz="2400" b="0" i="0" u="none" strike="noStrike" noProof="0" dirty="0">
                          <a:latin typeface="Times New Roman" panose="02020603050405020304"/>
                        </a:rPr>
                        <a:t>Discriminator</a:t>
                      </a:r>
                      <a:endParaRPr lang="en-US" sz="2400" b="0" dirty="0">
                        <a:latin typeface="Times New Roman" panose="02020603050405020304"/>
                      </a:endParaRPr>
                    </a:p>
                  </a:txBody>
                  <a:tcPr>
                    <a:solidFill>
                      <a:schemeClr val="bg2">
                        <a:lumMod val="90000"/>
                      </a:schemeClr>
                    </a:solidFill>
                  </a:tcPr>
                </a:tc>
                <a:tc>
                  <a:txBody>
                    <a:bodyPr/>
                    <a:lstStyle/>
                    <a:p>
                      <a:pPr lvl="0">
                        <a:buNone/>
                      </a:pPr>
                      <a:r>
                        <a:rPr lang="en-US" sz="2400" b="0" i="0" u="none" strike="noStrike" noProof="0" dirty="0" err="1">
                          <a:latin typeface="Times New Roman" panose="02020603050405020304"/>
                        </a:rPr>
                        <a:t>LeakyReLU</a:t>
                      </a:r>
                      <a:endParaRPr lang="en-US" sz="2400" b="0" dirty="0">
                        <a:latin typeface="Times New Roman" panose="02020603050405020304"/>
                      </a:endParaRPr>
                    </a:p>
                  </a:txBody>
                  <a:tcPr>
                    <a:solidFill>
                      <a:schemeClr val="bg2">
                        <a:lumMod val="90000"/>
                      </a:schemeClr>
                    </a:solidFill>
                  </a:tcPr>
                </a:tc>
                <a:extLst>
                  <a:ext uri="{0D108BD9-81ED-4DB2-BD59-A6C34878D82A}">
                    <a16:rowId xmlns:a16="http://schemas.microsoft.com/office/drawing/2014/main" val="10001"/>
                  </a:ext>
                </a:extLst>
              </a:tr>
              <a:tr h="469265">
                <a:tc>
                  <a:txBody>
                    <a:bodyPr/>
                    <a:lstStyle/>
                    <a:p>
                      <a:pPr lvl="0">
                        <a:buNone/>
                      </a:pPr>
                      <a:r>
                        <a:rPr lang="en-US" sz="2400" b="0" i="0" u="none" strike="noStrike" noProof="0" dirty="0">
                          <a:latin typeface="Times New Roman" panose="02020603050405020304"/>
                        </a:rPr>
                        <a:t>Generator</a:t>
                      </a:r>
                      <a:endParaRPr lang="en-US" sz="2400" b="0" dirty="0">
                        <a:latin typeface="Times New Roman" panose="02020603050405020304"/>
                      </a:endParaRPr>
                    </a:p>
                  </a:txBody>
                  <a:tcPr>
                    <a:solidFill>
                      <a:schemeClr val="bg1"/>
                    </a:solidFill>
                  </a:tcPr>
                </a:tc>
                <a:tc>
                  <a:txBody>
                    <a:bodyPr/>
                    <a:lstStyle/>
                    <a:p>
                      <a:pPr lvl="0">
                        <a:buNone/>
                      </a:pPr>
                      <a:r>
                        <a:rPr lang="en-US" sz="2400" b="0" dirty="0" err="1">
                          <a:latin typeface="Times New Roman" panose="02020603050405020304"/>
                        </a:rPr>
                        <a:t>ReLU</a:t>
                      </a:r>
                      <a:endParaRPr lang="en-US" sz="2400" b="0" dirty="0">
                        <a:latin typeface="Times New Roman" panose="02020603050405020304"/>
                      </a:endParaRPr>
                    </a:p>
                  </a:txBody>
                  <a:tcPr>
                    <a:solidFill>
                      <a:schemeClr val="bg1"/>
                    </a:solidFill>
                  </a:tcPr>
                </a:tc>
                <a:extLst>
                  <a:ext uri="{0D108BD9-81ED-4DB2-BD59-A6C34878D82A}">
                    <a16:rowId xmlns:a16="http://schemas.microsoft.com/office/drawing/2014/main" val="10002"/>
                  </a:ext>
                </a:extLst>
              </a:tr>
              <a:tr h="469265">
                <a:tc>
                  <a:txBody>
                    <a:bodyPr/>
                    <a:lstStyle/>
                    <a:p>
                      <a:pPr lvl="0">
                        <a:buNone/>
                      </a:pPr>
                      <a:r>
                        <a:rPr lang="en-US" sz="2400" b="0" i="0" u="none" strike="noStrike" noProof="0" dirty="0">
                          <a:latin typeface="Times New Roman" panose="02020603050405020304"/>
                        </a:rPr>
                        <a:t>Generator Output</a:t>
                      </a:r>
                      <a:endParaRPr lang="en-US" sz="2400" b="0" dirty="0">
                        <a:latin typeface="Times New Roman" panose="02020603050405020304"/>
                      </a:endParaRPr>
                    </a:p>
                  </a:txBody>
                  <a:tcPr>
                    <a:solidFill>
                      <a:schemeClr val="bg2">
                        <a:lumMod val="90000"/>
                      </a:schemeClr>
                    </a:solidFill>
                  </a:tcPr>
                </a:tc>
                <a:tc>
                  <a:txBody>
                    <a:bodyPr/>
                    <a:lstStyle/>
                    <a:p>
                      <a:pPr lvl="0">
                        <a:buNone/>
                      </a:pPr>
                      <a:r>
                        <a:rPr lang="en-US" sz="2400" b="0" dirty="0">
                          <a:latin typeface="Times New Roman" panose="02020603050405020304"/>
                        </a:rPr>
                        <a:t>Tanh</a:t>
                      </a:r>
                      <a:endParaRPr lang="en-US" sz="2400" b="1">
                        <a:latin typeface="Times New Roman" panose="02020603050405020304"/>
                      </a:endParaRPr>
                    </a:p>
                  </a:txBody>
                  <a:tcPr>
                    <a:solidFill>
                      <a:schemeClr val="bg2">
                        <a:lumMod val="90000"/>
                      </a:schemeClr>
                    </a:solidFill>
                  </a:tcPr>
                </a:tc>
                <a:extLst>
                  <a:ext uri="{0D108BD9-81ED-4DB2-BD59-A6C34878D82A}">
                    <a16:rowId xmlns:a16="http://schemas.microsoft.com/office/drawing/2014/main" val="10003"/>
                  </a:ext>
                </a:extLst>
              </a:tr>
              <a:tr h="469265">
                <a:tc>
                  <a:txBody>
                    <a:bodyPr/>
                    <a:lstStyle/>
                    <a:p>
                      <a:pPr lvl="0">
                        <a:buNone/>
                      </a:pPr>
                      <a:r>
                        <a:rPr lang="en-US" sz="2400" b="0" i="0" u="none" strike="noStrike" noProof="0" dirty="0">
                          <a:latin typeface="Times New Roman" panose="02020603050405020304"/>
                        </a:rPr>
                        <a:t>Discriminator Output</a:t>
                      </a:r>
                      <a:endParaRPr lang="en-US" sz="2400" b="0" dirty="0">
                        <a:latin typeface="Times New Roman" panose="02020603050405020304"/>
                      </a:endParaRPr>
                    </a:p>
                  </a:txBody>
                  <a:tcPr>
                    <a:solidFill>
                      <a:schemeClr val="bg1"/>
                    </a:solidFill>
                  </a:tcPr>
                </a:tc>
                <a:tc>
                  <a:txBody>
                    <a:bodyPr/>
                    <a:lstStyle/>
                    <a:p>
                      <a:pPr lvl="0">
                        <a:buNone/>
                      </a:pPr>
                      <a:r>
                        <a:rPr lang="en-US" sz="2400" b="0" dirty="0">
                          <a:latin typeface="Times New Roman" panose="02020603050405020304"/>
                        </a:rPr>
                        <a:t>Nothing</a:t>
                      </a:r>
                      <a:r>
                        <a:rPr lang="en-US" sz="1600" b="0" dirty="0">
                          <a:latin typeface="Times New Roman" panose="02020603050405020304"/>
                        </a:rPr>
                        <a:t>(as it is a score)</a:t>
                      </a:r>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821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1263" y="127809"/>
            <a:ext cx="7634200" cy="996547"/>
          </a:xfrm>
        </p:spPr>
        <p:txBody>
          <a:bodyPr vert="horz" lIns="91440" tIns="45720" rIns="91440" bIns="45720" rtlCol="0" anchor="b">
            <a:normAutofit/>
          </a:bodyPr>
          <a:lstStyle/>
          <a:p>
            <a:pPr algn="l" defTabSz="914400" rtl="0">
              <a:lnSpc>
                <a:spcPct val="90000"/>
              </a:lnSpc>
            </a:pPr>
            <a:r>
              <a:rPr lang="en-US" sz="3900" b="1" kern="1200" dirty="0">
                <a:solidFill>
                  <a:schemeClr val="tx1"/>
                </a:solidFill>
                <a:latin typeface="+mj-lt"/>
                <a:ea typeface="+mj-ea"/>
                <a:cs typeface="+mj-cs"/>
              </a:rPr>
              <a:t>Results</a:t>
            </a:r>
            <a:endParaRPr lang="en-US" dirty="0">
              <a:cs typeface="+mj-cs"/>
            </a:endParaRPr>
          </a:p>
        </p:txBody>
      </p:sp>
      <p:sp>
        <p:nvSpPr>
          <p:cNvPr id="7" name="TextBox 6"/>
          <p:cNvSpPr txBox="1"/>
          <p:nvPr/>
        </p:nvSpPr>
        <p:spPr>
          <a:xfrm>
            <a:off x="751263" y="1253142"/>
            <a:ext cx="7634200" cy="418426"/>
          </a:xfrm>
          <a:prstGeom prst="rect">
            <a:avLst/>
          </a:prstGeom>
        </p:spPr>
        <p:txBody>
          <a:bodyPr rot="0" spcFirstLastPara="0" vertOverflow="overflow" horzOverflow="overflow" vert="horz" lIns="91440" tIns="45720" rIns="91440" bIns="45720" numCol="1" spcCol="0" rtlCol="0" fromWordArt="0" anchor="t" anchorCtr="0" forceAA="0" compatLnSpc="1">
            <a:normAutofit/>
          </a:bodyPr>
          <a:lstStyle/>
          <a:p>
            <a:pPr rtl="0">
              <a:lnSpc>
                <a:spcPct val="90000"/>
              </a:lnSpc>
              <a:spcBef>
                <a:spcPts val="1000"/>
              </a:spcBef>
            </a:pPr>
            <a:r>
              <a:rPr lang="en-US" sz="2200" b="1" kern="1200" dirty="0">
                <a:latin typeface="+mn-lt"/>
                <a:ea typeface="+mn-ea"/>
                <a:cs typeface="+mn-cs"/>
              </a:rPr>
              <a:t>Loss Function</a:t>
            </a:r>
            <a:r>
              <a:rPr lang="en-US" sz="2200" b="1" dirty="0">
                <a:latin typeface="+mn-lt"/>
                <a:ea typeface="+mn-ea"/>
              </a:rPr>
              <a:t> for PIX2PIC GAN model</a:t>
            </a:r>
            <a:endParaRPr lang="en-US" dirty="0">
              <a:cs typeface="+mn-cs"/>
            </a:endParaRPr>
          </a:p>
        </p:txBody>
      </p:sp>
      <p:pic>
        <p:nvPicPr>
          <p:cNvPr id="8" name="Content Placeholder 7" descr="A graph with a red line&#10;&#10;Description automatically generated">
            <a:extLst>
              <a:ext uri="{FF2B5EF4-FFF2-40B4-BE49-F238E27FC236}">
                <a16:creationId xmlns:a16="http://schemas.microsoft.com/office/drawing/2014/main" id="{81FFF6A2-D9F5-3BC3-7E5E-ADB3449E59ED}"/>
              </a:ext>
            </a:extLst>
          </p:cNvPr>
          <p:cNvPicPr>
            <a:picLocks noGrp="1" noChangeAspect="1"/>
          </p:cNvPicPr>
          <p:nvPr>
            <p:ph idx="1"/>
          </p:nvPr>
        </p:nvPicPr>
        <p:blipFill>
          <a:blip r:embed="rId2"/>
          <a:stretch>
            <a:fillRect/>
          </a:stretch>
        </p:blipFill>
        <p:spPr>
          <a:xfrm>
            <a:off x="1508266" y="1787978"/>
            <a:ext cx="5800897" cy="3216049"/>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up of veins on a black background&#10;&#10;Description automatically generated">
            <a:extLst>
              <a:ext uri="{FF2B5EF4-FFF2-40B4-BE49-F238E27FC236}">
                <a16:creationId xmlns:a16="http://schemas.microsoft.com/office/drawing/2014/main" id="{BB3C058F-61D7-B9C7-FECC-67E3D3D0BF7D}"/>
              </a:ext>
            </a:extLst>
          </p:cNvPr>
          <p:cNvPicPr>
            <a:picLocks noGrp="1" noChangeAspect="1"/>
          </p:cNvPicPr>
          <p:nvPr>
            <p:ph idx="1"/>
          </p:nvPr>
        </p:nvPicPr>
        <p:blipFill>
          <a:blip r:embed="rId2"/>
          <a:stretch>
            <a:fillRect/>
          </a:stretch>
        </p:blipFill>
        <p:spPr>
          <a:xfrm>
            <a:off x="1583871" y="1485389"/>
            <a:ext cx="5984421" cy="2972142"/>
          </a:xfrm>
        </p:spPr>
      </p:pic>
      <p:sp>
        <p:nvSpPr>
          <p:cNvPr id="7" name="Title 1">
            <a:extLst>
              <a:ext uri="{FF2B5EF4-FFF2-40B4-BE49-F238E27FC236}">
                <a16:creationId xmlns:a16="http://schemas.microsoft.com/office/drawing/2014/main" id="{20CF9D56-DF68-9677-1D97-D9BF9AC719C2}"/>
              </a:ext>
            </a:extLst>
          </p:cNvPr>
          <p:cNvSpPr>
            <a:spLocks noGrp="1"/>
          </p:cNvSpPr>
          <p:nvPr>
            <p:ph type="title"/>
          </p:nvPr>
        </p:nvSpPr>
        <p:spPr>
          <a:xfrm>
            <a:off x="751263" y="127809"/>
            <a:ext cx="7634200" cy="996547"/>
          </a:xfrm>
        </p:spPr>
        <p:txBody>
          <a:bodyPr vert="horz" lIns="91440" tIns="45720" rIns="91440" bIns="45720" rtlCol="0" anchor="b">
            <a:normAutofit/>
          </a:bodyPr>
          <a:lstStyle/>
          <a:p>
            <a:pPr algn="l" defTabSz="914400" rtl="0">
              <a:lnSpc>
                <a:spcPct val="90000"/>
              </a:lnSpc>
            </a:pPr>
            <a:r>
              <a:rPr lang="en-US" sz="3900" b="1" kern="1200" dirty="0">
                <a:solidFill>
                  <a:schemeClr val="tx1"/>
                </a:solidFill>
                <a:latin typeface="+mj-lt"/>
                <a:ea typeface="+mj-ea"/>
                <a:cs typeface="+mj-cs"/>
              </a:rPr>
              <a:t>Results</a:t>
            </a:r>
            <a:endParaRPr lang="en-US" dirty="0">
              <a:cs typeface="+mj-cs"/>
            </a:endParaRPr>
          </a:p>
        </p:txBody>
      </p:sp>
    </p:spTree>
    <p:extLst>
      <p:ext uri="{BB962C8B-B14F-4D97-AF65-F5344CB8AC3E}">
        <p14:creationId xmlns:p14="http://schemas.microsoft.com/office/powerpoint/2010/main" val="2925342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899" y="688699"/>
            <a:ext cx="529596" cy="4397651"/>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338409" y="482600"/>
            <a:ext cx="315230" cy="425168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78790" y="482600"/>
            <a:ext cx="8200127" cy="4043958"/>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cxnSp>
        <p:nvCxnSpPr>
          <p:cNvPr id="16" name="Straight Connector 15">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72000" y="1304429"/>
            <a:ext cx="0" cy="24003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black and white image of a tree&#10;&#10;Description automatically generated">
            <a:extLst>
              <a:ext uri="{FF2B5EF4-FFF2-40B4-BE49-F238E27FC236}">
                <a16:creationId xmlns:a16="http://schemas.microsoft.com/office/drawing/2014/main" id="{FE07976C-B82F-3DB9-AF39-970F7D4360A0}"/>
              </a:ext>
            </a:extLst>
          </p:cNvPr>
          <p:cNvPicPr>
            <a:picLocks noChangeAspect="1"/>
          </p:cNvPicPr>
          <p:nvPr/>
        </p:nvPicPr>
        <p:blipFill>
          <a:blip r:embed="rId2"/>
          <a:stretch>
            <a:fillRect/>
          </a:stretch>
        </p:blipFill>
        <p:spPr>
          <a:xfrm>
            <a:off x="4902594" y="839501"/>
            <a:ext cx="3330156" cy="3330156"/>
          </a:xfrm>
          <a:prstGeom prst="rect">
            <a:avLst/>
          </a:prstGeom>
        </p:spPr>
      </p:pic>
      <p:sp>
        <p:nvSpPr>
          <p:cNvPr id="6" name="TextBox 5">
            <a:extLst>
              <a:ext uri="{FF2B5EF4-FFF2-40B4-BE49-F238E27FC236}">
                <a16:creationId xmlns:a16="http://schemas.microsoft.com/office/drawing/2014/main" id="{235EED4D-7DD7-7807-A561-F2E3DD3D651A}"/>
              </a:ext>
            </a:extLst>
          </p:cNvPr>
          <p:cNvSpPr txBox="1"/>
          <p:nvPr/>
        </p:nvSpPr>
        <p:spPr>
          <a:xfrm>
            <a:off x="1600200" y="417194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SimSun"/>
                <a:cs typeface="Arial"/>
              </a:rPr>
              <a:t>Generated Label</a:t>
            </a:r>
            <a:endParaRPr lang="en-US" dirty="0"/>
          </a:p>
        </p:txBody>
      </p:sp>
      <p:sp>
        <p:nvSpPr>
          <p:cNvPr id="7" name="TextBox 6">
            <a:extLst>
              <a:ext uri="{FF2B5EF4-FFF2-40B4-BE49-F238E27FC236}">
                <a16:creationId xmlns:a16="http://schemas.microsoft.com/office/drawing/2014/main" id="{3ADE926F-7CFE-6074-6330-1E9F3BF63D80}"/>
              </a:ext>
            </a:extLst>
          </p:cNvPr>
          <p:cNvSpPr txBox="1"/>
          <p:nvPr/>
        </p:nvSpPr>
        <p:spPr>
          <a:xfrm>
            <a:off x="5593556" y="416480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SimSun"/>
                <a:cs typeface="Arial"/>
              </a:rPr>
              <a:t>Original Label</a:t>
            </a:r>
            <a:endParaRPr lang="en-US" dirty="0"/>
          </a:p>
        </p:txBody>
      </p:sp>
      <p:pic>
        <p:nvPicPr>
          <p:cNvPr id="8" name="Picture 7" descr="A black and white image of a crack in the ground&#10;&#10;Description automatically generated">
            <a:extLst>
              <a:ext uri="{FF2B5EF4-FFF2-40B4-BE49-F238E27FC236}">
                <a16:creationId xmlns:a16="http://schemas.microsoft.com/office/drawing/2014/main" id="{266572A7-970A-6369-7E4E-5758C7357D6D}"/>
              </a:ext>
            </a:extLst>
          </p:cNvPr>
          <p:cNvPicPr>
            <a:picLocks noChangeAspect="1"/>
          </p:cNvPicPr>
          <p:nvPr/>
        </p:nvPicPr>
        <p:blipFill>
          <a:blip r:embed="rId3"/>
          <a:stretch>
            <a:fillRect/>
          </a:stretch>
        </p:blipFill>
        <p:spPr>
          <a:xfrm>
            <a:off x="1054894" y="840581"/>
            <a:ext cx="3290887" cy="3326606"/>
          </a:xfrm>
          <a:prstGeom prst="rect">
            <a:avLst/>
          </a:prstGeom>
        </p:spPr>
      </p:pic>
    </p:spTree>
    <p:extLst>
      <p:ext uri="{BB962C8B-B14F-4D97-AF65-F5344CB8AC3E}">
        <p14:creationId xmlns:p14="http://schemas.microsoft.com/office/powerpoint/2010/main" val="3673843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 name="TextBox 1"/>
          <p:cNvSpPr txBox="1"/>
          <p:nvPr/>
        </p:nvSpPr>
        <p:spPr>
          <a:xfrm>
            <a:off x="751114" y="1396092"/>
            <a:ext cx="81642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buFont typeface="Wingdings" panose="05000000000000000000"/>
              <a:buChar char="Ø"/>
            </a:pPr>
            <a:r>
              <a:rPr lang="en-US" dirty="0">
                <a:latin typeface="Arial" panose="020B0604020202020204"/>
                <a:ea typeface="SimSun"/>
                <a:cs typeface="Arial" panose="020B0604020202020204"/>
              </a:rPr>
              <a:t>We have also found the Cosine similarity and mean square error.</a:t>
            </a:r>
            <a:endParaRPr lang="en-US" dirty="0">
              <a:ea typeface="SimSun"/>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12276853"/>
              </p:ext>
            </p:extLst>
          </p:nvPr>
        </p:nvGraphicFramePr>
        <p:xfrm>
          <a:off x="1627958" y="2363398"/>
          <a:ext cx="5866853" cy="1590765"/>
        </p:xfrm>
        <a:graphic>
          <a:graphicData uri="http://schemas.openxmlformats.org/drawingml/2006/table">
            <a:tbl>
              <a:tblPr firstRow="1" bandRow="1">
                <a:tableStyleId>{5C22544A-7EE6-4342-B048-85BDC9FD1C3A}</a:tableStyleId>
              </a:tblPr>
              <a:tblGrid>
                <a:gridCol w="2963635">
                  <a:extLst>
                    <a:ext uri="{9D8B030D-6E8A-4147-A177-3AD203B41FA5}">
                      <a16:colId xmlns:a16="http://schemas.microsoft.com/office/drawing/2014/main" val="20000"/>
                    </a:ext>
                  </a:extLst>
                </a:gridCol>
                <a:gridCol w="2903218">
                  <a:extLst>
                    <a:ext uri="{9D8B030D-6E8A-4147-A177-3AD203B41FA5}">
                      <a16:colId xmlns:a16="http://schemas.microsoft.com/office/drawing/2014/main" val="20001"/>
                    </a:ext>
                  </a:extLst>
                </a:gridCol>
              </a:tblGrid>
              <a:tr h="370840">
                <a:tc>
                  <a:txBody>
                    <a:bodyPr/>
                    <a:lstStyle/>
                    <a:p>
                      <a:r>
                        <a:rPr lang="en-US" dirty="0"/>
                        <a:t>Metric</a:t>
                      </a:r>
                    </a:p>
                  </a:txBody>
                  <a:tcPr/>
                </a:tc>
                <a:tc>
                  <a:txBody>
                    <a:bodyPr/>
                    <a:lstStyle/>
                    <a:p>
                      <a:r>
                        <a:rPr lang="en-US" dirty="0"/>
                        <a:t>Value</a:t>
                      </a:r>
                    </a:p>
                  </a:txBody>
                  <a:tcPr/>
                </a:tc>
                <a:extLst>
                  <a:ext uri="{0D108BD9-81ED-4DB2-BD59-A6C34878D82A}">
                    <a16:rowId xmlns:a16="http://schemas.microsoft.com/office/drawing/2014/main" val="10000"/>
                  </a:ext>
                </a:extLst>
              </a:tr>
              <a:tr h="370840">
                <a:tc>
                  <a:txBody>
                    <a:bodyPr/>
                    <a:lstStyle/>
                    <a:p>
                      <a:pPr lvl="0">
                        <a:buNone/>
                      </a:pPr>
                      <a:r>
                        <a:rPr lang="en-US" sz="1800" b="1" i="0" u="none" strike="noStrike" noProof="0" dirty="0">
                          <a:solidFill>
                            <a:srgbClr val="000000"/>
                          </a:solidFill>
                          <a:latin typeface="Arial" panose="020B0604020202020204"/>
                        </a:rPr>
                        <a:t>Cosine Similarity</a:t>
                      </a:r>
                      <a:endParaRPr lang="en-US" b="1" dirty="0"/>
                    </a:p>
                  </a:txBody>
                  <a:tcPr/>
                </a:tc>
                <a:tc>
                  <a:txBody>
                    <a:bodyPr/>
                    <a:lstStyle/>
                    <a:p>
                      <a:r>
                        <a:rPr lang="en-US" b="1" dirty="0"/>
                        <a:t>0.91</a:t>
                      </a:r>
                    </a:p>
                  </a:txBody>
                  <a:tcPr/>
                </a:tc>
                <a:extLst>
                  <a:ext uri="{0D108BD9-81ED-4DB2-BD59-A6C34878D82A}">
                    <a16:rowId xmlns:a16="http://schemas.microsoft.com/office/drawing/2014/main" val="10001"/>
                  </a:ext>
                </a:extLst>
              </a:tr>
              <a:tr h="849085">
                <a:tc>
                  <a:txBody>
                    <a:bodyPr/>
                    <a:lstStyle/>
                    <a:p>
                      <a:pPr lvl="0" algn="l">
                        <a:lnSpc>
                          <a:spcPct val="100000"/>
                        </a:lnSpc>
                        <a:spcBef>
                          <a:spcPts val="0"/>
                        </a:spcBef>
                        <a:spcAft>
                          <a:spcPts val="0"/>
                        </a:spcAft>
                        <a:buNone/>
                      </a:pPr>
                      <a:r>
                        <a:rPr lang="en-US" sz="1800" b="1" i="0" u="none" strike="noStrike" noProof="0" dirty="0">
                          <a:solidFill>
                            <a:srgbClr val="000000"/>
                          </a:solidFill>
                          <a:latin typeface="Arial"/>
                        </a:rPr>
                        <a:t>Mean Square Error</a:t>
                      </a:r>
                    </a:p>
                    <a:p>
                      <a:pPr lvl="0">
                        <a:buNone/>
                      </a:pPr>
                      <a:endParaRPr lang="en-US" b="1" dirty="0"/>
                    </a:p>
                  </a:txBody>
                  <a:tcPr/>
                </a:tc>
                <a:tc>
                  <a:txBody>
                    <a:bodyPr/>
                    <a:lstStyle/>
                    <a:p>
                      <a:r>
                        <a:rPr lang="en-US" b="1" dirty="0"/>
                        <a:t>0.13</a:t>
                      </a:r>
                    </a:p>
                  </a:txBody>
                  <a:tcPr/>
                </a:tc>
                <a:extLst>
                  <a:ext uri="{0D108BD9-81ED-4DB2-BD59-A6C34878D82A}">
                    <a16:rowId xmlns:a16="http://schemas.microsoft.com/office/drawing/2014/main" val="10002"/>
                  </a:ext>
                </a:extLst>
              </a:tr>
            </a:tbl>
          </a:graphicData>
        </a:graphic>
      </p:graphicFrame>
      <p:sp>
        <p:nvSpPr>
          <p:cNvPr id="5" name="Title 1"/>
          <p:cNvSpPr>
            <a:spLocks noGrp="1"/>
          </p:cNvSpPr>
          <p:nvPr>
            <p:ph type="title"/>
          </p:nvPr>
        </p:nvSpPr>
        <p:spPr>
          <a:xfrm>
            <a:off x="751263" y="127809"/>
            <a:ext cx="7634200" cy="996547"/>
          </a:xfrm>
        </p:spPr>
        <p:txBody>
          <a:bodyPr vert="horz" lIns="91440" tIns="45720" rIns="91440" bIns="45720" rtlCol="0" anchor="b">
            <a:normAutofit/>
          </a:bodyPr>
          <a:lstStyle/>
          <a:p>
            <a:pPr algn="l" defTabSz="914400" rtl="0">
              <a:lnSpc>
                <a:spcPct val="90000"/>
              </a:lnSpc>
            </a:pPr>
            <a:r>
              <a:rPr lang="en-US" sz="3900" b="1" kern="1200" dirty="0">
                <a:solidFill>
                  <a:schemeClr val="tx1"/>
                </a:solidFill>
                <a:latin typeface="+mj-lt"/>
                <a:ea typeface="+mj-ea"/>
                <a:cs typeface="+mj-cs"/>
              </a:rPr>
              <a:t>Results</a:t>
            </a:r>
            <a:endParaRPr lang="en-US" dirty="0">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2D42-4A39-DCFF-ED7E-E3A16195A7E4}"/>
              </a:ext>
            </a:extLst>
          </p:cNvPr>
          <p:cNvSpPr>
            <a:spLocks noGrp="1"/>
          </p:cNvSpPr>
          <p:nvPr>
            <p:ph type="title"/>
          </p:nvPr>
        </p:nvSpPr>
        <p:spPr/>
        <p:txBody>
          <a:bodyPr lIns="91440" tIns="45720" rIns="91440" bIns="45720" anchor="ctr"/>
          <a:lstStyle/>
          <a:p>
            <a:pPr algn="l"/>
            <a:r>
              <a:rPr lang="en-US" b="1" dirty="0">
                <a:ea typeface="Arial Unicode MS"/>
                <a:cs typeface="Arial"/>
              </a:rPr>
              <a:t>Conclusion</a:t>
            </a:r>
            <a:endParaRPr lang="en-US" b="1" dirty="0">
              <a:cs typeface="Arial"/>
            </a:endParaRPr>
          </a:p>
        </p:txBody>
      </p:sp>
      <p:sp>
        <p:nvSpPr>
          <p:cNvPr id="3" name="Content Placeholder 2">
            <a:extLst>
              <a:ext uri="{FF2B5EF4-FFF2-40B4-BE49-F238E27FC236}">
                <a16:creationId xmlns:a16="http://schemas.microsoft.com/office/drawing/2014/main" id="{D2D8FFE4-9CE9-8BA0-2708-DEAF018B3EE2}"/>
              </a:ext>
            </a:extLst>
          </p:cNvPr>
          <p:cNvSpPr>
            <a:spLocks noGrp="1"/>
          </p:cNvSpPr>
          <p:nvPr>
            <p:ph idx="1"/>
          </p:nvPr>
        </p:nvSpPr>
        <p:spPr/>
        <p:txBody>
          <a:bodyPr lIns="91440" tIns="45720" rIns="91440" bIns="45720" anchor="t"/>
          <a:lstStyle/>
          <a:p>
            <a:pPr>
              <a:buFont typeface="Wingdings"/>
              <a:buChar char="Ø"/>
            </a:pPr>
            <a:r>
              <a:rPr lang="en-US" sz="2000" dirty="0">
                <a:latin typeface="Times New Roman"/>
                <a:ea typeface="Arial Unicode MS"/>
                <a:cs typeface="Arial"/>
              </a:rPr>
              <a:t>We have created 2 GAN model which are capable of generating new images of an eye and generating label mask for the images.</a:t>
            </a:r>
          </a:p>
          <a:p>
            <a:pPr>
              <a:buFont typeface="Wingdings"/>
              <a:buChar char="Ø"/>
            </a:pPr>
            <a:endParaRPr lang="en-US" sz="2000" dirty="0">
              <a:latin typeface="Times New Roman"/>
              <a:cs typeface="Arial"/>
            </a:endParaRPr>
          </a:p>
          <a:p>
            <a:pPr>
              <a:buFont typeface="Wingdings"/>
              <a:buChar char="Ø"/>
            </a:pPr>
            <a:r>
              <a:rPr lang="en-US" sz="2000" dirty="0">
                <a:latin typeface="Times New Roman"/>
                <a:ea typeface="Arial Unicode MS"/>
                <a:cs typeface="Arial"/>
              </a:rPr>
              <a:t>Pix2Pix GAN model is able to generate label mask which is outperforming the original image in some cases. </a:t>
            </a:r>
          </a:p>
          <a:p>
            <a:pPr>
              <a:buFont typeface="Wingdings"/>
              <a:buChar char="Ø"/>
            </a:pPr>
            <a:endParaRPr lang="en-US" sz="2000" dirty="0">
              <a:latin typeface="Times New Roman"/>
              <a:cs typeface="Arial"/>
            </a:endParaRPr>
          </a:p>
          <a:p>
            <a:pPr>
              <a:buFont typeface="Wingdings"/>
              <a:buChar char="Ø"/>
            </a:pPr>
            <a:r>
              <a:rPr lang="en-US" sz="2000" dirty="0">
                <a:latin typeface="Times New Roman"/>
                <a:ea typeface="Arial Unicode MS"/>
                <a:cs typeface="Arial"/>
              </a:rPr>
              <a:t>CR-GAN model is struggling to generate the images which are clearer and realistic.</a:t>
            </a:r>
          </a:p>
          <a:p>
            <a:pPr>
              <a:buFont typeface="Wingdings"/>
              <a:buChar char="Ø"/>
            </a:pPr>
            <a:endParaRPr lang="en-US" sz="2000" dirty="0">
              <a:latin typeface="Times New Roman"/>
              <a:cs typeface="Arial"/>
            </a:endParaRPr>
          </a:p>
          <a:p>
            <a:pPr>
              <a:buFont typeface="Wingdings"/>
              <a:buChar char="Ø"/>
            </a:pPr>
            <a:endParaRPr lang="en-US" sz="2000" dirty="0">
              <a:latin typeface="Times New Roman"/>
              <a:cs typeface="Arial"/>
            </a:endParaRPr>
          </a:p>
        </p:txBody>
      </p:sp>
    </p:spTree>
    <p:extLst>
      <p:ext uri="{BB962C8B-B14F-4D97-AF65-F5344CB8AC3E}">
        <p14:creationId xmlns:p14="http://schemas.microsoft.com/office/powerpoint/2010/main" val="3696326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8C6F-44C3-10A5-4813-DC37AF9A09D1}"/>
              </a:ext>
            </a:extLst>
          </p:cNvPr>
          <p:cNvSpPr>
            <a:spLocks noGrp="1"/>
          </p:cNvSpPr>
          <p:nvPr>
            <p:ph type="title"/>
          </p:nvPr>
        </p:nvSpPr>
        <p:spPr/>
        <p:txBody>
          <a:bodyPr lIns="91440" tIns="45720" rIns="91440" bIns="45720" anchor="ctr"/>
          <a:lstStyle/>
          <a:p>
            <a:pPr algn="l"/>
            <a:r>
              <a:rPr lang="en-US" b="1" dirty="0">
                <a:ea typeface="Arial Unicode MS"/>
                <a:cs typeface="Arial"/>
              </a:rPr>
              <a:t>Future Works</a:t>
            </a:r>
            <a:endParaRPr lang="en-US" b="1" dirty="0"/>
          </a:p>
        </p:txBody>
      </p:sp>
      <p:sp>
        <p:nvSpPr>
          <p:cNvPr id="3" name="Content Placeholder 2">
            <a:extLst>
              <a:ext uri="{FF2B5EF4-FFF2-40B4-BE49-F238E27FC236}">
                <a16:creationId xmlns:a16="http://schemas.microsoft.com/office/drawing/2014/main" id="{D946C8D1-1ED0-9519-7F14-B4149DF76F41}"/>
              </a:ext>
            </a:extLst>
          </p:cNvPr>
          <p:cNvSpPr>
            <a:spLocks noGrp="1"/>
          </p:cNvSpPr>
          <p:nvPr>
            <p:ph idx="1"/>
          </p:nvPr>
        </p:nvSpPr>
        <p:spPr/>
        <p:txBody>
          <a:bodyPr lIns="91440" tIns="45720" rIns="91440" bIns="45720" anchor="t"/>
          <a:lstStyle/>
          <a:p>
            <a:pPr marL="343535" indent="-342900">
              <a:buFont typeface="Wingdings"/>
              <a:buChar char="v"/>
            </a:pPr>
            <a:r>
              <a:rPr lang="en-US" sz="2000" dirty="0">
                <a:latin typeface="Times New Roman"/>
                <a:ea typeface="Arial Unicode MS"/>
                <a:cs typeface="Arial"/>
              </a:rPr>
              <a:t>Need to improve the performance of CR-GAN model and make it give images which are more related to a specific patient and </a:t>
            </a:r>
            <a:r>
              <a:rPr lang="en-US" sz="2000" dirty="0">
                <a:latin typeface="Times New Roman"/>
                <a:ea typeface="Arial Unicode MS"/>
                <a:cs typeface="Times New Roman"/>
              </a:rPr>
              <a:t>Create data for Missing classes</a:t>
            </a:r>
            <a:r>
              <a:rPr lang="en-US" dirty="0">
                <a:latin typeface="Arial"/>
                <a:ea typeface="Arial Unicode MS"/>
                <a:cs typeface="Arial"/>
              </a:rPr>
              <a:t>.</a:t>
            </a:r>
            <a:endParaRPr lang="en-US" dirty="0">
              <a:cs typeface="Arial"/>
            </a:endParaRPr>
          </a:p>
          <a:p>
            <a:pPr>
              <a:buFont typeface="Wingdings"/>
              <a:buChar char="v"/>
            </a:pPr>
            <a:endParaRPr lang="en-US" sz="2000" dirty="0">
              <a:latin typeface="Times New Roman"/>
              <a:cs typeface="Arial"/>
            </a:endParaRPr>
          </a:p>
          <a:p>
            <a:pPr>
              <a:buFont typeface="Wingdings"/>
              <a:buChar char="v"/>
            </a:pPr>
            <a:r>
              <a:rPr lang="en-US" sz="2000" dirty="0">
                <a:latin typeface="Times New Roman"/>
                <a:ea typeface="Arial Unicode MS"/>
                <a:cs typeface="Arial"/>
              </a:rPr>
              <a:t>Make a framework integrating the 2 GAN models where if you give the patient id and stage, the model will be capable of generating images.</a:t>
            </a:r>
          </a:p>
          <a:p>
            <a:pPr>
              <a:buFont typeface="Wingdings"/>
              <a:buChar char="v"/>
            </a:pPr>
            <a:endParaRPr lang="en-US" sz="2000" dirty="0">
              <a:latin typeface="Times New Roman"/>
              <a:cs typeface="Arial"/>
            </a:endParaRPr>
          </a:p>
          <a:p>
            <a:pPr>
              <a:buFont typeface="Wingdings"/>
              <a:buChar char="v"/>
            </a:pPr>
            <a:r>
              <a:rPr lang="en-US" sz="2000" dirty="0">
                <a:latin typeface="Times New Roman"/>
                <a:ea typeface="Arial Unicode MS"/>
                <a:cs typeface="Arial"/>
              </a:rPr>
              <a:t>Make another GAN model which will tell the intensity of the BRVO disease.</a:t>
            </a:r>
            <a:endParaRPr lang="en-US" sz="2000" dirty="0">
              <a:latin typeface="Times New Roman"/>
              <a:cs typeface="Arial"/>
            </a:endParaRPr>
          </a:p>
        </p:txBody>
      </p:sp>
    </p:spTree>
    <p:extLst>
      <p:ext uri="{BB962C8B-B14F-4D97-AF65-F5344CB8AC3E}">
        <p14:creationId xmlns:p14="http://schemas.microsoft.com/office/powerpoint/2010/main" val="2713041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 name="TextBox 1"/>
          <p:cNvSpPr txBox="1"/>
          <p:nvPr/>
        </p:nvSpPr>
        <p:spPr>
          <a:xfrm>
            <a:off x="1126671" y="693964"/>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b="1"/>
              <a:t>References </a:t>
            </a:r>
          </a:p>
        </p:txBody>
      </p:sp>
      <p:sp>
        <p:nvSpPr>
          <p:cNvPr id="3" name="TextBox 2"/>
          <p:cNvSpPr txBox="1"/>
          <p:nvPr/>
        </p:nvSpPr>
        <p:spPr>
          <a:xfrm>
            <a:off x="1224641" y="1518557"/>
            <a:ext cx="751930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latin typeface="Arial" panose="020B0604020202020204"/>
                <a:ea typeface="SimSun" panose="02010600030101010101" pitchFamily="2" charset="-122"/>
                <a:cs typeface="Arial" panose="020B0604020202020204"/>
              </a:rPr>
              <a:t>[1]  A Two-Stage GAN for High-Resolution Retinal Image Generation and Segmentation</a:t>
            </a:r>
            <a:endParaRPr lang="en-US" dirty="0">
              <a:latin typeface="Arial" panose="020B0604020202020204"/>
              <a:ea typeface="SimSun" panose="02010600030101010101" pitchFamily="2" charset="-122"/>
            </a:endParaRPr>
          </a:p>
          <a:p>
            <a:r>
              <a:rPr lang="en-US" dirty="0">
                <a:solidFill>
                  <a:srgbClr val="FF0000"/>
                </a:solidFill>
                <a:latin typeface="Arial" panose="020B0604020202020204"/>
                <a:ea typeface="SimSun" panose="02010600030101010101" pitchFamily="2" charset="-122"/>
                <a:cs typeface="Arial" panose="020B0604020202020204"/>
                <a:hlinkClick r:id="rId2"/>
              </a:rPr>
              <a:t> https://www.mdpi.com/2079-9292/11/1/60</a:t>
            </a:r>
            <a:endParaRPr lang="en-US" dirty="0">
              <a:solidFill>
                <a:srgbClr val="FF0000"/>
              </a:solidFill>
              <a:latin typeface="Arial" panose="020B0604020202020204"/>
              <a:ea typeface="SimSun" panose="02010600030101010101" pitchFamily="2" charset="-122"/>
              <a:hlinkClick r:id="rId2"/>
            </a:endParaRPr>
          </a:p>
          <a:p>
            <a:r>
              <a:rPr lang="en-US" dirty="0">
                <a:latin typeface="Arial" panose="020B0604020202020204"/>
                <a:ea typeface="SimSun" panose="02010600030101010101" pitchFamily="2" charset="-122"/>
                <a:cs typeface="Arial" panose="020B0604020202020204"/>
              </a:rPr>
              <a:t>[2] Classification of Multiple Retinal Disorders from Enhanced Fundus Images Using Semi-supervised GAN</a:t>
            </a:r>
            <a:endParaRPr lang="en-US" dirty="0">
              <a:latin typeface="Arial" panose="020B0604020202020204"/>
              <a:ea typeface="SimSun" panose="02010600030101010101" pitchFamily="2" charset="-122"/>
            </a:endParaRPr>
          </a:p>
          <a:p>
            <a:r>
              <a:rPr lang="en-US" dirty="0">
                <a:solidFill>
                  <a:srgbClr val="FF0000"/>
                </a:solidFill>
                <a:latin typeface="Arial" panose="020B0604020202020204"/>
                <a:ea typeface="SimSun" panose="02010600030101010101" pitchFamily="2" charset="-122"/>
                <a:cs typeface="Arial" panose="020B0604020202020204"/>
                <a:hlinkClick r:id="rId3"/>
              </a:rPr>
              <a:t> https://link.springer.com/article/10.1007/s42979-021-00945-6</a:t>
            </a:r>
            <a:endParaRPr lang="en-US" dirty="0">
              <a:solidFill>
                <a:srgbClr val="FF0000"/>
              </a:solidFill>
              <a:latin typeface="Arial" panose="020B0604020202020204"/>
              <a:ea typeface="SimSun" panose="02010600030101010101" pitchFamily="2" charset="-122"/>
              <a:hlinkClick r:id="rId3"/>
            </a:endParaRPr>
          </a:p>
          <a:p>
            <a:r>
              <a:rPr lang="en-US" dirty="0">
                <a:latin typeface="Arial" panose="020B0604020202020204"/>
                <a:ea typeface="SimSun" panose="02010600030101010101" pitchFamily="2" charset="-122"/>
                <a:cs typeface="Arial" panose="020B0604020202020204"/>
              </a:rPr>
              <a:t>[3] Application of generative adversarial networks (GAN) for ophthalmology image domains: a survey</a:t>
            </a:r>
            <a:endParaRPr lang="en-US" dirty="0">
              <a:latin typeface="Arial" panose="020B0604020202020204"/>
              <a:ea typeface="SimSun" panose="02010600030101010101" pitchFamily="2" charset="-122"/>
            </a:endParaRPr>
          </a:p>
          <a:p>
            <a:r>
              <a:rPr lang="en-US" dirty="0">
                <a:latin typeface="Arial" panose="020B0604020202020204"/>
                <a:ea typeface="SimSun" panose="02010600030101010101" pitchFamily="2" charset="-122"/>
                <a:cs typeface="Arial" panose="020B0604020202020204"/>
              </a:rPr>
              <a:t> </a:t>
            </a:r>
            <a:r>
              <a:rPr lang="en-US" u="sng" dirty="0">
                <a:solidFill>
                  <a:srgbClr val="FF0000"/>
                </a:solidFill>
                <a:latin typeface="Arial" panose="020B0604020202020204"/>
                <a:ea typeface="SimSun" panose="02010600030101010101" pitchFamily="2" charset="-122"/>
                <a:cs typeface="Arial" panose="020B0604020202020204"/>
              </a:rPr>
              <a:t>https://link.springer.com/article/10.1186/s40662-022-00277-3</a:t>
            </a:r>
            <a:endParaRPr lang="en-US" dirty="0">
              <a:solidFill>
                <a:srgbClr val="FF0000"/>
              </a:solidFill>
              <a:latin typeface="Arial" panose="020B0604020202020204"/>
              <a:ea typeface="SimSun" panose="02010600030101010101" pitchFamily="2" charset="-122"/>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ext Box 4"/>
          <p:cNvSpPr txBox="1"/>
          <p:nvPr/>
        </p:nvSpPr>
        <p:spPr>
          <a:xfrm>
            <a:off x="1208405" y="520065"/>
            <a:ext cx="4572000" cy="583565"/>
          </a:xfrm>
          <a:prstGeom prst="rect">
            <a:avLst/>
          </a:prstGeom>
          <a:noFill/>
        </p:spPr>
        <p:txBody>
          <a:bodyPr wrap="square" rtlCol="0" anchor="t">
            <a:spAutoFit/>
          </a:bodyPr>
          <a:lstStyle/>
          <a:p>
            <a:r>
              <a:rPr lang="en-US" sz="3200" b="1" dirty="0">
                <a:latin typeface="Aptos Display"/>
                <a:sym typeface="+mn-ea"/>
              </a:rPr>
              <a:t>Problem Statement</a:t>
            </a:r>
          </a:p>
        </p:txBody>
      </p:sp>
      <p:sp>
        <p:nvSpPr>
          <p:cNvPr id="6" name="Content Placeholder 5"/>
          <p:cNvSpPr>
            <a:spLocks noGrp="1"/>
          </p:cNvSpPr>
          <p:nvPr>
            <p:ph idx="1"/>
          </p:nvPr>
        </p:nvSpPr>
        <p:spPr>
          <a:xfrm>
            <a:off x="1703070" y="1483359"/>
            <a:ext cx="5728626" cy="2711110"/>
          </a:xfrm>
        </p:spPr>
        <p:txBody>
          <a:bodyPr vert="horz" lIns="68580" tIns="34290" rIns="68580" bIns="34290" rtlCol="0">
            <a:normAutofit/>
          </a:bodyPr>
          <a:lstStyle/>
          <a:p>
            <a:pPr algn="l"/>
            <a:r>
              <a:rPr lang="en-US" sz="1800">
                <a:latin typeface="Times New Roman" panose="02020603050405020304"/>
                <a:ea typeface="+mj-lt"/>
                <a:cs typeface="Times New Roman" panose="02020603050405020304"/>
              </a:rPr>
              <a:t>Branch retinal vein occlusion (BRVO) leads to unpredictable visual impairment and varying treatment needs,complicating outcome prediction. This project uses GANs to generate synthetic data from initial visit information, including the complete treatment records of 11 patients, to enhance predictions of treatment needs and cure rates. The goal is to enable personalized and efficient treatment plans for BRVO patients.</a:t>
            </a:r>
            <a:endParaRPr lang="en-US" sz="1800">
              <a:latin typeface="Times New Roman" panose="02020603050405020304"/>
              <a:cs typeface="Times New Roman" panose="02020603050405020304"/>
            </a:endParaRPr>
          </a:p>
          <a:p>
            <a:pPr algn="l"/>
            <a:endParaRPr lang="en-US" sz="1800">
              <a:latin typeface="Times New Roman" panose="02020603050405020304"/>
              <a:cs typeface="Times New Roman" panose="02020603050405020304"/>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Freeform: Shape 8"/>
          <p:cNvSpPr>
            <a:spLocks noGrp="1" noRot="1" noChangeAspect="1" noMove="1" noResize="1" noEditPoints="1" noAdjustHandles="1" noChangeArrowheads="1" noChangeShapeType="1" noTextEdit="1"/>
          </p:cNvSpPr>
          <p:nvPr/>
        </p:nvSpPr>
        <p:spPr>
          <a:xfrm>
            <a:off x="1465326" y="0"/>
            <a:ext cx="6213348" cy="51435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p:cNvSpPr>
            <a:spLocks noGrp="1" noRot="1" noChangeAspect="1" noMove="1" noResize="1" noEditPoints="1" noAdjustHandles="1" noChangeArrowheads="1" noChangeShapeType="1" noTextEdit="1"/>
          </p:cNvSpPr>
          <p:nvPr/>
        </p:nvSpPr>
        <p:spPr>
          <a:xfrm>
            <a:off x="1588770" y="0"/>
            <a:ext cx="5966460" cy="51435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a:off x="1916723" y="1081453"/>
            <a:ext cx="5310553" cy="2980593"/>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algn="ctr" rtl="0">
              <a:lnSpc>
                <a:spcPct val="90000"/>
              </a:lnSpc>
              <a:spcAft>
                <a:spcPts val="600"/>
              </a:spcAft>
            </a:pPr>
            <a:r>
              <a:rPr lang="en-US" sz="4100" b="1">
                <a:solidFill>
                  <a:schemeClr val="bg1">
                    <a:lumMod val="95000"/>
                    <a:lumOff val="5000"/>
                  </a:schemeClr>
                </a:solidFill>
                <a:latin typeface="+mj-lt"/>
                <a:ea typeface="+mj-ea"/>
                <a:cs typeface="+mj-cs"/>
              </a:rPr>
              <a:t>Thank you</a:t>
            </a: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Text Box 3"/>
          <p:cNvSpPr txBox="1"/>
          <p:nvPr/>
        </p:nvSpPr>
        <p:spPr>
          <a:xfrm>
            <a:off x="346710" y="247015"/>
            <a:ext cx="4572000" cy="583565"/>
          </a:xfrm>
          <a:prstGeom prst="rect">
            <a:avLst/>
          </a:prstGeom>
          <a:noFill/>
        </p:spPr>
        <p:txBody>
          <a:bodyPr wrap="square" rtlCol="0" anchor="t">
            <a:spAutoFit/>
          </a:bodyPr>
          <a:lstStyle/>
          <a:p>
            <a:r>
              <a:rPr lang="en-US" sz="3200" b="1" dirty="0">
                <a:latin typeface="Aptos Display"/>
                <a:sym typeface="+mn-ea"/>
              </a:rPr>
              <a:t>Literature S</a:t>
            </a:r>
            <a:r>
              <a:rPr lang="en-IN" altLang="en-US" sz="3200" b="1" dirty="0">
                <a:latin typeface="Aptos Display"/>
                <a:sym typeface="+mn-ea"/>
              </a:rPr>
              <a:t>urvey</a:t>
            </a:r>
          </a:p>
        </p:txBody>
      </p:sp>
      <p:sp>
        <p:nvSpPr>
          <p:cNvPr id="5" name="Content Placeholder 4"/>
          <p:cNvSpPr>
            <a:spLocks noGrp="1"/>
          </p:cNvSpPr>
          <p:nvPr>
            <p:ph idx="1"/>
          </p:nvPr>
        </p:nvSpPr>
        <p:spPr>
          <a:xfrm>
            <a:off x="411480" y="1099184"/>
            <a:ext cx="7638168" cy="3614813"/>
          </a:xfrm>
        </p:spPr>
        <p:txBody>
          <a:bodyPr vert="horz" lIns="91440" tIns="45720" rIns="91440" bIns="45720" rtlCol="0">
            <a:noAutofit/>
          </a:bodyPr>
          <a:lstStyle/>
          <a:p>
            <a:pPr>
              <a:lnSpc>
                <a:spcPct val="120000"/>
              </a:lnSpc>
            </a:pPr>
            <a:r>
              <a:rPr lang="en-US" sz="1400" b="1">
                <a:latin typeface="Times New Roman" panose="02020603050405020304"/>
                <a:ea typeface="+mj-lt"/>
                <a:cs typeface="Times New Roman" panose="02020603050405020304"/>
              </a:rPr>
              <a:t>Generative Adversarial Networks (GANs)</a:t>
            </a:r>
            <a:r>
              <a:rPr lang="en-US" sz="1400">
                <a:latin typeface="Times New Roman" panose="02020603050405020304"/>
                <a:ea typeface="+mj-lt"/>
                <a:cs typeface="Times New Roman" panose="02020603050405020304"/>
              </a:rPr>
              <a:t> have been applied to medical imaging for data augmentation, image synthesis, and enhancing model training across various modalities like MRI, CT, and retinal images.</a:t>
            </a:r>
          </a:p>
          <a:p>
            <a:pPr>
              <a:lnSpc>
                <a:spcPct val="120000"/>
              </a:lnSpc>
            </a:pPr>
            <a:endParaRPr lang="en-US" sz="1400">
              <a:latin typeface="Times New Roman" panose="02020603050405020304"/>
              <a:ea typeface="+mj-lt"/>
              <a:cs typeface="Times New Roman" panose="02020603050405020304"/>
            </a:endParaRPr>
          </a:p>
          <a:p>
            <a:pPr>
              <a:lnSpc>
                <a:spcPct val="120000"/>
              </a:lnSpc>
            </a:pPr>
            <a:r>
              <a:rPr lang="en-US" sz="1400">
                <a:latin typeface="Times New Roman" panose="02020603050405020304"/>
                <a:ea typeface="+mj-lt"/>
                <a:cs typeface="Times New Roman" panose="02020603050405020304"/>
              </a:rPr>
              <a:t>GANs help with tasks such as segmentation, anomaly detection, and image enhancement but face challenges in generalization, clinical integration, and anatomical accuracy.</a:t>
            </a:r>
            <a:endParaRPr lang="en-US" sz="1400">
              <a:latin typeface="Times New Roman" panose="02020603050405020304"/>
              <a:cs typeface="Times New Roman" panose="02020603050405020304"/>
            </a:endParaRPr>
          </a:p>
          <a:p>
            <a:pPr>
              <a:lnSpc>
                <a:spcPct val="120000"/>
              </a:lnSpc>
            </a:pPr>
            <a:endParaRPr lang="en-US" sz="1400" b="1">
              <a:latin typeface="Times New Roman" panose="02020603050405020304"/>
              <a:ea typeface="+mj-lt"/>
              <a:cs typeface="Times New Roman" panose="02020603050405020304"/>
            </a:endParaRPr>
          </a:p>
          <a:p>
            <a:pPr>
              <a:lnSpc>
                <a:spcPct val="120000"/>
              </a:lnSpc>
            </a:pPr>
            <a:r>
              <a:rPr lang="en-US" sz="1400" b="1">
                <a:latin typeface="Times New Roman" panose="02020603050405020304"/>
                <a:ea typeface="+mj-lt"/>
                <a:cs typeface="Times New Roman" panose="02020603050405020304"/>
              </a:rPr>
              <a:t>Synthetic Data Generation</a:t>
            </a:r>
            <a:r>
              <a:rPr lang="en-US" sz="1400">
                <a:latin typeface="Times New Roman" panose="02020603050405020304"/>
                <a:ea typeface="+mj-lt"/>
                <a:cs typeface="Times New Roman" panose="02020603050405020304"/>
              </a:rPr>
              <a:t> shows promise for improving model performance, especially in under-represented datasets, but requires evaluation of real-world efficacy.</a:t>
            </a:r>
            <a:endParaRPr lang="en-US" sz="1400">
              <a:latin typeface="Times New Roman" panose="02020603050405020304"/>
              <a:cs typeface="Times New Roman" panose="02020603050405020304"/>
            </a:endParaRPr>
          </a:p>
          <a:p>
            <a:pPr>
              <a:lnSpc>
                <a:spcPct val="120000"/>
              </a:lnSpc>
            </a:pPr>
            <a:endParaRPr lang="en-US" sz="1400">
              <a:latin typeface="Times New Roman" panose="02020603050405020304"/>
              <a:ea typeface="+mj-lt"/>
              <a:cs typeface="Times New Roman" panose="02020603050405020304"/>
            </a:endParaRPr>
          </a:p>
          <a:p>
            <a:pPr>
              <a:lnSpc>
                <a:spcPct val="120000"/>
              </a:lnSpc>
            </a:pPr>
            <a:r>
              <a:rPr lang="en-US" sz="1400">
                <a:latin typeface="Times New Roman" panose="02020603050405020304"/>
                <a:ea typeface="+mj-lt"/>
                <a:cs typeface="Times New Roman" panose="02020603050405020304"/>
              </a:rPr>
              <a:t>In the retinal domain, GANs have been used to generate synthetic retinal images, improving data augmentation for deep learning models.</a:t>
            </a:r>
            <a:endParaRPr lang="en-US" sz="1400">
              <a:latin typeface="Times New Roman" panose="02020603050405020304"/>
              <a:cs typeface="Times New Roman" panose="02020603050405020304"/>
            </a:endParaRPr>
          </a:p>
          <a:p>
            <a:pPr>
              <a:lnSpc>
                <a:spcPct val="120000"/>
              </a:lnSpc>
            </a:pPr>
            <a:endParaRPr lang="en-US" sz="1400">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itle 4"/>
          <p:cNvSpPr>
            <a:spLocks noGrp="1"/>
          </p:cNvSpPr>
          <p:nvPr>
            <p:ph type="title"/>
          </p:nvPr>
        </p:nvSpPr>
        <p:spPr>
          <a:xfrm>
            <a:off x="-273685" y="302260"/>
            <a:ext cx="5447030" cy="779145"/>
          </a:xfrm>
        </p:spPr>
        <p:txBody>
          <a:bodyPr anchor="b">
            <a:normAutofit/>
          </a:bodyPr>
          <a:lstStyle/>
          <a:p>
            <a:r>
              <a:rPr lang="en-US" sz="3200" b="1" dirty="0">
                <a:latin typeface="Aptos Display"/>
              </a:rPr>
              <a:t>Research Gaps</a:t>
            </a:r>
          </a:p>
        </p:txBody>
      </p:sp>
      <p:sp>
        <p:nvSpPr>
          <p:cNvPr id="6" name="Content Placeholder 5"/>
          <p:cNvSpPr>
            <a:spLocks noGrp="1"/>
          </p:cNvSpPr>
          <p:nvPr>
            <p:ph idx="1"/>
          </p:nvPr>
        </p:nvSpPr>
        <p:spPr>
          <a:xfrm>
            <a:off x="903605" y="1328419"/>
            <a:ext cx="7638168" cy="3614813"/>
          </a:xfrm>
        </p:spPr>
        <p:txBody>
          <a:bodyPr vert="horz" lIns="91440" tIns="45720" rIns="91440" bIns="45720" rtlCol="0">
            <a:normAutofit/>
          </a:bodyPr>
          <a:lstStyle/>
          <a:p>
            <a:pPr>
              <a:lnSpc>
                <a:spcPct val="120000"/>
              </a:lnSpc>
            </a:pPr>
            <a:r>
              <a:rPr lang="en-US" sz="1400" b="1">
                <a:latin typeface="Times New Roman" panose="02020603050405020304"/>
                <a:ea typeface="+mj-lt"/>
                <a:cs typeface="Times New Roman" panose="02020603050405020304"/>
              </a:rPr>
              <a:t>Incomplete Treatment Data</a:t>
            </a:r>
            <a:r>
              <a:rPr lang="en-US" sz="1400">
                <a:latin typeface="Times New Roman" panose="02020603050405020304"/>
                <a:ea typeface="+mj-lt"/>
                <a:cs typeface="Times New Roman" panose="02020603050405020304"/>
              </a:rPr>
              <a:t>: Limited patient data hampers the ability to predict long-term outcomes for those who have not completed all treatments.</a:t>
            </a:r>
          </a:p>
          <a:p>
            <a:pPr>
              <a:lnSpc>
                <a:spcPct val="120000"/>
              </a:lnSpc>
            </a:pPr>
            <a:endParaRPr lang="en-US" sz="1400">
              <a:latin typeface="Times New Roman" panose="02020603050405020304"/>
              <a:ea typeface="+mj-lt"/>
              <a:cs typeface="Times New Roman" panose="02020603050405020304"/>
            </a:endParaRPr>
          </a:p>
          <a:p>
            <a:pPr>
              <a:lnSpc>
                <a:spcPct val="120000"/>
              </a:lnSpc>
            </a:pPr>
            <a:r>
              <a:rPr lang="en-US" sz="1400" b="1">
                <a:latin typeface="Times New Roman" panose="02020603050405020304"/>
                <a:ea typeface="+mj-lt"/>
                <a:cs typeface="Times New Roman" panose="02020603050405020304"/>
              </a:rPr>
              <a:t>Synthetic Data Generation</a:t>
            </a:r>
            <a:r>
              <a:rPr lang="en-US" sz="1400">
                <a:latin typeface="Times New Roman" panose="02020603050405020304"/>
                <a:ea typeface="+mj-lt"/>
                <a:cs typeface="Times New Roman" panose="02020603050405020304"/>
              </a:rPr>
              <a:t>: Using GANs to generate synthetic progression data for patients missing complete treatment records.</a:t>
            </a:r>
          </a:p>
          <a:p>
            <a:pPr>
              <a:lnSpc>
                <a:spcPct val="120000"/>
              </a:lnSpc>
            </a:pPr>
            <a:endParaRPr lang="en-US" sz="1400">
              <a:latin typeface="Times New Roman" panose="02020603050405020304"/>
              <a:ea typeface="+mj-lt"/>
              <a:cs typeface="Times New Roman" panose="02020603050405020304"/>
            </a:endParaRPr>
          </a:p>
          <a:p>
            <a:pPr>
              <a:lnSpc>
                <a:spcPct val="120000"/>
              </a:lnSpc>
            </a:pPr>
            <a:r>
              <a:rPr lang="en-US" sz="1400" b="1">
                <a:latin typeface="Times New Roman" panose="02020603050405020304"/>
                <a:ea typeface="+mj-lt"/>
                <a:cs typeface="Times New Roman" panose="02020603050405020304"/>
              </a:rPr>
              <a:t>Longitudinal Data</a:t>
            </a:r>
            <a:r>
              <a:rPr lang="en-US" sz="1400">
                <a:latin typeface="Times New Roman" panose="02020603050405020304"/>
                <a:ea typeface="+mj-lt"/>
                <a:cs typeface="Times New Roman" panose="02020603050405020304"/>
              </a:rPr>
              <a:t>: Integration of longitudinal data to enhance the prediction of long-term treatment needs and outcomes.</a:t>
            </a:r>
          </a:p>
          <a:p>
            <a:pPr marL="635" indent="0">
              <a:lnSpc>
                <a:spcPct val="120000"/>
              </a:lnSpc>
              <a:buNone/>
            </a:pPr>
            <a:endParaRPr lang="en-US" sz="1400">
              <a:latin typeface="Times New Roman" panose="02020603050405020304"/>
              <a:ea typeface="+mj-lt"/>
              <a:cs typeface="Times New Roman" panose="02020603050405020304"/>
            </a:endParaRPr>
          </a:p>
          <a:p>
            <a:pPr>
              <a:lnSpc>
                <a:spcPct val="120000"/>
              </a:lnSpc>
            </a:pPr>
            <a:r>
              <a:rPr lang="en-US" sz="1400" b="1">
                <a:latin typeface="Times New Roman" panose="02020603050405020304"/>
                <a:ea typeface="+mj-lt"/>
                <a:cs typeface="Times New Roman" panose="02020603050405020304"/>
              </a:rPr>
              <a:t>Predicting Disease Trajectory</a:t>
            </a:r>
            <a:r>
              <a:rPr lang="en-US" sz="1400">
                <a:latin typeface="Times New Roman" panose="02020603050405020304"/>
                <a:ea typeface="+mj-lt"/>
                <a:cs typeface="Times New Roman" panose="02020603050405020304"/>
              </a:rPr>
              <a:t>: This approach helps forecast the disease progression after one treatment and determines the future number of treatments needed from the initial visit.</a:t>
            </a:r>
          </a:p>
          <a:p>
            <a:pPr>
              <a:lnSpc>
                <a:spcPct val="120000"/>
              </a:lnSpc>
            </a:pPr>
            <a:endParaRPr lang="en-US" sz="1400">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Text Box 3"/>
          <p:cNvSpPr txBox="1"/>
          <p:nvPr/>
        </p:nvSpPr>
        <p:spPr>
          <a:xfrm>
            <a:off x="253365" y="268605"/>
            <a:ext cx="4572000" cy="645160"/>
          </a:xfrm>
          <a:prstGeom prst="rect">
            <a:avLst/>
          </a:prstGeom>
          <a:noFill/>
        </p:spPr>
        <p:txBody>
          <a:bodyPr wrap="square" rtlCol="0" anchor="t">
            <a:spAutoFit/>
          </a:bodyPr>
          <a:lstStyle/>
          <a:p>
            <a:r>
              <a:rPr lang="en-US" sz="3600" b="1" dirty="0">
                <a:latin typeface="Aptos Display"/>
                <a:sym typeface="+mn-ea"/>
              </a:rPr>
              <a:t>Dataset</a:t>
            </a:r>
          </a:p>
        </p:txBody>
      </p:sp>
      <p:sp>
        <p:nvSpPr>
          <p:cNvPr id="5" name="Content Placeholder 4"/>
          <p:cNvSpPr>
            <a:spLocks noGrp="1"/>
          </p:cNvSpPr>
          <p:nvPr>
            <p:ph idx="1"/>
          </p:nvPr>
        </p:nvSpPr>
        <p:spPr/>
        <p:txBody>
          <a:bodyPr vert="horz" lIns="91440" tIns="45720" rIns="91440" bIns="45720" rtlCol="0" anchor="t">
            <a:normAutofit/>
          </a:bodyPr>
          <a:lstStyle/>
          <a:p>
            <a:r>
              <a:rPr lang="en-US" sz="1800" dirty="0">
                <a:latin typeface="Times New Roman" panose="02020603050405020304"/>
                <a:cs typeface="Times New Roman" panose="02020603050405020304"/>
              </a:rPr>
              <a:t>We are using SOUL dataset which is related to </a:t>
            </a:r>
            <a:r>
              <a:rPr lang="en-US" sz="1800" dirty="0">
                <a:latin typeface="Times New Roman" panose="02020603050405020304"/>
                <a:ea typeface="+mj-lt"/>
                <a:cs typeface="Times New Roman" panose="02020603050405020304"/>
              </a:rPr>
              <a:t>vision-threatening retinal vascular condition called Branch Retinal Vein Occlusion (BRVO), images are obtained through Optical Coherence Tomography Angiography (OCTA).</a:t>
            </a:r>
          </a:p>
          <a:p>
            <a:endParaRPr lang="en-US" sz="1800" dirty="0">
              <a:latin typeface="Times New Roman" panose="02020603050405020304"/>
              <a:ea typeface="+mj-lt"/>
              <a:cs typeface="Times New Roman" panose="02020603050405020304"/>
            </a:endParaRPr>
          </a:p>
          <a:p>
            <a:r>
              <a:rPr lang="en-US" sz="1800" dirty="0">
                <a:latin typeface="Times New Roman" panose="02020603050405020304"/>
                <a:cs typeface="Times New Roman" panose="02020603050405020304"/>
              </a:rPr>
              <a:t>This dataset contains images of 53 patients collected at </a:t>
            </a:r>
            <a:r>
              <a:rPr lang="en-US" sz="1800" dirty="0">
                <a:latin typeface="Times New Roman" panose="02020603050405020304"/>
                <a:ea typeface="+mj-lt"/>
                <a:cs typeface="Times New Roman" panose="02020603050405020304"/>
              </a:rPr>
              <a:t>the Affiliated Hospital of Shandong Second Medical University between 2020 and 2021. </a:t>
            </a:r>
          </a:p>
          <a:p>
            <a:pPr marL="635" indent="0">
              <a:buNone/>
            </a:pPr>
            <a:endParaRPr lang="en-US" sz="1800" dirty="0">
              <a:latin typeface="Times New Roman" panose="02020603050405020304"/>
              <a:cs typeface="Times New Roman" panose="02020603050405020304"/>
            </a:endParaRPr>
          </a:p>
          <a:p>
            <a:r>
              <a:rPr lang="en-US" sz="1800" dirty="0">
                <a:latin typeface="Times New Roman" panose="02020603050405020304"/>
                <a:cs typeface="Times New Roman" panose="02020603050405020304"/>
              </a:rPr>
              <a:t>This dataset  contains 6 substages which are surgeries and the follow up 2 </a:t>
            </a:r>
            <a:r>
              <a:rPr lang="en-US" sz="1800" dirty="0" err="1">
                <a:latin typeface="Times New Roman" panose="02020603050405020304"/>
                <a:cs typeface="Times New Roman" panose="02020603050405020304"/>
              </a:rPr>
              <a:t>vists</a:t>
            </a:r>
            <a:r>
              <a:rPr lang="en-US" sz="1800" dirty="0">
                <a:latin typeface="Times New Roman" panose="02020603050405020304"/>
                <a:cs typeface="Times New Roman" panose="02020603050405020304"/>
              </a:rPr>
              <a:t> after each surgery.</a:t>
            </a:r>
          </a:p>
          <a:p>
            <a:endParaRPr lang="en-US" sz="1800">
              <a:latin typeface="Times New Roman" panose="02020603050405020304"/>
              <a:cs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nvSpPr>
        <p:spPr>
          <a:xfrm rot="10800000">
            <a:off x="7754938" y="-12700"/>
            <a:ext cx="1411288" cy="1409700"/>
          </a:xfrm>
          <a:prstGeom prst="r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ext Box 4"/>
          <p:cNvSpPr txBox="1"/>
          <p:nvPr/>
        </p:nvSpPr>
        <p:spPr>
          <a:xfrm>
            <a:off x="201295" y="835660"/>
            <a:ext cx="7344410" cy="3385542"/>
          </a:xfrm>
          <a:prstGeom prst="rect">
            <a:avLst/>
          </a:prstGeom>
          <a:noFill/>
        </p:spPr>
        <p:txBody>
          <a:bodyPr wrap="square" lIns="91440" tIns="45720" rIns="91440" bIns="45720" rtlCol="0" anchor="t">
            <a:spAutoFit/>
          </a:bodyPr>
          <a:lstStyle/>
          <a:p>
            <a:endParaRPr lang="en-US" sz="1600" b="1">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endParaRPr lang="en-IN" altLang="en-US" sz="1600">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IN" altLang="en-US" sz="1400" dirty="0">
                <a:latin typeface="Times New Roman"/>
                <a:ea typeface="SimSun"/>
                <a:cs typeface="Times New Roman"/>
              </a:rPr>
              <a:t>T</a:t>
            </a:r>
            <a:r>
              <a:rPr lang="en-US" sz="1400" dirty="0">
                <a:latin typeface="Times New Roman"/>
                <a:ea typeface="SimSun"/>
                <a:cs typeface="Times New Roman"/>
              </a:rPr>
              <a:t>he</a:t>
            </a:r>
            <a:r>
              <a:rPr lang="en-IN" altLang="en-US" sz="1400" dirty="0">
                <a:latin typeface="Times New Roman"/>
                <a:ea typeface="SimSun"/>
                <a:cs typeface="Times New Roman"/>
              </a:rPr>
              <a:t> CRGAN</a:t>
            </a:r>
            <a:r>
              <a:rPr lang="en-US" sz="1400" dirty="0">
                <a:latin typeface="Times New Roman"/>
                <a:ea typeface="SimSun"/>
                <a:cs typeface="Times New Roman"/>
              </a:rPr>
              <a:t> model utilizes a Conditional Recurrent GAN (CRGAN) with a Recurrent Generator and a Conditional Discriminator.</a:t>
            </a:r>
          </a:p>
          <a:p>
            <a:pPr marL="285750" indent="-285750">
              <a:buFont typeface="Arial" panose="020B0604020202020204" pitchFamily="34" charset="0"/>
              <a:buChar char="•"/>
            </a:pPr>
            <a:endParaRPr lang="en-US" sz="1400" dirty="0">
              <a:latin typeface="Times New Roman"/>
              <a:ea typeface="SimSun"/>
              <a:cs typeface="Times New Roman"/>
            </a:endParaRPr>
          </a:p>
          <a:p>
            <a:pPr marL="285750" indent="-285750">
              <a:buFont typeface="Arial"/>
              <a:buChar char="•"/>
            </a:pPr>
            <a:r>
              <a:rPr lang="en-US" sz="1400" dirty="0">
                <a:latin typeface="Times New Roman"/>
                <a:ea typeface="SimSun"/>
                <a:cs typeface="Times New Roman"/>
              </a:rPr>
              <a:t> The Generator uses an LSTM layer to capture sequential dependencies from noise, patient IDs, and treatment stages.</a:t>
            </a:r>
            <a:endParaRPr lang="en-US">
              <a:cs typeface="Arial"/>
            </a:endParaRPr>
          </a:p>
          <a:p>
            <a:pPr marL="285750" indent="-285750">
              <a:buFont typeface="Arial" panose="020B0604020202020204" pitchFamily="34" charset="0"/>
              <a:buChar char="•"/>
            </a:pPr>
            <a:endParaRPr lang="en-US" sz="1400">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US" sz="1400" dirty="0">
                <a:latin typeface="Times New Roman"/>
                <a:ea typeface="SimSun"/>
                <a:cs typeface="Times New Roman"/>
              </a:rPr>
              <a:t>The Generator design combines LSTM layers with patient and stage embeddings, followed by transposed convolutional layers to generate realistic images that align with the provided conditions.</a:t>
            </a:r>
          </a:p>
          <a:p>
            <a:pPr>
              <a:buFont typeface="Arial" panose="020B0604020202020204" pitchFamily="34" charset="0"/>
            </a:pPr>
            <a:endParaRPr lang="en-US" sz="1400">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US" sz="1400" dirty="0">
                <a:latin typeface="Times New Roman"/>
                <a:ea typeface="SimSun"/>
                <a:cs typeface="Times New Roman"/>
              </a:rPr>
              <a:t>The Discriminator takes both the image and its corresponding patient ID and stage embeddings, concatenates them with the image, and passes them through convolutional layers to classify the image as real or fake.</a:t>
            </a:r>
          </a:p>
        </p:txBody>
      </p:sp>
      <p:sp>
        <p:nvSpPr>
          <p:cNvPr id="2" name="Text Box 3">
            <a:extLst>
              <a:ext uri="{FF2B5EF4-FFF2-40B4-BE49-F238E27FC236}">
                <a16:creationId xmlns:a16="http://schemas.microsoft.com/office/drawing/2014/main" id="{ED229A09-83BA-8549-0551-C57B1FD5ABDC}"/>
              </a:ext>
            </a:extLst>
          </p:cNvPr>
          <p:cNvSpPr txBox="1"/>
          <p:nvPr/>
        </p:nvSpPr>
        <p:spPr>
          <a:xfrm>
            <a:off x="163195" y="227965"/>
            <a:ext cx="4572000" cy="583565"/>
          </a:xfrm>
          <a:prstGeom prst="rect">
            <a:avLst/>
          </a:prstGeom>
          <a:noFill/>
        </p:spPr>
        <p:txBody>
          <a:bodyPr wrap="square" rtlCol="0" anchor="t">
            <a:spAutoFit/>
          </a:bodyPr>
          <a:ls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a:lstStyle>
          <a:p>
            <a:r>
              <a:rPr lang="en-US" sz="3200" b="1" dirty="0">
                <a:latin typeface="Aptos Display"/>
                <a:sym typeface="+mn-ea"/>
              </a:rPr>
              <a:t>Methodology</a:t>
            </a:r>
          </a:p>
        </p:txBody>
      </p:sp>
      <p:sp>
        <p:nvSpPr>
          <p:cNvPr id="3" name="TextBox 2">
            <a:extLst>
              <a:ext uri="{FF2B5EF4-FFF2-40B4-BE49-F238E27FC236}">
                <a16:creationId xmlns:a16="http://schemas.microsoft.com/office/drawing/2014/main" id="{405E4DB7-19BE-E835-8F56-DEF02E4BF808}"/>
              </a:ext>
            </a:extLst>
          </p:cNvPr>
          <p:cNvSpPr txBox="1"/>
          <p:nvPr/>
        </p:nvSpPr>
        <p:spPr>
          <a:xfrm>
            <a:off x="530678" y="832757"/>
            <a:ext cx="3837214"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Times New Roman"/>
                <a:cs typeface="Times New Roman"/>
              </a:rPr>
              <a:t>Conditional Recurrent GAN (CRGAN) </a:t>
            </a:r>
            <a:endParaRPr lang="en-US" sz="1600">
              <a:latin typeface="Times New Roman"/>
              <a:cs typeface="Times New Roman"/>
            </a:endParaRPr>
          </a:p>
          <a:p>
            <a:pPr algn="l"/>
            <a:endParaRPr lang="en-US" dirty="0">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5" name="矩形 24"/>
          <p:cNvSpPr/>
          <p:nvPr/>
        </p:nvSpPr>
        <p:spPr>
          <a:xfrm>
            <a:off x="-9525" y="4943475"/>
            <a:ext cx="9153525" cy="7620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6" name="Title 5"/>
          <p:cNvSpPr>
            <a:spLocks noGrp="1"/>
          </p:cNvSpPr>
          <p:nvPr>
            <p:ph type="title"/>
          </p:nvPr>
        </p:nvSpPr>
        <p:spPr>
          <a:xfrm>
            <a:off x="997585" y="514350"/>
            <a:ext cx="2136775" cy="731520"/>
          </a:xfrm>
        </p:spPr>
        <p:txBody>
          <a:bodyPr anchor="b">
            <a:normAutofit/>
          </a:bodyPr>
          <a:lstStyle/>
          <a:p>
            <a:r>
              <a:rPr lang="en-US" b="1" dirty="0">
                <a:latin typeface="Aptos Display"/>
              </a:rPr>
              <a:t>Contd..</a:t>
            </a:r>
          </a:p>
        </p:txBody>
      </p:sp>
      <p:sp>
        <p:nvSpPr>
          <p:cNvPr id="7" name="Content Placeholder 6"/>
          <p:cNvSpPr>
            <a:spLocks noGrp="1"/>
          </p:cNvSpPr>
          <p:nvPr>
            <p:ph idx="1"/>
          </p:nvPr>
        </p:nvSpPr>
        <p:spPr>
          <a:xfrm>
            <a:off x="868045" y="1397000"/>
            <a:ext cx="7638415" cy="2587625"/>
          </a:xfrm>
        </p:spPr>
        <p:txBody>
          <a:bodyPr vert="horz" lIns="91440" tIns="45720" rIns="91440" bIns="45720" rtlCol="0" anchor="t">
            <a:normAutofit/>
          </a:bodyPr>
          <a:lstStyle/>
          <a:p>
            <a:pPr>
              <a:lnSpc>
                <a:spcPct val="120000"/>
              </a:lnSpc>
            </a:pPr>
            <a:r>
              <a:rPr lang="en-US" sz="1400" dirty="0">
                <a:latin typeface="Times New Roman" panose="02020603050405020304"/>
                <a:ea typeface="+mj-lt"/>
                <a:cs typeface="Times New Roman" panose="02020603050405020304"/>
                <a:sym typeface="+mn-ea"/>
              </a:rPr>
              <a:t>The GAN was trained over multiple epochs, with the generator's performance monitored by recording and plotting the losses of both the Generator and Discriminator to track improvements over time.</a:t>
            </a:r>
            <a:endParaRPr lang="en-US" sz="1400" dirty="0">
              <a:latin typeface="Times New Roman" panose="02020603050405020304"/>
              <a:ea typeface="+mj-lt"/>
              <a:cs typeface="Times New Roman" panose="02020603050405020304"/>
            </a:endParaRPr>
          </a:p>
          <a:p>
            <a:pPr>
              <a:lnSpc>
                <a:spcPct val="120000"/>
              </a:lnSpc>
            </a:pPr>
            <a:endParaRPr lang="en-US" sz="1400" dirty="0">
              <a:latin typeface="Times New Roman" panose="02020603050405020304"/>
              <a:ea typeface="+mj-lt"/>
              <a:cs typeface="Times New Roman" panose="02020603050405020304"/>
              <a:sym typeface="+mn-ea"/>
            </a:endParaRPr>
          </a:p>
          <a:p>
            <a:pPr marL="635" indent="0">
              <a:buNone/>
            </a:pPr>
            <a:r>
              <a:rPr lang="en-IN" altLang="en-US" sz="1400" dirty="0">
                <a:latin typeface="Times New Roman" panose="02020603050405020304"/>
                <a:ea typeface="Arial Unicode MS"/>
                <a:cs typeface="Times New Roman" panose="02020603050405020304"/>
              </a:rPr>
              <a:t>Now , after this the images generated in this GAN model are given to another GAN model(Pix2Pix) for generating a label for the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8738</Words>
  <Application>Microsoft Office PowerPoint</Application>
  <PresentationFormat>On-screen Show (16:9)</PresentationFormat>
  <Paragraphs>281</Paragraphs>
  <Slides>40</Slides>
  <Notes>0</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1_默认设计模板</vt:lpstr>
      <vt:lpstr>3_默认设计模板</vt:lpstr>
      <vt:lpstr>Generating Synthetic images using GAN models</vt:lpstr>
      <vt:lpstr>PROJECT GUIDE – Dr. Sowmya V</vt:lpstr>
      <vt:lpstr>Introduction</vt:lpstr>
      <vt:lpstr>PowerPoint Presentation</vt:lpstr>
      <vt:lpstr>PowerPoint Presentation</vt:lpstr>
      <vt:lpstr>Research Gaps</vt:lpstr>
      <vt:lpstr>PowerPoint Presentation</vt:lpstr>
      <vt:lpstr>PowerPoint Presentation</vt:lpstr>
      <vt:lpstr>Contd..</vt:lpstr>
      <vt:lpstr>PowerPoint Presentation</vt:lpstr>
      <vt:lpstr>Contd..</vt:lpstr>
      <vt:lpstr>WORKFLOW</vt:lpstr>
      <vt:lpstr>Data Preprocessing</vt:lpstr>
      <vt:lpstr>Process</vt:lpstr>
      <vt:lpstr>Objective Function</vt:lpstr>
      <vt:lpstr>CRGAN Model</vt:lpstr>
      <vt:lpstr>Model contd..</vt:lpstr>
      <vt:lpstr>Architecutre</vt:lpstr>
      <vt:lpstr>Loss Function : Generator</vt:lpstr>
      <vt:lpstr>Loss Function : Discriminator</vt:lpstr>
      <vt:lpstr>HYPERPARAMETERS</vt:lpstr>
      <vt:lpstr>Activation Functions</vt:lpstr>
      <vt:lpstr>PowerPoint Presentation</vt:lpstr>
      <vt:lpstr>Results</vt:lpstr>
      <vt:lpstr>Results</vt:lpstr>
      <vt:lpstr>PIX2PIX Model</vt:lpstr>
      <vt:lpstr>Model contd..</vt:lpstr>
      <vt:lpstr>Architecture</vt:lpstr>
      <vt:lpstr>Loss Function : Generator</vt:lpstr>
      <vt:lpstr>Loss Function: Discriminator</vt:lpstr>
      <vt:lpstr>HYPERPARAMETERS</vt:lpstr>
      <vt:lpstr>Activation Functions</vt:lpstr>
      <vt:lpstr>Results</vt:lpstr>
      <vt:lpstr>Results</vt:lpstr>
      <vt:lpstr>PowerPoint Presentation</vt:lpstr>
      <vt:lpstr>Results</vt:lpstr>
      <vt:lpstr>Conclusion</vt:lpstr>
      <vt:lpstr>Future Works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thumm</cp:lastModifiedBy>
  <cp:revision>783</cp:revision>
  <dcterms:created xsi:type="dcterms:W3CDTF">2016-03-12T08:37:00Z</dcterms:created>
  <dcterms:modified xsi:type="dcterms:W3CDTF">2024-11-14T04:19:23Z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1033-12.2.0.13472</vt:lpwstr>
  </property>
  <property fmtid="{D5CDD505-2E9C-101B-9397-08002B2CF9AE}" pid="3" name="ICV">
    <vt:lpwstr>879C20F58C9745DBBC8B188B9E2319DB_12</vt:lpwstr>
  </property>
</Properties>
</file>