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4" r:id="rId7"/>
    <p:sldId id="267" r:id="rId8"/>
    <p:sldId id="266"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F45138-54EA-498D-ACA9-9F43D7E6FB27}"/>
              </a:ext>
            </a:extLst>
          </p:cNvPr>
          <p:cNvSpPr>
            <a:spLocks noGrp="1"/>
          </p:cNvSpPr>
          <p:nvPr>
            <p:ph type="subTitle" idx="1"/>
          </p:nvPr>
        </p:nvSpPr>
        <p:spPr/>
        <p:txBody>
          <a:bodyPr/>
          <a:lstStyle/>
          <a:p>
            <a:pPr algn="ctr">
              <a:lnSpc>
                <a:spcPct val="100000"/>
              </a:lnSpc>
            </a:pPr>
            <a:r>
              <a:rPr lang="en-US" dirty="0"/>
              <a:t>Maha Hackathon </a:t>
            </a:r>
            <a:r>
              <a:rPr lang="en-IN" dirty="0"/>
              <a:t>challenge 1.0</a:t>
            </a:r>
            <a:endParaRPr lang="en-US" dirty="0"/>
          </a:p>
        </p:txBody>
      </p:sp>
      <p:sp>
        <p:nvSpPr>
          <p:cNvPr id="6" name="TextBox 5">
            <a:extLst>
              <a:ext uri="{FF2B5EF4-FFF2-40B4-BE49-F238E27FC236}">
                <a16:creationId xmlns:a16="http://schemas.microsoft.com/office/drawing/2014/main" id="{D2B40A24-21B0-4225-8BD5-EDF06141A161}"/>
              </a:ext>
            </a:extLst>
          </p:cNvPr>
          <p:cNvSpPr txBox="1"/>
          <p:nvPr/>
        </p:nvSpPr>
        <p:spPr>
          <a:xfrm>
            <a:off x="136018" y="4702369"/>
            <a:ext cx="6340288" cy="1200329"/>
          </a:xfrm>
          <a:prstGeom prst="rect">
            <a:avLst/>
          </a:prstGeom>
          <a:noFill/>
        </p:spPr>
        <p:txBody>
          <a:bodyPr wrap="square">
            <a:spAutoFit/>
          </a:bodyPr>
          <a:lstStyle/>
          <a:p>
            <a:r>
              <a:rPr lang="en-US" dirty="0"/>
              <a:t>Name – Pranishraj Atul Nigade</a:t>
            </a:r>
          </a:p>
          <a:p>
            <a:r>
              <a:rPr lang="en-US" dirty="0"/>
              <a:t>Course – B.E.  (Artificial Intelligence and Data Science)</a:t>
            </a:r>
          </a:p>
          <a:p>
            <a:r>
              <a:rPr lang="en-US" dirty="0"/>
              <a:t>Year – Third Year</a:t>
            </a:r>
          </a:p>
          <a:p>
            <a:r>
              <a:rPr lang="en-US" dirty="0"/>
              <a:t>Address – Pune, Maharashtra </a:t>
            </a:r>
          </a:p>
        </p:txBody>
      </p:sp>
      <p:sp>
        <p:nvSpPr>
          <p:cNvPr id="5" name="Rectangle 2">
            <a:extLst>
              <a:ext uri="{FF2B5EF4-FFF2-40B4-BE49-F238E27FC236}">
                <a16:creationId xmlns:a16="http://schemas.microsoft.com/office/drawing/2014/main" id="{7119F207-902D-448B-B901-E773D0E839CC}"/>
              </a:ext>
            </a:extLst>
          </p:cNvPr>
          <p:cNvSpPr>
            <a:spLocks noGrp="1" noChangeArrowheads="1"/>
          </p:cNvSpPr>
          <p:nvPr>
            <p:ph type="ctrTitle"/>
          </p:nvPr>
        </p:nvSpPr>
        <p:spPr bwMode="auto">
          <a:xfrm>
            <a:off x="564777" y="2330875"/>
            <a:ext cx="113800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Governance for Maharashtra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597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D4B1-95A2-42C2-9EA1-8021B28942EC}"/>
              </a:ext>
            </a:extLst>
          </p:cNvPr>
          <p:cNvSpPr>
            <a:spLocks noGrp="1"/>
          </p:cNvSpPr>
          <p:nvPr>
            <p:ph type="title"/>
          </p:nvPr>
        </p:nvSpPr>
        <p:spPr>
          <a:xfrm>
            <a:off x="1294362" y="837108"/>
            <a:ext cx="9603275" cy="1049235"/>
          </a:xfrm>
        </p:spPr>
        <p:txBody>
          <a:bodyPr/>
          <a:lstStyle/>
          <a:p>
            <a:r>
              <a:rPr lang="en-US" dirty="0"/>
              <a:t>Problem statement</a:t>
            </a:r>
            <a:endParaRPr lang="en-IN" dirty="0"/>
          </a:p>
        </p:txBody>
      </p:sp>
      <p:sp>
        <p:nvSpPr>
          <p:cNvPr id="10" name="Content Placeholder 9">
            <a:extLst>
              <a:ext uri="{FF2B5EF4-FFF2-40B4-BE49-F238E27FC236}">
                <a16:creationId xmlns:a16="http://schemas.microsoft.com/office/drawing/2014/main" id="{A835B4A8-73A3-4603-835F-F43761817C99}"/>
              </a:ext>
            </a:extLst>
          </p:cNvPr>
          <p:cNvSpPr>
            <a:spLocks noGrp="1"/>
          </p:cNvSpPr>
          <p:nvPr>
            <p:ph idx="1"/>
          </p:nvPr>
        </p:nvSpPr>
        <p:spPr>
          <a:xfrm>
            <a:off x="1451579" y="4971657"/>
            <a:ext cx="9603275" cy="3450613"/>
          </a:xfrm>
        </p:spPr>
        <p:txBody>
          <a:bodyPr/>
          <a:lstStyle/>
          <a:p>
            <a:endParaRPr lang="en-US" dirty="0"/>
          </a:p>
          <a:p>
            <a:endParaRPr lang="en-IN" dirty="0"/>
          </a:p>
          <a:p>
            <a:endParaRPr lang="en-IN" dirty="0"/>
          </a:p>
          <a:p>
            <a:endParaRPr lang="en-IN" dirty="0"/>
          </a:p>
          <a:p>
            <a:endParaRPr lang="en-IN" dirty="0"/>
          </a:p>
          <a:p>
            <a:endParaRPr lang="en-IN" dirty="0"/>
          </a:p>
        </p:txBody>
      </p:sp>
      <p:sp>
        <p:nvSpPr>
          <p:cNvPr id="11" name="Rectangle 7">
            <a:extLst>
              <a:ext uri="{FF2B5EF4-FFF2-40B4-BE49-F238E27FC236}">
                <a16:creationId xmlns:a16="http://schemas.microsoft.com/office/drawing/2014/main" id="{792FEA16-9B4A-4BB3-83D0-5DCE0A88A500}"/>
              </a:ext>
            </a:extLst>
          </p:cNvPr>
          <p:cNvSpPr>
            <a:spLocks noChangeArrowheads="1"/>
          </p:cNvSpPr>
          <p:nvPr/>
        </p:nvSpPr>
        <p:spPr bwMode="auto">
          <a:xfrm>
            <a:off x="1137146" y="1958241"/>
            <a:ext cx="10050806"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Maharashtra’s governance spans 36 districts, urban &amp; rural bodies with vast administrative functions.</a:t>
            </a:r>
          </a:p>
          <a:p>
            <a:pPr>
              <a:spcBef>
                <a:spcPts val="12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Challenges: </a:t>
            </a:r>
          </a:p>
          <a:p>
            <a:pPr marL="742950" lvl="1" indent="-28575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Delays in decision-making due to manual processes.</a:t>
            </a:r>
          </a:p>
          <a:p>
            <a:pPr marL="742950" lvl="1" indent="-28575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Inefficient grievance redressal with slow response times.</a:t>
            </a:r>
          </a:p>
          <a:p>
            <a:pPr marL="742950" lvl="1" indent="-28575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predictive insights for planning and resource allocation.</a:t>
            </a:r>
          </a:p>
          <a:p>
            <a:pPr marL="742950" lvl="1" indent="-285750">
              <a:spcBef>
                <a:spcPts val="600"/>
              </a:spcBef>
              <a:spcAft>
                <a:spcPts val="12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Low transparency &amp; accessibility in public services.</a:t>
            </a:r>
          </a:p>
        </p:txBody>
      </p:sp>
    </p:spTree>
    <p:extLst>
      <p:ext uri="{BB962C8B-B14F-4D97-AF65-F5344CB8AC3E}">
        <p14:creationId xmlns:p14="http://schemas.microsoft.com/office/powerpoint/2010/main" val="358999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D4B1-95A2-42C2-9EA1-8021B28942EC}"/>
              </a:ext>
            </a:extLst>
          </p:cNvPr>
          <p:cNvSpPr>
            <a:spLocks noGrp="1"/>
          </p:cNvSpPr>
          <p:nvPr>
            <p:ph type="title"/>
          </p:nvPr>
        </p:nvSpPr>
        <p:spPr>
          <a:xfrm>
            <a:off x="1294362" y="837108"/>
            <a:ext cx="9603275" cy="1049235"/>
          </a:xfrm>
        </p:spPr>
        <p:txBody>
          <a:bodyPr/>
          <a:lstStyle/>
          <a:p>
            <a:r>
              <a:rPr lang="en-US" dirty="0"/>
              <a:t>Solution overview</a:t>
            </a:r>
            <a:endParaRPr lang="en-IN" dirty="0"/>
          </a:p>
        </p:txBody>
      </p:sp>
      <p:sp>
        <p:nvSpPr>
          <p:cNvPr id="10" name="Content Placeholder 9">
            <a:extLst>
              <a:ext uri="{FF2B5EF4-FFF2-40B4-BE49-F238E27FC236}">
                <a16:creationId xmlns:a16="http://schemas.microsoft.com/office/drawing/2014/main" id="{A835B4A8-73A3-4603-835F-F43761817C99}"/>
              </a:ext>
            </a:extLst>
          </p:cNvPr>
          <p:cNvSpPr>
            <a:spLocks noGrp="1"/>
          </p:cNvSpPr>
          <p:nvPr>
            <p:ph idx="1"/>
          </p:nvPr>
        </p:nvSpPr>
        <p:spPr>
          <a:xfrm>
            <a:off x="1451579" y="4971657"/>
            <a:ext cx="9603275" cy="3450613"/>
          </a:xfrm>
        </p:spPr>
        <p:txBody>
          <a:bodyPr/>
          <a:lstStyle/>
          <a:p>
            <a:endParaRPr lang="en-US" dirty="0"/>
          </a:p>
          <a:p>
            <a:endParaRPr lang="en-IN" dirty="0"/>
          </a:p>
          <a:p>
            <a:endParaRPr lang="en-IN" dirty="0"/>
          </a:p>
          <a:p>
            <a:endParaRPr lang="en-IN" dirty="0"/>
          </a:p>
          <a:p>
            <a:endParaRPr lang="en-IN" dirty="0"/>
          </a:p>
          <a:p>
            <a:endParaRPr lang="en-IN" dirty="0"/>
          </a:p>
        </p:txBody>
      </p:sp>
      <p:sp>
        <p:nvSpPr>
          <p:cNvPr id="11" name="Rectangle 7">
            <a:extLst>
              <a:ext uri="{FF2B5EF4-FFF2-40B4-BE49-F238E27FC236}">
                <a16:creationId xmlns:a16="http://schemas.microsoft.com/office/drawing/2014/main" id="{792FEA16-9B4A-4BB3-83D0-5DCE0A88A500}"/>
              </a:ext>
            </a:extLst>
          </p:cNvPr>
          <p:cNvSpPr>
            <a:spLocks noChangeArrowheads="1"/>
          </p:cNvSpPr>
          <p:nvPr/>
        </p:nvSpPr>
        <p:spPr bwMode="auto">
          <a:xfrm>
            <a:off x="1234536" y="1886343"/>
            <a:ext cx="1003736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Multilingual AI for predictive governance &amp; citizen services</a:t>
            </a:r>
          </a:p>
          <a:p>
            <a:pPr marL="342900" indent="-342900" algn="just">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Automation of public service delivery across key state portals (Aaple Sarkar, MahaDBT, etc.)</a:t>
            </a:r>
          </a:p>
          <a:p>
            <a:pPr marL="342900" indent="-342900" algn="just">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AI-powered predictive analytics for: </a:t>
            </a:r>
          </a:p>
          <a:p>
            <a:pPr marL="800100" lvl="1" indent="-342900" algn="just">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Disaster Response – Early warnings, risk assessment, and optimized resource deployment.</a:t>
            </a:r>
          </a:p>
          <a:p>
            <a:pPr marL="800100" lvl="1" indent="-342900" algn="just">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Water Management – AI-driven insights for </a:t>
            </a:r>
            <a:r>
              <a:rPr lang="en-IN" sz="2200" dirty="0" err="1">
                <a:latin typeface="Times New Roman" panose="02020603050405020304" pitchFamily="18" charset="0"/>
                <a:cs typeface="Times New Roman" panose="02020603050405020304" pitchFamily="18" charset="0"/>
              </a:rPr>
              <a:t>Jalyukt</a:t>
            </a:r>
            <a:r>
              <a:rPr lang="en-IN" sz="2200" dirty="0">
                <a:latin typeface="Times New Roman" panose="02020603050405020304" pitchFamily="18" charset="0"/>
                <a:cs typeface="Times New Roman" panose="02020603050405020304" pitchFamily="18" charset="0"/>
              </a:rPr>
              <a:t> Shivar Abhiyan to manage water conservation efforts efficiently.</a:t>
            </a:r>
          </a:p>
          <a:p>
            <a:pPr marL="800100" lvl="1" indent="-342900" algn="just">
              <a:spcBef>
                <a:spcPts val="600"/>
              </a:spcBef>
              <a:spcAft>
                <a:spcPts val="600"/>
              </a:spcAf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Urban Planning – Smart Cities Mission optimization using AI for infrastructure, traffic, and waste management.</a:t>
            </a:r>
          </a:p>
        </p:txBody>
      </p:sp>
    </p:spTree>
    <p:extLst>
      <p:ext uri="{BB962C8B-B14F-4D97-AF65-F5344CB8AC3E}">
        <p14:creationId xmlns:p14="http://schemas.microsoft.com/office/powerpoint/2010/main" val="10160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D4B1-95A2-42C2-9EA1-8021B28942EC}"/>
              </a:ext>
            </a:extLst>
          </p:cNvPr>
          <p:cNvSpPr>
            <a:spLocks noGrp="1"/>
          </p:cNvSpPr>
          <p:nvPr>
            <p:ph type="title"/>
          </p:nvPr>
        </p:nvSpPr>
        <p:spPr>
          <a:xfrm>
            <a:off x="1294362" y="837108"/>
            <a:ext cx="9603275" cy="1049235"/>
          </a:xfrm>
        </p:spPr>
        <p:txBody>
          <a:bodyPr/>
          <a:lstStyle/>
          <a:p>
            <a:r>
              <a:rPr lang="en-US" dirty="0"/>
              <a:t>Key features &amp; BENEFITs</a:t>
            </a:r>
            <a:endParaRPr lang="en-IN" dirty="0"/>
          </a:p>
        </p:txBody>
      </p:sp>
      <p:sp>
        <p:nvSpPr>
          <p:cNvPr id="10" name="Content Placeholder 9">
            <a:extLst>
              <a:ext uri="{FF2B5EF4-FFF2-40B4-BE49-F238E27FC236}">
                <a16:creationId xmlns:a16="http://schemas.microsoft.com/office/drawing/2014/main" id="{A835B4A8-73A3-4603-835F-F43761817C99}"/>
              </a:ext>
            </a:extLst>
          </p:cNvPr>
          <p:cNvSpPr>
            <a:spLocks noGrp="1"/>
          </p:cNvSpPr>
          <p:nvPr>
            <p:ph idx="1"/>
          </p:nvPr>
        </p:nvSpPr>
        <p:spPr>
          <a:xfrm>
            <a:off x="1451579" y="4971657"/>
            <a:ext cx="9603275" cy="3450613"/>
          </a:xfrm>
        </p:spPr>
        <p:txBody>
          <a:bodyPr/>
          <a:lstStyle/>
          <a:p>
            <a:endParaRPr lang="en-US" dirty="0"/>
          </a:p>
          <a:p>
            <a:endParaRPr lang="en-IN" dirty="0"/>
          </a:p>
          <a:p>
            <a:endParaRPr lang="en-IN" dirty="0"/>
          </a:p>
          <a:p>
            <a:endParaRPr lang="en-IN" dirty="0"/>
          </a:p>
          <a:p>
            <a:endParaRPr lang="en-IN" dirty="0"/>
          </a:p>
          <a:p>
            <a:endParaRPr lang="en-IN" dirty="0"/>
          </a:p>
        </p:txBody>
      </p:sp>
      <p:sp>
        <p:nvSpPr>
          <p:cNvPr id="11" name="Rectangle 7">
            <a:extLst>
              <a:ext uri="{FF2B5EF4-FFF2-40B4-BE49-F238E27FC236}">
                <a16:creationId xmlns:a16="http://schemas.microsoft.com/office/drawing/2014/main" id="{792FEA16-9B4A-4BB3-83D0-5DCE0A88A500}"/>
              </a:ext>
            </a:extLst>
          </p:cNvPr>
          <p:cNvSpPr>
            <a:spLocks noChangeArrowheads="1"/>
          </p:cNvSpPr>
          <p:nvPr/>
        </p:nvSpPr>
        <p:spPr bwMode="auto">
          <a:xfrm>
            <a:off x="609472" y="1987429"/>
            <a:ext cx="1097305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lgn="just">
              <a:spcBef>
                <a:spcPts val="600"/>
              </a:spcBef>
              <a:spcAft>
                <a:spcPts val="600"/>
              </a:spcAft>
              <a:buFont typeface="+mj-lt"/>
              <a:buAutoNum type="arabicPeriod"/>
            </a:pPr>
            <a:r>
              <a:rPr lang="en-IN" sz="2400" b="1" dirty="0">
                <a:latin typeface="Times New Roman" panose="02020603050405020304" pitchFamily="18" charset="0"/>
                <a:cs typeface="Times New Roman" panose="02020603050405020304" pitchFamily="18" charset="0"/>
              </a:rPr>
              <a:t>Predictive AI for governance</a:t>
            </a:r>
            <a:r>
              <a:rPr lang="en-IN" sz="2400" dirty="0">
                <a:latin typeface="Times New Roman" panose="02020603050405020304" pitchFamily="18" charset="0"/>
                <a:cs typeface="Times New Roman" panose="02020603050405020304" pitchFamily="18" charset="0"/>
              </a:rPr>
              <a:t> – Proactive decision-making in administration.</a:t>
            </a:r>
          </a:p>
          <a:p>
            <a:pPr marL="457200" indent="-457200" algn="just">
              <a:spcBef>
                <a:spcPts val="600"/>
              </a:spcBef>
              <a:spcAft>
                <a:spcPts val="600"/>
              </a:spcAft>
              <a:buFont typeface="+mj-lt"/>
              <a:buAutoNum type="arabicPeriod"/>
            </a:pPr>
            <a:r>
              <a:rPr lang="en-IN" sz="2400" b="1" dirty="0">
                <a:latin typeface="Times New Roman" panose="02020603050405020304" pitchFamily="18" charset="0"/>
                <a:cs typeface="Times New Roman" panose="02020603050405020304" pitchFamily="18" charset="0"/>
              </a:rPr>
              <a:t>Automated Public Services</a:t>
            </a:r>
            <a:r>
              <a:rPr lang="en-IN" sz="2400" dirty="0">
                <a:latin typeface="Times New Roman" panose="02020603050405020304" pitchFamily="18" charset="0"/>
                <a:cs typeface="Times New Roman" panose="02020603050405020304" pitchFamily="18" charset="0"/>
              </a:rPr>
              <a:t> – AI chatbots &amp; automation for faster citizen responses.</a:t>
            </a:r>
          </a:p>
          <a:p>
            <a:pPr marL="457200" indent="-457200" algn="just">
              <a:spcBef>
                <a:spcPts val="600"/>
              </a:spcBef>
              <a:spcAft>
                <a:spcPts val="600"/>
              </a:spcAft>
              <a:buFont typeface="+mj-lt"/>
              <a:buAutoNum type="arabicPeriod"/>
            </a:pPr>
            <a:r>
              <a:rPr lang="en-IN" sz="2400" b="1" dirty="0">
                <a:latin typeface="Times New Roman" panose="02020603050405020304" pitchFamily="18" charset="0"/>
                <a:cs typeface="Times New Roman" panose="02020603050405020304" pitchFamily="18" charset="0"/>
              </a:rPr>
              <a:t>Data-Driven Policy Making</a:t>
            </a:r>
            <a:r>
              <a:rPr lang="en-IN" sz="2400" dirty="0">
                <a:latin typeface="Times New Roman" panose="02020603050405020304" pitchFamily="18" charset="0"/>
                <a:cs typeface="Times New Roman" panose="02020603050405020304" pitchFamily="18" charset="0"/>
              </a:rPr>
              <a:t> – AI-generated insights for better governance strategies.</a:t>
            </a:r>
          </a:p>
          <a:p>
            <a:pPr marL="457200" indent="-457200" algn="just">
              <a:spcBef>
                <a:spcPts val="600"/>
              </a:spcBef>
              <a:spcAft>
                <a:spcPts val="600"/>
              </a:spcAft>
              <a:buFont typeface="+mj-lt"/>
              <a:buAutoNum type="arabicPeriod"/>
            </a:pPr>
            <a:r>
              <a:rPr lang="en-IN" sz="2400" b="1" dirty="0">
                <a:latin typeface="Times New Roman" panose="02020603050405020304" pitchFamily="18" charset="0"/>
                <a:cs typeface="Times New Roman" panose="02020603050405020304" pitchFamily="18" charset="0"/>
              </a:rPr>
              <a:t>Multilingual &amp; Inclusive</a:t>
            </a:r>
            <a:r>
              <a:rPr lang="en-IN" sz="2400" dirty="0">
                <a:latin typeface="Times New Roman" panose="02020603050405020304" pitchFamily="18" charset="0"/>
                <a:cs typeface="Times New Roman" panose="02020603050405020304" pitchFamily="18" charset="0"/>
              </a:rPr>
              <a:t> – AI models trained in multiple Indian languages.</a:t>
            </a:r>
          </a:p>
          <a:p>
            <a:pPr marL="457200" indent="-457200" algn="just">
              <a:spcBef>
                <a:spcPts val="600"/>
              </a:spcBef>
              <a:spcAft>
                <a:spcPts val="600"/>
              </a:spcAft>
              <a:buFont typeface="+mj-lt"/>
              <a:buAutoNum type="arabicPeriod"/>
            </a:pPr>
            <a:r>
              <a:rPr lang="en-IN" sz="2400" b="1" dirty="0">
                <a:latin typeface="Times New Roman" panose="02020603050405020304" pitchFamily="18" charset="0"/>
                <a:cs typeface="Times New Roman" panose="02020603050405020304" pitchFamily="18" charset="0"/>
              </a:rPr>
              <a:t>Transparency &amp; Accountability</a:t>
            </a:r>
            <a:r>
              <a:rPr lang="en-IN" sz="2400" dirty="0">
                <a:latin typeface="Times New Roman" panose="02020603050405020304" pitchFamily="18" charset="0"/>
                <a:cs typeface="Times New Roman" panose="02020603050405020304" pitchFamily="18" charset="0"/>
              </a:rPr>
              <a:t> – AI ensures efficient monitoring &amp; reporting.</a:t>
            </a:r>
          </a:p>
        </p:txBody>
      </p:sp>
    </p:spTree>
    <p:extLst>
      <p:ext uri="{BB962C8B-B14F-4D97-AF65-F5344CB8AC3E}">
        <p14:creationId xmlns:p14="http://schemas.microsoft.com/office/powerpoint/2010/main" val="362806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D4B1-95A2-42C2-9EA1-8021B28942EC}"/>
              </a:ext>
            </a:extLst>
          </p:cNvPr>
          <p:cNvSpPr>
            <a:spLocks noGrp="1"/>
          </p:cNvSpPr>
          <p:nvPr>
            <p:ph type="title"/>
          </p:nvPr>
        </p:nvSpPr>
        <p:spPr>
          <a:xfrm>
            <a:off x="1294362" y="837108"/>
            <a:ext cx="9603275" cy="1049235"/>
          </a:xfrm>
        </p:spPr>
        <p:txBody>
          <a:bodyPr/>
          <a:lstStyle/>
          <a:p>
            <a:r>
              <a:rPr lang="en-US" dirty="0"/>
              <a:t>Technology stacks</a:t>
            </a:r>
            <a:endParaRPr lang="en-IN" dirty="0"/>
          </a:p>
        </p:txBody>
      </p:sp>
      <p:sp>
        <p:nvSpPr>
          <p:cNvPr id="10" name="Content Placeholder 9">
            <a:extLst>
              <a:ext uri="{FF2B5EF4-FFF2-40B4-BE49-F238E27FC236}">
                <a16:creationId xmlns:a16="http://schemas.microsoft.com/office/drawing/2014/main" id="{A835B4A8-73A3-4603-835F-F43761817C99}"/>
              </a:ext>
            </a:extLst>
          </p:cNvPr>
          <p:cNvSpPr>
            <a:spLocks noGrp="1"/>
          </p:cNvSpPr>
          <p:nvPr>
            <p:ph idx="1"/>
          </p:nvPr>
        </p:nvSpPr>
        <p:spPr>
          <a:xfrm>
            <a:off x="1451579" y="4971657"/>
            <a:ext cx="9603275" cy="3450613"/>
          </a:xfrm>
        </p:spPr>
        <p:txBody>
          <a:bodyPr/>
          <a:lstStyle/>
          <a:p>
            <a:endParaRPr lang="en-US" dirty="0"/>
          </a:p>
          <a:p>
            <a:endParaRPr lang="en-IN" dirty="0"/>
          </a:p>
          <a:p>
            <a:endParaRPr lang="en-IN" dirty="0"/>
          </a:p>
          <a:p>
            <a:endParaRPr lang="en-IN" dirty="0"/>
          </a:p>
          <a:p>
            <a:endParaRPr lang="en-IN" dirty="0"/>
          </a:p>
          <a:p>
            <a:endParaRPr lang="en-IN" dirty="0"/>
          </a:p>
        </p:txBody>
      </p:sp>
      <p:sp>
        <p:nvSpPr>
          <p:cNvPr id="11" name="Rectangle 7">
            <a:extLst>
              <a:ext uri="{FF2B5EF4-FFF2-40B4-BE49-F238E27FC236}">
                <a16:creationId xmlns:a16="http://schemas.microsoft.com/office/drawing/2014/main" id="{792FEA16-9B4A-4BB3-83D0-5DCE0A88A500}"/>
              </a:ext>
            </a:extLst>
          </p:cNvPr>
          <p:cNvSpPr>
            <a:spLocks noChangeArrowheads="1"/>
          </p:cNvSpPr>
          <p:nvPr/>
        </p:nvSpPr>
        <p:spPr bwMode="auto">
          <a:xfrm>
            <a:off x="1126959" y="2228671"/>
            <a:ext cx="1049456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spcBef>
                <a:spcPts val="600"/>
              </a:spcBef>
              <a:spcAft>
                <a:spcPts val="60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AI/ML :</a:t>
            </a:r>
            <a:r>
              <a:rPr lang="en-IN" sz="2400" dirty="0">
                <a:latin typeface="Times New Roman" panose="02020603050405020304" pitchFamily="18" charset="0"/>
                <a:cs typeface="Times New Roman" panose="02020603050405020304" pitchFamily="18" charset="0"/>
              </a:rPr>
              <a:t> NLP-based AI for multilingual chatbot support, predictive analytics models.</a:t>
            </a:r>
          </a:p>
          <a:p>
            <a:pPr marL="342900" indent="-342900">
              <a:spcBef>
                <a:spcPts val="600"/>
              </a:spcBef>
              <a:spcAft>
                <a:spcPts val="60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Cloud &amp; Database :</a:t>
            </a:r>
            <a:r>
              <a:rPr lang="en-IN" sz="2400" dirty="0">
                <a:latin typeface="Times New Roman" panose="02020603050405020304" pitchFamily="18" charset="0"/>
                <a:cs typeface="Times New Roman" panose="02020603050405020304" pitchFamily="18" charset="0"/>
              </a:rPr>
              <a:t> AWS/GCP for scalable storage &amp; computing.</a:t>
            </a:r>
          </a:p>
          <a:p>
            <a:pPr marL="342900" indent="-342900">
              <a:spcBef>
                <a:spcPts val="600"/>
              </a:spcBef>
              <a:spcAft>
                <a:spcPts val="60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Frontend :</a:t>
            </a:r>
            <a:r>
              <a:rPr lang="en-IN" sz="2400" dirty="0">
                <a:latin typeface="Times New Roman" panose="02020603050405020304" pitchFamily="18" charset="0"/>
                <a:cs typeface="Times New Roman" panose="02020603050405020304" pitchFamily="18" charset="0"/>
              </a:rPr>
              <a:t> React for web dashboards &amp; mobile-friendly interfaces.</a:t>
            </a:r>
          </a:p>
          <a:p>
            <a:pPr marL="342900" indent="-342900">
              <a:spcBef>
                <a:spcPts val="600"/>
              </a:spcBef>
              <a:spcAft>
                <a:spcPts val="60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Security :</a:t>
            </a:r>
            <a:r>
              <a:rPr lang="en-IN" sz="2400" dirty="0">
                <a:latin typeface="Times New Roman" panose="02020603050405020304" pitchFamily="18" charset="0"/>
                <a:cs typeface="Times New Roman" panose="02020603050405020304" pitchFamily="18" charset="0"/>
              </a:rPr>
              <a:t> Blockchain-based logs for tamper-proof governance records</a:t>
            </a:r>
          </a:p>
        </p:txBody>
      </p:sp>
    </p:spTree>
    <p:extLst>
      <p:ext uri="{BB962C8B-B14F-4D97-AF65-F5344CB8AC3E}">
        <p14:creationId xmlns:p14="http://schemas.microsoft.com/office/powerpoint/2010/main" val="36334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835B4A8-73A3-4603-835F-F43761817C99}"/>
              </a:ext>
            </a:extLst>
          </p:cNvPr>
          <p:cNvSpPr>
            <a:spLocks noGrp="1"/>
          </p:cNvSpPr>
          <p:nvPr>
            <p:ph idx="1"/>
          </p:nvPr>
        </p:nvSpPr>
        <p:spPr>
          <a:xfrm>
            <a:off x="1451579" y="4971657"/>
            <a:ext cx="9603275" cy="3450613"/>
          </a:xfrm>
        </p:spPr>
        <p:txBody>
          <a:bodyPr/>
          <a:lstStyle/>
          <a:p>
            <a:endParaRPr lang="en-US" dirty="0"/>
          </a:p>
          <a:p>
            <a:endParaRPr lang="en-IN" dirty="0"/>
          </a:p>
          <a:p>
            <a:endParaRPr lang="en-IN" dirty="0"/>
          </a:p>
          <a:p>
            <a:endParaRPr lang="en-IN" dirty="0"/>
          </a:p>
          <a:p>
            <a:endParaRPr lang="en-IN" dirty="0"/>
          </a:p>
          <a:p>
            <a:endParaRPr lang="en-IN" dirty="0"/>
          </a:p>
        </p:txBody>
      </p:sp>
      <p:sp>
        <p:nvSpPr>
          <p:cNvPr id="6" name="Rectangle 4">
            <a:extLst>
              <a:ext uri="{FF2B5EF4-FFF2-40B4-BE49-F238E27FC236}">
                <a16:creationId xmlns:a16="http://schemas.microsoft.com/office/drawing/2014/main" id="{389DE5CF-994B-42CA-A636-7220558E45D2}"/>
              </a:ext>
            </a:extLst>
          </p:cNvPr>
          <p:cNvSpPr>
            <a:spLocks noChangeArrowheads="1"/>
          </p:cNvSpPr>
          <p:nvPr/>
        </p:nvSpPr>
        <p:spPr bwMode="auto">
          <a:xfrm>
            <a:off x="1288472" y="2027711"/>
            <a:ext cx="9766382"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spcBef>
                <a:spcPts val="600"/>
              </a:spcBef>
              <a:spcAft>
                <a:spcPts val="6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Reduced administrative delays</a:t>
            </a:r>
            <a:r>
              <a:rPr lang="en-IN" sz="2400" dirty="0">
                <a:latin typeface="Times New Roman" panose="02020603050405020304" pitchFamily="18" charset="0"/>
                <a:cs typeface="Times New Roman" panose="02020603050405020304" pitchFamily="18" charset="0"/>
              </a:rPr>
              <a:t> with AI-powered automation.</a:t>
            </a:r>
          </a:p>
          <a:p>
            <a:pPr marL="342900" indent="-342900">
              <a:spcBef>
                <a:spcPts val="600"/>
              </a:spcBef>
              <a:spcAft>
                <a:spcPts val="6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Efficient resource allocation</a:t>
            </a:r>
            <a:r>
              <a:rPr lang="en-IN" sz="2400" dirty="0">
                <a:latin typeface="Times New Roman" panose="02020603050405020304" pitchFamily="18" charset="0"/>
                <a:cs typeface="Times New Roman" panose="02020603050405020304" pitchFamily="18" charset="0"/>
              </a:rPr>
              <a:t> through predictive analytics.</a:t>
            </a:r>
          </a:p>
          <a:p>
            <a:pPr marL="342900" indent="-342900">
              <a:spcBef>
                <a:spcPts val="600"/>
              </a:spcBef>
              <a:spcAft>
                <a:spcPts val="6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Better citizen engagement</a:t>
            </a:r>
            <a:r>
              <a:rPr lang="en-IN" sz="2400" dirty="0">
                <a:latin typeface="Times New Roman" panose="02020603050405020304" pitchFamily="18" charset="0"/>
                <a:cs typeface="Times New Roman" panose="02020603050405020304" pitchFamily="18" charset="0"/>
              </a:rPr>
              <a:t> with AI-driven chatbots &amp; automated grievance redressal.</a:t>
            </a:r>
          </a:p>
          <a:p>
            <a:pPr marL="342900" indent="-342900">
              <a:spcBef>
                <a:spcPts val="600"/>
              </a:spcBef>
              <a:spcAft>
                <a:spcPts val="600"/>
              </a:spcAf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Sustainable urban &amp; rural planning</a:t>
            </a:r>
            <a:r>
              <a:rPr lang="en-IN" sz="2400" dirty="0">
                <a:latin typeface="Times New Roman" panose="02020603050405020304" pitchFamily="18" charset="0"/>
                <a:cs typeface="Times New Roman" panose="02020603050405020304" pitchFamily="18" charset="0"/>
              </a:rPr>
              <a:t> with AI-driven water &amp; disaster management.</a:t>
            </a:r>
          </a:p>
        </p:txBody>
      </p:sp>
      <p:sp>
        <p:nvSpPr>
          <p:cNvPr id="12" name="Title 11">
            <a:extLst>
              <a:ext uri="{FF2B5EF4-FFF2-40B4-BE49-F238E27FC236}">
                <a16:creationId xmlns:a16="http://schemas.microsoft.com/office/drawing/2014/main" id="{32ABAACB-52EA-4122-A2A8-1D2B4F62A095}"/>
              </a:ext>
            </a:extLst>
          </p:cNvPr>
          <p:cNvSpPr>
            <a:spLocks noGrp="1"/>
          </p:cNvSpPr>
          <p:nvPr>
            <p:ph type="title"/>
          </p:nvPr>
        </p:nvSpPr>
        <p:spPr/>
        <p:txBody>
          <a:bodyPr/>
          <a:lstStyle/>
          <a:p>
            <a:r>
              <a:rPr lang="en-US" dirty="0"/>
              <a:t>Expected impact</a:t>
            </a:r>
            <a:endParaRPr lang="en-IN" dirty="0"/>
          </a:p>
        </p:txBody>
      </p:sp>
    </p:spTree>
    <p:extLst>
      <p:ext uri="{BB962C8B-B14F-4D97-AF65-F5344CB8AC3E}">
        <p14:creationId xmlns:p14="http://schemas.microsoft.com/office/powerpoint/2010/main" val="911530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AD25-7F0A-42AC-A2DA-CFE80EB2702A}"/>
              </a:ext>
            </a:extLst>
          </p:cNvPr>
          <p:cNvSpPr>
            <a:spLocks noGrp="1"/>
          </p:cNvSpPr>
          <p:nvPr>
            <p:ph type="title"/>
          </p:nvPr>
        </p:nvSpPr>
        <p:spPr/>
        <p:txBody>
          <a:bodyPr/>
          <a:lstStyle/>
          <a:p>
            <a:r>
              <a:rPr lang="en-US" dirty="0"/>
              <a:t>Demo image</a:t>
            </a:r>
            <a:br>
              <a:rPr lang="en-US" dirty="0"/>
            </a:br>
            <a:r>
              <a:rPr lang="en-US" sz="2400" dirty="0"/>
              <a:t>( this is an AI based image)</a:t>
            </a:r>
            <a:endParaRPr lang="en-IN" sz="2400" dirty="0"/>
          </a:p>
        </p:txBody>
      </p:sp>
      <p:pic>
        <p:nvPicPr>
          <p:cNvPr id="7" name="Content Placeholder 6">
            <a:extLst>
              <a:ext uri="{FF2B5EF4-FFF2-40B4-BE49-F238E27FC236}">
                <a16:creationId xmlns:a16="http://schemas.microsoft.com/office/drawing/2014/main" id="{878D1050-4AE7-4DA3-9A14-3736BE507613}"/>
              </a:ext>
            </a:extLst>
          </p:cNvPr>
          <p:cNvPicPr>
            <a:picLocks noGrp="1" noChangeAspect="1"/>
          </p:cNvPicPr>
          <p:nvPr>
            <p:ph idx="1"/>
          </p:nvPr>
        </p:nvPicPr>
        <p:blipFill>
          <a:blip r:embed="rId2"/>
          <a:stretch>
            <a:fillRect/>
          </a:stretch>
        </p:blipFill>
        <p:spPr>
          <a:xfrm>
            <a:off x="4528343" y="1902281"/>
            <a:ext cx="4151200" cy="4151200"/>
          </a:xfrm>
        </p:spPr>
      </p:pic>
    </p:spTree>
    <p:extLst>
      <p:ext uri="{BB962C8B-B14F-4D97-AF65-F5344CB8AC3E}">
        <p14:creationId xmlns:p14="http://schemas.microsoft.com/office/powerpoint/2010/main" val="2167506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A835B4A8-73A3-4603-835F-F43761817C99}"/>
              </a:ext>
            </a:extLst>
          </p:cNvPr>
          <p:cNvSpPr>
            <a:spLocks noGrp="1"/>
          </p:cNvSpPr>
          <p:nvPr>
            <p:ph idx="1"/>
          </p:nvPr>
        </p:nvSpPr>
        <p:spPr>
          <a:xfrm>
            <a:off x="1451579" y="4971657"/>
            <a:ext cx="9603275" cy="3450613"/>
          </a:xfrm>
        </p:spPr>
        <p:txBody>
          <a:bodyPr/>
          <a:lstStyle/>
          <a:p>
            <a:endParaRPr lang="en-US" dirty="0"/>
          </a:p>
          <a:p>
            <a:endParaRPr lang="en-IN" dirty="0"/>
          </a:p>
          <a:p>
            <a:endParaRPr lang="en-IN" dirty="0"/>
          </a:p>
          <a:p>
            <a:endParaRPr lang="en-IN" dirty="0"/>
          </a:p>
          <a:p>
            <a:endParaRPr lang="en-IN" dirty="0"/>
          </a:p>
        </p:txBody>
      </p:sp>
      <p:sp>
        <p:nvSpPr>
          <p:cNvPr id="6" name="Rectangle 4">
            <a:extLst>
              <a:ext uri="{FF2B5EF4-FFF2-40B4-BE49-F238E27FC236}">
                <a16:creationId xmlns:a16="http://schemas.microsoft.com/office/drawing/2014/main" id="{389DE5CF-994B-42CA-A636-7220558E45D2}"/>
              </a:ext>
            </a:extLst>
          </p:cNvPr>
          <p:cNvSpPr>
            <a:spLocks noChangeArrowheads="1"/>
          </p:cNvSpPr>
          <p:nvPr/>
        </p:nvSpPr>
        <p:spPr bwMode="auto">
          <a:xfrm>
            <a:off x="679730" y="1853754"/>
            <a:ext cx="11146971"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Times New Roman" panose="02020603050405020304" pitchFamily="18" charset="0"/>
                <a:cs typeface="Times New Roman" panose="02020603050405020304" pitchFamily="18" charset="0"/>
              </a:rPr>
              <a:t>The integration of AI in governance presents a transformative opportunity for Maharashtra to enhance efficiency, transparency and responsiveness in public service delivery. By leveraging predictive analytics, automation, and multilingual AI, our solution addresses key challenges in disaster response, water management and urban planning.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Next Steps:</a:t>
            </a:r>
          </a:p>
          <a:p>
            <a:r>
              <a:rPr lang="en-US" sz="2400" dirty="0">
                <a:latin typeface="Times New Roman" panose="02020603050405020304" pitchFamily="18" charset="0"/>
                <a:cs typeface="Times New Roman" panose="02020603050405020304" pitchFamily="18" charset="0"/>
              </a:rPr>
              <a:t>✅ Pilot testing with government departments for real-world validation.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Integration with existing state databases for data-driven policy-making.</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Scalability to include AI-powered governance models in more administrative sectors.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Collaboration with government bodies and technology partners for deployment.</a:t>
            </a:r>
          </a:p>
        </p:txBody>
      </p:sp>
      <p:sp>
        <p:nvSpPr>
          <p:cNvPr id="12" name="Title 11">
            <a:extLst>
              <a:ext uri="{FF2B5EF4-FFF2-40B4-BE49-F238E27FC236}">
                <a16:creationId xmlns:a16="http://schemas.microsoft.com/office/drawing/2014/main" id="{32ABAACB-52EA-4122-A2A8-1D2B4F62A095}"/>
              </a:ext>
            </a:extLst>
          </p:cNvPr>
          <p:cNvSpPr>
            <a:spLocks noGrp="1"/>
          </p:cNvSpPr>
          <p:nvPr>
            <p:ph type="title"/>
          </p:nvPr>
        </p:nvSpPr>
        <p:spPr/>
        <p:txBody>
          <a:bodyPr/>
          <a:lstStyle/>
          <a:p>
            <a:r>
              <a:rPr lang="en-US" dirty="0"/>
              <a:t>conclusion</a:t>
            </a:r>
            <a:endParaRPr lang="en-IN" dirty="0"/>
          </a:p>
        </p:txBody>
      </p:sp>
    </p:spTree>
    <p:extLst>
      <p:ext uri="{BB962C8B-B14F-4D97-AF65-F5344CB8AC3E}">
        <p14:creationId xmlns:p14="http://schemas.microsoft.com/office/powerpoint/2010/main" val="400892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0ED083-EDBC-46A2-AF4F-C1C1DDE356C9}"/>
              </a:ext>
            </a:extLst>
          </p:cNvPr>
          <p:cNvSpPr txBox="1"/>
          <p:nvPr/>
        </p:nvSpPr>
        <p:spPr>
          <a:xfrm>
            <a:off x="3052482" y="2558560"/>
            <a:ext cx="6104964" cy="1107996"/>
          </a:xfrm>
          <a:prstGeom prst="rect">
            <a:avLst/>
          </a:prstGeom>
          <a:noFill/>
        </p:spPr>
        <p:txBody>
          <a:bodyPr wrap="square">
            <a:spAutoFit/>
          </a:bodyPr>
          <a:lstStyle/>
          <a:p>
            <a:pPr algn="ct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105047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70</TotalTime>
  <Words>433</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Times New Roman</vt:lpstr>
      <vt:lpstr>Gallery</vt:lpstr>
      <vt:lpstr>AI-Driven Governance for Maharashtra  </vt:lpstr>
      <vt:lpstr>Problem statement</vt:lpstr>
      <vt:lpstr>Solution overview</vt:lpstr>
      <vt:lpstr>Key features &amp; BENEFITs</vt:lpstr>
      <vt:lpstr>Technology stacks</vt:lpstr>
      <vt:lpstr>Expected impact</vt:lpstr>
      <vt:lpstr>Demo image ( this is an AI based image)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Transcription &amp; Documentation Platform for Law Enforcement</dc:title>
  <dc:creator>pranishrajnigade45@gmail.com</dc:creator>
  <cp:lastModifiedBy>pranishrajnigade45@gmail.com</cp:lastModifiedBy>
  <cp:revision>9</cp:revision>
  <dcterms:created xsi:type="dcterms:W3CDTF">2025-03-08T21:28:46Z</dcterms:created>
  <dcterms:modified xsi:type="dcterms:W3CDTF">2025-03-08T22:50:51Z</dcterms:modified>
</cp:coreProperties>
</file>