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sldIdLst>
    <p:sldId id="256" r:id="rId2"/>
    <p:sldId id="257" r:id="rId3"/>
    <p:sldId id="261" r:id="rId4"/>
    <p:sldId id="263" r:id="rId5"/>
    <p:sldId id="264" r:id="rId6"/>
    <p:sldId id="265" r:id="rId7"/>
    <p:sldId id="266" r:id="rId8"/>
    <p:sldId id="267" r:id="rId9"/>
    <p:sldId id="269" r:id="rId10"/>
    <p:sldId id="275" r:id="rId11"/>
    <p:sldId id="271" r:id="rId12"/>
    <p:sldId id="272" r:id="rId13"/>
    <p:sldId id="273" r:id="rId14"/>
    <p:sldId id="274" r:id="rId15"/>
    <p:sldId id="276" r:id="rId16"/>
    <p:sldId id="281" r:id="rId17"/>
    <p:sldId id="277" r:id="rId18"/>
    <p:sldId id="278" r:id="rId19"/>
    <p:sldId id="279" r:id="rId20"/>
    <p:sldId id="280" r:id="rId21"/>
    <p:sldId id="282" r:id="rId22"/>
    <p:sldId id="287" r:id="rId23"/>
    <p:sldId id="288" r:id="rId24"/>
    <p:sldId id="289" r:id="rId25"/>
    <p:sldId id="290" r:id="rId26"/>
    <p:sldId id="293" r:id="rId27"/>
    <p:sldId id="270" r:id="rId28"/>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35517CF1-160F-8841-BB1F-0E8FC0E35AAB}">
          <p14:sldIdLst>
            <p14:sldId id="256"/>
            <p14:sldId id="257"/>
            <p14:sldId id="261"/>
            <p14:sldId id="263"/>
            <p14:sldId id="264"/>
            <p14:sldId id="265"/>
            <p14:sldId id="266"/>
            <p14:sldId id="267"/>
            <p14:sldId id="269"/>
            <p14:sldId id="275"/>
            <p14:sldId id="271"/>
            <p14:sldId id="272"/>
            <p14:sldId id="273"/>
            <p14:sldId id="274"/>
            <p14:sldId id="276"/>
            <p14:sldId id="281"/>
            <p14:sldId id="277"/>
            <p14:sldId id="278"/>
            <p14:sldId id="279"/>
            <p14:sldId id="280"/>
            <p14:sldId id="282"/>
            <p14:sldId id="287"/>
            <p14:sldId id="288"/>
            <p14:sldId id="289"/>
            <p14:sldId id="290"/>
            <p14:sldId id="293"/>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482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74"/>
    <p:restoredTop sz="94649"/>
  </p:normalViewPr>
  <p:slideViewPr>
    <p:cSldViewPr snapToGrid="0" snapToObjects="1">
      <p:cViewPr varScale="1">
        <p:scale>
          <a:sx n="63" d="100"/>
          <a:sy n="63" d="100"/>
        </p:scale>
        <p:origin x="90" y="11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4704A96-59BE-8848-9EFC-C293D9AE41FF}"/>
              </a:ext>
            </a:extLst>
          </p:cNvPr>
          <p:cNvPicPr>
            <a:picLocks noChangeAspect="1"/>
          </p:cNvPicPr>
          <p:nvPr userDrawn="1"/>
        </p:nvPicPr>
        <p:blipFill>
          <a:blip r:embed="rId2"/>
          <a:stretch>
            <a:fillRect/>
          </a:stretch>
        </p:blipFill>
        <p:spPr>
          <a:xfrm>
            <a:off x="3213100" y="3306949"/>
            <a:ext cx="5765800" cy="1016000"/>
          </a:xfrm>
          <a:prstGeom prst="rect">
            <a:avLst/>
          </a:prstGeom>
        </p:spPr>
      </p:pic>
    </p:spTree>
    <p:extLst>
      <p:ext uri="{BB962C8B-B14F-4D97-AF65-F5344CB8AC3E}">
        <p14:creationId xmlns:p14="http://schemas.microsoft.com/office/powerpoint/2010/main" val="972610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DADEE4E-8735-154D-AFE3-A7B88E77D3B2}"/>
              </a:ext>
            </a:extLst>
          </p:cNvPr>
          <p:cNvPicPr>
            <a:picLocks noChangeAspect="1"/>
          </p:cNvPicPr>
          <p:nvPr userDrawn="1"/>
        </p:nvPicPr>
        <p:blipFill>
          <a:blip r:embed="rId3"/>
          <a:stretch>
            <a:fillRect/>
          </a:stretch>
        </p:blipFill>
        <p:spPr>
          <a:xfrm>
            <a:off x="4227615" y="5899686"/>
            <a:ext cx="3736770" cy="658462"/>
          </a:xfrm>
          <a:prstGeom prst="rect">
            <a:avLst/>
          </a:prstGeom>
        </p:spPr>
      </p:pic>
    </p:spTree>
    <p:extLst>
      <p:ext uri="{BB962C8B-B14F-4D97-AF65-F5344CB8AC3E}">
        <p14:creationId xmlns:p14="http://schemas.microsoft.com/office/powerpoint/2010/main" val="1654178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3333906-9624-524A-A7FD-929CA4FC959B}"/>
              </a:ext>
            </a:extLst>
          </p:cNvPr>
          <p:cNvPicPr>
            <a:picLocks noChangeAspect="1"/>
          </p:cNvPicPr>
          <p:nvPr userDrawn="1"/>
        </p:nvPicPr>
        <p:blipFill>
          <a:blip r:embed="rId3"/>
          <a:stretch>
            <a:fillRect/>
          </a:stretch>
        </p:blipFill>
        <p:spPr>
          <a:xfrm>
            <a:off x="8160229" y="5777654"/>
            <a:ext cx="3736770" cy="658462"/>
          </a:xfrm>
          <a:prstGeom prst="rect">
            <a:avLst/>
          </a:prstGeom>
        </p:spPr>
      </p:pic>
    </p:spTree>
    <p:extLst>
      <p:ext uri="{BB962C8B-B14F-4D97-AF65-F5344CB8AC3E}">
        <p14:creationId xmlns:p14="http://schemas.microsoft.com/office/powerpoint/2010/main" val="139600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613245F-6349-CB47-9FEC-AD94DA37DABD}"/>
              </a:ext>
            </a:extLst>
          </p:cNvPr>
          <p:cNvPicPr>
            <a:picLocks noChangeAspect="1"/>
          </p:cNvPicPr>
          <p:nvPr userDrawn="1"/>
        </p:nvPicPr>
        <p:blipFill>
          <a:blip r:embed="rId3"/>
          <a:stretch>
            <a:fillRect/>
          </a:stretch>
        </p:blipFill>
        <p:spPr>
          <a:xfrm>
            <a:off x="113641" y="6388925"/>
            <a:ext cx="1974843" cy="347990"/>
          </a:xfrm>
          <a:prstGeom prst="rect">
            <a:avLst/>
          </a:prstGeom>
        </p:spPr>
      </p:pic>
    </p:spTree>
    <p:extLst>
      <p:ext uri="{BB962C8B-B14F-4D97-AF65-F5344CB8AC3E}">
        <p14:creationId xmlns:p14="http://schemas.microsoft.com/office/powerpoint/2010/main" val="29354087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7925943"/>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web.telegram.org/z/#-1651464399"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appsgeyser.com/blog/telegram-channel-vs-telegram-group/#:~:text=What%20is%20the%20difference%20between,to%20communicate%20with%20your%20users." TargetMode="External"/><Relationship Id="rId2" Type="http://schemas.openxmlformats.org/officeDocument/2006/relationships/hyperlink" Target="https://docs.telethon.dev/en/stable/concepts/chats-vs-channels.html"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appsgeyser.com/blog/telegram-channel-vs-telegram-group/#:~:text=What%20is%20the%20difference%20between,to%20communicate%20with%20your%20users." TargetMode="External"/><Relationship Id="rId2" Type="http://schemas.openxmlformats.org/officeDocument/2006/relationships/hyperlink" Target="https://docs.telethon.dev/en/stable/concepts/chats-vs-channels.html"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hyperlink" Target="https://t.me/s/Russia_Vs_Ukraine_videos"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hyperlink" Target="https://betterprogramming.pub/how-to-get-data-from-telegram-82af55268a4b"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docs.telethon.dev/en/stable/"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core.telegram.org/api/obtaining_api_id" TargetMode="External"/><Relationship Id="rId2" Type="http://schemas.openxmlformats.org/officeDocument/2006/relationships/hyperlink" Target="https://my.telegram.org/auth"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4078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453F7-D8FD-E742-A0AC-CD694ECCC7F9}"/>
              </a:ext>
            </a:extLst>
          </p:cNvPr>
          <p:cNvSpPr txBox="1">
            <a:spLocks/>
          </p:cNvSpPr>
          <p:nvPr/>
        </p:nvSpPr>
        <p:spPr>
          <a:xfrm>
            <a:off x="3552429" y="696942"/>
            <a:ext cx="7205686" cy="67740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solidFill>
                  <a:srgbClr val="1E482A"/>
                </a:solidFill>
                <a:latin typeface="Calibri" charset="0"/>
                <a:ea typeface="Calibri" charset="0"/>
                <a:cs typeface="Calibri" charset="0"/>
              </a:rPr>
              <a:t>Getting Entity users</a:t>
            </a:r>
          </a:p>
        </p:txBody>
      </p:sp>
      <p:sp>
        <p:nvSpPr>
          <p:cNvPr id="3" name="Content Placeholder 2">
            <a:extLst>
              <a:ext uri="{FF2B5EF4-FFF2-40B4-BE49-F238E27FC236}">
                <a16:creationId xmlns:a16="http://schemas.microsoft.com/office/drawing/2014/main" id="{5FA6A62E-DAC2-BF46-AFC2-9D2DBB9C9834}"/>
              </a:ext>
            </a:extLst>
          </p:cNvPr>
          <p:cNvSpPr txBox="1">
            <a:spLocks/>
          </p:cNvSpPr>
          <p:nvPr/>
        </p:nvSpPr>
        <p:spPr>
          <a:xfrm>
            <a:off x="3552429" y="1506551"/>
            <a:ext cx="5087140" cy="3844897"/>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0"/>
              </a:spcBef>
            </a:pPr>
            <a:endParaRPr lang="en-US" altLang="en-US" dirty="0">
              <a:ea typeface="ＭＳ Ｐゴシック" charset="-128"/>
            </a:endParaRPr>
          </a:p>
        </p:txBody>
      </p:sp>
      <p:sp>
        <p:nvSpPr>
          <p:cNvPr id="5" name="TextBox 4">
            <a:extLst>
              <a:ext uri="{FF2B5EF4-FFF2-40B4-BE49-F238E27FC236}">
                <a16:creationId xmlns:a16="http://schemas.microsoft.com/office/drawing/2014/main" id="{5BC31D9E-167A-7A46-4102-E377A84C39AB}"/>
              </a:ext>
            </a:extLst>
          </p:cNvPr>
          <p:cNvSpPr txBox="1"/>
          <p:nvPr/>
        </p:nvSpPr>
        <p:spPr>
          <a:xfrm>
            <a:off x="3552429" y="1757488"/>
            <a:ext cx="7452938" cy="1200329"/>
          </a:xfrm>
          <a:prstGeom prst="rect">
            <a:avLst/>
          </a:prstGeom>
          <a:noFill/>
        </p:spPr>
        <p:txBody>
          <a:bodyPr wrap="none" rtlCol="0">
            <a:spAutoFit/>
          </a:bodyPr>
          <a:lstStyle/>
          <a:p>
            <a:pPr algn="l"/>
            <a:r>
              <a:rPr lang="en-US" b="0" i="0" dirty="0">
                <a:solidFill>
                  <a:srgbClr val="292929"/>
                </a:solidFill>
                <a:effectLst/>
                <a:latin typeface="source-serif-pro"/>
              </a:rPr>
              <a:t>Before these steps, remember to add three more imports to your script head:</a:t>
            </a:r>
          </a:p>
          <a:p>
            <a:br>
              <a:rPr lang="en-US" dirty="0"/>
            </a:br>
            <a:br>
              <a:rPr lang="en-US" dirty="0"/>
            </a:br>
            <a:endParaRPr lang="en-US" dirty="0"/>
          </a:p>
        </p:txBody>
      </p:sp>
      <p:sp>
        <p:nvSpPr>
          <p:cNvPr id="6" name="TextBox 5">
            <a:extLst>
              <a:ext uri="{FF2B5EF4-FFF2-40B4-BE49-F238E27FC236}">
                <a16:creationId xmlns:a16="http://schemas.microsoft.com/office/drawing/2014/main" id="{C222CD3E-C8D3-F8FA-A39E-70854E21DA9B}"/>
              </a:ext>
            </a:extLst>
          </p:cNvPr>
          <p:cNvSpPr txBox="1"/>
          <p:nvPr/>
        </p:nvSpPr>
        <p:spPr>
          <a:xfrm>
            <a:off x="3574667" y="2325295"/>
            <a:ext cx="6435095" cy="1477328"/>
          </a:xfrm>
          <a:prstGeom prst="rect">
            <a:avLst/>
          </a:prstGeom>
          <a:noFill/>
        </p:spPr>
        <p:txBody>
          <a:bodyPr wrap="none" rtlCol="0">
            <a:spAutoFit/>
          </a:bodyPr>
          <a:lstStyle/>
          <a:p>
            <a:r>
              <a:rPr lang="en-US" b="0" i="0" dirty="0">
                <a:effectLst/>
                <a:latin typeface="source-code-pro"/>
              </a:rPr>
              <a:t>from </a:t>
            </a:r>
            <a:r>
              <a:rPr lang="en-US" b="0" i="0" dirty="0" err="1">
                <a:effectLst/>
                <a:latin typeface="source-code-pro"/>
              </a:rPr>
              <a:t>telethon.tl.functions.channels</a:t>
            </a:r>
            <a:r>
              <a:rPr lang="en-US" b="0" i="0" dirty="0">
                <a:effectLst/>
                <a:latin typeface="source-code-pro"/>
              </a:rPr>
              <a:t> import </a:t>
            </a:r>
            <a:r>
              <a:rPr lang="en-US" b="0" i="0" dirty="0" err="1">
                <a:effectLst/>
                <a:latin typeface="source-code-pro"/>
              </a:rPr>
              <a:t>GetParticipantsRequest</a:t>
            </a:r>
            <a:br>
              <a:rPr lang="en-US" b="0" i="0" dirty="0">
                <a:effectLst/>
                <a:latin typeface="source-code-pro"/>
              </a:rPr>
            </a:br>
            <a:r>
              <a:rPr lang="en-US" b="0" i="0" dirty="0">
                <a:effectLst/>
                <a:latin typeface="source-code-pro"/>
              </a:rPr>
              <a:t>from </a:t>
            </a:r>
            <a:r>
              <a:rPr lang="en-US" b="0" i="0" dirty="0" err="1">
                <a:effectLst/>
                <a:latin typeface="source-code-pro"/>
              </a:rPr>
              <a:t>telethon.tl.types</a:t>
            </a:r>
            <a:r>
              <a:rPr lang="en-US" b="0" i="0" dirty="0">
                <a:effectLst/>
                <a:latin typeface="source-code-pro"/>
              </a:rPr>
              <a:t> import </a:t>
            </a:r>
            <a:r>
              <a:rPr lang="en-US" b="0" i="0" dirty="0" err="1">
                <a:effectLst/>
                <a:latin typeface="source-code-pro"/>
              </a:rPr>
              <a:t>ChannelParticipantsSearch</a:t>
            </a:r>
            <a:br>
              <a:rPr lang="en-US" b="0" i="0" dirty="0">
                <a:effectLst/>
                <a:latin typeface="source-code-pro"/>
              </a:rPr>
            </a:br>
            <a:r>
              <a:rPr lang="en-US" b="0" i="0" dirty="0">
                <a:effectLst/>
                <a:latin typeface="source-code-pro"/>
              </a:rPr>
              <a:t>from </a:t>
            </a:r>
            <a:r>
              <a:rPr lang="en-US" b="0" i="0" dirty="0" err="1">
                <a:effectLst/>
                <a:latin typeface="source-code-pro"/>
              </a:rPr>
              <a:t>telethon.tl.types</a:t>
            </a:r>
            <a:r>
              <a:rPr lang="en-US" b="0" i="0" dirty="0">
                <a:effectLst/>
                <a:latin typeface="source-code-pro"/>
              </a:rPr>
              <a:t> import (</a:t>
            </a:r>
            <a:br>
              <a:rPr lang="en-US" b="0" i="0" dirty="0">
                <a:effectLst/>
                <a:latin typeface="source-code-pro"/>
              </a:rPr>
            </a:br>
            <a:r>
              <a:rPr lang="en-US" b="0" i="0" dirty="0" err="1">
                <a:effectLst/>
                <a:latin typeface="source-code-pro"/>
              </a:rPr>
              <a:t>PeerChannel</a:t>
            </a:r>
            <a:br>
              <a:rPr lang="en-US" b="0" i="0" dirty="0">
                <a:effectLst/>
                <a:latin typeface="source-code-pro"/>
              </a:rPr>
            </a:br>
            <a:r>
              <a:rPr lang="en-US" b="0" i="0" dirty="0">
                <a:effectLst/>
                <a:latin typeface="source-code-pro"/>
              </a:rPr>
              <a:t>)</a:t>
            </a:r>
            <a:endParaRPr lang="en-US" dirty="0"/>
          </a:p>
        </p:txBody>
      </p:sp>
    </p:spTree>
    <p:extLst>
      <p:ext uri="{BB962C8B-B14F-4D97-AF65-F5344CB8AC3E}">
        <p14:creationId xmlns:p14="http://schemas.microsoft.com/office/powerpoint/2010/main" val="715820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453F7-D8FD-E742-A0AC-CD694ECCC7F9}"/>
              </a:ext>
            </a:extLst>
          </p:cNvPr>
          <p:cNvSpPr txBox="1">
            <a:spLocks/>
          </p:cNvSpPr>
          <p:nvPr/>
        </p:nvSpPr>
        <p:spPr>
          <a:xfrm>
            <a:off x="3552429" y="696942"/>
            <a:ext cx="7205686" cy="67740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solidFill>
                  <a:srgbClr val="1E482A"/>
                </a:solidFill>
                <a:latin typeface="Calibri" charset="0"/>
                <a:ea typeface="Calibri" charset="0"/>
                <a:cs typeface="Calibri" charset="0"/>
              </a:rPr>
              <a:t>Workflow Demo</a:t>
            </a:r>
          </a:p>
        </p:txBody>
      </p:sp>
      <p:sp>
        <p:nvSpPr>
          <p:cNvPr id="3" name="Content Placeholder 2">
            <a:extLst>
              <a:ext uri="{FF2B5EF4-FFF2-40B4-BE49-F238E27FC236}">
                <a16:creationId xmlns:a16="http://schemas.microsoft.com/office/drawing/2014/main" id="{5FA6A62E-DAC2-BF46-AFC2-9D2DBB9C9834}"/>
              </a:ext>
            </a:extLst>
          </p:cNvPr>
          <p:cNvSpPr txBox="1">
            <a:spLocks/>
          </p:cNvSpPr>
          <p:nvPr/>
        </p:nvSpPr>
        <p:spPr>
          <a:xfrm>
            <a:off x="3552429" y="1506551"/>
            <a:ext cx="5087140" cy="3844897"/>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0"/>
              </a:spcBef>
            </a:pPr>
            <a:r>
              <a:rPr lang="en-US" b="0" i="0" dirty="0">
                <a:solidFill>
                  <a:srgbClr val="292929"/>
                </a:solidFill>
                <a:effectLst/>
                <a:latin typeface="source-serif-pro"/>
              </a:rPr>
              <a:t> </a:t>
            </a:r>
            <a:r>
              <a:rPr lang="en-US" dirty="0">
                <a:solidFill>
                  <a:srgbClr val="292929"/>
                </a:solidFill>
                <a:latin typeface="source-serif-pro"/>
              </a:rPr>
              <a:t>For this demo, I have used a demo group to demonstrate the workflow of the events</a:t>
            </a:r>
          </a:p>
          <a:p>
            <a:pPr>
              <a:lnSpc>
                <a:spcPct val="100000"/>
              </a:lnSpc>
              <a:spcBef>
                <a:spcPts val="0"/>
              </a:spcBef>
            </a:pPr>
            <a:r>
              <a:rPr lang="en-US" altLang="en-US" dirty="0">
                <a:solidFill>
                  <a:srgbClr val="292929"/>
                </a:solidFill>
                <a:latin typeface="source-serif-pro"/>
                <a:ea typeface="ＭＳ Ｐゴシック" charset="-128"/>
                <a:hlinkClick r:id="rId2"/>
              </a:rPr>
              <a:t>Sample group</a:t>
            </a:r>
            <a:endParaRPr lang="en-US" altLang="en-US" dirty="0">
              <a:solidFill>
                <a:srgbClr val="292929"/>
              </a:solidFill>
              <a:latin typeface="source-serif-pro"/>
              <a:ea typeface="ＭＳ Ｐゴシック" charset="-128"/>
            </a:endParaRPr>
          </a:p>
          <a:p>
            <a:pPr>
              <a:lnSpc>
                <a:spcPct val="100000"/>
              </a:lnSpc>
              <a:spcBef>
                <a:spcPts val="0"/>
              </a:spcBef>
            </a:pPr>
            <a:r>
              <a:rPr lang="en-US" altLang="en-US" dirty="0">
                <a:solidFill>
                  <a:srgbClr val="292929"/>
                </a:solidFill>
                <a:latin typeface="source-serif-pro"/>
                <a:ea typeface="ＭＳ Ｐゴシック" charset="-128"/>
              </a:rPr>
              <a:t>Execute the script </a:t>
            </a:r>
            <a:r>
              <a:rPr lang="en-US" altLang="en-US" i="1" dirty="0" err="1">
                <a:solidFill>
                  <a:srgbClr val="292929"/>
                </a:solidFill>
                <a:latin typeface="source-serif-pro"/>
                <a:ea typeface="ＭＳ Ｐゴシック" charset="-128"/>
              </a:rPr>
              <a:t>make_folder.py</a:t>
            </a:r>
            <a:r>
              <a:rPr lang="en-US" altLang="en-US" dirty="0">
                <a:solidFill>
                  <a:srgbClr val="292929"/>
                </a:solidFill>
                <a:latin typeface="source-serif-pro"/>
                <a:ea typeface="ＭＳ Ｐゴシック" charset="-128"/>
              </a:rPr>
              <a:t>  [python3 </a:t>
            </a:r>
            <a:r>
              <a:rPr lang="en-US" altLang="en-US" dirty="0" err="1">
                <a:solidFill>
                  <a:srgbClr val="292929"/>
                </a:solidFill>
                <a:latin typeface="source-serif-pro"/>
                <a:ea typeface="ＭＳ Ｐゴシック" charset="-128"/>
              </a:rPr>
              <a:t>make_folder.py</a:t>
            </a:r>
            <a:r>
              <a:rPr lang="en-US" altLang="en-US" dirty="0">
                <a:solidFill>
                  <a:srgbClr val="292929"/>
                </a:solidFill>
                <a:latin typeface="source-serif-pro"/>
                <a:ea typeface="ＭＳ Ｐゴシック" charset="-128"/>
              </a:rPr>
              <a:t>]. </a:t>
            </a:r>
          </a:p>
          <a:p>
            <a:pPr>
              <a:lnSpc>
                <a:spcPct val="100000"/>
              </a:lnSpc>
              <a:spcBef>
                <a:spcPts val="0"/>
              </a:spcBef>
            </a:pPr>
            <a:r>
              <a:rPr lang="en-US" altLang="en-US" dirty="0">
                <a:solidFill>
                  <a:srgbClr val="292929"/>
                </a:solidFill>
                <a:latin typeface="source-serif-pro"/>
                <a:ea typeface="ＭＳ Ｐゴシック" charset="-128"/>
              </a:rPr>
              <a:t>The scripts are explained in the official docs.</a:t>
            </a:r>
            <a:endParaRPr lang="en-US" altLang="en-US" dirty="0">
              <a:ea typeface="ＭＳ Ｐゴシック" charset="-128"/>
            </a:endParaRPr>
          </a:p>
        </p:txBody>
      </p:sp>
    </p:spTree>
    <p:extLst>
      <p:ext uri="{BB962C8B-B14F-4D97-AF65-F5344CB8AC3E}">
        <p14:creationId xmlns:p14="http://schemas.microsoft.com/office/powerpoint/2010/main" val="3120232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453F7-D8FD-E742-A0AC-CD694ECCC7F9}"/>
              </a:ext>
            </a:extLst>
          </p:cNvPr>
          <p:cNvSpPr txBox="1">
            <a:spLocks/>
          </p:cNvSpPr>
          <p:nvPr/>
        </p:nvSpPr>
        <p:spPr>
          <a:xfrm>
            <a:off x="3552429" y="696942"/>
            <a:ext cx="7205686" cy="67740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solidFill>
                  <a:srgbClr val="1E482A"/>
                </a:solidFill>
                <a:latin typeface="Calibri" charset="0"/>
                <a:ea typeface="Calibri" charset="0"/>
                <a:cs typeface="Calibri" charset="0"/>
              </a:rPr>
              <a:t>Workflow Demo</a:t>
            </a:r>
          </a:p>
        </p:txBody>
      </p:sp>
      <p:sp>
        <p:nvSpPr>
          <p:cNvPr id="3" name="Content Placeholder 2">
            <a:extLst>
              <a:ext uri="{FF2B5EF4-FFF2-40B4-BE49-F238E27FC236}">
                <a16:creationId xmlns:a16="http://schemas.microsoft.com/office/drawing/2014/main" id="{5FA6A62E-DAC2-BF46-AFC2-9D2DBB9C9834}"/>
              </a:ext>
            </a:extLst>
          </p:cNvPr>
          <p:cNvSpPr txBox="1">
            <a:spLocks/>
          </p:cNvSpPr>
          <p:nvPr/>
        </p:nvSpPr>
        <p:spPr>
          <a:xfrm>
            <a:off x="3552429" y="1506551"/>
            <a:ext cx="5087140" cy="3844897"/>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0"/>
              </a:spcBef>
            </a:pPr>
            <a:r>
              <a:rPr lang="en-US" altLang="en-US" dirty="0">
                <a:ea typeface="ＭＳ Ｐゴシック" charset="-128"/>
              </a:rPr>
              <a:t>Execute the scripts in this order. </a:t>
            </a:r>
          </a:p>
          <a:p>
            <a:pPr marL="914400" lvl="1" indent="-457200">
              <a:lnSpc>
                <a:spcPct val="100000"/>
              </a:lnSpc>
              <a:spcBef>
                <a:spcPts val="0"/>
              </a:spcBef>
              <a:buFont typeface="+mj-lt"/>
              <a:buAutoNum type="arabicPeriod"/>
            </a:pPr>
            <a:r>
              <a:rPr lang="en-US" altLang="en-US" dirty="0" err="1">
                <a:ea typeface="ＭＳ Ｐゴシック" charset="-128"/>
              </a:rPr>
              <a:t>make_folder.py</a:t>
            </a:r>
            <a:r>
              <a:rPr lang="en-US" altLang="en-US" dirty="0">
                <a:ea typeface="ＭＳ Ｐゴシック" charset="-128"/>
              </a:rPr>
              <a:t> </a:t>
            </a:r>
          </a:p>
          <a:p>
            <a:pPr marL="914400" lvl="1" indent="-457200">
              <a:lnSpc>
                <a:spcPct val="100000"/>
              </a:lnSpc>
              <a:spcBef>
                <a:spcPts val="0"/>
              </a:spcBef>
              <a:buFont typeface="+mj-lt"/>
              <a:buAutoNum type="arabicPeriod"/>
            </a:pPr>
            <a:r>
              <a:rPr lang="en-US" altLang="en-US" dirty="0" err="1">
                <a:ea typeface="ＭＳ Ｐゴシック" charset="-128"/>
              </a:rPr>
              <a:t>channel_messages.py</a:t>
            </a:r>
            <a:endParaRPr lang="en-US" altLang="en-US" dirty="0">
              <a:ea typeface="ＭＳ Ｐゴシック" charset="-128"/>
            </a:endParaRPr>
          </a:p>
          <a:p>
            <a:pPr marL="914400" lvl="1" indent="-457200">
              <a:lnSpc>
                <a:spcPct val="100000"/>
              </a:lnSpc>
              <a:spcBef>
                <a:spcPts val="0"/>
              </a:spcBef>
              <a:buFont typeface="+mj-lt"/>
              <a:buAutoNum type="arabicPeriod"/>
            </a:pPr>
            <a:r>
              <a:rPr lang="en-US" altLang="en-US" dirty="0" err="1">
                <a:ea typeface="ＭＳ Ｐゴシック" charset="-128"/>
              </a:rPr>
              <a:t>JSON_to_CSV_messages.py</a:t>
            </a:r>
            <a:endParaRPr lang="en-US" altLang="en-US" dirty="0">
              <a:ea typeface="ＭＳ Ｐゴシック" charset="-128"/>
            </a:endParaRPr>
          </a:p>
          <a:p>
            <a:pPr marL="914400" lvl="1" indent="-457200">
              <a:lnSpc>
                <a:spcPct val="100000"/>
              </a:lnSpc>
              <a:spcBef>
                <a:spcPts val="0"/>
              </a:spcBef>
              <a:buFont typeface="+mj-lt"/>
              <a:buAutoNum type="arabicPeriod"/>
            </a:pPr>
            <a:r>
              <a:rPr lang="en-US" altLang="en-US" dirty="0" err="1">
                <a:ea typeface="ＭＳ Ｐゴシック" charset="-128"/>
              </a:rPr>
              <a:t>channel_users.py</a:t>
            </a:r>
            <a:endParaRPr lang="en-US" altLang="en-US" dirty="0">
              <a:ea typeface="ＭＳ Ｐゴシック" charset="-128"/>
            </a:endParaRPr>
          </a:p>
          <a:p>
            <a:pPr marL="914400" lvl="1" indent="-457200">
              <a:lnSpc>
                <a:spcPct val="100000"/>
              </a:lnSpc>
              <a:spcBef>
                <a:spcPts val="0"/>
              </a:spcBef>
              <a:buFont typeface="+mj-lt"/>
              <a:buAutoNum type="arabicPeriod"/>
            </a:pPr>
            <a:r>
              <a:rPr lang="en-US" altLang="en-US" dirty="0" err="1">
                <a:ea typeface="ＭＳ Ｐゴシック" charset="-128"/>
              </a:rPr>
              <a:t>JSON_to_CSV_users.py</a:t>
            </a:r>
            <a:endParaRPr lang="en-US" altLang="en-US" dirty="0">
              <a:ea typeface="ＭＳ Ｐゴシック" charset="-128"/>
            </a:endParaRPr>
          </a:p>
          <a:p>
            <a:pPr marL="914400" lvl="1" indent="-457200">
              <a:lnSpc>
                <a:spcPct val="100000"/>
              </a:lnSpc>
              <a:spcBef>
                <a:spcPts val="0"/>
              </a:spcBef>
              <a:buFont typeface="+mj-lt"/>
              <a:buAutoNum type="arabicPeriod"/>
            </a:pPr>
            <a:r>
              <a:rPr lang="en-US" altLang="en-US" dirty="0" err="1">
                <a:ea typeface="ＭＳ Ｐゴシック" charset="-128"/>
              </a:rPr>
              <a:t>download_media.py</a:t>
            </a:r>
            <a:endParaRPr lang="en-US" altLang="en-US" dirty="0">
              <a:ea typeface="ＭＳ Ｐゴシック" charset="-128"/>
            </a:endParaRPr>
          </a:p>
          <a:p>
            <a:pPr lvl="1">
              <a:lnSpc>
                <a:spcPct val="100000"/>
              </a:lnSpc>
              <a:spcBef>
                <a:spcPts val="0"/>
              </a:spcBef>
            </a:pPr>
            <a:endParaRPr lang="en-US" altLang="en-US" dirty="0">
              <a:ea typeface="ＭＳ Ｐゴシック" charset="-128"/>
            </a:endParaRPr>
          </a:p>
        </p:txBody>
      </p:sp>
    </p:spTree>
    <p:extLst>
      <p:ext uri="{BB962C8B-B14F-4D97-AF65-F5344CB8AC3E}">
        <p14:creationId xmlns:p14="http://schemas.microsoft.com/office/powerpoint/2010/main" val="4252013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453F7-D8FD-E742-A0AC-CD694ECCC7F9}"/>
              </a:ext>
            </a:extLst>
          </p:cNvPr>
          <p:cNvSpPr txBox="1">
            <a:spLocks/>
          </p:cNvSpPr>
          <p:nvPr/>
        </p:nvSpPr>
        <p:spPr>
          <a:xfrm>
            <a:off x="3552429" y="696942"/>
            <a:ext cx="7205686" cy="67740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solidFill>
                  <a:srgbClr val="1E482A"/>
                </a:solidFill>
                <a:latin typeface="Calibri" charset="0"/>
                <a:ea typeface="Calibri" charset="0"/>
                <a:cs typeface="Calibri" charset="0"/>
              </a:rPr>
              <a:t>Workflow Demo</a:t>
            </a:r>
          </a:p>
        </p:txBody>
      </p:sp>
      <p:sp>
        <p:nvSpPr>
          <p:cNvPr id="3" name="Content Placeholder 2">
            <a:extLst>
              <a:ext uri="{FF2B5EF4-FFF2-40B4-BE49-F238E27FC236}">
                <a16:creationId xmlns:a16="http://schemas.microsoft.com/office/drawing/2014/main" id="{5FA6A62E-DAC2-BF46-AFC2-9D2DBB9C9834}"/>
              </a:ext>
            </a:extLst>
          </p:cNvPr>
          <p:cNvSpPr txBox="1">
            <a:spLocks/>
          </p:cNvSpPr>
          <p:nvPr/>
        </p:nvSpPr>
        <p:spPr>
          <a:xfrm>
            <a:off x="3552429" y="1506551"/>
            <a:ext cx="5087140" cy="3844897"/>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0"/>
              </a:spcBef>
            </a:pPr>
            <a:r>
              <a:rPr lang="en-US" altLang="en-US" dirty="0">
                <a:ea typeface="ＭＳ Ｐゴシック" charset="-128"/>
              </a:rPr>
              <a:t>After executing, you should see the following </a:t>
            </a:r>
            <a:r>
              <a:rPr lang="en-US" altLang="en-US" dirty="0">
                <a:solidFill>
                  <a:srgbClr val="FF0000"/>
                </a:solidFill>
                <a:ea typeface="ＭＳ Ｐゴシック" charset="-128"/>
              </a:rPr>
              <a:t>folder</a:t>
            </a:r>
            <a:r>
              <a:rPr lang="en-US" altLang="en-US" dirty="0">
                <a:ea typeface="ＭＳ Ｐゴシック" charset="-128"/>
              </a:rPr>
              <a:t> and </a:t>
            </a:r>
            <a:r>
              <a:rPr lang="en-US" altLang="en-US" dirty="0">
                <a:solidFill>
                  <a:srgbClr val="00B0F0"/>
                </a:solidFill>
                <a:ea typeface="ＭＳ Ｐゴシック" charset="-128"/>
              </a:rPr>
              <a:t>files</a:t>
            </a:r>
            <a:r>
              <a:rPr lang="en-US" altLang="en-US" dirty="0">
                <a:ea typeface="ＭＳ Ｐゴシック" charset="-128"/>
              </a:rPr>
              <a:t> being made. </a:t>
            </a:r>
          </a:p>
          <a:p>
            <a:pPr lvl="1">
              <a:lnSpc>
                <a:spcPct val="100000"/>
              </a:lnSpc>
              <a:spcBef>
                <a:spcPts val="0"/>
              </a:spcBef>
            </a:pPr>
            <a:r>
              <a:rPr lang="en-US" altLang="en-US" dirty="0">
                <a:solidFill>
                  <a:srgbClr val="FF0000"/>
                </a:solidFill>
                <a:ea typeface="ＭＳ Ｐゴシック" charset="-128"/>
              </a:rPr>
              <a:t>Channel-1651464399</a:t>
            </a:r>
          </a:p>
          <a:p>
            <a:pPr lvl="2">
              <a:lnSpc>
                <a:spcPct val="100000"/>
              </a:lnSpc>
              <a:spcBef>
                <a:spcPts val="0"/>
              </a:spcBef>
            </a:pPr>
            <a:r>
              <a:rPr lang="en-US" altLang="en-US" dirty="0">
                <a:solidFill>
                  <a:srgbClr val="FF0000"/>
                </a:solidFill>
                <a:ea typeface="ＭＳ Ｐゴシック" charset="-128"/>
              </a:rPr>
              <a:t>1651464399</a:t>
            </a:r>
          </a:p>
          <a:p>
            <a:pPr lvl="3">
              <a:lnSpc>
                <a:spcPct val="100000"/>
              </a:lnSpc>
              <a:spcBef>
                <a:spcPts val="0"/>
              </a:spcBef>
            </a:pPr>
            <a:r>
              <a:rPr lang="en-US" altLang="en-US" dirty="0">
                <a:solidFill>
                  <a:srgbClr val="00B0F0"/>
                </a:solidFill>
                <a:ea typeface="ＭＳ Ｐゴシック" charset="-128"/>
              </a:rPr>
              <a:t>1651464399 (1).jpg</a:t>
            </a:r>
          </a:p>
          <a:p>
            <a:pPr lvl="3">
              <a:lnSpc>
                <a:spcPct val="100000"/>
              </a:lnSpc>
              <a:spcBef>
                <a:spcPts val="0"/>
              </a:spcBef>
            </a:pPr>
            <a:r>
              <a:rPr lang="en-US" altLang="en-US" dirty="0">
                <a:solidFill>
                  <a:srgbClr val="00B0F0"/>
                </a:solidFill>
                <a:ea typeface="ＭＳ Ｐゴシック" charset="-128"/>
              </a:rPr>
              <a:t>1651464399.jpg</a:t>
            </a:r>
          </a:p>
          <a:p>
            <a:pPr lvl="2">
              <a:lnSpc>
                <a:spcPct val="100000"/>
              </a:lnSpc>
              <a:spcBef>
                <a:spcPts val="0"/>
              </a:spcBef>
            </a:pPr>
            <a:r>
              <a:rPr lang="en-US" altLang="en-US" dirty="0" err="1">
                <a:solidFill>
                  <a:srgbClr val="00B0F0"/>
                </a:solidFill>
                <a:ea typeface="ＭＳ Ｐゴシック" charset="-128"/>
              </a:rPr>
              <a:t>channel_messages.json</a:t>
            </a:r>
            <a:endParaRPr lang="en-US" altLang="en-US" dirty="0">
              <a:solidFill>
                <a:srgbClr val="00B0F0"/>
              </a:solidFill>
              <a:ea typeface="ＭＳ Ｐゴシック" charset="-128"/>
            </a:endParaRPr>
          </a:p>
          <a:p>
            <a:pPr lvl="2">
              <a:lnSpc>
                <a:spcPct val="100000"/>
              </a:lnSpc>
              <a:spcBef>
                <a:spcPts val="0"/>
              </a:spcBef>
            </a:pPr>
            <a:r>
              <a:rPr lang="en-US" altLang="en-US" dirty="0" err="1">
                <a:solidFill>
                  <a:srgbClr val="00B0F0"/>
                </a:solidFill>
                <a:ea typeface="ＭＳ Ｐゴシック" charset="-128"/>
              </a:rPr>
              <a:t>channel_messages.csv</a:t>
            </a:r>
            <a:endParaRPr lang="en-US" altLang="en-US" dirty="0">
              <a:solidFill>
                <a:srgbClr val="00B0F0"/>
              </a:solidFill>
              <a:ea typeface="ＭＳ Ｐゴシック" charset="-128"/>
            </a:endParaRPr>
          </a:p>
          <a:p>
            <a:pPr lvl="2">
              <a:lnSpc>
                <a:spcPct val="100000"/>
              </a:lnSpc>
              <a:spcBef>
                <a:spcPts val="0"/>
              </a:spcBef>
            </a:pPr>
            <a:r>
              <a:rPr lang="en-US" altLang="en-US" dirty="0" err="1">
                <a:solidFill>
                  <a:srgbClr val="00B0F0"/>
                </a:solidFill>
                <a:ea typeface="ＭＳ Ｐゴシック" charset="-128"/>
              </a:rPr>
              <a:t>channel_users.json</a:t>
            </a:r>
            <a:endParaRPr lang="en-US" altLang="en-US" dirty="0">
              <a:solidFill>
                <a:srgbClr val="00B0F0"/>
              </a:solidFill>
              <a:ea typeface="ＭＳ Ｐゴシック" charset="-128"/>
            </a:endParaRPr>
          </a:p>
          <a:p>
            <a:pPr lvl="2">
              <a:lnSpc>
                <a:spcPct val="100000"/>
              </a:lnSpc>
              <a:spcBef>
                <a:spcPts val="0"/>
              </a:spcBef>
            </a:pPr>
            <a:r>
              <a:rPr lang="en-US" altLang="en-US" dirty="0" err="1">
                <a:solidFill>
                  <a:srgbClr val="00B0F0"/>
                </a:solidFill>
                <a:ea typeface="ＭＳ Ｐゴシック" charset="-128"/>
              </a:rPr>
              <a:t>channel_users.csv</a:t>
            </a:r>
            <a:endParaRPr lang="en-US" altLang="en-US" dirty="0">
              <a:solidFill>
                <a:srgbClr val="00B0F0"/>
              </a:solidFill>
              <a:ea typeface="ＭＳ Ｐゴシック" charset="-128"/>
            </a:endParaRPr>
          </a:p>
        </p:txBody>
      </p:sp>
    </p:spTree>
    <p:extLst>
      <p:ext uri="{BB962C8B-B14F-4D97-AF65-F5344CB8AC3E}">
        <p14:creationId xmlns:p14="http://schemas.microsoft.com/office/powerpoint/2010/main" val="1495444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453F7-D8FD-E742-A0AC-CD694ECCC7F9}"/>
              </a:ext>
            </a:extLst>
          </p:cNvPr>
          <p:cNvSpPr txBox="1">
            <a:spLocks/>
          </p:cNvSpPr>
          <p:nvPr/>
        </p:nvSpPr>
        <p:spPr>
          <a:xfrm>
            <a:off x="3552429" y="696942"/>
            <a:ext cx="7205686" cy="67740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solidFill>
                  <a:srgbClr val="1E482A"/>
                </a:solidFill>
                <a:latin typeface="Calibri" charset="0"/>
                <a:ea typeface="Calibri" charset="0"/>
                <a:cs typeface="Calibri" charset="0"/>
              </a:rPr>
              <a:t>Some specific numbers</a:t>
            </a:r>
          </a:p>
        </p:txBody>
      </p:sp>
      <p:sp>
        <p:nvSpPr>
          <p:cNvPr id="3" name="Content Placeholder 2">
            <a:extLst>
              <a:ext uri="{FF2B5EF4-FFF2-40B4-BE49-F238E27FC236}">
                <a16:creationId xmlns:a16="http://schemas.microsoft.com/office/drawing/2014/main" id="{5FA6A62E-DAC2-BF46-AFC2-9D2DBB9C9834}"/>
              </a:ext>
            </a:extLst>
          </p:cNvPr>
          <p:cNvSpPr txBox="1">
            <a:spLocks/>
          </p:cNvSpPr>
          <p:nvPr/>
        </p:nvSpPr>
        <p:spPr>
          <a:xfrm>
            <a:off x="3552429" y="2316161"/>
            <a:ext cx="5087140" cy="3844897"/>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0"/>
              </a:spcBef>
            </a:pPr>
            <a:r>
              <a:rPr lang="en-US" altLang="en-US" dirty="0" err="1">
                <a:ea typeface="ＭＳ Ｐゴシック" charset="-128"/>
              </a:rPr>
              <a:t>EntityId</a:t>
            </a:r>
            <a:r>
              <a:rPr lang="en-US" altLang="en-US" dirty="0">
                <a:ea typeface="ＭＳ Ｐゴシック" charset="-128"/>
              </a:rPr>
              <a:t> -1335573421</a:t>
            </a:r>
          </a:p>
          <a:p>
            <a:pPr>
              <a:lnSpc>
                <a:spcPct val="100000"/>
              </a:lnSpc>
              <a:spcBef>
                <a:spcPts val="0"/>
              </a:spcBef>
            </a:pPr>
            <a:r>
              <a:rPr lang="en-US" altLang="en-US" dirty="0">
                <a:ea typeface="ＭＳ Ｐゴシック" charset="-128"/>
              </a:rPr>
              <a:t>Number of Users – 23 </a:t>
            </a:r>
          </a:p>
          <a:p>
            <a:pPr>
              <a:lnSpc>
                <a:spcPct val="100000"/>
              </a:lnSpc>
              <a:spcBef>
                <a:spcPts val="0"/>
              </a:spcBef>
            </a:pPr>
            <a:r>
              <a:rPr lang="en-US" altLang="en-US" dirty="0">
                <a:ea typeface="ＭＳ Ｐゴシック" charset="-128"/>
              </a:rPr>
              <a:t>Number of messages - 181</a:t>
            </a:r>
          </a:p>
          <a:p>
            <a:pPr>
              <a:lnSpc>
                <a:spcPct val="100000"/>
              </a:lnSpc>
              <a:spcBef>
                <a:spcPts val="0"/>
              </a:spcBef>
            </a:pPr>
            <a:endParaRPr lang="en-US" altLang="en-US" dirty="0">
              <a:ea typeface="ＭＳ Ｐゴシック" charset="-128"/>
            </a:endParaRPr>
          </a:p>
        </p:txBody>
      </p:sp>
    </p:spTree>
    <p:extLst>
      <p:ext uri="{BB962C8B-B14F-4D97-AF65-F5344CB8AC3E}">
        <p14:creationId xmlns:p14="http://schemas.microsoft.com/office/powerpoint/2010/main" val="2758314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453F7-D8FD-E742-A0AC-CD694ECCC7F9}"/>
              </a:ext>
            </a:extLst>
          </p:cNvPr>
          <p:cNvSpPr txBox="1">
            <a:spLocks/>
          </p:cNvSpPr>
          <p:nvPr/>
        </p:nvSpPr>
        <p:spPr>
          <a:xfrm>
            <a:off x="3552429" y="696942"/>
            <a:ext cx="7205686" cy="67740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solidFill>
                  <a:srgbClr val="1E482A"/>
                </a:solidFill>
                <a:latin typeface="Calibri" charset="0"/>
                <a:ea typeface="Calibri" charset="0"/>
                <a:cs typeface="Calibri" charset="0"/>
              </a:rPr>
              <a:t>Some specific numbers</a:t>
            </a:r>
          </a:p>
        </p:txBody>
      </p:sp>
      <p:sp>
        <p:nvSpPr>
          <p:cNvPr id="3" name="Content Placeholder 2">
            <a:extLst>
              <a:ext uri="{FF2B5EF4-FFF2-40B4-BE49-F238E27FC236}">
                <a16:creationId xmlns:a16="http://schemas.microsoft.com/office/drawing/2014/main" id="{5FA6A62E-DAC2-BF46-AFC2-9D2DBB9C9834}"/>
              </a:ext>
            </a:extLst>
          </p:cNvPr>
          <p:cNvSpPr txBox="1">
            <a:spLocks/>
          </p:cNvSpPr>
          <p:nvPr/>
        </p:nvSpPr>
        <p:spPr>
          <a:xfrm>
            <a:off x="3552429" y="2316161"/>
            <a:ext cx="5087140" cy="3844897"/>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0"/>
              </a:spcBef>
            </a:pPr>
            <a:r>
              <a:rPr lang="en-US" altLang="en-US" dirty="0" err="1">
                <a:ea typeface="ＭＳ Ｐゴシック" charset="-128"/>
              </a:rPr>
              <a:t>EntityId</a:t>
            </a:r>
            <a:r>
              <a:rPr lang="en-US" altLang="en-US" dirty="0">
                <a:ea typeface="ＭＳ Ｐゴシック" charset="-128"/>
              </a:rPr>
              <a:t> -1631629355</a:t>
            </a:r>
          </a:p>
          <a:p>
            <a:pPr>
              <a:lnSpc>
                <a:spcPct val="100000"/>
              </a:lnSpc>
              <a:spcBef>
                <a:spcPts val="0"/>
              </a:spcBef>
            </a:pPr>
            <a:r>
              <a:rPr lang="en-US" altLang="en-US" dirty="0">
                <a:ea typeface="ＭＳ Ｐゴシック" charset="-128"/>
              </a:rPr>
              <a:t>Number of Users – 97 </a:t>
            </a:r>
          </a:p>
          <a:p>
            <a:pPr>
              <a:lnSpc>
                <a:spcPct val="100000"/>
              </a:lnSpc>
              <a:spcBef>
                <a:spcPts val="0"/>
              </a:spcBef>
            </a:pPr>
            <a:r>
              <a:rPr lang="en-US" altLang="en-US" dirty="0">
                <a:ea typeface="ＭＳ Ｐゴシック" charset="-128"/>
              </a:rPr>
              <a:t>Number of messages - 3729</a:t>
            </a:r>
          </a:p>
          <a:p>
            <a:pPr>
              <a:lnSpc>
                <a:spcPct val="100000"/>
              </a:lnSpc>
              <a:spcBef>
                <a:spcPts val="0"/>
              </a:spcBef>
            </a:pPr>
            <a:endParaRPr lang="en-US" altLang="en-US" dirty="0">
              <a:ea typeface="ＭＳ Ｐゴシック" charset="-128"/>
            </a:endParaRPr>
          </a:p>
        </p:txBody>
      </p:sp>
    </p:spTree>
    <p:extLst>
      <p:ext uri="{BB962C8B-B14F-4D97-AF65-F5344CB8AC3E}">
        <p14:creationId xmlns:p14="http://schemas.microsoft.com/office/powerpoint/2010/main" val="387308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453F7-D8FD-E742-A0AC-CD694ECCC7F9}"/>
              </a:ext>
            </a:extLst>
          </p:cNvPr>
          <p:cNvSpPr txBox="1">
            <a:spLocks/>
          </p:cNvSpPr>
          <p:nvPr/>
        </p:nvSpPr>
        <p:spPr>
          <a:xfrm>
            <a:off x="3552429" y="696942"/>
            <a:ext cx="7205686" cy="67740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solidFill>
                  <a:srgbClr val="1E482A"/>
                </a:solidFill>
                <a:latin typeface="Calibri" charset="0"/>
                <a:ea typeface="Calibri" charset="0"/>
                <a:cs typeface="Calibri" charset="0"/>
              </a:rPr>
              <a:t>Important Findings</a:t>
            </a:r>
          </a:p>
        </p:txBody>
      </p:sp>
      <p:sp>
        <p:nvSpPr>
          <p:cNvPr id="3" name="Content Placeholder 2">
            <a:extLst>
              <a:ext uri="{FF2B5EF4-FFF2-40B4-BE49-F238E27FC236}">
                <a16:creationId xmlns:a16="http://schemas.microsoft.com/office/drawing/2014/main" id="{5FA6A62E-DAC2-BF46-AFC2-9D2DBB9C9834}"/>
              </a:ext>
            </a:extLst>
          </p:cNvPr>
          <p:cNvSpPr txBox="1">
            <a:spLocks/>
          </p:cNvSpPr>
          <p:nvPr/>
        </p:nvSpPr>
        <p:spPr>
          <a:xfrm>
            <a:off x="3552429" y="1506551"/>
            <a:ext cx="5087140" cy="4654507"/>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0"/>
              </a:spcBef>
            </a:pPr>
            <a:r>
              <a:rPr lang="en-US" sz="1800" dirty="0">
                <a:effectLst/>
                <a:latin typeface="Calibri" panose="020F0502020204030204" pitchFamily="34" charset="0"/>
                <a:ea typeface="Calibri" panose="020F0502020204030204" pitchFamily="34" charset="0"/>
                <a:cs typeface="Calibri" panose="020F0502020204030204" pitchFamily="34" charset="0"/>
              </a:rPr>
              <a:t>Channel: Telegram channel is something which is used to broadcast the content to people.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Bef>
                <a:spcPts val="0"/>
              </a:spcBef>
            </a:pPr>
            <a:r>
              <a:rPr lang="en-US" sz="1800" dirty="0">
                <a:effectLst/>
                <a:latin typeface="Calibri" panose="020F0502020204030204" pitchFamily="34" charset="0"/>
                <a:ea typeface="Calibri" panose="020F0502020204030204" pitchFamily="34" charset="0"/>
                <a:cs typeface="Calibri" panose="020F0502020204030204" pitchFamily="34" charset="0"/>
              </a:rPr>
              <a:t>Group: It is primarily used for interacting with other users.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buNone/>
            </a:pPr>
            <a:endParaRPr lang="en-US" altLang="en-US" dirty="0">
              <a:ea typeface="ＭＳ Ｐゴシック" charset="-128"/>
            </a:endParaRPr>
          </a:p>
          <a:p>
            <a:pPr marL="0" indent="0">
              <a:lnSpc>
                <a:spcPct val="100000"/>
              </a:lnSpc>
              <a:spcBef>
                <a:spcPts val="0"/>
              </a:spcBef>
              <a:buNone/>
            </a:pPr>
            <a:r>
              <a:rPr lang="en-US" sz="1800" dirty="0">
                <a:effectLst/>
                <a:latin typeface="Calibri" panose="020F0502020204030204" pitchFamily="34" charset="0"/>
                <a:ea typeface="Calibri" panose="020F0502020204030204" pitchFamily="34" charset="0"/>
                <a:cs typeface="Calibri" panose="020F0502020204030204" pitchFamily="34" charset="0"/>
              </a:rPr>
              <a:t>In our research, the script to get the users does not work in channels as it is blocked by Telegram. You cannot get the info of the users in a particular channel. However, the same script works for groups. If you join a group, you can get the list of the users that are in the same group. </a:t>
            </a:r>
          </a:p>
          <a:p>
            <a:pPr marL="0" indent="0">
              <a:lnSpc>
                <a:spcPct val="100000"/>
              </a:lnSpc>
              <a:spcBef>
                <a:spcPts val="0"/>
              </a:spcBef>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spcBef>
                <a:spcPts val="0"/>
              </a:spcBef>
              <a:buNone/>
            </a:pPr>
            <a:r>
              <a:rPr lang="en-US" altLang="en-US" dirty="0">
                <a:ea typeface="ＭＳ Ｐゴシック" charset="-128"/>
                <a:hlinkClick r:id="rId2"/>
              </a:rPr>
              <a:t>Chats Vs Channels</a:t>
            </a:r>
            <a:endParaRPr lang="en-US" altLang="en-US" dirty="0">
              <a:ea typeface="ＭＳ Ｐゴシック" charset="-128"/>
            </a:endParaRPr>
          </a:p>
          <a:p>
            <a:pPr marL="0" indent="0">
              <a:lnSpc>
                <a:spcPct val="100000"/>
              </a:lnSpc>
              <a:spcBef>
                <a:spcPts val="0"/>
              </a:spcBef>
              <a:buNone/>
            </a:pPr>
            <a:endParaRPr lang="en-US" altLang="en-US" dirty="0">
              <a:ea typeface="ＭＳ Ｐゴシック" charset="-128"/>
            </a:endParaRPr>
          </a:p>
          <a:p>
            <a:pPr marL="0" indent="0">
              <a:lnSpc>
                <a:spcPct val="100000"/>
              </a:lnSpc>
              <a:spcBef>
                <a:spcPts val="0"/>
              </a:spcBef>
              <a:buNone/>
            </a:pPr>
            <a:r>
              <a:rPr lang="en-US" altLang="en-US" dirty="0">
                <a:ea typeface="ＭＳ Ｐゴシック" charset="-128"/>
                <a:hlinkClick r:id="rId3"/>
              </a:rPr>
              <a:t>Channel vs Group</a:t>
            </a:r>
            <a:br>
              <a:rPr lang="en-US" altLang="en-US" dirty="0">
                <a:ea typeface="ＭＳ Ｐゴシック" charset="-128"/>
              </a:rPr>
            </a:br>
            <a:endParaRPr lang="en-US" altLang="en-US" dirty="0">
              <a:ea typeface="ＭＳ Ｐゴシック" charset="-128"/>
            </a:endParaRPr>
          </a:p>
        </p:txBody>
      </p:sp>
    </p:spTree>
    <p:extLst>
      <p:ext uri="{BB962C8B-B14F-4D97-AF65-F5344CB8AC3E}">
        <p14:creationId xmlns:p14="http://schemas.microsoft.com/office/powerpoint/2010/main" val="3173008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453F7-D8FD-E742-A0AC-CD694ECCC7F9}"/>
              </a:ext>
            </a:extLst>
          </p:cNvPr>
          <p:cNvSpPr txBox="1">
            <a:spLocks/>
          </p:cNvSpPr>
          <p:nvPr/>
        </p:nvSpPr>
        <p:spPr>
          <a:xfrm>
            <a:off x="3552429" y="696942"/>
            <a:ext cx="7205686" cy="67740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solidFill>
                  <a:srgbClr val="1E482A"/>
                </a:solidFill>
                <a:latin typeface="Calibri" charset="0"/>
                <a:ea typeface="Calibri" charset="0"/>
                <a:cs typeface="Calibri" charset="0"/>
              </a:rPr>
              <a:t>Important Findings</a:t>
            </a:r>
          </a:p>
        </p:txBody>
      </p:sp>
      <p:sp>
        <p:nvSpPr>
          <p:cNvPr id="3" name="Content Placeholder 2">
            <a:extLst>
              <a:ext uri="{FF2B5EF4-FFF2-40B4-BE49-F238E27FC236}">
                <a16:creationId xmlns:a16="http://schemas.microsoft.com/office/drawing/2014/main" id="{5FA6A62E-DAC2-BF46-AFC2-9D2DBB9C9834}"/>
              </a:ext>
            </a:extLst>
          </p:cNvPr>
          <p:cNvSpPr txBox="1">
            <a:spLocks/>
          </p:cNvSpPr>
          <p:nvPr/>
        </p:nvSpPr>
        <p:spPr>
          <a:xfrm>
            <a:off x="3552429" y="1506551"/>
            <a:ext cx="5087140" cy="4654507"/>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0"/>
              </a:spcBef>
            </a:pPr>
            <a:r>
              <a:rPr lang="en-US" sz="1800" dirty="0">
                <a:effectLst/>
                <a:latin typeface="Calibri" panose="020F0502020204030204" pitchFamily="34" charset="0"/>
                <a:ea typeface="Calibri" panose="020F0502020204030204" pitchFamily="34" charset="0"/>
                <a:cs typeface="Calibri" panose="020F0502020204030204" pitchFamily="34" charset="0"/>
              </a:rPr>
              <a:t>Channel: Telegram channel is something which is used to broadcast the content to people.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Bef>
                <a:spcPts val="0"/>
              </a:spcBef>
            </a:pPr>
            <a:r>
              <a:rPr lang="en-US" sz="1800" dirty="0">
                <a:effectLst/>
                <a:latin typeface="Calibri" panose="020F0502020204030204" pitchFamily="34" charset="0"/>
                <a:ea typeface="Calibri" panose="020F0502020204030204" pitchFamily="34" charset="0"/>
                <a:cs typeface="Calibri" panose="020F0502020204030204" pitchFamily="34" charset="0"/>
              </a:rPr>
              <a:t>Group: It is primarily used for interacting with other users.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buNone/>
            </a:pPr>
            <a:endParaRPr lang="en-US" altLang="en-US" dirty="0">
              <a:ea typeface="ＭＳ Ｐゴシック" charset="-128"/>
            </a:endParaRPr>
          </a:p>
          <a:p>
            <a:pPr marL="0" indent="0">
              <a:lnSpc>
                <a:spcPct val="100000"/>
              </a:lnSpc>
              <a:spcBef>
                <a:spcPts val="0"/>
              </a:spcBef>
              <a:buNone/>
            </a:pPr>
            <a:r>
              <a:rPr lang="en-US" sz="1800" dirty="0">
                <a:effectLst/>
                <a:latin typeface="Calibri" panose="020F0502020204030204" pitchFamily="34" charset="0"/>
                <a:ea typeface="Calibri" panose="020F0502020204030204" pitchFamily="34" charset="0"/>
                <a:cs typeface="Calibri" panose="020F0502020204030204" pitchFamily="34" charset="0"/>
              </a:rPr>
              <a:t>In our research, the script to get the users does not work in channels as it is blocked by Telegram. You cannot get the info of the users in a particular channel. However, the same script works for groups. If you join a group, you can get the list of the users that are in the same group. </a:t>
            </a:r>
          </a:p>
          <a:p>
            <a:pPr marL="0" indent="0">
              <a:lnSpc>
                <a:spcPct val="100000"/>
              </a:lnSpc>
              <a:spcBef>
                <a:spcPts val="0"/>
              </a:spcBef>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spcBef>
                <a:spcPts val="0"/>
              </a:spcBef>
              <a:buNone/>
            </a:pPr>
            <a:r>
              <a:rPr lang="en-US" altLang="en-US" dirty="0">
                <a:ea typeface="ＭＳ Ｐゴシック" charset="-128"/>
                <a:hlinkClick r:id="rId2"/>
              </a:rPr>
              <a:t>Chats Vs Channels</a:t>
            </a:r>
            <a:endParaRPr lang="en-US" altLang="en-US" dirty="0">
              <a:ea typeface="ＭＳ Ｐゴシック" charset="-128"/>
            </a:endParaRPr>
          </a:p>
          <a:p>
            <a:pPr marL="0" indent="0">
              <a:lnSpc>
                <a:spcPct val="100000"/>
              </a:lnSpc>
              <a:spcBef>
                <a:spcPts val="0"/>
              </a:spcBef>
              <a:buNone/>
            </a:pPr>
            <a:endParaRPr lang="en-US" altLang="en-US" dirty="0">
              <a:ea typeface="ＭＳ Ｐゴシック" charset="-128"/>
            </a:endParaRPr>
          </a:p>
          <a:p>
            <a:pPr marL="0" indent="0">
              <a:lnSpc>
                <a:spcPct val="100000"/>
              </a:lnSpc>
              <a:spcBef>
                <a:spcPts val="0"/>
              </a:spcBef>
              <a:buNone/>
            </a:pPr>
            <a:r>
              <a:rPr lang="en-US" altLang="en-US" dirty="0">
                <a:ea typeface="ＭＳ Ｐゴシック" charset="-128"/>
                <a:hlinkClick r:id="rId3"/>
              </a:rPr>
              <a:t>Channel vs Group</a:t>
            </a:r>
            <a:br>
              <a:rPr lang="en-US" altLang="en-US" dirty="0">
                <a:ea typeface="ＭＳ Ｐゴシック" charset="-128"/>
              </a:rPr>
            </a:br>
            <a:endParaRPr lang="en-US" altLang="en-US" dirty="0">
              <a:ea typeface="ＭＳ Ｐゴシック" charset="-128"/>
            </a:endParaRPr>
          </a:p>
        </p:txBody>
      </p:sp>
    </p:spTree>
    <p:extLst>
      <p:ext uri="{BB962C8B-B14F-4D97-AF65-F5344CB8AC3E}">
        <p14:creationId xmlns:p14="http://schemas.microsoft.com/office/powerpoint/2010/main" val="3318965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453F7-D8FD-E742-A0AC-CD694ECCC7F9}"/>
              </a:ext>
            </a:extLst>
          </p:cNvPr>
          <p:cNvSpPr txBox="1">
            <a:spLocks/>
          </p:cNvSpPr>
          <p:nvPr/>
        </p:nvSpPr>
        <p:spPr>
          <a:xfrm>
            <a:off x="3552429" y="696942"/>
            <a:ext cx="7205686" cy="67740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solidFill>
                  <a:srgbClr val="1E482A"/>
                </a:solidFill>
                <a:latin typeface="Calibri" charset="0"/>
                <a:ea typeface="Calibri" charset="0"/>
                <a:cs typeface="Calibri" charset="0"/>
              </a:rPr>
              <a:t>Important Findings</a:t>
            </a:r>
          </a:p>
        </p:txBody>
      </p:sp>
      <p:sp>
        <p:nvSpPr>
          <p:cNvPr id="3" name="Content Placeholder 2">
            <a:extLst>
              <a:ext uri="{FF2B5EF4-FFF2-40B4-BE49-F238E27FC236}">
                <a16:creationId xmlns:a16="http://schemas.microsoft.com/office/drawing/2014/main" id="{5FA6A62E-DAC2-BF46-AFC2-9D2DBB9C9834}"/>
              </a:ext>
            </a:extLst>
          </p:cNvPr>
          <p:cNvSpPr txBox="1">
            <a:spLocks/>
          </p:cNvSpPr>
          <p:nvPr/>
        </p:nvSpPr>
        <p:spPr>
          <a:xfrm>
            <a:off x="3552429" y="1506551"/>
            <a:ext cx="5087140" cy="4654507"/>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0"/>
              </a:spcBef>
            </a:pPr>
            <a:r>
              <a:rPr lang="en-US" altLang="en-US" dirty="0">
                <a:ea typeface="ＭＳ Ｐゴシック" charset="-128"/>
              </a:rPr>
              <a:t>As per my conclusion, groups are the most important entities to get data from. </a:t>
            </a:r>
          </a:p>
          <a:p>
            <a:pPr>
              <a:lnSpc>
                <a:spcPct val="100000"/>
              </a:lnSpc>
              <a:spcBef>
                <a:spcPts val="0"/>
              </a:spcBef>
            </a:pPr>
            <a:r>
              <a:rPr lang="en-US" altLang="en-US" dirty="0">
                <a:ea typeface="ＭＳ Ｐゴシック" charset="-128"/>
              </a:rPr>
              <a:t>We can list out all the users, messages and the media content from a group. </a:t>
            </a:r>
          </a:p>
          <a:p>
            <a:pPr>
              <a:lnSpc>
                <a:spcPct val="100000"/>
              </a:lnSpc>
              <a:spcBef>
                <a:spcPts val="0"/>
              </a:spcBef>
            </a:pPr>
            <a:r>
              <a:rPr lang="en-US" altLang="en-US" dirty="0">
                <a:ea typeface="ＭＳ Ｐゴシック" charset="-128"/>
              </a:rPr>
              <a:t>However, for channels, user information are not as important as it is used to broadcast messages to other people. It is similar to a blog. </a:t>
            </a:r>
          </a:p>
        </p:txBody>
      </p:sp>
    </p:spTree>
    <p:extLst>
      <p:ext uri="{BB962C8B-B14F-4D97-AF65-F5344CB8AC3E}">
        <p14:creationId xmlns:p14="http://schemas.microsoft.com/office/powerpoint/2010/main" val="2010404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453F7-D8FD-E742-A0AC-CD694ECCC7F9}"/>
              </a:ext>
            </a:extLst>
          </p:cNvPr>
          <p:cNvSpPr txBox="1">
            <a:spLocks/>
          </p:cNvSpPr>
          <p:nvPr/>
        </p:nvSpPr>
        <p:spPr>
          <a:xfrm>
            <a:off x="3552429" y="696942"/>
            <a:ext cx="7205686" cy="67740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solidFill>
                  <a:srgbClr val="1E482A"/>
                </a:solidFill>
                <a:latin typeface="Calibri" charset="0"/>
                <a:ea typeface="Calibri" charset="0"/>
                <a:cs typeface="Calibri" charset="0"/>
              </a:rPr>
              <a:t>Proposed Next Steps</a:t>
            </a:r>
          </a:p>
        </p:txBody>
      </p:sp>
      <p:sp>
        <p:nvSpPr>
          <p:cNvPr id="3" name="Content Placeholder 2">
            <a:extLst>
              <a:ext uri="{FF2B5EF4-FFF2-40B4-BE49-F238E27FC236}">
                <a16:creationId xmlns:a16="http://schemas.microsoft.com/office/drawing/2014/main" id="{5FA6A62E-DAC2-BF46-AFC2-9D2DBB9C9834}"/>
              </a:ext>
            </a:extLst>
          </p:cNvPr>
          <p:cNvSpPr txBox="1">
            <a:spLocks/>
          </p:cNvSpPr>
          <p:nvPr/>
        </p:nvSpPr>
        <p:spPr>
          <a:xfrm>
            <a:off x="3552429" y="1506551"/>
            <a:ext cx="5087140" cy="4654507"/>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buNone/>
            </a:pPr>
            <a:r>
              <a:rPr lang="en-US" altLang="en-US" dirty="0">
                <a:ea typeface="ＭＳ Ｐゴシック" charset="-128"/>
              </a:rPr>
              <a:t>Here are the two proposed steps for the near future. </a:t>
            </a:r>
          </a:p>
          <a:p>
            <a:pPr>
              <a:lnSpc>
                <a:spcPct val="100000"/>
              </a:lnSpc>
              <a:spcBef>
                <a:spcPts val="0"/>
              </a:spcBef>
            </a:pPr>
            <a:endParaRPr lang="en-US" altLang="en-US" dirty="0">
              <a:ea typeface="ＭＳ Ｐゴシック" charset="-128"/>
            </a:endParaRPr>
          </a:p>
          <a:p>
            <a:pPr>
              <a:lnSpc>
                <a:spcPct val="100000"/>
              </a:lnSpc>
              <a:spcBef>
                <a:spcPts val="0"/>
              </a:spcBef>
            </a:pPr>
            <a:r>
              <a:rPr lang="en-US" altLang="en-US" dirty="0">
                <a:ea typeface="ＭＳ Ｐゴシック" charset="-128"/>
              </a:rPr>
              <a:t>Link media to a particular user automatically. ( who posted the media, what are the tags associated with it, etc. )</a:t>
            </a:r>
          </a:p>
          <a:p>
            <a:pPr>
              <a:lnSpc>
                <a:spcPct val="100000"/>
              </a:lnSpc>
              <a:spcBef>
                <a:spcPts val="0"/>
              </a:spcBef>
            </a:pPr>
            <a:r>
              <a:rPr lang="en-US" altLang="en-US" dirty="0">
                <a:ea typeface="ＭＳ Ｐゴシック" charset="-128"/>
              </a:rPr>
              <a:t>Gather the interaction in channels by other users. </a:t>
            </a:r>
          </a:p>
        </p:txBody>
      </p:sp>
    </p:spTree>
    <p:extLst>
      <p:ext uri="{BB962C8B-B14F-4D97-AF65-F5344CB8AC3E}">
        <p14:creationId xmlns:p14="http://schemas.microsoft.com/office/powerpoint/2010/main" val="1566788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968DBE-74EE-6E4F-9C1F-CEE112E964E9}"/>
              </a:ext>
            </a:extLst>
          </p:cNvPr>
          <p:cNvSpPr txBox="1"/>
          <p:nvPr/>
        </p:nvSpPr>
        <p:spPr>
          <a:xfrm>
            <a:off x="0" y="1836012"/>
            <a:ext cx="12192000" cy="1015663"/>
          </a:xfrm>
          <a:prstGeom prst="rect">
            <a:avLst/>
          </a:prstGeom>
          <a:noFill/>
        </p:spPr>
        <p:txBody>
          <a:bodyPr wrap="square" rtlCol="0">
            <a:spAutoFit/>
          </a:bodyPr>
          <a:lstStyle/>
          <a:p>
            <a:pPr algn="ctr"/>
            <a:r>
              <a:rPr lang="en-US" sz="6000" dirty="0">
                <a:solidFill>
                  <a:schemeClr val="bg1"/>
                </a:solidFill>
                <a:latin typeface="Calibri" panose="020F0502020204030204" pitchFamily="34" charset="0"/>
                <a:cs typeface="Calibri" panose="020F0502020204030204" pitchFamily="34" charset="0"/>
              </a:rPr>
              <a:t>Telegram Analysis</a:t>
            </a:r>
          </a:p>
        </p:txBody>
      </p:sp>
      <p:sp>
        <p:nvSpPr>
          <p:cNvPr id="3" name="Text Box 2">
            <a:extLst>
              <a:ext uri="{FF2B5EF4-FFF2-40B4-BE49-F238E27FC236}">
                <a16:creationId xmlns:a16="http://schemas.microsoft.com/office/drawing/2014/main" id="{FE2984B3-BACC-5246-A608-71596BE4051B}"/>
              </a:ext>
            </a:extLst>
          </p:cNvPr>
          <p:cNvSpPr txBox="1">
            <a:spLocks noChangeArrowheads="1"/>
          </p:cNvSpPr>
          <p:nvPr/>
        </p:nvSpPr>
        <p:spPr bwMode="auto">
          <a:xfrm>
            <a:off x="0" y="2723064"/>
            <a:ext cx="12192000" cy="579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50000"/>
              </a:spcBef>
            </a:pPr>
            <a:endParaRPr lang="en-US" sz="4000" dirty="0">
              <a:solidFill>
                <a:schemeClr val="bg1"/>
              </a:solidFill>
              <a:latin typeface="Calibri" charset="0"/>
              <a:ea typeface="Calibri" charset="0"/>
              <a:cs typeface="Calibri" charset="0"/>
            </a:endParaRPr>
          </a:p>
        </p:txBody>
      </p:sp>
    </p:spTree>
    <p:extLst>
      <p:ext uri="{BB962C8B-B14F-4D97-AF65-F5344CB8AC3E}">
        <p14:creationId xmlns:p14="http://schemas.microsoft.com/office/powerpoint/2010/main" val="37769990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4255E-64A8-CA44-B0C0-AFD0D76765D9}"/>
              </a:ext>
            </a:extLst>
          </p:cNvPr>
          <p:cNvSpPr txBox="1">
            <a:spLocks/>
          </p:cNvSpPr>
          <p:nvPr/>
        </p:nvSpPr>
        <p:spPr>
          <a:xfrm>
            <a:off x="0" y="992038"/>
            <a:ext cx="12192000" cy="135239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b="1" dirty="0">
                <a:solidFill>
                  <a:srgbClr val="1E482A"/>
                </a:solidFill>
                <a:latin typeface="Calibri" charset="0"/>
                <a:ea typeface="ＭＳ Ｐゴシック" charset="-128"/>
              </a:rPr>
              <a:t>How to get Data from Telegram using Python </a:t>
            </a:r>
          </a:p>
          <a:p>
            <a:pPr algn="ctr"/>
            <a:r>
              <a:rPr lang="en-US" altLang="en-US" b="1" dirty="0">
                <a:solidFill>
                  <a:srgbClr val="1E482A"/>
                </a:solidFill>
                <a:latin typeface="Calibri" charset="0"/>
                <a:ea typeface="ＭＳ Ｐゴシック" charset="-128"/>
              </a:rPr>
              <a:t>Without Telegram API</a:t>
            </a:r>
          </a:p>
        </p:txBody>
      </p:sp>
      <p:sp>
        <p:nvSpPr>
          <p:cNvPr id="3" name="Subtitle 2">
            <a:extLst>
              <a:ext uri="{FF2B5EF4-FFF2-40B4-BE49-F238E27FC236}">
                <a16:creationId xmlns:a16="http://schemas.microsoft.com/office/drawing/2014/main" id="{0FE771DD-84ED-6741-AB6D-3B3EDD5983C5}"/>
              </a:ext>
            </a:extLst>
          </p:cNvPr>
          <p:cNvSpPr txBox="1">
            <a:spLocks/>
          </p:cNvSpPr>
          <p:nvPr/>
        </p:nvSpPr>
        <p:spPr>
          <a:xfrm>
            <a:off x="1563756" y="2528113"/>
            <a:ext cx="9064487" cy="198545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n-US" sz="2000" b="0" i="0" dirty="0">
                <a:solidFill>
                  <a:srgbClr val="292929"/>
                </a:solidFill>
                <a:effectLst/>
                <a:latin typeface="source-serif-pro"/>
              </a:rPr>
              <a:t>The script reads a CSV file with URLs and scrapes data from each of those URLs. It uses the Selenium web driver to load the URL and to scroll to the top of the page to ensure that all the data is loaded. </a:t>
            </a:r>
            <a:br>
              <a:rPr lang="en-US" sz="2000" b="0" i="0" dirty="0">
                <a:solidFill>
                  <a:srgbClr val="292929"/>
                </a:solidFill>
                <a:effectLst/>
                <a:latin typeface="source-serif-pro"/>
              </a:rPr>
            </a:br>
            <a:br>
              <a:rPr lang="en-US" sz="2000" b="0" i="0" dirty="0">
                <a:solidFill>
                  <a:srgbClr val="292929"/>
                </a:solidFill>
                <a:effectLst/>
                <a:latin typeface="source-serif-pro"/>
              </a:rPr>
            </a:br>
            <a:r>
              <a:rPr lang="en-US" sz="2000" b="0" i="0" dirty="0">
                <a:solidFill>
                  <a:srgbClr val="292929"/>
                </a:solidFill>
                <a:effectLst/>
                <a:latin typeface="source-serif-pro"/>
              </a:rPr>
              <a:t>It then uses </a:t>
            </a:r>
            <a:r>
              <a:rPr lang="en-US" sz="2000" b="0" i="0" dirty="0" err="1">
                <a:solidFill>
                  <a:srgbClr val="292929"/>
                </a:solidFill>
                <a:effectLst/>
                <a:latin typeface="source-serif-pro"/>
              </a:rPr>
              <a:t>BeautifulSoup</a:t>
            </a:r>
            <a:r>
              <a:rPr lang="en-US" sz="2000" b="0" i="0" dirty="0">
                <a:solidFill>
                  <a:srgbClr val="292929"/>
                </a:solidFill>
                <a:effectLst/>
                <a:latin typeface="source-serif-pro"/>
              </a:rPr>
              <a:t> to parse the HTML of the page and extract the video URLs, texts, links, photo URLs and view count of each post. The data is then stored in separate CSV files, one for each type of data.</a:t>
            </a:r>
            <a:endParaRPr lang="en-US" altLang="en-US" sz="3000" dirty="0">
              <a:ea typeface="ＭＳ Ｐゴシック" charset="-128"/>
            </a:endParaRPr>
          </a:p>
        </p:txBody>
      </p:sp>
    </p:spTree>
    <p:extLst>
      <p:ext uri="{BB962C8B-B14F-4D97-AF65-F5344CB8AC3E}">
        <p14:creationId xmlns:p14="http://schemas.microsoft.com/office/powerpoint/2010/main" val="1227263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453F7-D8FD-E742-A0AC-CD694ECCC7F9}"/>
              </a:ext>
            </a:extLst>
          </p:cNvPr>
          <p:cNvSpPr txBox="1">
            <a:spLocks/>
          </p:cNvSpPr>
          <p:nvPr/>
        </p:nvSpPr>
        <p:spPr>
          <a:xfrm>
            <a:off x="3552429" y="696942"/>
            <a:ext cx="7205686" cy="67740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solidFill>
                  <a:srgbClr val="1E482A"/>
                </a:solidFill>
                <a:latin typeface="Calibri" charset="0"/>
                <a:ea typeface="Calibri" charset="0"/>
                <a:cs typeface="Calibri" charset="0"/>
              </a:rPr>
              <a:t>Requirements</a:t>
            </a:r>
          </a:p>
        </p:txBody>
      </p:sp>
      <p:sp>
        <p:nvSpPr>
          <p:cNvPr id="3" name="Content Placeholder 2">
            <a:extLst>
              <a:ext uri="{FF2B5EF4-FFF2-40B4-BE49-F238E27FC236}">
                <a16:creationId xmlns:a16="http://schemas.microsoft.com/office/drawing/2014/main" id="{5FA6A62E-DAC2-BF46-AFC2-9D2DBB9C9834}"/>
              </a:ext>
            </a:extLst>
          </p:cNvPr>
          <p:cNvSpPr txBox="1">
            <a:spLocks/>
          </p:cNvSpPr>
          <p:nvPr/>
        </p:nvSpPr>
        <p:spPr>
          <a:xfrm>
            <a:off x="3552429" y="1506551"/>
            <a:ext cx="5087140" cy="3844897"/>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0"/>
              </a:spcBef>
            </a:pPr>
            <a:r>
              <a:rPr lang="en-US" altLang="en-US" dirty="0">
                <a:ea typeface="ＭＳ Ｐゴシック" charset="-128"/>
              </a:rPr>
              <a:t>Python 3</a:t>
            </a:r>
          </a:p>
          <a:p>
            <a:pPr>
              <a:lnSpc>
                <a:spcPct val="100000"/>
              </a:lnSpc>
              <a:spcBef>
                <a:spcPts val="0"/>
              </a:spcBef>
            </a:pPr>
            <a:r>
              <a:rPr lang="en-US" altLang="en-US" dirty="0" err="1">
                <a:ea typeface="ＭＳ Ｐゴシック" charset="-128"/>
              </a:rPr>
              <a:t>Webdriver</a:t>
            </a:r>
            <a:r>
              <a:rPr lang="en-US" altLang="en-US" dirty="0">
                <a:ea typeface="ＭＳ Ｐゴシック" charset="-128"/>
              </a:rPr>
              <a:t> Executable</a:t>
            </a:r>
          </a:p>
          <a:p>
            <a:pPr>
              <a:lnSpc>
                <a:spcPct val="100000"/>
              </a:lnSpc>
              <a:spcBef>
                <a:spcPts val="0"/>
              </a:spcBef>
            </a:pPr>
            <a:r>
              <a:rPr lang="en-US" altLang="en-US" dirty="0">
                <a:ea typeface="ＭＳ Ｐゴシック" charset="-128"/>
              </a:rPr>
              <a:t> Modules – </a:t>
            </a:r>
          </a:p>
          <a:p>
            <a:pPr lvl="1">
              <a:lnSpc>
                <a:spcPct val="100000"/>
              </a:lnSpc>
              <a:spcBef>
                <a:spcPts val="0"/>
              </a:spcBef>
            </a:pPr>
            <a:r>
              <a:rPr lang="en-US" altLang="en-US" dirty="0">
                <a:ea typeface="ＭＳ Ｐゴシック" charset="-128"/>
              </a:rPr>
              <a:t>Requests</a:t>
            </a:r>
          </a:p>
          <a:p>
            <a:pPr lvl="1">
              <a:lnSpc>
                <a:spcPct val="100000"/>
              </a:lnSpc>
              <a:spcBef>
                <a:spcPts val="0"/>
              </a:spcBef>
            </a:pPr>
            <a:r>
              <a:rPr lang="en-US" altLang="en-US" dirty="0" err="1">
                <a:ea typeface="ＭＳ Ｐゴシック" charset="-128"/>
              </a:rPr>
              <a:t>BeautifulSoup</a:t>
            </a:r>
            <a:endParaRPr lang="en-US" altLang="en-US" dirty="0">
              <a:ea typeface="ＭＳ Ｐゴシック" charset="-128"/>
            </a:endParaRPr>
          </a:p>
          <a:p>
            <a:pPr lvl="1">
              <a:lnSpc>
                <a:spcPct val="100000"/>
              </a:lnSpc>
              <a:spcBef>
                <a:spcPts val="0"/>
              </a:spcBef>
            </a:pPr>
            <a:r>
              <a:rPr lang="en-US" altLang="en-US" dirty="0">
                <a:ea typeface="ＭＳ Ｐゴシック" charset="-128"/>
              </a:rPr>
              <a:t>Pandas</a:t>
            </a:r>
          </a:p>
          <a:p>
            <a:pPr lvl="1">
              <a:lnSpc>
                <a:spcPct val="100000"/>
              </a:lnSpc>
              <a:spcBef>
                <a:spcPts val="0"/>
              </a:spcBef>
            </a:pPr>
            <a:r>
              <a:rPr lang="en-US" altLang="en-US" dirty="0">
                <a:ea typeface="ＭＳ Ｐゴシック" charset="-128"/>
              </a:rPr>
              <a:t>Selenium</a:t>
            </a:r>
          </a:p>
          <a:p>
            <a:pPr lvl="1">
              <a:lnSpc>
                <a:spcPct val="100000"/>
              </a:lnSpc>
              <a:spcBef>
                <a:spcPts val="0"/>
              </a:spcBef>
            </a:pPr>
            <a:r>
              <a:rPr lang="en-US" altLang="en-US" dirty="0">
                <a:ea typeface="ＭＳ Ｐゴシック" charset="-128"/>
              </a:rPr>
              <a:t>Csv</a:t>
            </a:r>
          </a:p>
        </p:txBody>
      </p:sp>
    </p:spTree>
    <p:extLst>
      <p:ext uri="{BB962C8B-B14F-4D97-AF65-F5344CB8AC3E}">
        <p14:creationId xmlns:p14="http://schemas.microsoft.com/office/powerpoint/2010/main" val="356652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453F7-D8FD-E742-A0AC-CD694ECCC7F9}"/>
              </a:ext>
            </a:extLst>
          </p:cNvPr>
          <p:cNvSpPr txBox="1">
            <a:spLocks/>
          </p:cNvSpPr>
          <p:nvPr/>
        </p:nvSpPr>
        <p:spPr>
          <a:xfrm>
            <a:off x="3552429" y="696942"/>
            <a:ext cx="7205686" cy="67740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solidFill>
                  <a:srgbClr val="1E482A"/>
                </a:solidFill>
                <a:latin typeface="Calibri" charset="0"/>
                <a:ea typeface="Calibri" charset="0"/>
                <a:cs typeface="Calibri" charset="0"/>
              </a:rPr>
              <a:t>Changing URL input list</a:t>
            </a:r>
          </a:p>
        </p:txBody>
      </p:sp>
      <p:sp>
        <p:nvSpPr>
          <p:cNvPr id="3" name="Content Placeholder 2">
            <a:extLst>
              <a:ext uri="{FF2B5EF4-FFF2-40B4-BE49-F238E27FC236}">
                <a16:creationId xmlns:a16="http://schemas.microsoft.com/office/drawing/2014/main" id="{5FA6A62E-DAC2-BF46-AFC2-9D2DBB9C9834}"/>
              </a:ext>
            </a:extLst>
          </p:cNvPr>
          <p:cNvSpPr txBox="1">
            <a:spLocks/>
          </p:cNvSpPr>
          <p:nvPr/>
        </p:nvSpPr>
        <p:spPr>
          <a:xfrm>
            <a:off x="3552429" y="1506551"/>
            <a:ext cx="5087140" cy="3844897"/>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0"/>
              </a:spcBef>
            </a:pPr>
            <a:endParaRPr lang="en-US" altLang="en-US" dirty="0">
              <a:ea typeface="ＭＳ Ｐゴシック" charset="-128"/>
            </a:endParaRPr>
          </a:p>
        </p:txBody>
      </p:sp>
      <p:sp>
        <p:nvSpPr>
          <p:cNvPr id="5" name="TextBox 4">
            <a:extLst>
              <a:ext uri="{FF2B5EF4-FFF2-40B4-BE49-F238E27FC236}">
                <a16:creationId xmlns:a16="http://schemas.microsoft.com/office/drawing/2014/main" id="{5BC31D9E-167A-7A46-4102-E377A84C39AB}"/>
              </a:ext>
            </a:extLst>
          </p:cNvPr>
          <p:cNvSpPr txBox="1"/>
          <p:nvPr/>
        </p:nvSpPr>
        <p:spPr>
          <a:xfrm>
            <a:off x="3552429" y="1757488"/>
            <a:ext cx="7916206" cy="646331"/>
          </a:xfrm>
          <a:prstGeom prst="rect">
            <a:avLst/>
          </a:prstGeom>
          <a:noFill/>
        </p:spPr>
        <p:txBody>
          <a:bodyPr wrap="none" rtlCol="0">
            <a:spAutoFit/>
          </a:bodyPr>
          <a:lstStyle/>
          <a:p>
            <a:pPr algn="l"/>
            <a:r>
              <a:rPr lang="en-US" b="0" i="0" dirty="0">
                <a:solidFill>
                  <a:srgbClr val="292929"/>
                </a:solidFill>
                <a:effectLst/>
                <a:latin typeface="source-serif-pro"/>
              </a:rPr>
              <a:t>Before starting the code, you can hard code </a:t>
            </a:r>
            <a:r>
              <a:rPr lang="en-US" b="0" i="0" dirty="0" err="1">
                <a:solidFill>
                  <a:srgbClr val="292929"/>
                </a:solidFill>
                <a:effectLst/>
                <a:latin typeface="source-serif-pro"/>
              </a:rPr>
              <a:t>url</a:t>
            </a:r>
            <a:r>
              <a:rPr lang="en-US" dirty="0">
                <a:solidFill>
                  <a:srgbClr val="292929"/>
                </a:solidFill>
                <a:latin typeface="source-serif-pro"/>
              </a:rPr>
              <a:t> </a:t>
            </a:r>
            <a:r>
              <a:rPr lang="en-US" b="0" i="0" dirty="0">
                <a:solidFill>
                  <a:srgbClr val="292929"/>
                </a:solidFill>
                <a:effectLst/>
                <a:latin typeface="source-serif-pro"/>
              </a:rPr>
              <a:t>csv list or supply it as an argument:</a:t>
            </a:r>
            <a:br>
              <a:rPr lang="en-US" dirty="0"/>
            </a:br>
            <a:endParaRPr lang="en-US" dirty="0"/>
          </a:p>
        </p:txBody>
      </p:sp>
      <p:sp>
        <p:nvSpPr>
          <p:cNvPr id="6" name="TextBox 5">
            <a:extLst>
              <a:ext uri="{FF2B5EF4-FFF2-40B4-BE49-F238E27FC236}">
                <a16:creationId xmlns:a16="http://schemas.microsoft.com/office/drawing/2014/main" id="{C222CD3E-C8D3-F8FA-A39E-70854E21DA9B}"/>
              </a:ext>
            </a:extLst>
          </p:cNvPr>
          <p:cNvSpPr txBox="1"/>
          <p:nvPr/>
        </p:nvSpPr>
        <p:spPr>
          <a:xfrm>
            <a:off x="3574667" y="2325295"/>
            <a:ext cx="3360728" cy="1477328"/>
          </a:xfrm>
          <a:prstGeom prst="rect">
            <a:avLst/>
          </a:prstGeom>
          <a:noFill/>
        </p:spPr>
        <p:txBody>
          <a:bodyPr wrap="none" rtlCol="0">
            <a:spAutoFit/>
          </a:bodyPr>
          <a:lstStyle/>
          <a:p>
            <a:r>
              <a:rPr lang="en-US" b="0" i="0" dirty="0">
                <a:effectLst/>
                <a:latin typeface="source-code-pro"/>
              </a:rPr>
              <a:t># Read the CSV file</a:t>
            </a:r>
          </a:p>
          <a:p>
            <a:r>
              <a:rPr lang="en-US" b="0" i="0" dirty="0">
                <a:effectLst/>
                <a:latin typeface="source-code-pro"/>
              </a:rPr>
              <a:t>with open('</a:t>
            </a:r>
            <a:r>
              <a:rPr lang="en-US" b="1" i="0" dirty="0">
                <a:effectLst/>
                <a:latin typeface="source-code-pro"/>
              </a:rPr>
              <a:t>urls.csv</a:t>
            </a:r>
            <a:r>
              <a:rPr lang="en-US" b="0" i="0" dirty="0">
                <a:effectLst/>
                <a:latin typeface="source-code-pro"/>
              </a:rPr>
              <a:t>', 'r') as file:</a:t>
            </a:r>
          </a:p>
          <a:p>
            <a:r>
              <a:rPr lang="en-US" b="0" i="0" dirty="0">
                <a:effectLst/>
                <a:latin typeface="source-code-pro"/>
              </a:rPr>
              <a:t>    reader = </a:t>
            </a:r>
            <a:r>
              <a:rPr lang="en-US" b="0" i="0" dirty="0" err="1">
                <a:effectLst/>
                <a:latin typeface="source-code-pro"/>
              </a:rPr>
              <a:t>csv.reader</a:t>
            </a:r>
            <a:r>
              <a:rPr lang="en-US" b="0" i="0" dirty="0">
                <a:effectLst/>
                <a:latin typeface="source-code-pro"/>
              </a:rPr>
              <a:t>(file)</a:t>
            </a:r>
          </a:p>
          <a:p>
            <a:r>
              <a:rPr lang="en-US" b="0" i="0" dirty="0">
                <a:effectLst/>
                <a:latin typeface="source-code-pro"/>
              </a:rPr>
              <a:t>    </a:t>
            </a:r>
            <a:r>
              <a:rPr lang="en-US" b="0" i="0" dirty="0" err="1">
                <a:effectLst/>
                <a:latin typeface="source-code-pro"/>
              </a:rPr>
              <a:t>urls</a:t>
            </a:r>
            <a:r>
              <a:rPr lang="en-US" b="0" i="0" dirty="0">
                <a:effectLst/>
                <a:latin typeface="source-code-pro"/>
              </a:rPr>
              <a:t> = [row[0] for row in reader]</a:t>
            </a:r>
            <a:br>
              <a:rPr lang="en-US" dirty="0"/>
            </a:br>
            <a:endParaRPr lang="en-US" dirty="0"/>
          </a:p>
        </p:txBody>
      </p:sp>
      <p:sp>
        <p:nvSpPr>
          <p:cNvPr id="7" name="TextBox 6">
            <a:extLst>
              <a:ext uri="{FF2B5EF4-FFF2-40B4-BE49-F238E27FC236}">
                <a16:creationId xmlns:a16="http://schemas.microsoft.com/office/drawing/2014/main" id="{E124471E-C684-39E1-B9F2-F0532DB3A848}"/>
              </a:ext>
            </a:extLst>
          </p:cNvPr>
          <p:cNvSpPr txBox="1"/>
          <p:nvPr/>
        </p:nvSpPr>
        <p:spPr>
          <a:xfrm>
            <a:off x="3574667" y="3617957"/>
            <a:ext cx="7205686" cy="369332"/>
          </a:xfrm>
          <a:prstGeom prst="rect">
            <a:avLst/>
          </a:prstGeom>
          <a:noFill/>
        </p:spPr>
        <p:txBody>
          <a:bodyPr wrap="square" rtlCol="0">
            <a:spAutoFit/>
          </a:bodyPr>
          <a:lstStyle/>
          <a:p>
            <a:r>
              <a:rPr lang="en-US" b="0" i="0" dirty="0">
                <a:solidFill>
                  <a:srgbClr val="292929"/>
                </a:solidFill>
                <a:effectLst/>
                <a:latin typeface="source-serif-pro"/>
              </a:rPr>
              <a:t>url.csv should contain the links to public telegram channels</a:t>
            </a:r>
            <a:endParaRPr lang="en-US" dirty="0"/>
          </a:p>
        </p:txBody>
      </p:sp>
      <p:sp>
        <p:nvSpPr>
          <p:cNvPr id="4" name="TextBox 3">
            <a:extLst>
              <a:ext uri="{FF2B5EF4-FFF2-40B4-BE49-F238E27FC236}">
                <a16:creationId xmlns:a16="http://schemas.microsoft.com/office/drawing/2014/main" id="{A9CB5224-B4AE-0284-E491-232969F76D19}"/>
              </a:ext>
            </a:extLst>
          </p:cNvPr>
          <p:cNvSpPr txBox="1"/>
          <p:nvPr/>
        </p:nvSpPr>
        <p:spPr>
          <a:xfrm>
            <a:off x="3552429" y="4933945"/>
            <a:ext cx="7205686" cy="923330"/>
          </a:xfrm>
          <a:prstGeom prst="rect">
            <a:avLst/>
          </a:prstGeom>
          <a:noFill/>
        </p:spPr>
        <p:txBody>
          <a:bodyPr wrap="square" rtlCol="0">
            <a:spAutoFit/>
          </a:bodyPr>
          <a:lstStyle/>
          <a:p>
            <a:r>
              <a:rPr lang="en-US" dirty="0"/>
              <a:t>You need to set scroll before running script</a:t>
            </a:r>
            <a:br>
              <a:rPr lang="en-US" dirty="0"/>
            </a:br>
            <a:br>
              <a:rPr lang="en-US" dirty="0"/>
            </a:br>
            <a:r>
              <a:rPr lang="en-US" dirty="0"/>
              <a:t>Recommendation a Factor of 5 for every 100 messages</a:t>
            </a:r>
          </a:p>
        </p:txBody>
      </p:sp>
      <p:sp>
        <p:nvSpPr>
          <p:cNvPr id="8" name="Title 1">
            <a:extLst>
              <a:ext uri="{FF2B5EF4-FFF2-40B4-BE49-F238E27FC236}">
                <a16:creationId xmlns:a16="http://schemas.microsoft.com/office/drawing/2014/main" id="{B84436D4-CCD5-5E2A-84EF-BBD160194F47}"/>
              </a:ext>
            </a:extLst>
          </p:cNvPr>
          <p:cNvSpPr txBox="1">
            <a:spLocks/>
          </p:cNvSpPr>
          <p:nvPr/>
        </p:nvSpPr>
        <p:spPr>
          <a:xfrm>
            <a:off x="3552429" y="4143728"/>
            <a:ext cx="7205686" cy="67740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solidFill>
                  <a:srgbClr val="1E482A"/>
                </a:solidFill>
                <a:latin typeface="Calibri" charset="0"/>
                <a:ea typeface="Calibri" charset="0"/>
                <a:cs typeface="Calibri" charset="0"/>
              </a:rPr>
              <a:t>Setting Scrolling Factor</a:t>
            </a:r>
          </a:p>
        </p:txBody>
      </p:sp>
    </p:spTree>
    <p:extLst>
      <p:ext uri="{BB962C8B-B14F-4D97-AF65-F5344CB8AC3E}">
        <p14:creationId xmlns:p14="http://schemas.microsoft.com/office/powerpoint/2010/main" val="2623206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453F7-D8FD-E742-A0AC-CD694ECCC7F9}"/>
              </a:ext>
            </a:extLst>
          </p:cNvPr>
          <p:cNvSpPr txBox="1">
            <a:spLocks/>
          </p:cNvSpPr>
          <p:nvPr/>
        </p:nvSpPr>
        <p:spPr>
          <a:xfrm>
            <a:off x="3552428" y="537523"/>
            <a:ext cx="8441451" cy="825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solidFill>
                  <a:srgbClr val="1E482A"/>
                </a:solidFill>
                <a:latin typeface="Calibri" charset="0"/>
                <a:ea typeface="Calibri" charset="0"/>
                <a:cs typeface="Calibri" charset="0"/>
              </a:rPr>
              <a:t>Getting Channel Content &amp; Media</a:t>
            </a:r>
          </a:p>
        </p:txBody>
      </p:sp>
      <p:sp>
        <p:nvSpPr>
          <p:cNvPr id="3" name="Content Placeholder 2">
            <a:extLst>
              <a:ext uri="{FF2B5EF4-FFF2-40B4-BE49-F238E27FC236}">
                <a16:creationId xmlns:a16="http://schemas.microsoft.com/office/drawing/2014/main" id="{5FA6A62E-DAC2-BF46-AFC2-9D2DBB9C9834}"/>
              </a:ext>
            </a:extLst>
          </p:cNvPr>
          <p:cNvSpPr txBox="1">
            <a:spLocks/>
          </p:cNvSpPr>
          <p:nvPr/>
        </p:nvSpPr>
        <p:spPr>
          <a:xfrm>
            <a:off x="3552429" y="1506551"/>
            <a:ext cx="5087140" cy="3844897"/>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0"/>
              </a:spcBef>
            </a:pPr>
            <a:endParaRPr lang="en-US" altLang="en-US" dirty="0">
              <a:ea typeface="ＭＳ Ｐゴシック" charset="-128"/>
            </a:endParaRPr>
          </a:p>
        </p:txBody>
      </p:sp>
      <p:sp>
        <p:nvSpPr>
          <p:cNvPr id="6" name="TextBox 5">
            <a:extLst>
              <a:ext uri="{FF2B5EF4-FFF2-40B4-BE49-F238E27FC236}">
                <a16:creationId xmlns:a16="http://schemas.microsoft.com/office/drawing/2014/main" id="{C222CD3E-C8D3-F8FA-A39E-70854E21DA9B}"/>
              </a:ext>
            </a:extLst>
          </p:cNvPr>
          <p:cNvSpPr txBox="1"/>
          <p:nvPr/>
        </p:nvSpPr>
        <p:spPr>
          <a:xfrm>
            <a:off x="3630906" y="1330772"/>
            <a:ext cx="8419212" cy="1754326"/>
          </a:xfrm>
          <a:prstGeom prst="rect">
            <a:avLst/>
          </a:prstGeom>
          <a:noFill/>
        </p:spPr>
        <p:txBody>
          <a:bodyPr wrap="square" rtlCol="0">
            <a:spAutoFit/>
          </a:bodyPr>
          <a:lstStyle/>
          <a:p>
            <a:r>
              <a:rPr lang="en-US" b="0" i="0" dirty="0">
                <a:effectLst/>
                <a:latin typeface="source-code-pro"/>
              </a:rPr>
              <a:t> for div in </a:t>
            </a:r>
            <a:r>
              <a:rPr lang="en-US" b="0" i="0" dirty="0" err="1">
                <a:effectLst/>
                <a:latin typeface="source-code-pro"/>
              </a:rPr>
              <a:t>soup.find_all</a:t>
            </a:r>
            <a:r>
              <a:rPr lang="en-US" b="0" i="0" dirty="0">
                <a:effectLst/>
                <a:latin typeface="source-code-pro"/>
              </a:rPr>
              <a:t>("div", class_="</a:t>
            </a:r>
            <a:r>
              <a:rPr lang="en-US" b="0" i="0" dirty="0" err="1">
                <a:effectLst/>
                <a:latin typeface="source-code-pro"/>
              </a:rPr>
              <a:t>tgme_widget_message_wrap</a:t>
            </a:r>
            <a:r>
              <a:rPr lang="en-US" b="0" i="0" dirty="0">
                <a:effectLst/>
                <a:latin typeface="source-code-pro"/>
              </a:rPr>
              <a:t> </a:t>
            </a:r>
            <a:r>
              <a:rPr lang="en-US" b="0" i="0" dirty="0" err="1">
                <a:effectLst/>
                <a:latin typeface="source-code-pro"/>
              </a:rPr>
              <a:t>js-widget_message_wrap</a:t>
            </a:r>
            <a:r>
              <a:rPr lang="en-US" b="0" i="0" dirty="0">
                <a:effectLst/>
                <a:latin typeface="source-code-pro"/>
              </a:rPr>
              <a:t>"):</a:t>
            </a:r>
          </a:p>
          <a:p>
            <a:r>
              <a:rPr lang="en-US" b="0" i="0" dirty="0">
                <a:effectLst/>
                <a:latin typeface="source-code-pro"/>
              </a:rPr>
              <a:t>        </a:t>
            </a:r>
            <a:r>
              <a:rPr lang="en-US" b="0" i="0" dirty="0" err="1">
                <a:effectLst/>
                <a:latin typeface="source-code-pro"/>
              </a:rPr>
              <a:t>video_tag_list</a:t>
            </a:r>
            <a:r>
              <a:rPr lang="en-US" b="0" i="0" dirty="0">
                <a:effectLst/>
                <a:latin typeface="source-code-pro"/>
              </a:rPr>
              <a:t> = </a:t>
            </a:r>
            <a:r>
              <a:rPr lang="en-US" b="0" i="0" dirty="0" err="1">
                <a:effectLst/>
                <a:latin typeface="source-code-pro"/>
              </a:rPr>
              <a:t>div.find_all</a:t>
            </a:r>
            <a:r>
              <a:rPr lang="en-US" b="0" i="0" dirty="0">
                <a:effectLst/>
                <a:latin typeface="source-code-pro"/>
              </a:rPr>
              <a:t>("video")</a:t>
            </a:r>
          </a:p>
          <a:p>
            <a:endParaRPr lang="en-US" b="0" i="0" dirty="0">
              <a:effectLst/>
              <a:latin typeface="source-code-pro"/>
            </a:endParaRPr>
          </a:p>
          <a:p>
            <a:r>
              <a:rPr lang="en-US" b="0" i="0" dirty="0">
                <a:effectLst/>
                <a:latin typeface="source-code-pro"/>
              </a:rPr>
              <a:t>        for video in </a:t>
            </a:r>
            <a:r>
              <a:rPr lang="en-US" b="0" i="0" dirty="0" err="1">
                <a:effectLst/>
                <a:latin typeface="source-code-pro"/>
              </a:rPr>
              <a:t>video_tag_list</a:t>
            </a:r>
            <a:r>
              <a:rPr lang="en-US" b="0" i="0" dirty="0">
                <a:effectLst/>
                <a:latin typeface="source-code-pro"/>
              </a:rPr>
              <a:t>:</a:t>
            </a:r>
          </a:p>
          <a:p>
            <a:r>
              <a:rPr lang="en-US" b="0" i="0" dirty="0">
                <a:effectLst/>
                <a:latin typeface="source-code-pro"/>
              </a:rPr>
              <a:t>            </a:t>
            </a:r>
            <a:r>
              <a:rPr lang="en-US" b="0" i="0" dirty="0" err="1">
                <a:effectLst/>
                <a:latin typeface="source-code-pro"/>
              </a:rPr>
              <a:t>video_urls.append</a:t>
            </a:r>
            <a:r>
              <a:rPr lang="en-US" b="0" i="0" dirty="0">
                <a:effectLst/>
                <a:latin typeface="source-code-pro"/>
              </a:rPr>
              <a:t>(video['</a:t>
            </a:r>
            <a:r>
              <a:rPr lang="en-US" b="0" i="0" dirty="0" err="1">
                <a:effectLst/>
                <a:latin typeface="source-code-pro"/>
              </a:rPr>
              <a:t>src</a:t>
            </a:r>
            <a:r>
              <a:rPr lang="en-US" b="0" i="0" dirty="0">
                <a:effectLst/>
                <a:latin typeface="source-code-pro"/>
              </a:rPr>
              <a:t>'])</a:t>
            </a:r>
            <a:endParaRPr lang="en-US" dirty="0"/>
          </a:p>
        </p:txBody>
      </p:sp>
      <p:sp>
        <p:nvSpPr>
          <p:cNvPr id="4" name="TextBox 3">
            <a:extLst>
              <a:ext uri="{FF2B5EF4-FFF2-40B4-BE49-F238E27FC236}">
                <a16:creationId xmlns:a16="http://schemas.microsoft.com/office/drawing/2014/main" id="{7C5CBBAF-31A9-FAA6-64C6-5416F1926639}"/>
              </a:ext>
            </a:extLst>
          </p:cNvPr>
          <p:cNvSpPr txBox="1"/>
          <p:nvPr/>
        </p:nvSpPr>
        <p:spPr>
          <a:xfrm>
            <a:off x="3727067" y="4144844"/>
            <a:ext cx="8419212" cy="1754326"/>
          </a:xfrm>
          <a:prstGeom prst="rect">
            <a:avLst/>
          </a:prstGeom>
          <a:noFill/>
        </p:spPr>
        <p:txBody>
          <a:bodyPr wrap="square" rtlCol="0">
            <a:spAutoFit/>
          </a:bodyPr>
          <a:lstStyle/>
          <a:p>
            <a:r>
              <a:rPr lang="en-US" b="0" i="0" dirty="0" err="1">
                <a:effectLst/>
                <a:latin typeface="source-code-pro"/>
              </a:rPr>
              <a:t>df</a:t>
            </a:r>
            <a:r>
              <a:rPr lang="en-US" b="0" i="0" dirty="0">
                <a:effectLst/>
                <a:latin typeface="source-code-pro"/>
              </a:rPr>
              <a:t> = </a:t>
            </a:r>
            <a:r>
              <a:rPr lang="en-US" b="0" i="0" dirty="0" err="1">
                <a:effectLst/>
                <a:latin typeface="source-code-pro"/>
              </a:rPr>
              <a:t>pd.DataFrame</a:t>
            </a:r>
            <a:r>
              <a:rPr lang="en-US" b="0" i="0" dirty="0">
                <a:effectLst/>
                <a:latin typeface="source-code-pro"/>
              </a:rPr>
              <a:t>({"</a:t>
            </a:r>
            <a:r>
              <a:rPr lang="en-US" b="0" i="0" dirty="0" err="1">
                <a:effectLst/>
                <a:latin typeface="source-code-pro"/>
              </a:rPr>
              <a:t>video_url</a:t>
            </a:r>
            <a:r>
              <a:rPr lang="en-US" b="0" i="0" dirty="0">
                <a:effectLst/>
                <a:latin typeface="source-code-pro"/>
              </a:rPr>
              <a:t>": </a:t>
            </a:r>
            <a:r>
              <a:rPr lang="en-US" b="0" i="0" dirty="0" err="1">
                <a:effectLst/>
                <a:latin typeface="source-code-pro"/>
              </a:rPr>
              <a:t>video_urls</a:t>
            </a:r>
            <a:r>
              <a:rPr lang="en-US" b="0" i="0" dirty="0">
                <a:effectLst/>
                <a:latin typeface="source-code-pro"/>
              </a:rPr>
              <a:t>})</a:t>
            </a:r>
          </a:p>
          <a:p>
            <a:endParaRPr lang="en-US" b="0" i="0" dirty="0">
              <a:effectLst/>
              <a:latin typeface="source-code-pro"/>
            </a:endParaRPr>
          </a:p>
          <a:p>
            <a:r>
              <a:rPr lang="en-US" b="0" i="0" dirty="0" err="1">
                <a:effectLst/>
                <a:latin typeface="source-code-pro"/>
              </a:rPr>
              <a:t>df.to_csv</a:t>
            </a:r>
            <a:r>
              <a:rPr lang="en-US" b="0" i="0" dirty="0">
                <a:effectLst/>
                <a:latin typeface="source-code-pro"/>
              </a:rPr>
              <a:t>(f"{filename}_videos.csv", index=True)</a:t>
            </a:r>
          </a:p>
          <a:p>
            <a:endParaRPr lang="en-US" dirty="0">
              <a:latin typeface="source-code-pro"/>
            </a:endParaRPr>
          </a:p>
          <a:p>
            <a:r>
              <a:rPr lang="en-US" b="0" i="0" dirty="0">
                <a:effectLst/>
                <a:latin typeface="source-code-pro"/>
              </a:rPr>
              <a:t>CSV ARE NAMED AFTER {TELEGRAM_GROUP_NAME}_{CONTENT_OF_CSV}</a:t>
            </a:r>
          </a:p>
          <a:p>
            <a:endParaRPr lang="en-US" dirty="0"/>
          </a:p>
        </p:txBody>
      </p:sp>
      <p:sp>
        <p:nvSpPr>
          <p:cNvPr id="8" name="TextBox 7">
            <a:extLst>
              <a:ext uri="{FF2B5EF4-FFF2-40B4-BE49-F238E27FC236}">
                <a16:creationId xmlns:a16="http://schemas.microsoft.com/office/drawing/2014/main" id="{3E30E5B9-9892-A69A-5713-59618593AB1A}"/>
              </a:ext>
            </a:extLst>
          </p:cNvPr>
          <p:cNvSpPr txBox="1"/>
          <p:nvPr/>
        </p:nvSpPr>
        <p:spPr>
          <a:xfrm>
            <a:off x="3630906" y="3344477"/>
            <a:ext cx="6096000" cy="769441"/>
          </a:xfrm>
          <a:prstGeom prst="rect">
            <a:avLst/>
          </a:prstGeom>
          <a:noFill/>
        </p:spPr>
        <p:txBody>
          <a:bodyPr wrap="square">
            <a:spAutoFit/>
          </a:bodyPr>
          <a:lstStyle/>
          <a:p>
            <a:r>
              <a:rPr lang="en-US" altLang="en-US" sz="4400" b="1" dirty="0">
                <a:solidFill>
                  <a:srgbClr val="1E482A"/>
                </a:solidFill>
                <a:latin typeface="Calibri" charset="0"/>
                <a:ea typeface="Calibri" charset="0"/>
                <a:cs typeface="Calibri" charset="0"/>
              </a:rPr>
              <a:t>Writing to CSV</a:t>
            </a:r>
          </a:p>
        </p:txBody>
      </p:sp>
    </p:spTree>
    <p:extLst>
      <p:ext uri="{BB962C8B-B14F-4D97-AF65-F5344CB8AC3E}">
        <p14:creationId xmlns:p14="http://schemas.microsoft.com/office/powerpoint/2010/main" val="2448408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453F7-D8FD-E742-A0AC-CD694ECCC7F9}"/>
              </a:ext>
            </a:extLst>
          </p:cNvPr>
          <p:cNvSpPr txBox="1">
            <a:spLocks/>
          </p:cNvSpPr>
          <p:nvPr/>
        </p:nvSpPr>
        <p:spPr>
          <a:xfrm>
            <a:off x="3552429" y="696942"/>
            <a:ext cx="7205686" cy="67740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solidFill>
                  <a:srgbClr val="1E482A"/>
                </a:solidFill>
                <a:latin typeface="Calibri" charset="0"/>
                <a:ea typeface="Calibri" charset="0"/>
                <a:cs typeface="Calibri" charset="0"/>
              </a:rPr>
              <a:t>Workflow Demo</a:t>
            </a:r>
          </a:p>
        </p:txBody>
      </p:sp>
      <p:sp>
        <p:nvSpPr>
          <p:cNvPr id="3" name="Content Placeholder 2">
            <a:extLst>
              <a:ext uri="{FF2B5EF4-FFF2-40B4-BE49-F238E27FC236}">
                <a16:creationId xmlns:a16="http://schemas.microsoft.com/office/drawing/2014/main" id="{5FA6A62E-DAC2-BF46-AFC2-9D2DBB9C9834}"/>
              </a:ext>
            </a:extLst>
          </p:cNvPr>
          <p:cNvSpPr txBox="1">
            <a:spLocks/>
          </p:cNvSpPr>
          <p:nvPr/>
        </p:nvSpPr>
        <p:spPr>
          <a:xfrm>
            <a:off x="3552429" y="1506551"/>
            <a:ext cx="5087140" cy="3844897"/>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0"/>
              </a:spcBef>
            </a:pPr>
            <a:r>
              <a:rPr lang="en-US" b="0" i="0" dirty="0">
                <a:solidFill>
                  <a:srgbClr val="292929"/>
                </a:solidFill>
                <a:effectLst/>
                <a:latin typeface="source-serif-pro"/>
              </a:rPr>
              <a:t> </a:t>
            </a:r>
            <a:r>
              <a:rPr lang="en-US" dirty="0">
                <a:solidFill>
                  <a:srgbClr val="292929"/>
                </a:solidFill>
                <a:latin typeface="source-serif-pro"/>
              </a:rPr>
              <a:t>For this demo, I have used a small telegram channel to demonstrate the workflow of the events</a:t>
            </a:r>
          </a:p>
          <a:p>
            <a:pPr>
              <a:lnSpc>
                <a:spcPct val="100000"/>
              </a:lnSpc>
              <a:spcBef>
                <a:spcPts val="0"/>
              </a:spcBef>
            </a:pPr>
            <a:r>
              <a:rPr lang="en-US" altLang="en-US" dirty="0">
                <a:solidFill>
                  <a:srgbClr val="292929"/>
                </a:solidFill>
                <a:latin typeface="source-serif-pro"/>
                <a:ea typeface="ＭＳ Ｐゴシック" charset="-128"/>
                <a:hlinkClick r:id="rId2"/>
              </a:rPr>
              <a:t>Sample Channel</a:t>
            </a:r>
            <a:endParaRPr lang="en-US" altLang="en-US" dirty="0">
              <a:solidFill>
                <a:srgbClr val="292929"/>
              </a:solidFill>
              <a:latin typeface="source-serif-pro"/>
              <a:ea typeface="ＭＳ Ｐゴシック" charset="-128"/>
            </a:endParaRPr>
          </a:p>
          <a:p>
            <a:pPr>
              <a:lnSpc>
                <a:spcPct val="100000"/>
              </a:lnSpc>
              <a:spcBef>
                <a:spcPts val="0"/>
              </a:spcBef>
            </a:pPr>
            <a:r>
              <a:rPr lang="en-US" altLang="en-US" dirty="0">
                <a:solidFill>
                  <a:srgbClr val="292929"/>
                </a:solidFill>
                <a:latin typeface="source-serif-pro"/>
                <a:ea typeface="ＭＳ Ｐゴシック" charset="-128"/>
              </a:rPr>
              <a:t>Execute the script: </a:t>
            </a:r>
            <a:r>
              <a:rPr lang="en-US" altLang="en-US" i="1" dirty="0">
                <a:solidFill>
                  <a:srgbClr val="292929"/>
                </a:solidFill>
                <a:latin typeface="source-serif-pro"/>
                <a:ea typeface="ＭＳ Ｐゴシック" charset="-128"/>
              </a:rPr>
              <a:t>main.py </a:t>
            </a:r>
            <a:r>
              <a:rPr lang="en-US" altLang="en-US" dirty="0">
                <a:solidFill>
                  <a:srgbClr val="292929"/>
                </a:solidFill>
                <a:latin typeface="source-serif-pro"/>
                <a:ea typeface="ＭＳ Ｐゴシック" charset="-128"/>
              </a:rPr>
              <a:t>[python3 main.py]. </a:t>
            </a:r>
          </a:p>
          <a:p>
            <a:pPr>
              <a:lnSpc>
                <a:spcPct val="100000"/>
              </a:lnSpc>
              <a:spcBef>
                <a:spcPts val="0"/>
              </a:spcBef>
            </a:pPr>
            <a:r>
              <a:rPr lang="en-US" altLang="en-US" dirty="0">
                <a:solidFill>
                  <a:srgbClr val="292929"/>
                </a:solidFill>
                <a:latin typeface="source-serif-pro"/>
                <a:ea typeface="ＭＳ Ｐゴシック" charset="-128"/>
              </a:rPr>
              <a:t>The scripts are explained in the official docs.</a:t>
            </a:r>
            <a:endParaRPr lang="en-US" altLang="en-US" dirty="0">
              <a:ea typeface="ＭＳ Ｐゴシック" charset="-128"/>
            </a:endParaRPr>
          </a:p>
        </p:txBody>
      </p:sp>
    </p:spTree>
    <p:extLst>
      <p:ext uri="{BB962C8B-B14F-4D97-AF65-F5344CB8AC3E}">
        <p14:creationId xmlns:p14="http://schemas.microsoft.com/office/powerpoint/2010/main" val="18870243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453F7-D8FD-E742-A0AC-CD694ECCC7F9}"/>
              </a:ext>
            </a:extLst>
          </p:cNvPr>
          <p:cNvSpPr txBox="1">
            <a:spLocks/>
          </p:cNvSpPr>
          <p:nvPr/>
        </p:nvSpPr>
        <p:spPr>
          <a:xfrm>
            <a:off x="3552429" y="696942"/>
            <a:ext cx="7205686" cy="67740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solidFill>
                  <a:srgbClr val="1E482A"/>
                </a:solidFill>
                <a:latin typeface="Calibri" charset="0"/>
                <a:ea typeface="Calibri" charset="0"/>
                <a:cs typeface="Calibri" charset="0"/>
              </a:rPr>
              <a:t>Workflow Demo</a:t>
            </a:r>
          </a:p>
        </p:txBody>
      </p:sp>
      <p:sp>
        <p:nvSpPr>
          <p:cNvPr id="3" name="Content Placeholder 2">
            <a:extLst>
              <a:ext uri="{FF2B5EF4-FFF2-40B4-BE49-F238E27FC236}">
                <a16:creationId xmlns:a16="http://schemas.microsoft.com/office/drawing/2014/main" id="{5FA6A62E-DAC2-BF46-AFC2-9D2DBB9C9834}"/>
              </a:ext>
            </a:extLst>
          </p:cNvPr>
          <p:cNvSpPr txBox="1">
            <a:spLocks/>
          </p:cNvSpPr>
          <p:nvPr/>
        </p:nvSpPr>
        <p:spPr>
          <a:xfrm>
            <a:off x="3552429" y="1506551"/>
            <a:ext cx="5087140" cy="3844897"/>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0"/>
              </a:spcBef>
            </a:pPr>
            <a:r>
              <a:rPr lang="en-US" altLang="en-US" dirty="0">
                <a:ea typeface="ＭＳ Ｐゴシック" charset="-128"/>
              </a:rPr>
              <a:t>Execute the scripts: </a:t>
            </a:r>
          </a:p>
          <a:p>
            <a:pPr lvl="1">
              <a:lnSpc>
                <a:spcPct val="100000"/>
              </a:lnSpc>
              <a:spcBef>
                <a:spcPts val="0"/>
              </a:spcBef>
            </a:pPr>
            <a:r>
              <a:rPr lang="en-US" altLang="en-US" dirty="0">
                <a:ea typeface="ＭＳ Ｐゴシック" charset="-128"/>
              </a:rPr>
              <a:t>main.py</a:t>
            </a:r>
          </a:p>
          <a:p>
            <a:pPr>
              <a:lnSpc>
                <a:spcPct val="100000"/>
              </a:lnSpc>
              <a:spcBef>
                <a:spcPts val="0"/>
              </a:spcBef>
            </a:pPr>
            <a:r>
              <a:rPr lang="en-US" altLang="en-US" dirty="0">
                <a:ea typeface="ＭＳ Ｐゴシック" charset="-128"/>
              </a:rPr>
              <a:t>Additional Functionality:</a:t>
            </a:r>
          </a:p>
          <a:p>
            <a:pPr lvl="1">
              <a:lnSpc>
                <a:spcPct val="100000"/>
              </a:lnSpc>
              <a:spcBef>
                <a:spcPts val="0"/>
              </a:spcBef>
            </a:pPr>
            <a:r>
              <a:rPr lang="en-US" altLang="en-US" dirty="0">
                <a:ea typeface="ＭＳ Ｐゴシック" charset="-128"/>
              </a:rPr>
              <a:t>translate.py</a:t>
            </a:r>
          </a:p>
          <a:p>
            <a:pPr lvl="1">
              <a:lnSpc>
                <a:spcPct val="100000"/>
              </a:lnSpc>
              <a:spcBef>
                <a:spcPts val="0"/>
              </a:spcBef>
            </a:pPr>
            <a:r>
              <a:rPr lang="en-US" altLang="en-US" dirty="0">
                <a:ea typeface="ＭＳ Ｐゴシック" charset="-128"/>
              </a:rPr>
              <a:t>download_media.py</a:t>
            </a:r>
          </a:p>
        </p:txBody>
      </p:sp>
    </p:spTree>
    <p:extLst>
      <p:ext uri="{BB962C8B-B14F-4D97-AF65-F5344CB8AC3E}">
        <p14:creationId xmlns:p14="http://schemas.microsoft.com/office/powerpoint/2010/main" val="31333633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453F7-D8FD-E742-A0AC-CD694ECCC7F9}"/>
              </a:ext>
            </a:extLst>
          </p:cNvPr>
          <p:cNvSpPr txBox="1">
            <a:spLocks/>
          </p:cNvSpPr>
          <p:nvPr/>
        </p:nvSpPr>
        <p:spPr>
          <a:xfrm>
            <a:off x="3552429" y="696942"/>
            <a:ext cx="7205686" cy="67740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solidFill>
                  <a:srgbClr val="1E482A"/>
                </a:solidFill>
                <a:latin typeface="Calibri" charset="0"/>
                <a:ea typeface="Calibri" charset="0"/>
                <a:cs typeface="Calibri" charset="0"/>
              </a:rPr>
              <a:t>Important Findings</a:t>
            </a:r>
          </a:p>
        </p:txBody>
      </p:sp>
      <p:sp>
        <p:nvSpPr>
          <p:cNvPr id="3" name="Content Placeholder 2">
            <a:extLst>
              <a:ext uri="{FF2B5EF4-FFF2-40B4-BE49-F238E27FC236}">
                <a16:creationId xmlns:a16="http://schemas.microsoft.com/office/drawing/2014/main" id="{5FA6A62E-DAC2-BF46-AFC2-9D2DBB9C9834}"/>
              </a:ext>
            </a:extLst>
          </p:cNvPr>
          <p:cNvSpPr txBox="1">
            <a:spLocks/>
          </p:cNvSpPr>
          <p:nvPr/>
        </p:nvSpPr>
        <p:spPr>
          <a:xfrm>
            <a:off x="3552428" y="1506551"/>
            <a:ext cx="7205685" cy="4654507"/>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0"/>
              </a:spcBef>
            </a:pPr>
            <a:r>
              <a:rPr lang="en-US" altLang="en-US" dirty="0">
                <a:ea typeface="ＭＳ Ｐゴシック" charset="-128"/>
              </a:rPr>
              <a:t>Only Telegram Channels are open to the web</a:t>
            </a:r>
          </a:p>
          <a:p>
            <a:pPr>
              <a:lnSpc>
                <a:spcPct val="100000"/>
              </a:lnSpc>
              <a:spcBef>
                <a:spcPts val="0"/>
              </a:spcBef>
            </a:pPr>
            <a:r>
              <a:rPr lang="en-US" altLang="en-US" dirty="0">
                <a:ea typeface="ＭＳ Ｐゴシック" charset="-128"/>
              </a:rPr>
              <a:t>You can’t see interactions in the channel from users, only the post view count</a:t>
            </a:r>
          </a:p>
          <a:p>
            <a:pPr>
              <a:lnSpc>
                <a:spcPct val="100000"/>
              </a:lnSpc>
              <a:spcBef>
                <a:spcPts val="0"/>
              </a:spcBef>
            </a:pPr>
            <a:r>
              <a:rPr lang="en-US" altLang="en-US" dirty="0">
                <a:ea typeface="ＭＳ Ｐゴシック" charset="-128"/>
              </a:rPr>
              <a:t>User information in channels can’t be accessed as it is used to broadcast messages.</a:t>
            </a:r>
          </a:p>
        </p:txBody>
      </p:sp>
    </p:spTree>
    <p:extLst>
      <p:ext uri="{BB962C8B-B14F-4D97-AF65-F5344CB8AC3E}">
        <p14:creationId xmlns:p14="http://schemas.microsoft.com/office/powerpoint/2010/main" val="31830242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453F7-D8FD-E742-A0AC-CD694ECCC7F9}"/>
              </a:ext>
            </a:extLst>
          </p:cNvPr>
          <p:cNvSpPr txBox="1">
            <a:spLocks/>
          </p:cNvSpPr>
          <p:nvPr/>
        </p:nvSpPr>
        <p:spPr>
          <a:xfrm>
            <a:off x="3552429" y="696942"/>
            <a:ext cx="7205686" cy="67740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solidFill>
                  <a:srgbClr val="1E482A"/>
                </a:solidFill>
                <a:latin typeface="Calibri" charset="0"/>
                <a:ea typeface="Calibri" charset="0"/>
                <a:cs typeface="Calibri" charset="0"/>
              </a:rPr>
              <a:t>References</a:t>
            </a:r>
          </a:p>
        </p:txBody>
      </p:sp>
      <p:sp>
        <p:nvSpPr>
          <p:cNvPr id="3" name="Content Placeholder 2">
            <a:extLst>
              <a:ext uri="{FF2B5EF4-FFF2-40B4-BE49-F238E27FC236}">
                <a16:creationId xmlns:a16="http://schemas.microsoft.com/office/drawing/2014/main" id="{5FA6A62E-DAC2-BF46-AFC2-9D2DBB9C9834}"/>
              </a:ext>
            </a:extLst>
          </p:cNvPr>
          <p:cNvSpPr txBox="1">
            <a:spLocks/>
          </p:cNvSpPr>
          <p:nvPr/>
        </p:nvSpPr>
        <p:spPr>
          <a:xfrm>
            <a:off x="3552429" y="1506551"/>
            <a:ext cx="5087140" cy="3844897"/>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0"/>
              </a:spcBef>
            </a:pPr>
            <a:endParaRPr lang="en-US" altLang="en-US" dirty="0">
              <a:ea typeface="ＭＳ Ｐゴシック" charset="-128"/>
            </a:endParaRPr>
          </a:p>
        </p:txBody>
      </p:sp>
      <p:sp>
        <p:nvSpPr>
          <p:cNvPr id="5" name="TextBox 4">
            <a:extLst>
              <a:ext uri="{FF2B5EF4-FFF2-40B4-BE49-F238E27FC236}">
                <a16:creationId xmlns:a16="http://schemas.microsoft.com/office/drawing/2014/main" id="{422CCE16-1F2A-4829-49F8-BD39F6BC4972}"/>
              </a:ext>
            </a:extLst>
          </p:cNvPr>
          <p:cNvSpPr txBox="1"/>
          <p:nvPr/>
        </p:nvSpPr>
        <p:spPr>
          <a:xfrm>
            <a:off x="3626069" y="1506551"/>
            <a:ext cx="3373744" cy="369332"/>
          </a:xfrm>
          <a:prstGeom prst="rect">
            <a:avLst/>
          </a:prstGeom>
          <a:noFill/>
        </p:spPr>
        <p:txBody>
          <a:bodyPr wrap="none" rtlCol="0">
            <a:spAutoFit/>
          </a:bodyPr>
          <a:lstStyle/>
          <a:p>
            <a:r>
              <a:rPr lang="en-US" dirty="0">
                <a:hlinkClick r:id="rId2"/>
              </a:rPr>
              <a:t>How to get Data from Telegram</a:t>
            </a:r>
            <a:endParaRPr lang="en-US" dirty="0"/>
          </a:p>
        </p:txBody>
      </p:sp>
    </p:spTree>
    <p:extLst>
      <p:ext uri="{BB962C8B-B14F-4D97-AF65-F5344CB8AC3E}">
        <p14:creationId xmlns:p14="http://schemas.microsoft.com/office/powerpoint/2010/main" val="561730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4255E-64A8-CA44-B0C0-AFD0D76765D9}"/>
              </a:ext>
            </a:extLst>
          </p:cNvPr>
          <p:cNvSpPr txBox="1">
            <a:spLocks/>
          </p:cNvSpPr>
          <p:nvPr/>
        </p:nvSpPr>
        <p:spPr>
          <a:xfrm>
            <a:off x="0" y="992038"/>
            <a:ext cx="12192000" cy="135239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b="1" dirty="0">
                <a:solidFill>
                  <a:srgbClr val="1E482A"/>
                </a:solidFill>
                <a:latin typeface="Calibri" charset="0"/>
                <a:ea typeface="ＭＳ Ｐゴシック" charset="-128"/>
              </a:rPr>
              <a:t>How to get Data from Telegram using Python </a:t>
            </a:r>
          </a:p>
          <a:p>
            <a:pPr algn="ctr"/>
            <a:r>
              <a:rPr lang="en-US" altLang="en-US" b="1" dirty="0">
                <a:solidFill>
                  <a:srgbClr val="1E482A"/>
                </a:solidFill>
                <a:latin typeface="Calibri" charset="0"/>
                <a:ea typeface="ＭＳ Ｐゴシック" charset="-128"/>
              </a:rPr>
              <a:t>And Telegram API</a:t>
            </a:r>
          </a:p>
        </p:txBody>
      </p:sp>
      <p:sp>
        <p:nvSpPr>
          <p:cNvPr id="3" name="Subtitle 2">
            <a:extLst>
              <a:ext uri="{FF2B5EF4-FFF2-40B4-BE49-F238E27FC236}">
                <a16:creationId xmlns:a16="http://schemas.microsoft.com/office/drawing/2014/main" id="{0FE771DD-84ED-6741-AB6D-3B3EDD5983C5}"/>
              </a:ext>
            </a:extLst>
          </p:cNvPr>
          <p:cNvSpPr txBox="1">
            <a:spLocks/>
          </p:cNvSpPr>
          <p:nvPr/>
        </p:nvSpPr>
        <p:spPr>
          <a:xfrm>
            <a:off x="1563756" y="2418907"/>
            <a:ext cx="9064487" cy="2020186"/>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n-US" sz="2000" b="0" i="0" dirty="0">
                <a:solidFill>
                  <a:srgbClr val="292929"/>
                </a:solidFill>
                <a:effectLst/>
                <a:latin typeface="source-serif-pro"/>
              </a:rPr>
              <a:t>A Python script to get data from Telegram channels. It has two main files: One for getting a member’s data from a channel, and second, to get the channel’s messages.</a:t>
            </a:r>
          </a:p>
          <a:p>
            <a:pPr marL="0" indent="0" algn="ctr">
              <a:buNone/>
            </a:pPr>
            <a:endParaRPr lang="en-US" altLang="en-US" sz="2000" dirty="0">
              <a:solidFill>
                <a:srgbClr val="292929"/>
              </a:solidFill>
              <a:latin typeface="source-serif-pro"/>
              <a:ea typeface="ＭＳ Ｐゴシック" charset="-128"/>
            </a:endParaRPr>
          </a:p>
          <a:p>
            <a:pPr marL="0" indent="0" algn="ctr">
              <a:buNone/>
            </a:pPr>
            <a:r>
              <a:rPr lang="en-US" sz="2000" b="0" i="0" dirty="0">
                <a:solidFill>
                  <a:srgbClr val="292929"/>
                </a:solidFill>
                <a:effectLst/>
                <a:latin typeface="source-serif-pro"/>
              </a:rPr>
              <a:t>This script saves this data into JSON files; you can use them for analysis or to import into your databases.</a:t>
            </a:r>
            <a:endParaRPr lang="en-US" altLang="en-US" sz="3000" dirty="0">
              <a:ea typeface="ＭＳ Ｐゴシック" charset="-128"/>
            </a:endParaRPr>
          </a:p>
        </p:txBody>
      </p:sp>
    </p:spTree>
    <p:extLst>
      <p:ext uri="{BB962C8B-B14F-4D97-AF65-F5344CB8AC3E}">
        <p14:creationId xmlns:p14="http://schemas.microsoft.com/office/powerpoint/2010/main" val="827242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453F7-D8FD-E742-A0AC-CD694ECCC7F9}"/>
              </a:ext>
            </a:extLst>
          </p:cNvPr>
          <p:cNvSpPr txBox="1">
            <a:spLocks/>
          </p:cNvSpPr>
          <p:nvPr/>
        </p:nvSpPr>
        <p:spPr>
          <a:xfrm>
            <a:off x="3552429" y="696942"/>
            <a:ext cx="7205686" cy="67740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solidFill>
                  <a:srgbClr val="1E482A"/>
                </a:solidFill>
                <a:latin typeface="Calibri" charset="0"/>
                <a:ea typeface="Calibri" charset="0"/>
                <a:cs typeface="Calibri" charset="0"/>
              </a:rPr>
              <a:t>Requirements</a:t>
            </a:r>
          </a:p>
        </p:txBody>
      </p:sp>
      <p:sp>
        <p:nvSpPr>
          <p:cNvPr id="3" name="Content Placeholder 2">
            <a:extLst>
              <a:ext uri="{FF2B5EF4-FFF2-40B4-BE49-F238E27FC236}">
                <a16:creationId xmlns:a16="http://schemas.microsoft.com/office/drawing/2014/main" id="{5FA6A62E-DAC2-BF46-AFC2-9D2DBB9C9834}"/>
              </a:ext>
            </a:extLst>
          </p:cNvPr>
          <p:cNvSpPr txBox="1">
            <a:spLocks/>
          </p:cNvSpPr>
          <p:nvPr/>
        </p:nvSpPr>
        <p:spPr>
          <a:xfrm>
            <a:off x="3552429" y="1506551"/>
            <a:ext cx="5087140" cy="3844897"/>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0"/>
              </a:spcBef>
            </a:pPr>
            <a:r>
              <a:rPr lang="en-US" altLang="en-US" dirty="0">
                <a:ea typeface="ＭＳ Ｐゴシック" charset="-128"/>
              </a:rPr>
              <a:t>Python 3</a:t>
            </a:r>
          </a:p>
          <a:p>
            <a:pPr marL="0" indent="0">
              <a:lnSpc>
                <a:spcPct val="100000"/>
              </a:lnSpc>
              <a:spcBef>
                <a:spcPts val="0"/>
              </a:spcBef>
              <a:buNone/>
            </a:pPr>
            <a:endParaRPr lang="en-US" altLang="en-US" dirty="0">
              <a:ea typeface="ＭＳ Ｐゴシック" charset="-128"/>
            </a:endParaRPr>
          </a:p>
          <a:p>
            <a:pPr>
              <a:lnSpc>
                <a:spcPct val="100000"/>
              </a:lnSpc>
              <a:spcBef>
                <a:spcPts val="0"/>
              </a:spcBef>
            </a:pPr>
            <a:r>
              <a:rPr lang="en-US" altLang="en-US" dirty="0">
                <a:ea typeface="ＭＳ Ｐゴシック" charset="-128"/>
              </a:rPr>
              <a:t>Telethon - </a:t>
            </a:r>
            <a:r>
              <a:rPr lang="en-US" b="0" i="0" dirty="0">
                <a:solidFill>
                  <a:srgbClr val="292929"/>
                </a:solidFill>
                <a:effectLst/>
                <a:latin typeface="source-serif-pro"/>
              </a:rPr>
              <a:t>a Python package to work with Telegram. [</a:t>
            </a:r>
            <a:r>
              <a:rPr lang="en-US" b="0" i="0" dirty="0">
                <a:solidFill>
                  <a:srgbClr val="292929"/>
                </a:solidFill>
                <a:effectLst/>
                <a:latin typeface="source-code-pro"/>
              </a:rPr>
              <a:t>pip3 install telethon]</a:t>
            </a:r>
          </a:p>
          <a:p>
            <a:pPr marL="0" indent="0">
              <a:lnSpc>
                <a:spcPct val="100000"/>
              </a:lnSpc>
              <a:spcBef>
                <a:spcPts val="0"/>
              </a:spcBef>
              <a:buNone/>
            </a:pPr>
            <a:endParaRPr lang="en-US" altLang="en-US" dirty="0">
              <a:solidFill>
                <a:srgbClr val="292929"/>
              </a:solidFill>
              <a:latin typeface="source-code-pro"/>
              <a:ea typeface="ＭＳ Ｐゴシック" charset="-128"/>
            </a:endParaRPr>
          </a:p>
          <a:p>
            <a:pPr marL="0" indent="0">
              <a:lnSpc>
                <a:spcPct val="100000"/>
              </a:lnSpc>
              <a:spcBef>
                <a:spcPts val="0"/>
              </a:spcBef>
              <a:buNone/>
            </a:pPr>
            <a:r>
              <a:rPr lang="en-US" altLang="en-US" dirty="0">
                <a:solidFill>
                  <a:srgbClr val="292929"/>
                </a:solidFill>
                <a:latin typeface="source-code-pro"/>
                <a:ea typeface="ＭＳ Ｐゴシック" charset="-128"/>
                <a:hlinkClick r:id="rId2"/>
              </a:rPr>
              <a:t>Telethon Documentation</a:t>
            </a:r>
            <a:endParaRPr lang="en-US" altLang="en-US" dirty="0">
              <a:ea typeface="ＭＳ Ｐゴシック" charset="-128"/>
            </a:endParaRPr>
          </a:p>
        </p:txBody>
      </p:sp>
    </p:spTree>
    <p:extLst>
      <p:ext uri="{BB962C8B-B14F-4D97-AF65-F5344CB8AC3E}">
        <p14:creationId xmlns:p14="http://schemas.microsoft.com/office/powerpoint/2010/main" val="366274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453F7-D8FD-E742-A0AC-CD694ECCC7F9}"/>
              </a:ext>
            </a:extLst>
          </p:cNvPr>
          <p:cNvSpPr txBox="1">
            <a:spLocks/>
          </p:cNvSpPr>
          <p:nvPr/>
        </p:nvSpPr>
        <p:spPr>
          <a:xfrm>
            <a:off x="2680138" y="696942"/>
            <a:ext cx="8077977" cy="67740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solidFill>
                  <a:srgbClr val="1E482A"/>
                </a:solidFill>
                <a:latin typeface="Calibri" charset="0"/>
                <a:ea typeface="Calibri" charset="0"/>
                <a:cs typeface="Calibri" charset="0"/>
              </a:rPr>
              <a:t>Get your Telegram API credentials</a:t>
            </a:r>
          </a:p>
        </p:txBody>
      </p:sp>
      <p:sp>
        <p:nvSpPr>
          <p:cNvPr id="3" name="Content Placeholder 2">
            <a:extLst>
              <a:ext uri="{FF2B5EF4-FFF2-40B4-BE49-F238E27FC236}">
                <a16:creationId xmlns:a16="http://schemas.microsoft.com/office/drawing/2014/main" id="{5FA6A62E-DAC2-BF46-AFC2-9D2DBB9C9834}"/>
              </a:ext>
            </a:extLst>
          </p:cNvPr>
          <p:cNvSpPr txBox="1">
            <a:spLocks/>
          </p:cNvSpPr>
          <p:nvPr/>
        </p:nvSpPr>
        <p:spPr>
          <a:xfrm>
            <a:off x="3552428" y="1506551"/>
            <a:ext cx="6978937" cy="3844897"/>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l"/>
            <a:r>
              <a:rPr lang="en-US" dirty="0">
                <a:solidFill>
                  <a:srgbClr val="292929"/>
                </a:solidFill>
                <a:latin typeface="source-serif-pro"/>
              </a:rPr>
              <a:t>W</a:t>
            </a:r>
            <a:r>
              <a:rPr lang="en-US" b="0" i="0" dirty="0">
                <a:solidFill>
                  <a:srgbClr val="292929"/>
                </a:solidFill>
                <a:effectLst/>
                <a:latin typeface="source-serif-pro"/>
              </a:rPr>
              <a:t>e need an </a:t>
            </a:r>
            <a:r>
              <a:rPr lang="en-US" b="0" i="0" dirty="0" err="1">
                <a:solidFill>
                  <a:srgbClr val="292929"/>
                </a:solidFill>
                <a:effectLst/>
                <a:latin typeface="source-serif-pro"/>
              </a:rPr>
              <a:t>api_id</a:t>
            </a:r>
            <a:r>
              <a:rPr lang="en-US" b="0" i="0" dirty="0">
                <a:solidFill>
                  <a:srgbClr val="292929"/>
                </a:solidFill>
                <a:effectLst/>
                <a:latin typeface="source-serif-pro"/>
              </a:rPr>
              <a:t> and an </a:t>
            </a:r>
            <a:r>
              <a:rPr lang="en-US" b="0" i="0" dirty="0" err="1">
                <a:solidFill>
                  <a:srgbClr val="292929"/>
                </a:solidFill>
                <a:effectLst/>
                <a:latin typeface="source-serif-pro"/>
              </a:rPr>
              <a:t>api_hash</a:t>
            </a:r>
            <a:r>
              <a:rPr lang="en-US" b="0" i="0" dirty="0">
                <a:solidFill>
                  <a:srgbClr val="292929"/>
                </a:solidFill>
                <a:effectLst/>
                <a:latin typeface="source-serif-pro"/>
              </a:rPr>
              <a:t>. </a:t>
            </a:r>
          </a:p>
          <a:p>
            <a:pPr algn="l"/>
            <a:r>
              <a:rPr lang="en-US" b="0" i="0" dirty="0">
                <a:solidFill>
                  <a:srgbClr val="292929"/>
                </a:solidFill>
                <a:effectLst/>
                <a:latin typeface="source-serif-pro"/>
              </a:rPr>
              <a:t>To get these parameters, you need to login to your </a:t>
            </a:r>
            <a:r>
              <a:rPr lang="en-US" b="0" i="0" u="sng" dirty="0">
                <a:solidFill>
                  <a:srgbClr val="292929"/>
                </a:solidFill>
                <a:effectLst/>
                <a:latin typeface="source-serif-pro"/>
                <a:hlinkClick r:id="rId2"/>
              </a:rPr>
              <a:t>Telegram core</a:t>
            </a:r>
            <a:r>
              <a:rPr lang="en-US" b="0" i="0" dirty="0">
                <a:solidFill>
                  <a:srgbClr val="292929"/>
                </a:solidFill>
                <a:effectLst/>
                <a:latin typeface="source-serif-pro"/>
                <a:hlinkClick r:id="rId2"/>
              </a:rPr>
              <a:t> </a:t>
            </a:r>
            <a:r>
              <a:rPr lang="en-US" b="0" i="0" dirty="0">
                <a:solidFill>
                  <a:srgbClr val="292929"/>
                </a:solidFill>
                <a:effectLst/>
                <a:latin typeface="source-serif-pro"/>
              </a:rPr>
              <a:t>and go to the </a:t>
            </a:r>
            <a:r>
              <a:rPr lang="en-US" dirty="0">
                <a:solidFill>
                  <a:srgbClr val="292929"/>
                </a:solidFill>
                <a:latin typeface="source-serif-pro"/>
              </a:rPr>
              <a:t>API Development tools </a:t>
            </a:r>
            <a:r>
              <a:rPr lang="en-US" b="0" i="0" dirty="0">
                <a:solidFill>
                  <a:srgbClr val="292929"/>
                </a:solidFill>
                <a:effectLst/>
                <a:latin typeface="source-serif-pro"/>
              </a:rPr>
              <a:t>area. </a:t>
            </a:r>
          </a:p>
          <a:p>
            <a:pPr algn="l"/>
            <a:r>
              <a:rPr lang="en-US" dirty="0">
                <a:solidFill>
                  <a:srgbClr val="292929"/>
                </a:solidFill>
                <a:latin typeface="source-serif-pro"/>
                <a:hlinkClick r:id="rId3"/>
              </a:rPr>
              <a:t>How to get your API Credentials</a:t>
            </a:r>
            <a:br>
              <a:rPr lang="en-US" dirty="0"/>
            </a:br>
            <a:endParaRPr lang="en-US" altLang="en-US" dirty="0">
              <a:ea typeface="ＭＳ Ｐゴシック" charset="-128"/>
            </a:endParaRPr>
          </a:p>
        </p:txBody>
      </p:sp>
    </p:spTree>
    <p:extLst>
      <p:ext uri="{BB962C8B-B14F-4D97-AF65-F5344CB8AC3E}">
        <p14:creationId xmlns:p14="http://schemas.microsoft.com/office/powerpoint/2010/main" val="473557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453F7-D8FD-E742-A0AC-CD694ECCC7F9}"/>
              </a:ext>
            </a:extLst>
          </p:cNvPr>
          <p:cNvSpPr txBox="1">
            <a:spLocks/>
          </p:cNvSpPr>
          <p:nvPr/>
        </p:nvSpPr>
        <p:spPr>
          <a:xfrm>
            <a:off x="3552429" y="696942"/>
            <a:ext cx="7205686" cy="67740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solidFill>
                  <a:srgbClr val="1E482A"/>
                </a:solidFill>
                <a:latin typeface="Calibri" charset="0"/>
                <a:ea typeface="Calibri" charset="0"/>
                <a:cs typeface="Calibri" charset="0"/>
              </a:rPr>
              <a:t>Create a Telegram Client</a:t>
            </a:r>
          </a:p>
        </p:txBody>
      </p:sp>
      <p:sp>
        <p:nvSpPr>
          <p:cNvPr id="3" name="Content Placeholder 2">
            <a:extLst>
              <a:ext uri="{FF2B5EF4-FFF2-40B4-BE49-F238E27FC236}">
                <a16:creationId xmlns:a16="http://schemas.microsoft.com/office/drawing/2014/main" id="{5FA6A62E-DAC2-BF46-AFC2-9D2DBB9C9834}"/>
              </a:ext>
            </a:extLst>
          </p:cNvPr>
          <p:cNvSpPr txBox="1">
            <a:spLocks/>
          </p:cNvSpPr>
          <p:nvPr/>
        </p:nvSpPr>
        <p:spPr>
          <a:xfrm>
            <a:off x="3552429" y="1506551"/>
            <a:ext cx="5087140" cy="3844897"/>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0"/>
              </a:spcBef>
            </a:pPr>
            <a:r>
              <a:rPr lang="en-US" b="0" i="0" dirty="0">
                <a:solidFill>
                  <a:srgbClr val="292929"/>
                </a:solidFill>
                <a:effectLst/>
                <a:latin typeface="source-serif-pro"/>
              </a:rPr>
              <a:t>This part is pretty much the same for both getting channel members and channel messages.</a:t>
            </a:r>
          </a:p>
          <a:p>
            <a:pPr>
              <a:lnSpc>
                <a:spcPct val="100000"/>
              </a:lnSpc>
              <a:spcBef>
                <a:spcPts val="0"/>
              </a:spcBef>
            </a:pPr>
            <a:r>
              <a:rPr lang="en-US" b="0" i="0" dirty="0">
                <a:solidFill>
                  <a:srgbClr val="292929"/>
                </a:solidFill>
                <a:effectLst/>
                <a:latin typeface="source-serif-pro"/>
              </a:rPr>
              <a:t>I used </a:t>
            </a:r>
            <a:r>
              <a:rPr lang="en-US" dirty="0" err="1"/>
              <a:t>configparser</a:t>
            </a:r>
            <a:r>
              <a:rPr lang="en-US" b="0" i="0" dirty="0">
                <a:solidFill>
                  <a:srgbClr val="292929"/>
                </a:solidFill>
                <a:effectLst/>
                <a:latin typeface="source-serif-pro"/>
              </a:rPr>
              <a:t> to read API credentials from a config file</a:t>
            </a:r>
            <a:endParaRPr lang="en-US" altLang="en-US" dirty="0">
              <a:ea typeface="ＭＳ Ｐゴシック" charset="-128"/>
            </a:endParaRPr>
          </a:p>
        </p:txBody>
      </p:sp>
    </p:spTree>
    <p:extLst>
      <p:ext uri="{BB962C8B-B14F-4D97-AF65-F5344CB8AC3E}">
        <p14:creationId xmlns:p14="http://schemas.microsoft.com/office/powerpoint/2010/main" val="1252031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453F7-D8FD-E742-A0AC-CD694ECCC7F9}"/>
              </a:ext>
            </a:extLst>
          </p:cNvPr>
          <p:cNvSpPr txBox="1">
            <a:spLocks/>
          </p:cNvSpPr>
          <p:nvPr/>
        </p:nvSpPr>
        <p:spPr>
          <a:xfrm>
            <a:off x="3163614" y="706969"/>
            <a:ext cx="7205686" cy="67740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err="1">
                <a:solidFill>
                  <a:srgbClr val="1E482A"/>
                </a:solidFill>
                <a:latin typeface="Calibri" charset="0"/>
                <a:ea typeface="Calibri" charset="0"/>
                <a:cs typeface="Calibri" charset="0"/>
              </a:rPr>
              <a:t>config.ini</a:t>
            </a:r>
            <a:endParaRPr lang="en-US" altLang="en-US" b="1" dirty="0">
              <a:solidFill>
                <a:srgbClr val="1E482A"/>
              </a:solidFill>
              <a:latin typeface="Calibri" charset="0"/>
              <a:ea typeface="Calibri" charset="0"/>
              <a:cs typeface="Calibri" charset="0"/>
            </a:endParaRPr>
          </a:p>
        </p:txBody>
      </p:sp>
      <p:sp>
        <p:nvSpPr>
          <p:cNvPr id="3" name="Content Placeholder 2">
            <a:extLst>
              <a:ext uri="{FF2B5EF4-FFF2-40B4-BE49-F238E27FC236}">
                <a16:creationId xmlns:a16="http://schemas.microsoft.com/office/drawing/2014/main" id="{5FA6A62E-DAC2-BF46-AFC2-9D2DBB9C9834}"/>
              </a:ext>
            </a:extLst>
          </p:cNvPr>
          <p:cNvSpPr txBox="1">
            <a:spLocks/>
          </p:cNvSpPr>
          <p:nvPr/>
        </p:nvSpPr>
        <p:spPr>
          <a:xfrm>
            <a:off x="3552429" y="1506551"/>
            <a:ext cx="5087140" cy="3844897"/>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0"/>
              </a:spcBef>
            </a:pPr>
            <a:endParaRPr lang="en-US" altLang="en-US" dirty="0">
              <a:ea typeface="ＭＳ Ｐゴシック" charset="-128"/>
            </a:endParaRPr>
          </a:p>
        </p:txBody>
      </p:sp>
      <p:sp>
        <p:nvSpPr>
          <p:cNvPr id="10" name="TextBox 9">
            <a:extLst>
              <a:ext uri="{FF2B5EF4-FFF2-40B4-BE49-F238E27FC236}">
                <a16:creationId xmlns:a16="http://schemas.microsoft.com/office/drawing/2014/main" id="{99859A02-CC61-7E50-1DA8-67ED1F4BF731}"/>
              </a:ext>
            </a:extLst>
          </p:cNvPr>
          <p:cNvSpPr txBox="1"/>
          <p:nvPr/>
        </p:nvSpPr>
        <p:spPr>
          <a:xfrm>
            <a:off x="3163614" y="1262198"/>
            <a:ext cx="6096000" cy="3693319"/>
          </a:xfrm>
          <a:prstGeom prst="rect">
            <a:avLst/>
          </a:prstGeom>
          <a:noFill/>
        </p:spPr>
        <p:txBody>
          <a:bodyPr wrap="square">
            <a:spAutoFit/>
          </a:bodyPr>
          <a:lstStyle/>
          <a:p>
            <a:r>
              <a:rPr lang="en-US" b="0" dirty="0">
                <a:solidFill>
                  <a:srgbClr val="D4D4D4"/>
                </a:solidFill>
                <a:effectLst/>
                <a:latin typeface="Menlo" panose="020B0609030804020204" pitchFamily="49" charset="0"/>
              </a:rPr>
              <a:t>[Telegram]</a:t>
            </a:r>
          </a:p>
          <a:p>
            <a:r>
              <a:rPr lang="en-US" b="0" dirty="0">
                <a:solidFill>
                  <a:srgbClr val="6A9955"/>
                </a:solidFill>
                <a:effectLst/>
                <a:latin typeface="Menlo" panose="020B0609030804020204" pitchFamily="49" charset="0"/>
              </a:rPr>
              <a:t># no need for quotes</a:t>
            </a:r>
            <a:endParaRPr lang="en-US" b="0" dirty="0">
              <a:solidFill>
                <a:srgbClr val="D4D4D4"/>
              </a:solidFill>
              <a:effectLst/>
              <a:latin typeface="Menlo" panose="020B0609030804020204" pitchFamily="49" charset="0"/>
            </a:endParaRPr>
          </a:p>
          <a:p>
            <a:br>
              <a:rPr lang="en-US" b="0" dirty="0">
                <a:solidFill>
                  <a:srgbClr val="D4D4D4"/>
                </a:solidFill>
                <a:effectLst/>
                <a:latin typeface="Menlo" panose="020B0609030804020204" pitchFamily="49" charset="0"/>
              </a:rPr>
            </a:br>
            <a:r>
              <a:rPr lang="en-US" b="0" dirty="0">
                <a:solidFill>
                  <a:srgbClr val="6A9955"/>
                </a:solidFill>
                <a:effectLst/>
                <a:latin typeface="Menlo" panose="020B0609030804020204" pitchFamily="49" charset="0"/>
              </a:rPr>
              <a:t># you can get telegram development credentials in telegram API Development Tools</a:t>
            </a:r>
            <a:endParaRPr lang="en-US" b="0" dirty="0">
              <a:solidFill>
                <a:srgbClr val="D4D4D4"/>
              </a:solidFill>
              <a:effectLst/>
              <a:latin typeface="Menlo" panose="020B0609030804020204" pitchFamily="49" charset="0"/>
            </a:endParaRPr>
          </a:p>
          <a:p>
            <a:r>
              <a:rPr lang="en-US" b="0" dirty="0" err="1">
                <a:solidFill>
                  <a:srgbClr val="569CD6"/>
                </a:solidFill>
                <a:effectLst/>
                <a:latin typeface="Menlo" panose="020B0609030804020204" pitchFamily="49" charset="0"/>
              </a:rPr>
              <a:t>api_id</a:t>
            </a:r>
            <a:r>
              <a:rPr lang="en-US" b="0" dirty="0">
                <a:solidFill>
                  <a:srgbClr val="D4D4D4"/>
                </a:solidFill>
                <a:effectLst/>
                <a:latin typeface="Menlo" panose="020B0609030804020204" pitchFamily="49" charset="0"/>
              </a:rPr>
              <a:t> = </a:t>
            </a:r>
            <a:r>
              <a:rPr lang="en-US" b="0" i="0" dirty="0">
                <a:solidFill>
                  <a:srgbClr val="24292F"/>
                </a:solidFill>
                <a:effectLst/>
                <a:latin typeface="ui-monospace"/>
              </a:rPr>
              <a:t>Telegram-API-ID</a:t>
            </a:r>
            <a:endParaRPr lang="en-US" b="0" dirty="0">
              <a:solidFill>
                <a:srgbClr val="D4D4D4"/>
              </a:solidFill>
              <a:effectLst/>
              <a:latin typeface="Menlo" panose="020B0609030804020204" pitchFamily="49" charset="0"/>
            </a:endParaRPr>
          </a:p>
          <a:p>
            <a:r>
              <a:rPr lang="en-US" b="0" dirty="0" err="1">
                <a:solidFill>
                  <a:srgbClr val="569CD6"/>
                </a:solidFill>
                <a:effectLst/>
                <a:latin typeface="Menlo" panose="020B0609030804020204" pitchFamily="49" charset="0"/>
              </a:rPr>
              <a:t>api_hash</a:t>
            </a:r>
            <a:r>
              <a:rPr lang="en-US" b="0" dirty="0">
                <a:solidFill>
                  <a:srgbClr val="D4D4D4"/>
                </a:solidFill>
                <a:effectLst/>
                <a:latin typeface="Menlo" panose="020B0609030804020204" pitchFamily="49" charset="0"/>
              </a:rPr>
              <a:t> = </a:t>
            </a:r>
            <a:r>
              <a:rPr lang="en-US" b="0" i="0" dirty="0">
                <a:solidFill>
                  <a:srgbClr val="24292F"/>
                </a:solidFill>
                <a:effectLst/>
                <a:latin typeface="ui-monospace"/>
              </a:rPr>
              <a:t>Telegram-API-Hash</a:t>
            </a:r>
            <a:endParaRPr lang="en-US" b="0" dirty="0">
              <a:solidFill>
                <a:srgbClr val="D4D4D4"/>
              </a:solidFill>
              <a:effectLst/>
              <a:latin typeface="Menlo" panose="020B0609030804020204" pitchFamily="49" charset="0"/>
            </a:endParaRPr>
          </a:p>
          <a:p>
            <a:br>
              <a:rPr lang="en-US" b="0" dirty="0">
                <a:solidFill>
                  <a:srgbClr val="D4D4D4"/>
                </a:solidFill>
                <a:effectLst/>
                <a:latin typeface="Menlo" panose="020B0609030804020204" pitchFamily="49" charset="0"/>
              </a:rPr>
            </a:br>
            <a:r>
              <a:rPr lang="en-US" b="0" dirty="0">
                <a:solidFill>
                  <a:srgbClr val="6A9955"/>
                </a:solidFill>
                <a:effectLst/>
                <a:latin typeface="Menlo" panose="020B0609030804020204" pitchFamily="49" charset="0"/>
              </a:rPr>
              <a:t># use full phone number including + and country code</a:t>
            </a:r>
            <a:endParaRPr lang="en-US" b="0" dirty="0">
              <a:solidFill>
                <a:srgbClr val="D4D4D4"/>
              </a:solidFill>
              <a:effectLst/>
              <a:latin typeface="Menlo" panose="020B0609030804020204" pitchFamily="49" charset="0"/>
            </a:endParaRPr>
          </a:p>
          <a:p>
            <a:r>
              <a:rPr lang="en-US" b="0" dirty="0">
                <a:solidFill>
                  <a:srgbClr val="569CD6"/>
                </a:solidFill>
                <a:effectLst/>
                <a:latin typeface="Menlo" panose="020B0609030804020204" pitchFamily="49" charset="0"/>
              </a:rPr>
              <a:t>phone</a:t>
            </a:r>
            <a:r>
              <a:rPr lang="en-US" b="0" dirty="0">
                <a:solidFill>
                  <a:srgbClr val="D4D4D4"/>
                </a:solidFill>
                <a:effectLst/>
                <a:latin typeface="Menlo" panose="020B0609030804020204" pitchFamily="49" charset="0"/>
              </a:rPr>
              <a:t> = </a:t>
            </a:r>
            <a:r>
              <a:rPr lang="en-US" b="0" i="0" dirty="0">
                <a:solidFill>
                  <a:srgbClr val="24292F"/>
                </a:solidFill>
                <a:effectLst/>
                <a:latin typeface="ui-monospace"/>
              </a:rPr>
              <a:t>Your-Telegram-Phone-Number</a:t>
            </a:r>
            <a:endParaRPr lang="en-US" b="0" dirty="0">
              <a:solidFill>
                <a:srgbClr val="D4D4D4"/>
              </a:solidFill>
              <a:effectLst/>
              <a:latin typeface="Menlo" panose="020B0609030804020204" pitchFamily="49" charset="0"/>
            </a:endParaRPr>
          </a:p>
          <a:p>
            <a:r>
              <a:rPr lang="en-US" b="0" dirty="0">
                <a:solidFill>
                  <a:srgbClr val="569CD6"/>
                </a:solidFill>
                <a:effectLst/>
                <a:latin typeface="Menlo" panose="020B0609030804020204" pitchFamily="49" charset="0"/>
              </a:rPr>
              <a:t>username</a:t>
            </a:r>
            <a:r>
              <a:rPr lang="en-US" b="0" dirty="0">
                <a:solidFill>
                  <a:srgbClr val="D4D4D4"/>
                </a:solidFill>
                <a:effectLst/>
                <a:latin typeface="Menlo" panose="020B0609030804020204" pitchFamily="49" charset="0"/>
              </a:rPr>
              <a:t> = </a:t>
            </a:r>
            <a:r>
              <a:rPr lang="en-US" b="0" i="0" dirty="0">
                <a:solidFill>
                  <a:srgbClr val="24292F"/>
                </a:solidFill>
                <a:effectLst/>
                <a:latin typeface="ui-monospace"/>
              </a:rPr>
              <a:t>Your-Telegram-Username</a:t>
            </a:r>
            <a:endParaRPr lang="en-US" b="0" dirty="0">
              <a:solidFill>
                <a:srgbClr val="D4D4D4"/>
              </a:solidFill>
              <a:effectLst/>
              <a:latin typeface="Menlo" panose="020B0609030804020204" pitchFamily="49" charset="0"/>
            </a:endParaRPr>
          </a:p>
        </p:txBody>
      </p:sp>
    </p:spTree>
    <p:extLst>
      <p:ext uri="{BB962C8B-B14F-4D97-AF65-F5344CB8AC3E}">
        <p14:creationId xmlns:p14="http://schemas.microsoft.com/office/powerpoint/2010/main" val="1028903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453F7-D8FD-E742-A0AC-CD694ECCC7F9}"/>
              </a:ext>
            </a:extLst>
          </p:cNvPr>
          <p:cNvSpPr txBox="1">
            <a:spLocks/>
          </p:cNvSpPr>
          <p:nvPr/>
        </p:nvSpPr>
        <p:spPr>
          <a:xfrm>
            <a:off x="3552429" y="696942"/>
            <a:ext cx="7205686" cy="67740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solidFill>
                  <a:srgbClr val="1E482A"/>
                </a:solidFill>
                <a:latin typeface="Calibri" charset="0"/>
                <a:ea typeface="Calibri" charset="0"/>
                <a:cs typeface="Calibri" charset="0"/>
              </a:rPr>
              <a:t>Create a Telegram Client</a:t>
            </a:r>
          </a:p>
        </p:txBody>
      </p:sp>
      <p:sp>
        <p:nvSpPr>
          <p:cNvPr id="3" name="Content Placeholder 2">
            <a:extLst>
              <a:ext uri="{FF2B5EF4-FFF2-40B4-BE49-F238E27FC236}">
                <a16:creationId xmlns:a16="http://schemas.microsoft.com/office/drawing/2014/main" id="{5FA6A62E-DAC2-BF46-AFC2-9D2DBB9C9834}"/>
              </a:ext>
            </a:extLst>
          </p:cNvPr>
          <p:cNvSpPr txBox="1">
            <a:spLocks/>
          </p:cNvSpPr>
          <p:nvPr/>
        </p:nvSpPr>
        <p:spPr>
          <a:xfrm>
            <a:off x="3552429" y="1506551"/>
            <a:ext cx="5087140" cy="3844897"/>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0"/>
              </a:spcBef>
            </a:pPr>
            <a:r>
              <a:rPr lang="en-US" b="0" i="0" dirty="0">
                <a:solidFill>
                  <a:srgbClr val="292929"/>
                </a:solidFill>
                <a:effectLst/>
                <a:latin typeface="source-serif-pro"/>
              </a:rPr>
              <a:t>Telegram authorizes your credentials, and then requests a verification code and a password, if you set any for your Telegram. This is exactly as if you were logging in to your Telegram account on the app or online.</a:t>
            </a:r>
          </a:p>
          <a:p>
            <a:pPr>
              <a:lnSpc>
                <a:spcPct val="100000"/>
              </a:lnSpc>
              <a:spcBef>
                <a:spcPts val="0"/>
              </a:spcBef>
            </a:pPr>
            <a:r>
              <a:rPr lang="en-US" b="0" i="0" dirty="0">
                <a:solidFill>
                  <a:srgbClr val="292929"/>
                </a:solidFill>
                <a:effectLst/>
                <a:latin typeface="source-serif-pro"/>
              </a:rPr>
              <a:t>We have </a:t>
            </a:r>
            <a:r>
              <a:rPr lang="en-US" dirty="0"/>
              <a:t>client</a:t>
            </a:r>
            <a:r>
              <a:rPr lang="en-US" b="0" i="0" dirty="0">
                <a:solidFill>
                  <a:srgbClr val="292929"/>
                </a:solidFill>
                <a:effectLst/>
                <a:latin typeface="source-serif-pro"/>
              </a:rPr>
              <a:t> object ready now, and we can use this object to connect and talk to Telegram.</a:t>
            </a:r>
            <a:endParaRPr lang="en-US" altLang="en-US" dirty="0">
              <a:ea typeface="ＭＳ Ｐゴシック" charset="-128"/>
            </a:endParaRPr>
          </a:p>
        </p:txBody>
      </p:sp>
    </p:spTree>
    <p:extLst>
      <p:ext uri="{BB962C8B-B14F-4D97-AF65-F5344CB8AC3E}">
        <p14:creationId xmlns:p14="http://schemas.microsoft.com/office/powerpoint/2010/main" val="2921435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453F7-D8FD-E742-A0AC-CD694ECCC7F9}"/>
              </a:ext>
            </a:extLst>
          </p:cNvPr>
          <p:cNvSpPr txBox="1">
            <a:spLocks/>
          </p:cNvSpPr>
          <p:nvPr/>
        </p:nvSpPr>
        <p:spPr>
          <a:xfrm>
            <a:off x="3552429" y="696942"/>
            <a:ext cx="7205686" cy="67740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solidFill>
                  <a:srgbClr val="1E482A"/>
                </a:solidFill>
                <a:latin typeface="Calibri" charset="0"/>
                <a:ea typeface="Calibri" charset="0"/>
                <a:cs typeface="Calibri" charset="0"/>
              </a:rPr>
              <a:t>Getting Entity messages</a:t>
            </a:r>
          </a:p>
        </p:txBody>
      </p:sp>
      <p:sp>
        <p:nvSpPr>
          <p:cNvPr id="3" name="Content Placeholder 2">
            <a:extLst>
              <a:ext uri="{FF2B5EF4-FFF2-40B4-BE49-F238E27FC236}">
                <a16:creationId xmlns:a16="http://schemas.microsoft.com/office/drawing/2014/main" id="{5FA6A62E-DAC2-BF46-AFC2-9D2DBB9C9834}"/>
              </a:ext>
            </a:extLst>
          </p:cNvPr>
          <p:cNvSpPr txBox="1">
            <a:spLocks/>
          </p:cNvSpPr>
          <p:nvPr/>
        </p:nvSpPr>
        <p:spPr>
          <a:xfrm>
            <a:off x="3552429" y="1506551"/>
            <a:ext cx="5087140" cy="3844897"/>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0"/>
              </a:spcBef>
            </a:pPr>
            <a:endParaRPr lang="en-US" altLang="en-US" dirty="0">
              <a:ea typeface="ＭＳ Ｐゴシック" charset="-128"/>
            </a:endParaRPr>
          </a:p>
        </p:txBody>
      </p:sp>
      <p:sp>
        <p:nvSpPr>
          <p:cNvPr id="5" name="TextBox 4">
            <a:extLst>
              <a:ext uri="{FF2B5EF4-FFF2-40B4-BE49-F238E27FC236}">
                <a16:creationId xmlns:a16="http://schemas.microsoft.com/office/drawing/2014/main" id="{5BC31D9E-167A-7A46-4102-E377A84C39AB}"/>
              </a:ext>
            </a:extLst>
          </p:cNvPr>
          <p:cNvSpPr txBox="1"/>
          <p:nvPr/>
        </p:nvSpPr>
        <p:spPr>
          <a:xfrm>
            <a:off x="3552429" y="1757488"/>
            <a:ext cx="7375224" cy="923330"/>
          </a:xfrm>
          <a:prstGeom prst="rect">
            <a:avLst/>
          </a:prstGeom>
          <a:noFill/>
        </p:spPr>
        <p:txBody>
          <a:bodyPr wrap="none" rtlCol="0">
            <a:spAutoFit/>
          </a:bodyPr>
          <a:lstStyle/>
          <a:p>
            <a:pPr algn="l"/>
            <a:r>
              <a:rPr lang="en-US" b="0" i="0" dirty="0">
                <a:solidFill>
                  <a:srgbClr val="292929"/>
                </a:solidFill>
                <a:effectLst/>
                <a:latin typeface="source-serif-pro"/>
              </a:rPr>
              <a:t>Before starting this step, you need to add these imports to your script’s head:</a:t>
            </a:r>
          </a:p>
          <a:p>
            <a:br>
              <a:rPr lang="en-US" dirty="0"/>
            </a:br>
            <a:endParaRPr lang="en-US" dirty="0"/>
          </a:p>
        </p:txBody>
      </p:sp>
      <p:sp>
        <p:nvSpPr>
          <p:cNvPr id="6" name="TextBox 5">
            <a:extLst>
              <a:ext uri="{FF2B5EF4-FFF2-40B4-BE49-F238E27FC236}">
                <a16:creationId xmlns:a16="http://schemas.microsoft.com/office/drawing/2014/main" id="{C222CD3E-C8D3-F8FA-A39E-70854E21DA9B}"/>
              </a:ext>
            </a:extLst>
          </p:cNvPr>
          <p:cNvSpPr txBox="1"/>
          <p:nvPr/>
        </p:nvSpPr>
        <p:spPr>
          <a:xfrm>
            <a:off x="3574667" y="2325295"/>
            <a:ext cx="6208944" cy="1477328"/>
          </a:xfrm>
          <a:prstGeom prst="rect">
            <a:avLst/>
          </a:prstGeom>
          <a:noFill/>
        </p:spPr>
        <p:txBody>
          <a:bodyPr wrap="none" rtlCol="0">
            <a:spAutoFit/>
          </a:bodyPr>
          <a:lstStyle/>
          <a:p>
            <a:r>
              <a:rPr lang="en-US" b="0" i="0" dirty="0">
                <a:effectLst/>
                <a:latin typeface="source-code-pro"/>
              </a:rPr>
              <a:t>from </a:t>
            </a:r>
            <a:r>
              <a:rPr lang="en-US" b="0" i="0" dirty="0" err="1">
                <a:effectLst/>
                <a:latin typeface="source-code-pro"/>
              </a:rPr>
              <a:t>telethon.tl.functions.messages</a:t>
            </a:r>
            <a:r>
              <a:rPr lang="en-US" b="0" i="0" dirty="0">
                <a:effectLst/>
                <a:latin typeface="source-code-pro"/>
              </a:rPr>
              <a:t> import (</a:t>
            </a:r>
            <a:r>
              <a:rPr lang="en-US" b="0" i="0" dirty="0" err="1">
                <a:effectLst/>
                <a:latin typeface="source-code-pro"/>
              </a:rPr>
              <a:t>GetHistoryRequest</a:t>
            </a:r>
            <a:r>
              <a:rPr lang="en-US" b="0" i="0" dirty="0">
                <a:effectLst/>
                <a:latin typeface="source-code-pro"/>
              </a:rPr>
              <a:t>)</a:t>
            </a:r>
            <a:br>
              <a:rPr lang="en-US" b="0" i="0" dirty="0">
                <a:effectLst/>
                <a:latin typeface="source-code-pro"/>
              </a:rPr>
            </a:br>
            <a:r>
              <a:rPr lang="en-US" b="0" i="0" dirty="0">
                <a:effectLst/>
                <a:latin typeface="source-code-pro"/>
              </a:rPr>
              <a:t>from </a:t>
            </a:r>
            <a:r>
              <a:rPr lang="en-US" b="0" i="0" dirty="0" err="1">
                <a:effectLst/>
                <a:latin typeface="source-code-pro"/>
              </a:rPr>
              <a:t>telethon.tl.types</a:t>
            </a:r>
            <a:r>
              <a:rPr lang="en-US" b="0" i="0" dirty="0">
                <a:effectLst/>
                <a:latin typeface="source-code-pro"/>
              </a:rPr>
              <a:t> import (</a:t>
            </a:r>
            <a:br>
              <a:rPr lang="en-US" b="0" i="0" dirty="0">
                <a:effectLst/>
                <a:latin typeface="source-code-pro"/>
              </a:rPr>
            </a:br>
            <a:r>
              <a:rPr lang="en-US" b="0" i="0" dirty="0" err="1">
                <a:effectLst/>
                <a:latin typeface="source-code-pro"/>
              </a:rPr>
              <a:t>PeerChannel</a:t>
            </a:r>
            <a:br>
              <a:rPr lang="en-US" b="0" i="0" dirty="0">
                <a:effectLst/>
                <a:latin typeface="source-code-pro"/>
              </a:rPr>
            </a:br>
            <a:r>
              <a:rPr lang="en-US" b="0" i="0" dirty="0">
                <a:effectLst/>
                <a:latin typeface="source-code-pro"/>
              </a:rPr>
              <a:t>)</a:t>
            </a:r>
            <a:br>
              <a:rPr lang="en-US" dirty="0"/>
            </a:br>
            <a:endParaRPr lang="en-US" dirty="0"/>
          </a:p>
        </p:txBody>
      </p:sp>
      <p:sp>
        <p:nvSpPr>
          <p:cNvPr id="7" name="TextBox 6">
            <a:extLst>
              <a:ext uri="{FF2B5EF4-FFF2-40B4-BE49-F238E27FC236}">
                <a16:creationId xmlns:a16="http://schemas.microsoft.com/office/drawing/2014/main" id="{E124471E-C684-39E1-B9F2-F0532DB3A848}"/>
              </a:ext>
            </a:extLst>
          </p:cNvPr>
          <p:cNvSpPr txBox="1"/>
          <p:nvPr/>
        </p:nvSpPr>
        <p:spPr>
          <a:xfrm>
            <a:off x="3552429" y="4501661"/>
            <a:ext cx="7205686" cy="646331"/>
          </a:xfrm>
          <a:prstGeom prst="rect">
            <a:avLst/>
          </a:prstGeom>
          <a:noFill/>
        </p:spPr>
        <p:txBody>
          <a:bodyPr wrap="square" rtlCol="0">
            <a:spAutoFit/>
          </a:bodyPr>
          <a:lstStyle/>
          <a:p>
            <a:r>
              <a:rPr lang="en-US" b="0" i="0" dirty="0">
                <a:solidFill>
                  <a:srgbClr val="292929"/>
                </a:solidFill>
                <a:effectLst/>
                <a:latin typeface="source-serif-pro"/>
              </a:rPr>
              <a:t>First, we ask the user for a Telegram channel. You may give the script a channel’s URL, or the channel’s unique ID.</a:t>
            </a:r>
            <a:endParaRPr lang="en-US" dirty="0"/>
          </a:p>
        </p:txBody>
      </p:sp>
    </p:spTree>
    <p:extLst>
      <p:ext uri="{BB962C8B-B14F-4D97-AF65-F5344CB8AC3E}">
        <p14:creationId xmlns:p14="http://schemas.microsoft.com/office/powerpoint/2010/main" val="141750864"/>
      </p:ext>
    </p:extLst>
  </p:cSld>
  <p:clrMapOvr>
    <a:masterClrMapping/>
  </p:clrMapOvr>
</p:sld>
</file>

<file path=ppt/theme/theme1.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ewBU_PPT_skyline_green" id="{08FC1250-25C8-5A41-ACC4-4EA742583348}" vid="{37A3679E-F4F7-8847-9C32-E6BD101B97C1}"/>
    </a:ext>
  </a:extLst>
</a:theme>
</file>

<file path=docProps/app.xml><?xml version="1.0" encoding="utf-8"?>
<Properties xmlns="http://schemas.openxmlformats.org/officeDocument/2006/extended-properties" xmlns:vt="http://schemas.openxmlformats.org/officeDocument/2006/docPropsVTypes">
  <Template>Default Theme</Template>
  <TotalTime>771</TotalTime>
  <Words>1343</Words>
  <Application>Microsoft Office PowerPoint</Application>
  <PresentationFormat>Widescreen</PresentationFormat>
  <Paragraphs>148</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Menlo</vt:lpstr>
      <vt:lpstr>source-code-pro</vt:lpstr>
      <vt:lpstr>source-serif-pro</vt:lpstr>
      <vt:lpstr>ui-monospace</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Bhagat, Pranish</dc:creator>
  <cp:lastModifiedBy>Banny Orojo</cp:lastModifiedBy>
  <cp:revision>7</cp:revision>
  <dcterms:created xsi:type="dcterms:W3CDTF">2023-02-02T06:25:28Z</dcterms:created>
  <dcterms:modified xsi:type="dcterms:W3CDTF">2023-02-02T19:27:53Z</dcterms:modified>
</cp:coreProperties>
</file>