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61" r:id="rId4"/>
    <p:sldId id="277" r:id="rId5"/>
    <p:sldId id="278" r:id="rId6"/>
    <p:sldId id="262" r:id="rId7"/>
    <p:sldId id="274" r:id="rId8"/>
    <p:sldId id="275" r:id="rId9"/>
    <p:sldId id="276" r:id="rId10"/>
    <p:sldId id="265" r:id="rId11"/>
    <p:sldId id="267" r:id="rId12"/>
    <p:sldId id="266" r:id="rId13"/>
    <p:sldId id="264" r:id="rId14"/>
    <p:sldId id="273" r:id="rId15"/>
    <p:sldId id="279" r:id="rId16"/>
    <p:sldId id="259" r:id="rId17"/>
    <p:sldId id="280" r:id="rId18"/>
    <p:sldId id="260" r:id="rId19"/>
  </p:sldIdLst>
  <p:sldSz cx="12192000" cy="6858000"/>
  <p:notesSz cx="9601200" cy="7315200"/>
  <p:embeddedFontLst>
    <p:embeddedFont>
      <p:font typeface="Calibri" panose="020F0502020204030204" pitchFamily="34"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Fira Sans Extra Condensed" panose="020B0503050000020004" pitchFamily="34"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Wingdings 3" panose="05040102010807070707" pitchFamily="18" charset="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08">
          <p15:clr>
            <a:srgbClr val="A4A3A4"/>
          </p15:clr>
        </p15:guide>
        <p15:guide id="2" pos="3840">
          <p15:clr>
            <a:srgbClr val="A4A3A4"/>
          </p15:clr>
        </p15:guide>
        <p15:guide id="3" orient="horz" pos="576">
          <p15:clr>
            <a:srgbClr val="A4A3A4"/>
          </p15:clr>
        </p15:guide>
        <p15:guide id="4" orient="horz" pos="2232">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5" roundtripDataSignature="AMtx7mg4gi2spQsTpmsXXiJuEUDoCgAX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0A60F-B22A-4B37-AB28-DA0B1EF04BF7}">
  <a:tblStyle styleId="{B330A60F-B22A-4B37-AB28-DA0B1EF04B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356C4B7-68FB-4848-BE09-8AEA259B75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8BEFFD-0451-462E-B301-090235D15A73}" styleName="Table_2">
    <a:wholeTbl>
      <a:tcTxStyle b="off" i="off">
        <a:font>
          <a:latin typeface="Calibri Light"/>
          <a:ea typeface="Calibri Light"/>
          <a:cs typeface="Calibri Ligh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A4B4A99-6AC8-4AD6-90CA-09916E90B3F5}"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46ECE06-1B83-43FC-B446-5C6F17DCC564}"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F341B1B8-5939-4275-816C-A37AE14B9FE4}" styleName="Table_5">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b="off" i="off"/>
      <a:tcStyle>
        <a:tcBdr/>
        <a:fill>
          <a:solidFill>
            <a:srgbClr val="D4E2CE"/>
          </a:solidFill>
        </a:fill>
      </a:tcStyle>
    </a:band1H>
    <a:band2H>
      <a:tcTxStyle b="off" i="off"/>
      <a:tcStyle>
        <a:tcBdr/>
      </a:tcStyle>
    </a:band2H>
    <a:band1V>
      <a:tcTxStyle b="off" i="off"/>
      <a:tcStyle>
        <a:tcBdr/>
        <a:fill>
          <a:solidFill>
            <a:srgbClr val="D4E2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763" autoAdjust="0"/>
  </p:normalViewPr>
  <p:slideViewPr>
    <p:cSldViewPr snapToGrid="0">
      <p:cViewPr varScale="1">
        <p:scale>
          <a:sx n="71" d="100"/>
          <a:sy n="71" d="100"/>
        </p:scale>
        <p:origin x="1109" y="62"/>
      </p:cViewPr>
      <p:guideLst>
        <p:guide orient="horz" pos="4008"/>
        <p:guide pos="3840"/>
        <p:guide orient="horz" pos="576"/>
        <p:guide orient="horz" pos="22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146"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4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149"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147"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46E50-967C-49E3-A92A-57465F11566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024A0F0-07A4-46C4-84FB-50ECBC02C45A}">
      <dgm:prSet custT="1"/>
      <dgm:spPr/>
      <dgm:t>
        <a:bodyPr/>
        <a:lstStyle/>
        <a:p>
          <a:r>
            <a:rPr lang="en-IN" sz="1600" b="1" dirty="0">
              <a:latin typeface="Times New Roman" panose="02020603050405020304" pitchFamily="18" charset="0"/>
              <a:cs typeface="Times New Roman" panose="02020603050405020304" pitchFamily="18" charset="0"/>
            </a:rPr>
            <a:t>Data Collection: </a:t>
          </a:r>
          <a:r>
            <a:rPr lang="en-IN" sz="1600" dirty="0">
              <a:latin typeface="Times New Roman" panose="02020603050405020304" pitchFamily="18" charset="0"/>
              <a:cs typeface="Times New Roman" panose="02020603050405020304" pitchFamily="18" charset="0"/>
            </a:rPr>
            <a:t>Gather RCT documents.</a:t>
          </a:r>
          <a:endParaRPr lang="en-US" sz="1600" dirty="0">
            <a:latin typeface="Times New Roman" panose="02020603050405020304" pitchFamily="18" charset="0"/>
            <a:cs typeface="Times New Roman" panose="02020603050405020304" pitchFamily="18" charset="0"/>
          </a:endParaRPr>
        </a:p>
      </dgm:t>
    </dgm:pt>
    <dgm:pt modelId="{02311702-5C47-4E1A-BB09-02CA97743263}" type="parTrans" cxnId="{2D4A3A49-1C84-45E7-8A1A-EC4E9ACFC684}">
      <dgm:prSet/>
      <dgm:spPr/>
      <dgm:t>
        <a:bodyPr/>
        <a:lstStyle/>
        <a:p>
          <a:endParaRPr lang="en-US"/>
        </a:p>
      </dgm:t>
    </dgm:pt>
    <dgm:pt modelId="{97AA9C68-8CC2-4EA7-8D48-8D0D0701606B}" type="sibTrans" cxnId="{2D4A3A49-1C84-45E7-8A1A-EC4E9ACFC684}">
      <dgm:prSet custT="1"/>
      <dgm:spPr/>
      <dgm:t>
        <a:bodyPr/>
        <a:lstStyle/>
        <a:p>
          <a:endParaRPr lang="en-US" sz="1600">
            <a:latin typeface="Times New Roman" panose="02020603050405020304" pitchFamily="18" charset="0"/>
            <a:cs typeface="Times New Roman" panose="02020603050405020304" pitchFamily="18" charset="0"/>
          </a:endParaRPr>
        </a:p>
      </dgm:t>
    </dgm:pt>
    <dgm:pt modelId="{94256A99-3CB1-42B3-A5C8-9BB773DDE6DB}">
      <dgm:prSet custT="1"/>
      <dgm:spPr/>
      <dgm:t>
        <a:bodyPr/>
        <a:lstStyle/>
        <a:p>
          <a:r>
            <a:rPr lang="en-IN" sz="1600" b="1" dirty="0">
              <a:latin typeface="Times New Roman" panose="02020603050405020304" pitchFamily="18" charset="0"/>
              <a:cs typeface="Times New Roman" panose="02020603050405020304" pitchFamily="18" charset="0"/>
            </a:rPr>
            <a:t>Pre-processing: </a:t>
          </a:r>
          <a:r>
            <a:rPr lang="en-IN" sz="1600" dirty="0">
              <a:latin typeface="Times New Roman" panose="02020603050405020304" pitchFamily="18" charset="0"/>
              <a:cs typeface="Times New Roman" panose="02020603050405020304" pitchFamily="18" charset="0"/>
            </a:rPr>
            <a:t>Clean and pre-process text data.</a:t>
          </a:r>
          <a:endParaRPr lang="en-US" sz="1600" dirty="0">
            <a:latin typeface="Times New Roman" panose="02020603050405020304" pitchFamily="18" charset="0"/>
            <a:cs typeface="Times New Roman" panose="02020603050405020304" pitchFamily="18" charset="0"/>
          </a:endParaRPr>
        </a:p>
      </dgm:t>
    </dgm:pt>
    <dgm:pt modelId="{C4BEDC2F-3EAC-4F92-90ED-85F945E58860}" type="parTrans" cxnId="{E0375A32-0D7A-4F37-BBAA-4358F6B7066E}">
      <dgm:prSet/>
      <dgm:spPr/>
      <dgm:t>
        <a:bodyPr/>
        <a:lstStyle/>
        <a:p>
          <a:endParaRPr lang="en-US"/>
        </a:p>
      </dgm:t>
    </dgm:pt>
    <dgm:pt modelId="{43F19985-91A7-46A9-AB26-A29EB5D6987B}" type="sibTrans" cxnId="{E0375A32-0D7A-4F37-BBAA-4358F6B7066E}">
      <dgm:prSet custT="1"/>
      <dgm:spPr/>
      <dgm:t>
        <a:bodyPr/>
        <a:lstStyle/>
        <a:p>
          <a:endParaRPr lang="en-US" sz="1600">
            <a:latin typeface="Times New Roman" panose="02020603050405020304" pitchFamily="18" charset="0"/>
            <a:cs typeface="Times New Roman" panose="02020603050405020304" pitchFamily="18" charset="0"/>
          </a:endParaRPr>
        </a:p>
      </dgm:t>
    </dgm:pt>
    <dgm:pt modelId="{FA1239CC-A5DF-46CD-9F06-737ADBBE1748}">
      <dgm:prSet custT="1"/>
      <dgm:spPr/>
      <dgm:t>
        <a:bodyPr/>
        <a:lstStyle/>
        <a:p>
          <a:r>
            <a:rPr lang="en-IN" sz="1600" b="1">
              <a:latin typeface="Times New Roman" panose="02020603050405020304" pitchFamily="18" charset="0"/>
              <a:cs typeface="Times New Roman" panose="02020603050405020304" pitchFamily="18" charset="0"/>
            </a:rPr>
            <a:t>Tokenization: </a:t>
          </a:r>
          <a:r>
            <a:rPr lang="en-IN" sz="1600">
              <a:latin typeface="Times New Roman" panose="02020603050405020304" pitchFamily="18" charset="0"/>
              <a:cs typeface="Times New Roman" panose="02020603050405020304" pitchFamily="18" charset="0"/>
            </a:rPr>
            <a:t>Divide text into words or subunits.</a:t>
          </a:r>
          <a:endParaRPr lang="en-US" sz="1600">
            <a:latin typeface="Times New Roman" panose="02020603050405020304" pitchFamily="18" charset="0"/>
            <a:cs typeface="Times New Roman" panose="02020603050405020304" pitchFamily="18" charset="0"/>
          </a:endParaRPr>
        </a:p>
      </dgm:t>
    </dgm:pt>
    <dgm:pt modelId="{5769478B-E02F-4C0A-9D5C-F4A93722EB51}" type="parTrans" cxnId="{B207277C-018B-4D57-A3F4-FB2F18864FC4}">
      <dgm:prSet/>
      <dgm:spPr/>
      <dgm:t>
        <a:bodyPr/>
        <a:lstStyle/>
        <a:p>
          <a:endParaRPr lang="en-US"/>
        </a:p>
      </dgm:t>
    </dgm:pt>
    <dgm:pt modelId="{BA09A44A-E782-4316-97E9-D7126366A439}" type="sibTrans" cxnId="{B207277C-018B-4D57-A3F4-FB2F18864FC4}">
      <dgm:prSet custT="1"/>
      <dgm:spPr/>
      <dgm:t>
        <a:bodyPr/>
        <a:lstStyle/>
        <a:p>
          <a:endParaRPr lang="en-US" sz="1600">
            <a:latin typeface="Times New Roman" panose="02020603050405020304" pitchFamily="18" charset="0"/>
            <a:cs typeface="Times New Roman" panose="02020603050405020304" pitchFamily="18" charset="0"/>
          </a:endParaRPr>
        </a:p>
      </dgm:t>
    </dgm:pt>
    <dgm:pt modelId="{CA90321F-5A93-43BE-8052-50206B986E03}">
      <dgm:prSet custT="1"/>
      <dgm:spPr/>
      <dgm:t>
        <a:bodyPr/>
        <a:lstStyle/>
        <a:p>
          <a:r>
            <a:rPr lang="en-IN" sz="1600" b="1">
              <a:latin typeface="Times New Roman" panose="02020603050405020304" pitchFamily="18" charset="0"/>
              <a:cs typeface="Times New Roman" panose="02020603050405020304" pitchFamily="18" charset="0"/>
            </a:rPr>
            <a:t>Feature Extraction: </a:t>
          </a:r>
          <a:r>
            <a:rPr lang="en-IN" sz="1600">
              <a:latin typeface="Times New Roman" panose="02020603050405020304" pitchFamily="18" charset="0"/>
              <a:cs typeface="Times New Roman" panose="02020603050405020304" pitchFamily="18" charset="0"/>
            </a:rPr>
            <a:t>Convert text to numerical features.</a:t>
          </a:r>
          <a:endParaRPr lang="en-US" sz="1600">
            <a:latin typeface="Times New Roman" panose="02020603050405020304" pitchFamily="18" charset="0"/>
            <a:cs typeface="Times New Roman" panose="02020603050405020304" pitchFamily="18" charset="0"/>
          </a:endParaRPr>
        </a:p>
      </dgm:t>
    </dgm:pt>
    <dgm:pt modelId="{443D8DBC-0B7B-4B19-ACDB-CAB8011C9167}" type="parTrans" cxnId="{492BF549-0F57-44E7-882B-F3E524021798}">
      <dgm:prSet/>
      <dgm:spPr/>
      <dgm:t>
        <a:bodyPr/>
        <a:lstStyle/>
        <a:p>
          <a:endParaRPr lang="en-US"/>
        </a:p>
      </dgm:t>
    </dgm:pt>
    <dgm:pt modelId="{1CCF9949-1BF1-4ED3-BF26-78AFB093B623}" type="sibTrans" cxnId="{492BF549-0F57-44E7-882B-F3E524021798}">
      <dgm:prSet custT="1"/>
      <dgm:spPr/>
      <dgm:t>
        <a:bodyPr/>
        <a:lstStyle/>
        <a:p>
          <a:endParaRPr lang="en-US" sz="1600">
            <a:latin typeface="Times New Roman" panose="02020603050405020304" pitchFamily="18" charset="0"/>
            <a:cs typeface="Times New Roman" panose="02020603050405020304" pitchFamily="18" charset="0"/>
          </a:endParaRPr>
        </a:p>
      </dgm:t>
    </dgm:pt>
    <dgm:pt modelId="{A8A62992-DB62-4D84-8CF7-19DD0CA72BCE}">
      <dgm:prSet custT="1"/>
      <dgm:spPr/>
      <dgm:t>
        <a:bodyPr/>
        <a:lstStyle/>
        <a:p>
          <a:r>
            <a:rPr lang="en-IN" sz="1600" b="1" dirty="0">
              <a:latin typeface="Times New Roman" panose="02020603050405020304" pitchFamily="18" charset="0"/>
              <a:cs typeface="Times New Roman" panose="02020603050405020304" pitchFamily="18" charset="0"/>
            </a:rPr>
            <a:t>Labelling Criteria: </a:t>
          </a:r>
          <a:r>
            <a:rPr lang="en-IN" sz="1600" dirty="0">
              <a:latin typeface="Times New Roman" panose="02020603050405020304" pitchFamily="18" charset="0"/>
              <a:cs typeface="Times New Roman" panose="02020603050405020304" pitchFamily="18" charset="0"/>
            </a:rPr>
            <a:t>Define RCT classification criteria.</a:t>
          </a:r>
          <a:endParaRPr lang="en-US" sz="1600" dirty="0">
            <a:latin typeface="Times New Roman" panose="02020603050405020304" pitchFamily="18" charset="0"/>
            <a:cs typeface="Times New Roman" panose="02020603050405020304" pitchFamily="18" charset="0"/>
          </a:endParaRPr>
        </a:p>
      </dgm:t>
    </dgm:pt>
    <dgm:pt modelId="{5E4F7036-2E77-4F01-9A37-2C59FD96DE09}" type="parTrans" cxnId="{E20EBDE3-C33F-41DF-B792-1E6BC046FEEB}">
      <dgm:prSet/>
      <dgm:spPr/>
      <dgm:t>
        <a:bodyPr/>
        <a:lstStyle/>
        <a:p>
          <a:endParaRPr lang="en-US"/>
        </a:p>
      </dgm:t>
    </dgm:pt>
    <dgm:pt modelId="{A3A6CA7F-F9C2-495A-AA5A-C6B5FB9327E7}" type="sibTrans" cxnId="{E20EBDE3-C33F-41DF-B792-1E6BC046FEEB}">
      <dgm:prSet custT="1"/>
      <dgm:spPr/>
      <dgm:t>
        <a:bodyPr/>
        <a:lstStyle/>
        <a:p>
          <a:endParaRPr lang="en-US" sz="1600">
            <a:latin typeface="Times New Roman" panose="02020603050405020304" pitchFamily="18" charset="0"/>
            <a:cs typeface="Times New Roman" panose="02020603050405020304" pitchFamily="18" charset="0"/>
          </a:endParaRPr>
        </a:p>
      </dgm:t>
    </dgm:pt>
    <dgm:pt modelId="{6BABF988-16EE-4585-BC2B-1D10B8B5370C}">
      <dgm:prSet custT="1"/>
      <dgm:spPr/>
      <dgm:t>
        <a:bodyPr/>
        <a:lstStyle/>
        <a:p>
          <a:r>
            <a:rPr lang="en-IN" sz="1600" b="1" dirty="0">
              <a:latin typeface="Times New Roman" panose="02020603050405020304" pitchFamily="18" charset="0"/>
              <a:cs typeface="Times New Roman" panose="02020603050405020304" pitchFamily="18" charset="0"/>
            </a:rPr>
            <a:t>Machine Learning Models: </a:t>
          </a:r>
          <a:r>
            <a:rPr lang="en-IN" sz="1600" dirty="0">
              <a:latin typeface="Times New Roman" panose="02020603050405020304" pitchFamily="18" charset="0"/>
              <a:cs typeface="Times New Roman" panose="02020603050405020304" pitchFamily="18" charset="0"/>
            </a:rPr>
            <a:t>Train supervised models.</a:t>
          </a:r>
          <a:endParaRPr lang="en-US" sz="1600" dirty="0">
            <a:latin typeface="Times New Roman" panose="02020603050405020304" pitchFamily="18" charset="0"/>
            <a:cs typeface="Times New Roman" panose="02020603050405020304" pitchFamily="18" charset="0"/>
          </a:endParaRPr>
        </a:p>
      </dgm:t>
    </dgm:pt>
    <dgm:pt modelId="{F91359E0-A6EA-4B63-A18F-5353F9D25C05}" type="parTrans" cxnId="{8F600759-9D06-4934-80AC-29D646642000}">
      <dgm:prSet/>
      <dgm:spPr/>
      <dgm:t>
        <a:bodyPr/>
        <a:lstStyle/>
        <a:p>
          <a:endParaRPr lang="en-US"/>
        </a:p>
      </dgm:t>
    </dgm:pt>
    <dgm:pt modelId="{10DA8B10-A380-42B4-913A-7128640ACD50}" type="sibTrans" cxnId="{8F600759-9D06-4934-80AC-29D646642000}">
      <dgm:prSet custT="1"/>
      <dgm:spPr/>
      <dgm:t>
        <a:bodyPr/>
        <a:lstStyle/>
        <a:p>
          <a:endParaRPr lang="en-US" sz="1600">
            <a:latin typeface="Times New Roman" panose="02020603050405020304" pitchFamily="18" charset="0"/>
            <a:cs typeface="Times New Roman" panose="02020603050405020304" pitchFamily="18" charset="0"/>
          </a:endParaRPr>
        </a:p>
      </dgm:t>
    </dgm:pt>
    <dgm:pt modelId="{A1B987E3-78FE-40E8-AF9B-4683F2BE1239}">
      <dgm:prSet custT="1"/>
      <dgm:spPr/>
      <dgm:t>
        <a:bodyPr/>
        <a:lstStyle/>
        <a:p>
          <a:r>
            <a:rPr lang="en-IN" sz="1600" b="1">
              <a:latin typeface="Times New Roman" panose="02020603050405020304" pitchFamily="18" charset="0"/>
              <a:cs typeface="Times New Roman" panose="02020603050405020304" pitchFamily="18" charset="0"/>
            </a:rPr>
            <a:t>Evaluation Metrics: </a:t>
          </a:r>
          <a:r>
            <a:rPr lang="en-IN" sz="1600">
              <a:latin typeface="Times New Roman" panose="02020603050405020304" pitchFamily="18" charset="0"/>
              <a:cs typeface="Times New Roman" panose="02020603050405020304" pitchFamily="18" charset="0"/>
            </a:rPr>
            <a:t>Assess model performance.</a:t>
          </a:r>
          <a:endParaRPr lang="en-US" sz="1600">
            <a:latin typeface="Times New Roman" panose="02020603050405020304" pitchFamily="18" charset="0"/>
            <a:cs typeface="Times New Roman" panose="02020603050405020304" pitchFamily="18" charset="0"/>
          </a:endParaRPr>
        </a:p>
      </dgm:t>
    </dgm:pt>
    <dgm:pt modelId="{FE5FE358-41FA-46A0-9E20-4520E8C2D265}" type="parTrans" cxnId="{875EDA2F-BB6C-4439-9D79-F90C5283B15B}">
      <dgm:prSet/>
      <dgm:spPr/>
      <dgm:t>
        <a:bodyPr/>
        <a:lstStyle/>
        <a:p>
          <a:endParaRPr lang="en-US"/>
        </a:p>
      </dgm:t>
    </dgm:pt>
    <dgm:pt modelId="{03792155-B225-4203-8341-D0EBBD6E8949}" type="sibTrans" cxnId="{875EDA2F-BB6C-4439-9D79-F90C5283B15B}">
      <dgm:prSet custT="1"/>
      <dgm:spPr/>
      <dgm:t>
        <a:bodyPr/>
        <a:lstStyle/>
        <a:p>
          <a:endParaRPr lang="en-US" sz="1600">
            <a:latin typeface="Times New Roman" panose="02020603050405020304" pitchFamily="18" charset="0"/>
            <a:cs typeface="Times New Roman" panose="02020603050405020304" pitchFamily="18" charset="0"/>
          </a:endParaRPr>
        </a:p>
      </dgm:t>
    </dgm:pt>
    <dgm:pt modelId="{B2D3EE33-CA6E-49DE-81AC-F33D7051F942}">
      <dgm:prSet custT="1"/>
      <dgm:spPr/>
      <dgm:t>
        <a:bodyPr/>
        <a:lstStyle/>
        <a:p>
          <a:r>
            <a:rPr lang="en-IN" sz="1600" b="1">
              <a:latin typeface="Times New Roman" panose="02020603050405020304" pitchFamily="18" charset="0"/>
              <a:cs typeface="Times New Roman" panose="02020603050405020304" pitchFamily="18" charset="0"/>
            </a:rPr>
            <a:t>Interpretation: </a:t>
          </a:r>
          <a:r>
            <a:rPr lang="en-IN" sz="1600">
              <a:latin typeface="Times New Roman" panose="02020603050405020304" pitchFamily="18" charset="0"/>
              <a:cs typeface="Times New Roman" panose="02020603050405020304" pitchFamily="18" charset="0"/>
            </a:rPr>
            <a:t>Analyze and refine model results.</a:t>
          </a:r>
          <a:endParaRPr lang="en-US" sz="1600">
            <a:latin typeface="Times New Roman" panose="02020603050405020304" pitchFamily="18" charset="0"/>
            <a:cs typeface="Times New Roman" panose="02020603050405020304" pitchFamily="18" charset="0"/>
          </a:endParaRPr>
        </a:p>
      </dgm:t>
    </dgm:pt>
    <dgm:pt modelId="{C7A48978-DD79-4C60-BF41-AAA536CEB6CB}" type="parTrans" cxnId="{534A9872-73CD-4312-8B2C-76032166E072}">
      <dgm:prSet/>
      <dgm:spPr/>
      <dgm:t>
        <a:bodyPr/>
        <a:lstStyle/>
        <a:p>
          <a:endParaRPr lang="en-US"/>
        </a:p>
      </dgm:t>
    </dgm:pt>
    <dgm:pt modelId="{FC7ED963-10B3-4C5F-9315-3BEF3D4D7D8E}" type="sibTrans" cxnId="{534A9872-73CD-4312-8B2C-76032166E072}">
      <dgm:prSet custT="1"/>
      <dgm:spPr/>
      <dgm:t>
        <a:bodyPr/>
        <a:lstStyle/>
        <a:p>
          <a:endParaRPr lang="en-US" sz="1600">
            <a:latin typeface="Times New Roman" panose="02020603050405020304" pitchFamily="18" charset="0"/>
            <a:cs typeface="Times New Roman" panose="02020603050405020304" pitchFamily="18" charset="0"/>
          </a:endParaRPr>
        </a:p>
      </dgm:t>
    </dgm:pt>
    <dgm:pt modelId="{A2140C6E-F672-466D-ADC2-9383FDDE3D6D}">
      <dgm:prSet custT="1"/>
      <dgm:spPr/>
      <dgm:t>
        <a:bodyPr/>
        <a:lstStyle/>
        <a:p>
          <a:r>
            <a:rPr lang="en-IN" sz="1600" b="1">
              <a:latin typeface="Times New Roman" panose="02020603050405020304" pitchFamily="18" charset="0"/>
              <a:cs typeface="Times New Roman" panose="02020603050405020304" pitchFamily="18" charset="0"/>
            </a:rPr>
            <a:t>Continuous Improvement: </a:t>
          </a:r>
          <a:r>
            <a:rPr lang="en-IN" sz="1600">
              <a:latin typeface="Times New Roman" panose="02020603050405020304" pitchFamily="18" charset="0"/>
              <a:cs typeface="Times New Roman" panose="02020603050405020304" pitchFamily="18" charset="0"/>
            </a:rPr>
            <a:t>Update and enhance the model.</a:t>
          </a:r>
          <a:endParaRPr lang="en-US" sz="1600">
            <a:latin typeface="Times New Roman" panose="02020603050405020304" pitchFamily="18" charset="0"/>
            <a:cs typeface="Times New Roman" panose="02020603050405020304" pitchFamily="18" charset="0"/>
          </a:endParaRPr>
        </a:p>
      </dgm:t>
    </dgm:pt>
    <dgm:pt modelId="{09BA1CE7-34FD-4760-9BD5-41BD06384D67}" type="parTrans" cxnId="{CB503540-E9F8-4207-8AF3-BC71FA169546}">
      <dgm:prSet/>
      <dgm:spPr/>
      <dgm:t>
        <a:bodyPr/>
        <a:lstStyle/>
        <a:p>
          <a:endParaRPr lang="en-US"/>
        </a:p>
      </dgm:t>
    </dgm:pt>
    <dgm:pt modelId="{E3184A38-1901-4952-9EB4-7F31D8747562}" type="sibTrans" cxnId="{CB503540-E9F8-4207-8AF3-BC71FA169546}">
      <dgm:prSet custT="1"/>
      <dgm:spPr/>
      <dgm:t>
        <a:bodyPr/>
        <a:lstStyle/>
        <a:p>
          <a:endParaRPr lang="en-US" sz="1600">
            <a:latin typeface="Times New Roman" panose="02020603050405020304" pitchFamily="18" charset="0"/>
            <a:cs typeface="Times New Roman" panose="02020603050405020304" pitchFamily="18" charset="0"/>
          </a:endParaRPr>
        </a:p>
      </dgm:t>
    </dgm:pt>
    <dgm:pt modelId="{135A870F-EF81-4BAB-81A6-3F24F79FB455}">
      <dgm:prSet custT="1"/>
      <dgm:spPr/>
      <dgm:t>
        <a:bodyPr/>
        <a:lstStyle/>
        <a:p>
          <a:r>
            <a:rPr lang="en-IN" sz="1600" b="1" dirty="0">
              <a:latin typeface="Times New Roman" panose="02020603050405020304" pitchFamily="18" charset="0"/>
              <a:cs typeface="Times New Roman" panose="02020603050405020304" pitchFamily="18" charset="0"/>
            </a:rPr>
            <a:t>Deployment: </a:t>
          </a:r>
          <a:r>
            <a:rPr lang="en-IN" sz="1600" dirty="0">
              <a:latin typeface="Times New Roman" panose="02020603050405020304" pitchFamily="18" charset="0"/>
              <a:cs typeface="Times New Roman" panose="02020603050405020304" pitchFamily="18" charset="0"/>
            </a:rPr>
            <a:t>Deploy for automated RCT classification.</a:t>
          </a:r>
          <a:endParaRPr lang="en-US" sz="1600" dirty="0">
            <a:latin typeface="Times New Roman" panose="02020603050405020304" pitchFamily="18" charset="0"/>
            <a:cs typeface="Times New Roman" panose="02020603050405020304" pitchFamily="18" charset="0"/>
          </a:endParaRPr>
        </a:p>
      </dgm:t>
    </dgm:pt>
    <dgm:pt modelId="{1887405A-A439-4ECF-B450-ED33802C09AE}" type="parTrans" cxnId="{181D92F4-5B49-4B11-B791-7CF3A399D3B8}">
      <dgm:prSet/>
      <dgm:spPr/>
      <dgm:t>
        <a:bodyPr/>
        <a:lstStyle/>
        <a:p>
          <a:endParaRPr lang="en-US"/>
        </a:p>
      </dgm:t>
    </dgm:pt>
    <dgm:pt modelId="{5A47C692-0DB7-4C1F-994E-2B1249183DE8}" type="sibTrans" cxnId="{181D92F4-5B49-4B11-B791-7CF3A399D3B8}">
      <dgm:prSet custT="1"/>
      <dgm:spPr/>
      <dgm:t>
        <a:bodyPr/>
        <a:lstStyle/>
        <a:p>
          <a:endParaRPr lang="en-US" sz="1600">
            <a:latin typeface="Times New Roman" panose="02020603050405020304" pitchFamily="18" charset="0"/>
            <a:cs typeface="Times New Roman" panose="02020603050405020304" pitchFamily="18" charset="0"/>
          </a:endParaRPr>
        </a:p>
      </dgm:t>
    </dgm:pt>
    <dgm:pt modelId="{A9D1D77C-3C4D-4258-857D-E9F5F4B015DC}">
      <dgm:prSet custT="1"/>
      <dgm:spPr/>
      <dgm:t>
        <a:bodyPr/>
        <a:lstStyle/>
        <a:p>
          <a:r>
            <a:rPr lang="en-IN" sz="1600" b="1">
              <a:latin typeface="Times New Roman" panose="02020603050405020304" pitchFamily="18" charset="0"/>
              <a:cs typeface="Times New Roman" panose="02020603050405020304" pitchFamily="18" charset="0"/>
            </a:rPr>
            <a:t>Integration: </a:t>
          </a:r>
          <a:r>
            <a:rPr lang="en-IN" sz="1600">
              <a:latin typeface="Times New Roman" panose="02020603050405020304" pitchFamily="18" charset="0"/>
              <a:cs typeface="Times New Roman" panose="02020603050405020304" pitchFamily="18" charset="0"/>
            </a:rPr>
            <a:t>Link with information retrieval systems.</a:t>
          </a:r>
          <a:endParaRPr lang="en-US" sz="1600">
            <a:latin typeface="Times New Roman" panose="02020603050405020304" pitchFamily="18" charset="0"/>
            <a:cs typeface="Times New Roman" panose="02020603050405020304" pitchFamily="18" charset="0"/>
          </a:endParaRPr>
        </a:p>
      </dgm:t>
    </dgm:pt>
    <dgm:pt modelId="{83176C7A-58BE-4DB6-AD59-A55B9F7EBA04}" type="parTrans" cxnId="{B0301B44-9706-46A8-B5BF-90A23E0DD50D}">
      <dgm:prSet/>
      <dgm:spPr/>
      <dgm:t>
        <a:bodyPr/>
        <a:lstStyle/>
        <a:p>
          <a:endParaRPr lang="en-US"/>
        </a:p>
      </dgm:t>
    </dgm:pt>
    <dgm:pt modelId="{1FBBBC78-ED10-470A-9663-E7D09A68166D}" type="sibTrans" cxnId="{B0301B44-9706-46A8-B5BF-90A23E0DD50D}">
      <dgm:prSet/>
      <dgm:spPr/>
      <dgm:t>
        <a:bodyPr/>
        <a:lstStyle/>
        <a:p>
          <a:endParaRPr lang="en-US"/>
        </a:p>
      </dgm:t>
    </dgm:pt>
    <dgm:pt modelId="{8586F3A0-5D33-FC4D-BF23-698C812290EA}" type="pres">
      <dgm:prSet presAssocID="{1E446E50-967C-49E3-A92A-57465F115661}" presName="Name0" presStyleCnt="0">
        <dgm:presLayoutVars>
          <dgm:dir/>
          <dgm:resizeHandles val="exact"/>
        </dgm:presLayoutVars>
      </dgm:prSet>
      <dgm:spPr/>
    </dgm:pt>
    <dgm:pt modelId="{09450CE7-9FA0-5344-8A57-11AE91A8BC72}" type="pres">
      <dgm:prSet presAssocID="{7024A0F0-07A4-46C4-84FB-50ECBC02C45A}" presName="node" presStyleLbl="node1" presStyleIdx="0" presStyleCnt="11">
        <dgm:presLayoutVars>
          <dgm:bulletEnabled val="1"/>
        </dgm:presLayoutVars>
      </dgm:prSet>
      <dgm:spPr/>
    </dgm:pt>
    <dgm:pt modelId="{2DE42C68-79E2-CC40-BA0B-26266D86DC7A}" type="pres">
      <dgm:prSet presAssocID="{97AA9C68-8CC2-4EA7-8D48-8D0D0701606B}" presName="sibTrans" presStyleLbl="sibTrans1D1" presStyleIdx="0" presStyleCnt="10"/>
      <dgm:spPr/>
    </dgm:pt>
    <dgm:pt modelId="{020B1ADB-6555-4F41-A9C5-5AC781FAECEF}" type="pres">
      <dgm:prSet presAssocID="{97AA9C68-8CC2-4EA7-8D48-8D0D0701606B}" presName="connectorText" presStyleLbl="sibTrans1D1" presStyleIdx="0" presStyleCnt="10"/>
      <dgm:spPr/>
    </dgm:pt>
    <dgm:pt modelId="{57B0D7BA-224C-A244-8054-DEA0E9CFC66E}" type="pres">
      <dgm:prSet presAssocID="{94256A99-3CB1-42B3-A5C8-9BB773DDE6DB}" presName="node" presStyleLbl="node1" presStyleIdx="1" presStyleCnt="11">
        <dgm:presLayoutVars>
          <dgm:bulletEnabled val="1"/>
        </dgm:presLayoutVars>
      </dgm:prSet>
      <dgm:spPr/>
    </dgm:pt>
    <dgm:pt modelId="{2267824F-4314-4347-8AA2-98B5E241EF20}" type="pres">
      <dgm:prSet presAssocID="{43F19985-91A7-46A9-AB26-A29EB5D6987B}" presName="sibTrans" presStyleLbl="sibTrans1D1" presStyleIdx="1" presStyleCnt="10"/>
      <dgm:spPr/>
    </dgm:pt>
    <dgm:pt modelId="{80C27111-C277-F04D-AEB1-1B7D17EFC1E4}" type="pres">
      <dgm:prSet presAssocID="{43F19985-91A7-46A9-AB26-A29EB5D6987B}" presName="connectorText" presStyleLbl="sibTrans1D1" presStyleIdx="1" presStyleCnt="10"/>
      <dgm:spPr/>
    </dgm:pt>
    <dgm:pt modelId="{85B8DDD8-8498-FA46-8C47-0E10799BB9EE}" type="pres">
      <dgm:prSet presAssocID="{FA1239CC-A5DF-46CD-9F06-737ADBBE1748}" presName="node" presStyleLbl="node1" presStyleIdx="2" presStyleCnt="11">
        <dgm:presLayoutVars>
          <dgm:bulletEnabled val="1"/>
        </dgm:presLayoutVars>
      </dgm:prSet>
      <dgm:spPr/>
    </dgm:pt>
    <dgm:pt modelId="{7C8247BE-340E-544A-B6EF-795D1A04ECB3}" type="pres">
      <dgm:prSet presAssocID="{BA09A44A-E782-4316-97E9-D7126366A439}" presName="sibTrans" presStyleLbl="sibTrans1D1" presStyleIdx="2" presStyleCnt="10"/>
      <dgm:spPr/>
    </dgm:pt>
    <dgm:pt modelId="{4CAF6FA1-79E5-E449-B823-E3215419D59A}" type="pres">
      <dgm:prSet presAssocID="{BA09A44A-E782-4316-97E9-D7126366A439}" presName="connectorText" presStyleLbl="sibTrans1D1" presStyleIdx="2" presStyleCnt="10"/>
      <dgm:spPr/>
    </dgm:pt>
    <dgm:pt modelId="{DD265E5A-9428-2C42-A5BE-091267E34AD1}" type="pres">
      <dgm:prSet presAssocID="{CA90321F-5A93-43BE-8052-50206B986E03}" presName="node" presStyleLbl="node1" presStyleIdx="3" presStyleCnt="11">
        <dgm:presLayoutVars>
          <dgm:bulletEnabled val="1"/>
        </dgm:presLayoutVars>
      </dgm:prSet>
      <dgm:spPr/>
    </dgm:pt>
    <dgm:pt modelId="{CB2C3D38-3626-E84F-B674-D91EAF5DD832}" type="pres">
      <dgm:prSet presAssocID="{1CCF9949-1BF1-4ED3-BF26-78AFB093B623}" presName="sibTrans" presStyleLbl="sibTrans1D1" presStyleIdx="3" presStyleCnt="10"/>
      <dgm:spPr/>
    </dgm:pt>
    <dgm:pt modelId="{C67E9493-2C92-524C-976A-8C94CCB8AB9A}" type="pres">
      <dgm:prSet presAssocID="{1CCF9949-1BF1-4ED3-BF26-78AFB093B623}" presName="connectorText" presStyleLbl="sibTrans1D1" presStyleIdx="3" presStyleCnt="10"/>
      <dgm:spPr/>
    </dgm:pt>
    <dgm:pt modelId="{D5E9ADEC-9606-7242-B4A4-69699D75379D}" type="pres">
      <dgm:prSet presAssocID="{A8A62992-DB62-4D84-8CF7-19DD0CA72BCE}" presName="node" presStyleLbl="node1" presStyleIdx="4" presStyleCnt="11">
        <dgm:presLayoutVars>
          <dgm:bulletEnabled val="1"/>
        </dgm:presLayoutVars>
      </dgm:prSet>
      <dgm:spPr/>
    </dgm:pt>
    <dgm:pt modelId="{0543311D-E860-2349-93B8-EFE17CE08D67}" type="pres">
      <dgm:prSet presAssocID="{A3A6CA7F-F9C2-495A-AA5A-C6B5FB9327E7}" presName="sibTrans" presStyleLbl="sibTrans1D1" presStyleIdx="4" presStyleCnt="10"/>
      <dgm:spPr/>
    </dgm:pt>
    <dgm:pt modelId="{CFC791CB-2CB8-C147-AB8A-AD5100EF25DC}" type="pres">
      <dgm:prSet presAssocID="{A3A6CA7F-F9C2-495A-AA5A-C6B5FB9327E7}" presName="connectorText" presStyleLbl="sibTrans1D1" presStyleIdx="4" presStyleCnt="10"/>
      <dgm:spPr/>
    </dgm:pt>
    <dgm:pt modelId="{8CC9C9BA-395B-F044-9573-50883A0DDDFA}" type="pres">
      <dgm:prSet presAssocID="{6BABF988-16EE-4585-BC2B-1D10B8B5370C}" presName="node" presStyleLbl="node1" presStyleIdx="5" presStyleCnt="11">
        <dgm:presLayoutVars>
          <dgm:bulletEnabled val="1"/>
        </dgm:presLayoutVars>
      </dgm:prSet>
      <dgm:spPr/>
    </dgm:pt>
    <dgm:pt modelId="{7B0F85F8-0136-4A4E-A407-59F2173D53F9}" type="pres">
      <dgm:prSet presAssocID="{10DA8B10-A380-42B4-913A-7128640ACD50}" presName="sibTrans" presStyleLbl="sibTrans1D1" presStyleIdx="5" presStyleCnt="10"/>
      <dgm:spPr/>
    </dgm:pt>
    <dgm:pt modelId="{26C2E989-63E6-C740-B0CA-49B41BCA4178}" type="pres">
      <dgm:prSet presAssocID="{10DA8B10-A380-42B4-913A-7128640ACD50}" presName="connectorText" presStyleLbl="sibTrans1D1" presStyleIdx="5" presStyleCnt="10"/>
      <dgm:spPr/>
    </dgm:pt>
    <dgm:pt modelId="{51EA4953-560F-D94B-A61E-4A762BBC464B}" type="pres">
      <dgm:prSet presAssocID="{A1B987E3-78FE-40E8-AF9B-4683F2BE1239}" presName="node" presStyleLbl="node1" presStyleIdx="6" presStyleCnt="11">
        <dgm:presLayoutVars>
          <dgm:bulletEnabled val="1"/>
        </dgm:presLayoutVars>
      </dgm:prSet>
      <dgm:spPr/>
    </dgm:pt>
    <dgm:pt modelId="{6E58351D-E9DD-BD4B-BAF4-7689FBA8471A}" type="pres">
      <dgm:prSet presAssocID="{03792155-B225-4203-8341-D0EBBD6E8949}" presName="sibTrans" presStyleLbl="sibTrans1D1" presStyleIdx="6" presStyleCnt="10"/>
      <dgm:spPr/>
    </dgm:pt>
    <dgm:pt modelId="{C13BF84C-11D9-E74D-935B-1CE56472575A}" type="pres">
      <dgm:prSet presAssocID="{03792155-B225-4203-8341-D0EBBD6E8949}" presName="connectorText" presStyleLbl="sibTrans1D1" presStyleIdx="6" presStyleCnt="10"/>
      <dgm:spPr/>
    </dgm:pt>
    <dgm:pt modelId="{A4A64DEF-D46B-114C-B11C-73E211B07304}" type="pres">
      <dgm:prSet presAssocID="{B2D3EE33-CA6E-49DE-81AC-F33D7051F942}" presName="node" presStyleLbl="node1" presStyleIdx="7" presStyleCnt="11">
        <dgm:presLayoutVars>
          <dgm:bulletEnabled val="1"/>
        </dgm:presLayoutVars>
      </dgm:prSet>
      <dgm:spPr/>
    </dgm:pt>
    <dgm:pt modelId="{A2AD6DD4-9889-9148-92BE-C2DFFD54F1CA}" type="pres">
      <dgm:prSet presAssocID="{FC7ED963-10B3-4C5F-9315-3BEF3D4D7D8E}" presName="sibTrans" presStyleLbl="sibTrans1D1" presStyleIdx="7" presStyleCnt="10"/>
      <dgm:spPr/>
    </dgm:pt>
    <dgm:pt modelId="{25DB6E13-8461-7841-81B4-2EDC251E922F}" type="pres">
      <dgm:prSet presAssocID="{FC7ED963-10B3-4C5F-9315-3BEF3D4D7D8E}" presName="connectorText" presStyleLbl="sibTrans1D1" presStyleIdx="7" presStyleCnt="10"/>
      <dgm:spPr/>
    </dgm:pt>
    <dgm:pt modelId="{A4EA9410-BF46-184D-981E-4E78602C4E83}" type="pres">
      <dgm:prSet presAssocID="{A2140C6E-F672-466D-ADC2-9383FDDE3D6D}" presName="node" presStyleLbl="node1" presStyleIdx="8" presStyleCnt="11">
        <dgm:presLayoutVars>
          <dgm:bulletEnabled val="1"/>
        </dgm:presLayoutVars>
      </dgm:prSet>
      <dgm:spPr/>
    </dgm:pt>
    <dgm:pt modelId="{79B356B7-35B3-4940-A35B-1DD9ADD6C7D6}" type="pres">
      <dgm:prSet presAssocID="{E3184A38-1901-4952-9EB4-7F31D8747562}" presName="sibTrans" presStyleLbl="sibTrans1D1" presStyleIdx="8" presStyleCnt="10"/>
      <dgm:spPr/>
    </dgm:pt>
    <dgm:pt modelId="{B04567C5-8EDD-974D-8F7A-5FE60669ADD7}" type="pres">
      <dgm:prSet presAssocID="{E3184A38-1901-4952-9EB4-7F31D8747562}" presName="connectorText" presStyleLbl="sibTrans1D1" presStyleIdx="8" presStyleCnt="10"/>
      <dgm:spPr/>
    </dgm:pt>
    <dgm:pt modelId="{14308A40-7DB1-E649-81BF-902F36C91DF5}" type="pres">
      <dgm:prSet presAssocID="{135A870F-EF81-4BAB-81A6-3F24F79FB455}" presName="node" presStyleLbl="node1" presStyleIdx="9" presStyleCnt="11">
        <dgm:presLayoutVars>
          <dgm:bulletEnabled val="1"/>
        </dgm:presLayoutVars>
      </dgm:prSet>
      <dgm:spPr/>
    </dgm:pt>
    <dgm:pt modelId="{76B12007-82CB-7348-B64F-7A8AD9DF8E89}" type="pres">
      <dgm:prSet presAssocID="{5A47C692-0DB7-4C1F-994E-2B1249183DE8}" presName="sibTrans" presStyleLbl="sibTrans1D1" presStyleIdx="9" presStyleCnt="10"/>
      <dgm:spPr/>
    </dgm:pt>
    <dgm:pt modelId="{CF62BCC0-27AC-A54F-9CD8-C21183D1422C}" type="pres">
      <dgm:prSet presAssocID="{5A47C692-0DB7-4C1F-994E-2B1249183DE8}" presName="connectorText" presStyleLbl="sibTrans1D1" presStyleIdx="9" presStyleCnt="10"/>
      <dgm:spPr/>
    </dgm:pt>
    <dgm:pt modelId="{DEA71902-57EC-3449-9573-6F613B908F64}" type="pres">
      <dgm:prSet presAssocID="{A9D1D77C-3C4D-4258-857D-E9F5F4B015DC}" presName="node" presStyleLbl="node1" presStyleIdx="10" presStyleCnt="11">
        <dgm:presLayoutVars>
          <dgm:bulletEnabled val="1"/>
        </dgm:presLayoutVars>
      </dgm:prSet>
      <dgm:spPr/>
    </dgm:pt>
  </dgm:ptLst>
  <dgm:cxnLst>
    <dgm:cxn modelId="{94D74609-1426-7C4F-AD9F-553D90542369}" type="presOf" srcId="{A3A6CA7F-F9C2-495A-AA5A-C6B5FB9327E7}" destId="{0543311D-E860-2349-93B8-EFE17CE08D67}" srcOrd="0" destOrd="0" presId="urn:microsoft.com/office/officeart/2016/7/layout/RepeatingBendingProcessNew"/>
    <dgm:cxn modelId="{90171418-2DA1-8F48-8BAF-515E9D2EAF36}" type="presOf" srcId="{A9D1D77C-3C4D-4258-857D-E9F5F4B015DC}" destId="{DEA71902-57EC-3449-9573-6F613B908F64}" srcOrd="0" destOrd="0" presId="urn:microsoft.com/office/officeart/2016/7/layout/RepeatingBendingProcessNew"/>
    <dgm:cxn modelId="{819E4118-49A5-EA44-A698-5A12FE0B5549}" type="presOf" srcId="{135A870F-EF81-4BAB-81A6-3F24F79FB455}" destId="{14308A40-7DB1-E649-81BF-902F36C91DF5}" srcOrd="0" destOrd="0" presId="urn:microsoft.com/office/officeart/2016/7/layout/RepeatingBendingProcessNew"/>
    <dgm:cxn modelId="{9E00251F-46F8-FA40-9749-B9780DB73DB4}" type="presOf" srcId="{97AA9C68-8CC2-4EA7-8D48-8D0D0701606B}" destId="{020B1ADB-6555-4F41-A9C5-5AC781FAECEF}" srcOrd="1" destOrd="0" presId="urn:microsoft.com/office/officeart/2016/7/layout/RepeatingBendingProcessNew"/>
    <dgm:cxn modelId="{8F38DF25-8BCC-B148-9AEB-5D5049E8EDD3}" type="presOf" srcId="{03792155-B225-4203-8341-D0EBBD6E8949}" destId="{6E58351D-E9DD-BD4B-BAF4-7689FBA8471A}" srcOrd="0" destOrd="0" presId="urn:microsoft.com/office/officeart/2016/7/layout/RepeatingBendingProcessNew"/>
    <dgm:cxn modelId="{875EDA2F-BB6C-4439-9D79-F90C5283B15B}" srcId="{1E446E50-967C-49E3-A92A-57465F115661}" destId="{A1B987E3-78FE-40E8-AF9B-4683F2BE1239}" srcOrd="6" destOrd="0" parTransId="{FE5FE358-41FA-46A0-9E20-4520E8C2D265}" sibTransId="{03792155-B225-4203-8341-D0EBBD6E8949}"/>
    <dgm:cxn modelId="{E0375A32-0D7A-4F37-BBAA-4358F6B7066E}" srcId="{1E446E50-967C-49E3-A92A-57465F115661}" destId="{94256A99-3CB1-42B3-A5C8-9BB773DDE6DB}" srcOrd="1" destOrd="0" parTransId="{C4BEDC2F-3EAC-4F92-90ED-85F945E58860}" sibTransId="{43F19985-91A7-46A9-AB26-A29EB5D6987B}"/>
    <dgm:cxn modelId="{B0F1B235-F6F0-D648-9649-063AF56BC76D}" type="presOf" srcId="{5A47C692-0DB7-4C1F-994E-2B1249183DE8}" destId="{CF62BCC0-27AC-A54F-9CD8-C21183D1422C}" srcOrd="1" destOrd="0" presId="urn:microsoft.com/office/officeart/2016/7/layout/RepeatingBendingProcessNew"/>
    <dgm:cxn modelId="{3A39D938-C2E4-CB4F-80B8-D56C77F6E1A2}" type="presOf" srcId="{E3184A38-1901-4952-9EB4-7F31D8747562}" destId="{79B356B7-35B3-4940-A35B-1DD9ADD6C7D6}" srcOrd="0" destOrd="0" presId="urn:microsoft.com/office/officeart/2016/7/layout/RepeatingBendingProcessNew"/>
    <dgm:cxn modelId="{CB503540-E9F8-4207-8AF3-BC71FA169546}" srcId="{1E446E50-967C-49E3-A92A-57465F115661}" destId="{A2140C6E-F672-466D-ADC2-9383FDDE3D6D}" srcOrd="8" destOrd="0" parTransId="{09BA1CE7-34FD-4760-9BD5-41BD06384D67}" sibTransId="{E3184A38-1901-4952-9EB4-7F31D8747562}"/>
    <dgm:cxn modelId="{39230241-085A-8545-8560-3D78237C6BEB}" type="presOf" srcId="{7024A0F0-07A4-46C4-84FB-50ECBC02C45A}" destId="{09450CE7-9FA0-5344-8A57-11AE91A8BC72}" srcOrd="0" destOrd="0" presId="urn:microsoft.com/office/officeart/2016/7/layout/RepeatingBendingProcessNew"/>
    <dgm:cxn modelId="{AD80FB61-8D92-814E-9171-4DF7AA6C5874}" type="presOf" srcId="{A3A6CA7F-F9C2-495A-AA5A-C6B5FB9327E7}" destId="{CFC791CB-2CB8-C147-AB8A-AD5100EF25DC}" srcOrd="1" destOrd="0" presId="urn:microsoft.com/office/officeart/2016/7/layout/RepeatingBendingProcessNew"/>
    <dgm:cxn modelId="{B0301B44-9706-46A8-B5BF-90A23E0DD50D}" srcId="{1E446E50-967C-49E3-A92A-57465F115661}" destId="{A9D1D77C-3C4D-4258-857D-E9F5F4B015DC}" srcOrd="10" destOrd="0" parTransId="{83176C7A-58BE-4DB6-AD59-A55B9F7EBA04}" sibTransId="{1FBBBC78-ED10-470A-9663-E7D09A68166D}"/>
    <dgm:cxn modelId="{3FE13669-0E73-E04C-904A-218221906AEB}" type="presOf" srcId="{10DA8B10-A380-42B4-913A-7128640ACD50}" destId="{7B0F85F8-0136-4A4E-A407-59F2173D53F9}" srcOrd="0" destOrd="0" presId="urn:microsoft.com/office/officeart/2016/7/layout/RepeatingBendingProcessNew"/>
    <dgm:cxn modelId="{2D4A3A49-1C84-45E7-8A1A-EC4E9ACFC684}" srcId="{1E446E50-967C-49E3-A92A-57465F115661}" destId="{7024A0F0-07A4-46C4-84FB-50ECBC02C45A}" srcOrd="0" destOrd="0" parTransId="{02311702-5C47-4E1A-BB09-02CA97743263}" sibTransId="{97AA9C68-8CC2-4EA7-8D48-8D0D0701606B}"/>
    <dgm:cxn modelId="{492BF549-0F57-44E7-882B-F3E524021798}" srcId="{1E446E50-967C-49E3-A92A-57465F115661}" destId="{CA90321F-5A93-43BE-8052-50206B986E03}" srcOrd="3" destOrd="0" parTransId="{443D8DBC-0B7B-4B19-ACDB-CAB8011C9167}" sibTransId="{1CCF9949-1BF1-4ED3-BF26-78AFB093B623}"/>
    <dgm:cxn modelId="{0336FA6A-708E-E84B-B6EE-425B15BF7598}" type="presOf" srcId="{5A47C692-0DB7-4C1F-994E-2B1249183DE8}" destId="{76B12007-82CB-7348-B64F-7A8AD9DF8E89}" srcOrd="0" destOrd="0" presId="urn:microsoft.com/office/officeart/2016/7/layout/RepeatingBendingProcessNew"/>
    <dgm:cxn modelId="{0C282D4B-0507-A84F-B9A3-B747516C10B2}" type="presOf" srcId="{CA90321F-5A93-43BE-8052-50206B986E03}" destId="{DD265E5A-9428-2C42-A5BE-091267E34AD1}" srcOrd="0" destOrd="0" presId="urn:microsoft.com/office/officeart/2016/7/layout/RepeatingBendingProcessNew"/>
    <dgm:cxn modelId="{7547824C-C669-B740-996E-0D023680E4FC}" type="presOf" srcId="{03792155-B225-4203-8341-D0EBBD6E8949}" destId="{C13BF84C-11D9-E74D-935B-1CE56472575A}" srcOrd="1" destOrd="0" presId="urn:microsoft.com/office/officeart/2016/7/layout/RepeatingBendingProcessNew"/>
    <dgm:cxn modelId="{94345E52-66BA-5C42-8668-545978BA405D}" type="presOf" srcId="{1CCF9949-1BF1-4ED3-BF26-78AFB093B623}" destId="{C67E9493-2C92-524C-976A-8C94CCB8AB9A}" srcOrd="1" destOrd="0" presId="urn:microsoft.com/office/officeart/2016/7/layout/RepeatingBendingProcessNew"/>
    <dgm:cxn modelId="{534A9872-73CD-4312-8B2C-76032166E072}" srcId="{1E446E50-967C-49E3-A92A-57465F115661}" destId="{B2D3EE33-CA6E-49DE-81AC-F33D7051F942}" srcOrd="7" destOrd="0" parTransId="{C7A48978-DD79-4C60-BF41-AAA536CEB6CB}" sibTransId="{FC7ED963-10B3-4C5F-9315-3BEF3D4D7D8E}"/>
    <dgm:cxn modelId="{8F600759-9D06-4934-80AC-29D646642000}" srcId="{1E446E50-967C-49E3-A92A-57465F115661}" destId="{6BABF988-16EE-4585-BC2B-1D10B8B5370C}" srcOrd="5" destOrd="0" parTransId="{F91359E0-A6EA-4B63-A18F-5353F9D25C05}" sibTransId="{10DA8B10-A380-42B4-913A-7128640ACD50}"/>
    <dgm:cxn modelId="{7A7EA179-9DB7-6E46-8DD9-F3B0798CFECA}" type="presOf" srcId="{43F19985-91A7-46A9-AB26-A29EB5D6987B}" destId="{2267824F-4314-4347-8AA2-98B5E241EF20}" srcOrd="0" destOrd="0" presId="urn:microsoft.com/office/officeart/2016/7/layout/RepeatingBendingProcessNew"/>
    <dgm:cxn modelId="{02953E7A-E61D-9B45-85BF-70F650A12146}" type="presOf" srcId="{FA1239CC-A5DF-46CD-9F06-737ADBBE1748}" destId="{85B8DDD8-8498-FA46-8C47-0E10799BB9EE}" srcOrd="0" destOrd="0" presId="urn:microsoft.com/office/officeart/2016/7/layout/RepeatingBendingProcessNew"/>
    <dgm:cxn modelId="{B540257B-4A3A-7A47-9008-9E57345A80EC}" type="presOf" srcId="{94256A99-3CB1-42B3-A5C8-9BB773DDE6DB}" destId="{57B0D7BA-224C-A244-8054-DEA0E9CFC66E}" srcOrd="0" destOrd="0" presId="urn:microsoft.com/office/officeart/2016/7/layout/RepeatingBendingProcessNew"/>
    <dgm:cxn modelId="{B207277C-018B-4D57-A3F4-FB2F18864FC4}" srcId="{1E446E50-967C-49E3-A92A-57465F115661}" destId="{FA1239CC-A5DF-46CD-9F06-737ADBBE1748}" srcOrd="2" destOrd="0" parTransId="{5769478B-E02F-4C0A-9D5C-F4A93722EB51}" sibTransId="{BA09A44A-E782-4316-97E9-D7126366A439}"/>
    <dgm:cxn modelId="{1610F084-673C-104C-A76D-F19D22A4C2C5}" type="presOf" srcId="{43F19985-91A7-46A9-AB26-A29EB5D6987B}" destId="{80C27111-C277-F04D-AEB1-1B7D17EFC1E4}" srcOrd="1" destOrd="0" presId="urn:microsoft.com/office/officeart/2016/7/layout/RepeatingBendingProcessNew"/>
    <dgm:cxn modelId="{C1321786-317F-F14D-950A-4FCC360F18D6}" type="presOf" srcId="{A1B987E3-78FE-40E8-AF9B-4683F2BE1239}" destId="{51EA4953-560F-D94B-A61E-4A762BBC464B}" srcOrd="0" destOrd="0" presId="urn:microsoft.com/office/officeart/2016/7/layout/RepeatingBendingProcessNew"/>
    <dgm:cxn modelId="{4A65BF86-94C2-4243-97AF-0CFCA1F8E9EA}" type="presOf" srcId="{1E446E50-967C-49E3-A92A-57465F115661}" destId="{8586F3A0-5D33-FC4D-BF23-698C812290EA}" srcOrd="0" destOrd="0" presId="urn:microsoft.com/office/officeart/2016/7/layout/RepeatingBendingProcessNew"/>
    <dgm:cxn modelId="{94F63688-DCB7-C343-B946-D9BBF56AF796}" type="presOf" srcId="{6BABF988-16EE-4585-BC2B-1D10B8B5370C}" destId="{8CC9C9BA-395B-F044-9573-50883A0DDDFA}" srcOrd="0" destOrd="0" presId="urn:microsoft.com/office/officeart/2016/7/layout/RepeatingBendingProcessNew"/>
    <dgm:cxn modelId="{BAC33789-7E77-1947-9C52-50D23CEB79EC}" type="presOf" srcId="{1CCF9949-1BF1-4ED3-BF26-78AFB093B623}" destId="{CB2C3D38-3626-E84F-B674-D91EAF5DD832}" srcOrd="0" destOrd="0" presId="urn:microsoft.com/office/officeart/2016/7/layout/RepeatingBendingProcessNew"/>
    <dgm:cxn modelId="{32CC758E-BF26-C145-A205-04C59CF0249C}" type="presOf" srcId="{97AA9C68-8CC2-4EA7-8D48-8D0D0701606B}" destId="{2DE42C68-79E2-CC40-BA0B-26266D86DC7A}" srcOrd="0" destOrd="0" presId="urn:microsoft.com/office/officeart/2016/7/layout/RepeatingBendingProcessNew"/>
    <dgm:cxn modelId="{CA0CEB94-C99C-0C46-9E33-10907C0078C3}" type="presOf" srcId="{10DA8B10-A380-42B4-913A-7128640ACD50}" destId="{26C2E989-63E6-C740-B0CA-49B41BCA4178}" srcOrd="1" destOrd="0" presId="urn:microsoft.com/office/officeart/2016/7/layout/RepeatingBendingProcessNew"/>
    <dgm:cxn modelId="{A6805D9F-D59C-F343-9C51-710BDF8C3234}" type="presOf" srcId="{B2D3EE33-CA6E-49DE-81AC-F33D7051F942}" destId="{A4A64DEF-D46B-114C-B11C-73E211B07304}" srcOrd="0" destOrd="0" presId="urn:microsoft.com/office/officeart/2016/7/layout/RepeatingBendingProcessNew"/>
    <dgm:cxn modelId="{B17EEAAA-49D5-1B48-9634-1B45A1C7AE2C}" type="presOf" srcId="{FC7ED963-10B3-4C5F-9315-3BEF3D4D7D8E}" destId="{A2AD6DD4-9889-9148-92BE-C2DFFD54F1CA}" srcOrd="0" destOrd="0" presId="urn:microsoft.com/office/officeart/2016/7/layout/RepeatingBendingProcessNew"/>
    <dgm:cxn modelId="{B5A230AC-0719-134C-AAF2-D876A058687A}" type="presOf" srcId="{BA09A44A-E782-4316-97E9-D7126366A439}" destId="{7C8247BE-340E-544A-B6EF-795D1A04ECB3}" srcOrd="0" destOrd="0" presId="urn:microsoft.com/office/officeart/2016/7/layout/RepeatingBendingProcessNew"/>
    <dgm:cxn modelId="{98D176BE-EBC5-7F40-99D4-062E0B149808}" type="presOf" srcId="{E3184A38-1901-4952-9EB4-7F31D8747562}" destId="{B04567C5-8EDD-974D-8F7A-5FE60669ADD7}" srcOrd="1" destOrd="0" presId="urn:microsoft.com/office/officeart/2016/7/layout/RepeatingBendingProcessNew"/>
    <dgm:cxn modelId="{950D5ED2-F6A3-A141-87CE-5D7D76914445}" type="presOf" srcId="{A8A62992-DB62-4D84-8CF7-19DD0CA72BCE}" destId="{D5E9ADEC-9606-7242-B4A4-69699D75379D}" srcOrd="0" destOrd="0" presId="urn:microsoft.com/office/officeart/2016/7/layout/RepeatingBendingProcessNew"/>
    <dgm:cxn modelId="{AE07E6D8-DFD2-D840-9519-E1C78216472E}" type="presOf" srcId="{A2140C6E-F672-466D-ADC2-9383FDDE3D6D}" destId="{A4EA9410-BF46-184D-981E-4E78602C4E83}" srcOrd="0" destOrd="0" presId="urn:microsoft.com/office/officeart/2016/7/layout/RepeatingBendingProcessNew"/>
    <dgm:cxn modelId="{3096FBDC-12B7-5F49-AED5-630887B08B0C}" type="presOf" srcId="{FC7ED963-10B3-4C5F-9315-3BEF3D4D7D8E}" destId="{25DB6E13-8461-7841-81B4-2EDC251E922F}" srcOrd="1" destOrd="0" presId="urn:microsoft.com/office/officeart/2016/7/layout/RepeatingBendingProcessNew"/>
    <dgm:cxn modelId="{E20EBDE3-C33F-41DF-B792-1E6BC046FEEB}" srcId="{1E446E50-967C-49E3-A92A-57465F115661}" destId="{A8A62992-DB62-4D84-8CF7-19DD0CA72BCE}" srcOrd="4" destOrd="0" parTransId="{5E4F7036-2E77-4F01-9A37-2C59FD96DE09}" sibTransId="{A3A6CA7F-F9C2-495A-AA5A-C6B5FB9327E7}"/>
    <dgm:cxn modelId="{181D92F4-5B49-4B11-B791-7CF3A399D3B8}" srcId="{1E446E50-967C-49E3-A92A-57465F115661}" destId="{135A870F-EF81-4BAB-81A6-3F24F79FB455}" srcOrd="9" destOrd="0" parTransId="{1887405A-A439-4ECF-B450-ED33802C09AE}" sibTransId="{5A47C692-0DB7-4C1F-994E-2B1249183DE8}"/>
    <dgm:cxn modelId="{E564DEF4-D092-BC4E-8FAA-9D7DB9E5E5B0}" type="presOf" srcId="{BA09A44A-E782-4316-97E9-D7126366A439}" destId="{4CAF6FA1-79E5-E449-B823-E3215419D59A}" srcOrd="1" destOrd="0" presId="urn:microsoft.com/office/officeart/2016/7/layout/RepeatingBendingProcessNew"/>
    <dgm:cxn modelId="{E57127A8-C2CF-6541-B1C5-4DF272B625F1}" type="presParOf" srcId="{8586F3A0-5D33-FC4D-BF23-698C812290EA}" destId="{09450CE7-9FA0-5344-8A57-11AE91A8BC72}" srcOrd="0" destOrd="0" presId="urn:microsoft.com/office/officeart/2016/7/layout/RepeatingBendingProcessNew"/>
    <dgm:cxn modelId="{E2601EA9-B40A-C64C-B512-CF530BD0C8CA}" type="presParOf" srcId="{8586F3A0-5D33-FC4D-BF23-698C812290EA}" destId="{2DE42C68-79E2-CC40-BA0B-26266D86DC7A}" srcOrd="1" destOrd="0" presId="urn:microsoft.com/office/officeart/2016/7/layout/RepeatingBendingProcessNew"/>
    <dgm:cxn modelId="{0BDF78A2-7F7F-8645-A91D-75F3F8FA28B8}" type="presParOf" srcId="{2DE42C68-79E2-CC40-BA0B-26266D86DC7A}" destId="{020B1ADB-6555-4F41-A9C5-5AC781FAECEF}" srcOrd="0" destOrd="0" presId="urn:microsoft.com/office/officeart/2016/7/layout/RepeatingBendingProcessNew"/>
    <dgm:cxn modelId="{DBC66554-3288-4947-9BB5-D6515E737820}" type="presParOf" srcId="{8586F3A0-5D33-FC4D-BF23-698C812290EA}" destId="{57B0D7BA-224C-A244-8054-DEA0E9CFC66E}" srcOrd="2" destOrd="0" presId="urn:microsoft.com/office/officeart/2016/7/layout/RepeatingBendingProcessNew"/>
    <dgm:cxn modelId="{CD96FF26-FDB0-0447-84EE-F25BE8051F99}" type="presParOf" srcId="{8586F3A0-5D33-FC4D-BF23-698C812290EA}" destId="{2267824F-4314-4347-8AA2-98B5E241EF20}" srcOrd="3" destOrd="0" presId="urn:microsoft.com/office/officeart/2016/7/layout/RepeatingBendingProcessNew"/>
    <dgm:cxn modelId="{D631E4CB-01A2-0345-A9E5-86052D34BE02}" type="presParOf" srcId="{2267824F-4314-4347-8AA2-98B5E241EF20}" destId="{80C27111-C277-F04D-AEB1-1B7D17EFC1E4}" srcOrd="0" destOrd="0" presId="urn:microsoft.com/office/officeart/2016/7/layout/RepeatingBendingProcessNew"/>
    <dgm:cxn modelId="{2E2BF2BB-5C84-1143-B7B9-542E2988A164}" type="presParOf" srcId="{8586F3A0-5D33-FC4D-BF23-698C812290EA}" destId="{85B8DDD8-8498-FA46-8C47-0E10799BB9EE}" srcOrd="4" destOrd="0" presId="urn:microsoft.com/office/officeart/2016/7/layout/RepeatingBendingProcessNew"/>
    <dgm:cxn modelId="{5FCB729C-9B4C-6749-B207-0B51EDD72A2B}" type="presParOf" srcId="{8586F3A0-5D33-FC4D-BF23-698C812290EA}" destId="{7C8247BE-340E-544A-B6EF-795D1A04ECB3}" srcOrd="5" destOrd="0" presId="urn:microsoft.com/office/officeart/2016/7/layout/RepeatingBendingProcessNew"/>
    <dgm:cxn modelId="{679C0BBF-5EF5-B64A-9FB0-79AFED02C14F}" type="presParOf" srcId="{7C8247BE-340E-544A-B6EF-795D1A04ECB3}" destId="{4CAF6FA1-79E5-E449-B823-E3215419D59A}" srcOrd="0" destOrd="0" presId="urn:microsoft.com/office/officeart/2016/7/layout/RepeatingBendingProcessNew"/>
    <dgm:cxn modelId="{35959517-2F4E-D949-B2F5-74C8CA2D24CB}" type="presParOf" srcId="{8586F3A0-5D33-FC4D-BF23-698C812290EA}" destId="{DD265E5A-9428-2C42-A5BE-091267E34AD1}" srcOrd="6" destOrd="0" presId="urn:microsoft.com/office/officeart/2016/7/layout/RepeatingBendingProcessNew"/>
    <dgm:cxn modelId="{6531915C-1031-BB44-97A2-62FA08F44568}" type="presParOf" srcId="{8586F3A0-5D33-FC4D-BF23-698C812290EA}" destId="{CB2C3D38-3626-E84F-B674-D91EAF5DD832}" srcOrd="7" destOrd="0" presId="urn:microsoft.com/office/officeart/2016/7/layout/RepeatingBendingProcessNew"/>
    <dgm:cxn modelId="{CD982209-3AC9-F246-9395-8A917019DF7B}" type="presParOf" srcId="{CB2C3D38-3626-E84F-B674-D91EAF5DD832}" destId="{C67E9493-2C92-524C-976A-8C94CCB8AB9A}" srcOrd="0" destOrd="0" presId="urn:microsoft.com/office/officeart/2016/7/layout/RepeatingBendingProcessNew"/>
    <dgm:cxn modelId="{740FF075-D77D-6F40-8FC0-188FEC55AE67}" type="presParOf" srcId="{8586F3A0-5D33-FC4D-BF23-698C812290EA}" destId="{D5E9ADEC-9606-7242-B4A4-69699D75379D}" srcOrd="8" destOrd="0" presId="urn:microsoft.com/office/officeart/2016/7/layout/RepeatingBendingProcessNew"/>
    <dgm:cxn modelId="{51311106-AD7E-3446-BD93-750F6FF1934C}" type="presParOf" srcId="{8586F3A0-5D33-FC4D-BF23-698C812290EA}" destId="{0543311D-E860-2349-93B8-EFE17CE08D67}" srcOrd="9" destOrd="0" presId="urn:microsoft.com/office/officeart/2016/7/layout/RepeatingBendingProcessNew"/>
    <dgm:cxn modelId="{E9A75BC2-E69D-3F4F-AAEB-A5A4A79920DC}" type="presParOf" srcId="{0543311D-E860-2349-93B8-EFE17CE08D67}" destId="{CFC791CB-2CB8-C147-AB8A-AD5100EF25DC}" srcOrd="0" destOrd="0" presId="urn:microsoft.com/office/officeart/2016/7/layout/RepeatingBendingProcessNew"/>
    <dgm:cxn modelId="{B87CCEF9-D831-7147-8B3E-A65087EF5B3B}" type="presParOf" srcId="{8586F3A0-5D33-FC4D-BF23-698C812290EA}" destId="{8CC9C9BA-395B-F044-9573-50883A0DDDFA}" srcOrd="10" destOrd="0" presId="urn:microsoft.com/office/officeart/2016/7/layout/RepeatingBendingProcessNew"/>
    <dgm:cxn modelId="{0FAC9369-85E8-DA43-9392-573E30B4C5F0}" type="presParOf" srcId="{8586F3A0-5D33-FC4D-BF23-698C812290EA}" destId="{7B0F85F8-0136-4A4E-A407-59F2173D53F9}" srcOrd="11" destOrd="0" presId="urn:microsoft.com/office/officeart/2016/7/layout/RepeatingBendingProcessNew"/>
    <dgm:cxn modelId="{F473B05D-F400-FD4A-96A4-2583D30A101C}" type="presParOf" srcId="{7B0F85F8-0136-4A4E-A407-59F2173D53F9}" destId="{26C2E989-63E6-C740-B0CA-49B41BCA4178}" srcOrd="0" destOrd="0" presId="urn:microsoft.com/office/officeart/2016/7/layout/RepeatingBendingProcessNew"/>
    <dgm:cxn modelId="{FDAA154A-001A-7140-B867-1EFFAB4B59C4}" type="presParOf" srcId="{8586F3A0-5D33-FC4D-BF23-698C812290EA}" destId="{51EA4953-560F-D94B-A61E-4A762BBC464B}" srcOrd="12" destOrd="0" presId="urn:microsoft.com/office/officeart/2016/7/layout/RepeatingBendingProcessNew"/>
    <dgm:cxn modelId="{576AE807-2970-B44E-82F6-A9F288133A45}" type="presParOf" srcId="{8586F3A0-5D33-FC4D-BF23-698C812290EA}" destId="{6E58351D-E9DD-BD4B-BAF4-7689FBA8471A}" srcOrd="13" destOrd="0" presId="urn:microsoft.com/office/officeart/2016/7/layout/RepeatingBendingProcessNew"/>
    <dgm:cxn modelId="{8F3F7B96-1B41-BF4D-8CA5-2874412313F6}" type="presParOf" srcId="{6E58351D-E9DD-BD4B-BAF4-7689FBA8471A}" destId="{C13BF84C-11D9-E74D-935B-1CE56472575A}" srcOrd="0" destOrd="0" presId="urn:microsoft.com/office/officeart/2016/7/layout/RepeatingBendingProcessNew"/>
    <dgm:cxn modelId="{227C275C-10B1-0243-996A-4C7996E61C84}" type="presParOf" srcId="{8586F3A0-5D33-FC4D-BF23-698C812290EA}" destId="{A4A64DEF-D46B-114C-B11C-73E211B07304}" srcOrd="14" destOrd="0" presId="urn:microsoft.com/office/officeart/2016/7/layout/RepeatingBendingProcessNew"/>
    <dgm:cxn modelId="{7FB34D2D-7602-FA41-BBF2-18DCE30F5230}" type="presParOf" srcId="{8586F3A0-5D33-FC4D-BF23-698C812290EA}" destId="{A2AD6DD4-9889-9148-92BE-C2DFFD54F1CA}" srcOrd="15" destOrd="0" presId="urn:microsoft.com/office/officeart/2016/7/layout/RepeatingBendingProcessNew"/>
    <dgm:cxn modelId="{B0EE3B68-F884-DD4C-8807-287CB221FBB3}" type="presParOf" srcId="{A2AD6DD4-9889-9148-92BE-C2DFFD54F1CA}" destId="{25DB6E13-8461-7841-81B4-2EDC251E922F}" srcOrd="0" destOrd="0" presId="urn:microsoft.com/office/officeart/2016/7/layout/RepeatingBendingProcessNew"/>
    <dgm:cxn modelId="{861A60E0-C4CE-374F-97CC-760D4ED5B4F4}" type="presParOf" srcId="{8586F3A0-5D33-FC4D-BF23-698C812290EA}" destId="{A4EA9410-BF46-184D-981E-4E78602C4E83}" srcOrd="16" destOrd="0" presId="urn:microsoft.com/office/officeart/2016/7/layout/RepeatingBendingProcessNew"/>
    <dgm:cxn modelId="{3C0A67D1-2660-3146-A0E3-232B958E064B}" type="presParOf" srcId="{8586F3A0-5D33-FC4D-BF23-698C812290EA}" destId="{79B356B7-35B3-4940-A35B-1DD9ADD6C7D6}" srcOrd="17" destOrd="0" presId="urn:microsoft.com/office/officeart/2016/7/layout/RepeatingBendingProcessNew"/>
    <dgm:cxn modelId="{06F160CA-EEAB-CF4E-A80C-671CF10F996B}" type="presParOf" srcId="{79B356B7-35B3-4940-A35B-1DD9ADD6C7D6}" destId="{B04567C5-8EDD-974D-8F7A-5FE60669ADD7}" srcOrd="0" destOrd="0" presId="urn:microsoft.com/office/officeart/2016/7/layout/RepeatingBendingProcessNew"/>
    <dgm:cxn modelId="{56AA1A73-3579-3C43-936C-FA947CD9ADC2}" type="presParOf" srcId="{8586F3A0-5D33-FC4D-BF23-698C812290EA}" destId="{14308A40-7DB1-E649-81BF-902F36C91DF5}" srcOrd="18" destOrd="0" presId="urn:microsoft.com/office/officeart/2016/7/layout/RepeatingBendingProcessNew"/>
    <dgm:cxn modelId="{F7932BE6-A883-0B42-8281-C06221BAF485}" type="presParOf" srcId="{8586F3A0-5D33-FC4D-BF23-698C812290EA}" destId="{76B12007-82CB-7348-B64F-7A8AD9DF8E89}" srcOrd="19" destOrd="0" presId="urn:microsoft.com/office/officeart/2016/7/layout/RepeatingBendingProcessNew"/>
    <dgm:cxn modelId="{ACB1A291-688C-604B-9ADE-11E43CED18B1}" type="presParOf" srcId="{76B12007-82CB-7348-B64F-7A8AD9DF8E89}" destId="{CF62BCC0-27AC-A54F-9CD8-C21183D1422C}" srcOrd="0" destOrd="0" presId="urn:microsoft.com/office/officeart/2016/7/layout/RepeatingBendingProcessNew"/>
    <dgm:cxn modelId="{9847692E-68C6-1E49-B77A-48B7ED714A0A}" type="presParOf" srcId="{8586F3A0-5D33-FC4D-BF23-698C812290EA}" destId="{DEA71902-57EC-3449-9573-6F613B908F64}" srcOrd="2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2C68-79E2-CC40-BA0B-26266D86DC7A}">
      <dsp:nvSpPr>
        <dsp:cNvPr id="0" name=""/>
        <dsp:cNvSpPr/>
      </dsp:nvSpPr>
      <dsp:spPr>
        <a:xfrm>
          <a:off x="1832159" y="530469"/>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2017032" y="574082"/>
        <a:ext cx="21070" cy="4214"/>
      </dsp:txXfrm>
    </dsp:sp>
    <dsp:sp modelId="{09450CE7-9FA0-5344-8A57-11AE91A8BC72}">
      <dsp:nvSpPr>
        <dsp:cNvPr id="0" name=""/>
        <dsp:cNvSpPr/>
      </dsp:nvSpPr>
      <dsp:spPr>
        <a:xfrm>
          <a:off x="1710" y="26514"/>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Data Collection: </a:t>
          </a:r>
          <a:r>
            <a:rPr lang="en-IN" sz="1600" kern="1200" dirty="0">
              <a:latin typeface="Times New Roman" panose="02020603050405020304" pitchFamily="18" charset="0"/>
              <a:cs typeface="Times New Roman" panose="02020603050405020304" pitchFamily="18" charset="0"/>
            </a:rPr>
            <a:t>Gather RCT documents.</a:t>
          </a:r>
          <a:endParaRPr lang="en-US" sz="1600" kern="1200" dirty="0">
            <a:latin typeface="Times New Roman" panose="02020603050405020304" pitchFamily="18" charset="0"/>
            <a:cs typeface="Times New Roman" panose="02020603050405020304" pitchFamily="18" charset="0"/>
          </a:endParaRPr>
        </a:p>
      </dsp:txBody>
      <dsp:txXfrm>
        <a:off x="1710" y="26514"/>
        <a:ext cx="1832248" cy="1099349"/>
      </dsp:txXfrm>
    </dsp:sp>
    <dsp:sp modelId="{2267824F-4314-4347-8AA2-98B5E241EF20}">
      <dsp:nvSpPr>
        <dsp:cNvPr id="0" name=""/>
        <dsp:cNvSpPr/>
      </dsp:nvSpPr>
      <dsp:spPr>
        <a:xfrm>
          <a:off x="4085825" y="530469"/>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4270698" y="574082"/>
        <a:ext cx="21070" cy="4214"/>
      </dsp:txXfrm>
    </dsp:sp>
    <dsp:sp modelId="{57B0D7BA-224C-A244-8054-DEA0E9CFC66E}">
      <dsp:nvSpPr>
        <dsp:cNvPr id="0" name=""/>
        <dsp:cNvSpPr/>
      </dsp:nvSpPr>
      <dsp:spPr>
        <a:xfrm>
          <a:off x="2255376" y="26514"/>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Pre-processing: </a:t>
          </a:r>
          <a:r>
            <a:rPr lang="en-IN" sz="1600" kern="1200" dirty="0">
              <a:latin typeface="Times New Roman" panose="02020603050405020304" pitchFamily="18" charset="0"/>
              <a:cs typeface="Times New Roman" panose="02020603050405020304" pitchFamily="18" charset="0"/>
            </a:rPr>
            <a:t>Clean and pre-process text data.</a:t>
          </a:r>
          <a:endParaRPr lang="en-US" sz="1600" kern="1200" dirty="0">
            <a:latin typeface="Times New Roman" panose="02020603050405020304" pitchFamily="18" charset="0"/>
            <a:cs typeface="Times New Roman" panose="02020603050405020304" pitchFamily="18" charset="0"/>
          </a:endParaRPr>
        </a:p>
      </dsp:txBody>
      <dsp:txXfrm>
        <a:off x="2255376" y="26514"/>
        <a:ext cx="1832248" cy="1099349"/>
      </dsp:txXfrm>
    </dsp:sp>
    <dsp:sp modelId="{7C8247BE-340E-544A-B6EF-795D1A04ECB3}">
      <dsp:nvSpPr>
        <dsp:cNvPr id="0" name=""/>
        <dsp:cNvSpPr/>
      </dsp:nvSpPr>
      <dsp:spPr>
        <a:xfrm>
          <a:off x="6339491" y="530469"/>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6524364" y="574082"/>
        <a:ext cx="21070" cy="4214"/>
      </dsp:txXfrm>
    </dsp:sp>
    <dsp:sp modelId="{85B8DDD8-8498-FA46-8C47-0E10799BB9EE}">
      <dsp:nvSpPr>
        <dsp:cNvPr id="0" name=""/>
        <dsp:cNvSpPr/>
      </dsp:nvSpPr>
      <dsp:spPr>
        <a:xfrm>
          <a:off x="4509042" y="26514"/>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a:latin typeface="Times New Roman" panose="02020603050405020304" pitchFamily="18" charset="0"/>
              <a:cs typeface="Times New Roman" panose="02020603050405020304" pitchFamily="18" charset="0"/>
            </a:rPr>
            <a:t>Tokenization: </a:t>
          </a:r>
          <a:r>
            <a:rPr lang="en-IN" sz="1600" kern="1200">
              <a:latin typeface="Times New Roman" panose="02020603050405020304" pitchFamily="18" charset="0"/>
              <a:cs typeface="Times New Roman" panose="02020603050405020304" pitchFamily="18" charset="0"/>
            </a:rPr>
            <a:t>Divide text into words or subunits.</a:t>
          </a:r>
          <a:endParaRPr lang="en-US" sz="1600" kern="1200">
            <a:latin typeface="Times New Roman" panose="02020603050405020304" pitchFamily="18" charset="0"/>
            <a:cs typeface="Times New Roman" panose="02020603050405020304" pitchFamily="18" charset="0"/>
          </a:endParaRPr>
        </a:p>
      </dsp:txBody>
      <dsp:txXfrm>
        <a:off x="4509042" y="26514"/>
        <a:ext cx="1832248" cy="1099349"/>
      </dsp:txXfrm>
    </dsp:sp>
    <dsp:sp modelId="{CB2C3D38-3626-E84F-B674-D91EAF5DD832}">
      <dsp:nvSpPr>
        <dsp:cNvPr id="0" name=""/>
        <dsp:cNvSpPr/>
      </dsp:nvSpPr>
      <dsp:spPr>
        <a:xfrm>
          <a:off x="917834" y="1124064"/>
          <a:ext cx="6760998" cy="390817"/>
        </a:xfrm>
        <a:custGeom>
          <a:avLst/>
          <a:gdLst/>
          <a:ahLst/>
          <a:cxnLst/>
          <a:rect l="0" t="0" r="0" b="0"/>
          <a:pathLst>
            <a:path>
              <a:moveTo>
                <a:pt x="6760998" y="0"/>
              </a:moveTo>
              <a:lnTo>
                <a:pt x="6760998" y="212508"/>
              </a:lnTo>
              <a:lnTo>
                <a:pt x="0" y="212508"/>
              </a:lnTo>
              <a:lnTo>
                <a:pt x="0" y="39081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4128981" y="1317365"/>
        <a:ext cx="338705" cy="4214"/>
      </dsp:txXfrm>
    </dsp:sp>
    <dsp:sp modelId="{DD265E5A-9428-2C42-A5BE-091267E34AD1}">
      <dsp:nvSpPr>
        <dsp:cNvPr id="0" name=""/>
        <dsp:cNvSpPr/>
      </dsp:nvSpPr>
      <dsp:spPr>
        <a:xfrm>
          <a:off x="6762708" y="26514"/>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a:latin typeface="Times New Roman" panose="02020603050405020304" pitchFamily="18" charset="0"/>
              <a:cs typeface="Times New Roman" panose="02020603050405020304" pitchFamily="18" charset="0"/>
            </a:rPr>
            <a:t>Feature Extraction: </a:t>
          </a:r>
          <a:r>
            <a:rPr lang="en-IN" sz="1600" kern="1200">
              <a:latin typeface="Times New Roman" panose="02020603050405020304" pitchFamily="18" charset="0"/>
              <a:cs typeface="Times New Roman" panose="02020603050405020304" pitchFamily="18" charset="0"/>
            </a:rPr>
            <a:t>Convert text to numerical features.</a:t>
          </a:r>
          <a:endParaRPr lang="en-US" sz="1600" kern="1200">
            <a:latin typeface="Times New Roman" panose="02020603050405020304" pitchFamily="18" charset="0"/>
            <a:cs typeface="Times New Roman" panose="02020603050405020304" pitchFamily="18" charset="0"/>
          </a:endParaRPr>
        </a:p>
      </dsp:txBody>
      <dsp:txXfrm>
        <a:off x="6762708" y="26514"/>
        <a:ext cx="1832248" cy="1099349"/>
      </dsp:txXfrm>
    </dsp:sp>
    <dsp:sp modelId="{0543311D-E860-2349-93B8-EFE17CE08D67}">
      <dsp:nvSpPr>
        <dsp:cNvPr id="0" name=""/>
        <dsp:cNvSpPr/>
      </dsp:nvSpPr>
      <dsp:spPr>
        <a:xfrm>
          <a:off x="1832159" y="2051235"/>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2017032" y="2094848"/>
        <a:ext cx="21070" cy="4214"/>
      </dsp:txXfrm>
    </dsp:sp>
    <dsp:sp modelId="{D5E9ADEC-9606-7242-B4A4-69699D75379D}">
      <dsp:nvSpPr>
        <dsp:cNvPr id="0" name=""/>
        <dsp:cNvSpPr/>
      </dsp:nvSpPr>
      <dsp:spPr>
        <a:xfrm>
          <a:off x="1710" y="1547281"/>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Labelling Criteria: </a:t>
          </a:r>
          <a:r>
            <a:rPr lang="en-IN" sz="1600" kern="1200" dirty="0">
              <a:latin typeface="Times New Roman" panose="02020603050405020304" pitchFamily="18" charset="0"/>
              <a:cs typeface="Times New Roman" panose="02020603050405020304" pitchFamily="18" charset="0"/>
            </a:rPr>
            <a:t>Define RCT classification criteria.</a:t>
          </a:r>
          <a:endParaRPr lang="en-US" sz="1600" kern="1200" dirty="0">
            <a:latin typeface="Times New Roman" panose="02020603050405020304" pitchFamily="18" charset="0"/>
            <a:cs typeface="Times New Roman" panose="02020603050405020304" pitchFamily="18" charset="0"/>
          </a:endParaRPr>
        </a:p>
      </dsp:txBody>
      <dsp:txXfrm>
        <a:off x="1710" y="1547281"/>
        <a:ext cx="1832248" cy="1099349"/>
      </dsp:txXfrm>
    </dsp:sp>
    <dsp:sp modelId="{7B0F85F8-0136-4A4E-A407-59F2173D53F9}">
      <dsp:nvSpPr>
        <dsp:cNvPr id="0" name=""/>
        <dsp:cNvSpPr/>
      </dsp:nvSpPr>
      <dsp:spPr>
        <a:xfrm>
          <a:off x="4085825" y="2051235"/>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4270698" y="2094848"/>
        <a:ext cx="21070" cy="4214"/>
      </dsp:txXfrm>
    </dsp:sp>
    <dsp:sp modelId="{8CC9C9BA-395B-F044-9573-50883A0DDDFA}">
      <dsp:nvSpPr>
        <dsp:cNvPr id="0" name=""/>
        <dsp:cNvSpPr/>
      </dsp:nvSpPr>
      <dsp:spPr>
        <a:xfrm>
          <a:off x="2255376" y="1547281"/>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Machine Learning Models: </a:t>
          </a:r>
          <a:r>
            <a:rPr lang="en-IN" sz="1600" kern="1200" dirty="0">
              <a:latin typeface="Times New Roman" panose="02020603050405020304" pitchFamily="18" charset="0"/>
              <a:cs typeface="Times New Roman" panose="02020603050405020304" pitchFamily="18" charset="0"/>
            </a:rPr>
            <a:t>Train supervised models.</a:t>
          </a:r>
          <a:endParaRPr lang="en-US" sz="1600" kern="1200" dirty="0">
            <a:latin typeface="Times New Roman" panose="02020603050405020304" pitchFamily="18" charset="0"/>
            <a:cs typeface="Times New Roman" panose="02020603050405020304" pitchFamily="18" charset="0"/>
          </a:endParaRPr>
        </a:p>
      </dsp:txBody>
      <dsp:txXfrm>
        <a:off x="2255376" y="1547281"/>
        <a:ext cx="1832248" cy="1099349"/>
      </dsp:txXfrm>
    </dsp:sp>
    <dsp:sp modelId="{6E58351D-E9DD-BD4B-BAF4-7689FBA8471A}">
      <dsp:nvSpPr>
        <dsp:cNvPr id="0" name=""/>
        <dsp:cNvSpPr/>
      </dsp:nvSpPr>
      <dsp:spPr>
        <a:xfrm>
          <a:off x="6339491" y="2051235"/>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6524364" y="2094848"/>
        <a:ext cx="21070" cy="4214"/>
      </dsp:txXfrm>
    </dsp:sp>
    <dsp:sp modelId="{51EA4953-560F-D94B-A61E-4A762BBC464B}">
      <dsp:nvSpPr>
        <dsp:cNvPr id="0" name=""/>
        <dsp:cNvSpPr/>
      </dsp:nvSpPr>
      <dsp:spPr>
        <a:xfrm>
          <a:off x="4509042" y="1547281"/>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a:latin typeface="Times New Roman" panose="02020603050405020304" pitchFamily="18" charset="0"/>
              <a:cs typeface="Times New Roman" panose="02020603050405020304" pitchFamily="18" charset="0"/>
            </a:rPr>
            <a:t>Evaluation Metrics: </a:t>
          </a:r>
          <a:r>
            <a:rPr lang="en-IN" sz="1600" kern="1200">
              <a:latin typeface="Times New Roman" panose="02020603050405020304" pitchFamily="18" charset="0"/>
              <a:cs typeface="Times New Roman" panose="02020603050405020304" pitchFamily="18" charset="0"/>
            </a:rPr>
            <a:t>Assess model performance.</a:t>
          </a:r>
          <a:endParaRPr lang="en-US" sz="1600" kern="1200">
            <a:latin typeface="Times New Roman" panose="02020603050405020304" pitchFamily="18" charset="0"/>
            <a:cs typeface="Times New Roman" panose="02020603050405020304" pitchFamily="18" charset="0"/>
          </a:endParaRPr>
        </a:p>
      </dsp:txBody>
      <dsp:txXfrm>
        <a:off x="4509042" y="1547281"/>
        <a:ext cx="1832248" cy="1099349"/>
      </dsp:txXfrm>
    </dsp:sp>
    <dsp:sp modelId="{A2AD6DD4-9889-9148-92BE-C2DFFD54F1CA}">
      <dsp:nvSpPr>
        <dsp:cNvPr id="0" name=""/>
        <dsp:cNvSpPr/>
      </dsp:nvSpPr>
      <dsp:spPr>
        <a:xfrm>
          <a:off x="917834" y="2644830"/>
          <a:ext cx="6760998" cy="390817"/>
        </a:xfrm>
        <a:custGeom>
          <a:avLst/>
          <a:gdLst/>
          <a:ahLst/>
          <a:cxnLst/>
          <a:rect l="0" t="0" r="0" b="0"/>
          <a:pathLst>
            <a:path>
              <a:moveTo>
                <a:pt x="6760998" y="0"/>
              </a:moveTo>
              <a:lnTo>
                <a:pt x="6760998" y="212508"/>
              </a:lnTo>
              <a:lnTo>
                <a:pt x="0" y="212508"/>
              </a:lnTo>
              <a:lnTo>
                <a:pt x="0" y="39081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4128981" y="2838132"/>
        <a:ext cx="338705" cy="4214"/>
      </dsp:txXfrm>
    </dsp:sp>
    <dsp:sp modelId="{A4A64DEF-D46B-114C-B11C-73E211B07304}">
      <dsp:nvSpPr>
        <dsp:cNvPr id="0" name=""/>
        <dsp:cNvSpPr/>
      </dsp:nvSpPr>
      <dsp:spPr>
        <a:xfrm>
          <a:off x="6762708" y="1547281"/>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a:latin typeface="Times New Roman" panose="02020603050405020304" pitchFamily="18" charset="0"/>
              <a:cs typeface="Times New Roman" panose="02020603050405020304" pitchFamily="18" charset="0"/>
            </a:rPr>
            <a:t>Interpretation: </a:t>
          </a:r>
          <a:r>
            <a:rPr lang="en-IN" sz="1600" kern="1200">
              <a:latin typeface="Times New Roman" panose="02020603050405020304" pitchFamily="18" charset="0"/>
              <a:cs typeface="Times New Roman" panose="02020603050405020304" pitchFamily="18" charset="0"/>
            </a:rPr>
            <a:t>Analyze and refine model results.</a:t>
          </a:r>
          <a:endParaRPr lang="en-US" sz="1600" kern="1200">
            <a:latin typeface="Times New Roman" panose="02020603050405020304" pitchFamily="18" charset="0"/>
            <a:cs typeface="Times New Roman" panose="02020603050405020304" pitchFamily="18" charset="0"/>
          </a:endParaRPr>
        </a:p>
      </dsp:txBody>
      <dsp:txXfrm>
        <a:off x="6762708" y="1547281"/>
        <a:ext cx="1832248" cy="1099349"/>
      </dsp:txXfrm>
    </dsp:sp>
    <dsp:sp modelId="{79B356B7-35B3-4940-A35B-1DD9ADD6C7D6}">
      <dsp:nvSpPr>
        <dsp:cNvPr id="0" name=""/>
        <dsp:cNvSpPr/>
      </dsp:nvSpPr>
      <dsp:spPr>
        <a:xfrm>
          <a:off x="1832159" y="3572002"/>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2017032" y="3615615"/>
        <a:ext cx="21070" cy="4214"/>
      </dsp:txXfrm>
    </dsp:sp>
    <dsp:sp modelId="{A4EA9410-BF46-184D-981E-4E78602C4E83}">
      <dsp:nvSpPr>
        <dsp:cNvPr id="0" name=""/>
        <dsp:cNvSpPr/>
      </dsp:nvSpPr>
      <dsp:spPr>
        <a:xfrm>
          <a:off x="1710" y="3068047"/>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a:latin typeface="Times New Roman" panose="02020603050405020304" pitchFamily="18" charset="0"/>
              <a:cs typeface="Times New Roman" panose="02020603050405020304" pitchFamily="18" charset="0"/>
            </a:rPr>
            <a:t>Continuous Improvement: </a:t>
          </a:r>
          <a:r>
            <a:rPr lang="en-IN" sz="1600" kern="1200">
              <a:latin typeface="Times New Roman" panose="02020603050405020304" pitchFamily="18" charset="0"/>
              <a:cs typeface="Times New Roman" panose="02020603050405020304" pitchFamily="18" charset="0"/>
            </a:rPr>
            <a:t>Update and enhance the model.</a:t>
          </a:r>
          <a:endParaRPr lang="en-US" sz="1600" kern="1200">
            <a:latin typeface="Times New Roman" panose="02020603050405020304" pitchFamily="18" charset="0"/>
            <a:cs typeface="Times New Roman" panose="02020603050405020304" pitchFamily="18" charset="0"/>
          </a:endParaRPr>
        </a:p>
      </dsp:txBody>
      <dsp:txXfrm>
        <a:off x="1710" y="3068047"/>
        <a:ext cx="1832248" cy="1099349"/>
      </dsp:txXfrm>
    </dsp:sp>
    <dsp:sp modelId="{76B12007-82CB-7348-B64F-7A8AD9DF8E89}">
      <dsp:nvSpPr>
        <dsp:cNvPr id="0" name=""/>
        <dsp:cNvSpPr/>
      </dsp:nvSpPr>
      <dsp:spPr>
        <a:xfrm>
          <a:off x="4085825" y="3572002"/>
          <a:ext cx="390817" cy="91440"/>
        </a:xfrm>
        <a:custGeom>
          <a:avLst/>
          <a:gdLst/>
          <a:ahLst/>
          <a:cxnLst/>
          <a:rect l="0" t="0" r="0" b="0"/>
          <a:pathLst>
            <a:path>
              <a:moveTo>
                <a:pt x="0" y="45720"/>
              </a:moveTo>
              <a:lnTo>
                <a:pt x="3908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4270698" y="3615615"/>
        <a:ext cx="21070" cy="4214"/>
      </dsp:txXfrm>
    </dsp:sp>
    <dsp:sp modelId="{14308A40-7DB1-E649-81BF-902F36C91DF5}">
      <dsp:nvSpPr>
        <dsp:cNvPr id="0" name=""/>
        <dsp:cNvSpPr/>
      </dsp:nvSpPr>
      <dsp:spPr>
        <a:xfrm>
          <a:off x="2255376" y="3068047"/>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Deployment: </a:t>
          </a:r>
          <a:r>
            <a:rPr lang="en-IN" sz="1600" kern="1200" dirty="0">
              <a:latin typeface="Times New Roman" panose="02020603050405020304" pitchFamily="18" charset="0"/>
              <a:cs typeface="Times New Roman" panose="02020603050405020304" pitchFamily="18" charset="0"/>
            </a:rPr>
            <a:t>Deploy for automated RCT classification.</a:t>
          </a:r>
          <a:endParaRPr lang="en-US" sz="1600" kern="1200" dirty="0">
            <a:latin typeface="Times New Roman" panose="02020603050405020304" pitchFamily="18" charset="0"/>
            <a:cs typeface="Times New Roman" panose="02020603050405020304" pitchFamily="18" charset="0"/>
          </a:endParaRPr>
        </a:p>
      </dsp:txBody>
      <dsp:txXfrm>
        <a:off x="2255376" y="3068047"/>
        <a:ext cx="1832248" cy="1099349"/>
      </dsp:txXfrm>
    </dsp:sp>
    <dsp:sp modelId="{DEA71902-57EC-3449-9573-6F613B908F64}">
      <dsp:nvSpPr>
        <dsp:cNvPr id="0" name=""/>
        <dsp:cNvSpPr/>
      </dsp:nvSpPr>
      <dsp:spPr>
        <a:xfrm>
          <a:off x="4509042" y="3068047"/>
          <a:ext cx="1832248" cy="10993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782" tIns="94242" rIns="89782" bIns="94242" numCol="1" spcCol="1270" anchor="ctr" anchorCtr="0">
          <a:noAutofit/>
        </a:bodyPr>
        <a:lstStyle/>
        <a:p>
          <a:pPr marL="0" lvl="0" indent="0" algn="ctr" defTabSz="711200">
            <a:lnSpc>
              <a:spcPct val="90000"/>
            </a:lnSpc>
            <a:spcBef>
              <a:spcPct val="0"/>
            </a:spcBef>
            <a:spcAft>
              <a:spcPct val="35000"/>
            </a:spcAft>
            <a:buNone/>
          </a:pPr>
          <a:r>
            <a:rPr lang="en-IN" sz="1600" b="1" kern="1200">
              <a:latin typeface="Times New Roman" panose="02020603050405020304" pitchFamily="18" charset="0"/>
              <a:cs typeface="Times New Roman" panose="02020603050405020304" pitchFamily="18" charset="0"/>
            </a:rPr>
            <a:t>Integration: </a:t>
          </a:r>
          <a:r>
            <a:rPr lang="en-IN" sz="1600" kern="1200">
              <a:latin typeface="Times New Roman" panose="02020603050405020304" pitchFamily="18" charset="0"/>
              <a:cs typeface="Times New Roman" panose="02020603050405020304" pitchFamily="18" charset="0"/>
            </a:rPr>
            <a:t>Link with information retrieval systems.</a:t>
          </a:r>
          <a:endParaRPr lang="en-US" sz="1600" kern="1200">
            <a:latin typeface="Times New Roman" panose="02020603050405020304" pitchFamily="18" charset="0"/>
            <a:cs typeface="Times New Roman" panose="02020603050405020304" pitchFamily="18" charset="0"/>
          </a:endParaRPr>
        </a:p>
      </dsp:txBody>
      <dsp:txXfrm>
        <a:off x="4509042" y="3068047"/>
        <a:ext cx="1832248" cy="109934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160520" cy="367030"/>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438458" y="1"/>
            <a:ext cx="4160520" cy="367030"/>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606675" y="914400"/>
            <a:ext cx="4387850"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60120" y="3520439"/>
            <a:ext cx="7680960" cy="2880361"/>
          </a:xfrm>
          <a:prstGeom prst="rect">
            <a:avLst/>
          </a:prstGeom>
          <a:noFill/>
          <a:ln>
            <a:noFill/>
          </a:ln>
        </p:spPr>
        <p:txBody>
          <a:bodyPr spcFirstLastPara="1" wrap="square" lIns="96625" tIns="48300" rIns="96625" bIns="483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948171"/>
            <a:ext cx="4160520" cy="367029"/>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438458" y="6948171"/>
            <a:ext cx="4160520" cy="367029"/>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None/>
              </a:p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896faa397_0_36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6896faa397_0_36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59050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8983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0267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6621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93442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85740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625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99319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164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7134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75023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6588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4956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05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6562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68ad980c55_0_112:notes"/>
          <p:cNvSpPr>
            <a:spLocks noGrp="1" noRot="1" noChangeAspect="1"/>
          </p:cNvSpPr>
          <p:nvPr>
            <p:ph type="sldImg" idx="2"/>
          </p:nvPr>
        </p:nvSpPr>
        <p:spPr>
          <a:xfrm>
            <a:off x="2362200" y="549275"/>
            <a:ext cx="4876800" cy="2743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68ad980c55_0_112:notes"/>
          <p:cNvSpPr txBox="1">
            <a:spLocks noGrp="1"/>
          </p:cNvSpPr>
          <p:nvPr>
            <p:ph type="body" idx="1"/>
          </p:nvPr>
        </p:nvSpPr>
        <p:spPr>
          <a:xfrm>
            <a:off x="960120" y="3474720"/>
            <a:ext cx="7680960" cy="3291840"/>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0156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g168ad980c55_0_780"/>
          <p:cNvSpPr txBox="1">
            <a:spLocks noGrp="1"/>
          </p:cNvSpPr>
          <p:nvPr>
            <p:ph type="ctrTitle"/>
          </p:nvPr>
        </p:nvSpPr>
        <p:spPr>
          <a:xfrm>
            <a:off x="609600" y="1839855"/>
            <a:ext cx="5232300" cy="20532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4" name="Google Shape;14;g168ad980c55_0_780"/>
          <p:cNvSpPr txBox="1">
            <a:spLocks noGrp="1"/>
          </p:cNvSpPr>
          <p:nvPr>
            <p:ph type="subTitle" idx="1"/>
          </p:nvPr>
        </p:nvSpPr>
        <p:spPr>
          <a:xfrm>
            <a:off x="609600" y="3951800"/>
            <a:ext cx="5958000" cy="10569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2700"/>
              <a:buNone/>
              <a:defRPr sz="2700"/>
            </a:lvl1pPr>
            <a:lvl2pPr lvl="1" algn="l">
              <a:lnSpc>
                <a:spcPct val="100000"/>
              </a:lnSpc>
              <a:spcBef>
                <a:spcPts val="0"/>
              </a:spcBef>
              <a:spcAft>
                <a:spcPts val="0"/>
              </a:spcAft>
              <a:buSzPts val="2900"/>
              <a:buNone/>
              <a:defRPr sz="2900"/>
            </a:lvl2pPr>
            <a:lvl3pPr lvl="2" algn="l">
              <a:lnSpc>
                <a:spcPct val="100000"/>
              </a:lnSpc>
              <a:spcBef>
                <a:spcPts val="0"/>
              </a:spcBef>
              <a:spcAft>
                <a:spcPts val="0"/>
              </a:spcAft>
              <a:buSzPts val="2900"/>
              <a:buNone/>
              <a:defRPr sz="2900"/>
            </a:lvl3pPr>
            <a:lvl4pPr lvl="3" algn="l">
              <a:lnSpc>
                <a:spcPct val="100000"/>
              </a:lnSpc>
              <a:spcBef>
                <a:spcPts val="0"/>
              </a:spcBef>
              <a:spcAft>
                <a:spcPts val="0"/>
              </a:spcAft>
              <a:buSzPts val="2900"/>
              <a:buNone/>
              <a:defRPr sz="2900"/>
            </a:lvl4pPr>
            <a:lvl5pPr lvl="4" algn="l">
              <a:lnSpc>
                <a:spcPct val="100000"/>
              </a:lnSpc>
              <a:spcBef>
                <a:spcPts val="0"/>
              </a:spcBef>
              <a:spcAft>
                <a:spcPts val="0"/>
              </a:spcAft>
              <a:buSzPts val="2900"/>
              <a:buNone/>
              <a:defRPr sz="2900"/>
            </a:lvl5pPr>
            <a:lvl6pPr lvl="5" algn="l">
              <a:lnSpc>
                <a:spcPct val="100000"/>
              </a:lnSpc>
              <a:spcBef>
                <a:spcPts val="0"/>
              </a:spcBef>
              <a:spcAft>
                <a:spcPts val="0"/>
              </a:spcAft>
              <a:buSzPts val="2900"/>
              <a:buNone/>
              <a:defRPr sz="2900"/>
            </a:lvl6pPr>
            <a:lvl7pPr lvl="6" algn="l">
              <a:lnSpc>
                <a:spcPct val="100000"/>
              </a:lnSpc>
              <a:spcBef>
                <a:spcPts val="0"/>
              </a:spcBef>
              <a:spcAft>
                <a:spcPts val="0"/>
              </a:spcAft>
              <a:buSzPts val="2900"/>
              <a:buNone/>
              <a:defRPr sz="2900"/>
            </a:lvl7pPr>
            <a:lvl8pPr lvl="7" algn="l">
              <a:lnSpc>
                <a:spcPct val="100000"/>
              </a:lnSpc>
              <a:spcBef>
                <a:spcPts val="0"/>
              </a:spcBef>
              <a:spcAft>
                <a:spcPts val="0"/>
              </a:spcAft>
              <a:buSzPts val="2900"/>
              <a:buNone/>
              <a:defRPr sz="2900"/>
            </a:lvl8pPr>
            <a:lvl9pPr lvl="8" algn="l">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g168ad980c55_0_795"/>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68ad980c55_0_790"/>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6" name="Google Shape;26;g168ad980c55_0_790"/>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7" name="Google Shape;27;g168ad980c55_0_790"/>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8" name="Google Shape;28;g168ad980c55_0_79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g168ad980c55_0_797"/>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1" name="Google Shape;31;g168ad980c55_0_797"/>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32" name="Google Shape;32;g168ad980c55_0_7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g168ad980c55_0_801"/>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35" name="Google Shape;35;g168ad980c55_0_80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g168ad980c55_0_80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168ad980c55_0_804"/>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39" name="Google Shape;39;g168ad980c55_0_804"/>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g168ad980c55_0_804"/>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Autofit/>
          </a:bodyPr>
          <a:lstStyle>
            <a:lvl1pPr marL="457200" lvl="0" indent="-330200" algn="l">
              <a:lnSpc>
                <a:spcPct val="115000"/>
              </a:lnSpc>
              <a:spcBef>
                <a:spcPts val="0"/>
              </a:spcBef>
              <a:spcAft>
                <a:spcPts val="0"/>
              </a:spcAft>
              <a:buSzPts val="1600"/>
              <a:buChar char="●"/>
              <a:defRPr/>
            </a:lvl1pPr>
            <a:lvl2pPr marL="914400" lvl="1" indent="-330200" algn="l">
              <a:lnSpc>
                <a:spcPct val="115000"/>
              </a:lnSpc>
              <a:spcBef>
                <a:spcPts val="2100"/>
              </a:spcBef>
              <a:spcAft>
                <a:spcPts val="0"/>
              </a:spcAft>
              <a:buSzPts val="1600"/>
              <a:buChar char="○"/>
              <a:defRPr/>
            </a:lvl2pPr>
            <a:lvl3pPr marL="1371600" lvl="2" indent="-330200" algn="l">
              <a:lnSpc>
                <a:spcPct val="115000"/>
              </a:lnSpc>
              <a:spcBef>
                <a:spcPts val="2100"/>
              </a:spcBef>
              <a:spcAft>
                <a:spcPts val="0"/>
              </a:spcAft>
              <a:buSzPts val="1600"/>
              <a:buChar char="■"/>
              <a:defRPr/>
            </a:lvl3pPr>
            <a:lvl4pPr marL="1828800" lvl="3" indent="-330200" algn="l">
              <a:lnSpc>
                <a:spcPct val="115000"/>
              </a:lnSpc>
              <a:spcBef>
                <a:spcPts val="2100"/>
              </a:spcBef>
              <a:spcAft>
                <a:spcPts val="0"/>
              </a:spcAft>
              <a:buSzPts val="1600"/>
              <a:buChar char="●"/>
              <a:defRPr/>
            </a:lvl4pPr>
            <a:lvl5pPr marL="2286000" lvl="4" indent="-330200" algn="l">
              <a:lnSpc>
                <a:spcPct val="115000"/>
              </a:lnSpc>
              <a:spcBef>
                <a:spcPts val="2100"/>
              </a:spcBef>
              <a:spcAft>
                <a:spcPts val="0"/>
              </a:spcAft>
              <a:buSzPts val="1600"/>
              <a:buChar char="○"/>
              <a:defRPr/>
            </a:lvl5pPr>
            <a:lvl6pPr marL="2743200" lvl="5" indent="-330200" algn="l">
              <a:lnSpc>
                <a:spcPct val="115000"/>
              </a:lnSpc>
              <a:spcBef>
                <a:spcPts val="2100"/>
              </a:spcBef>
              <a:spcAft>
                <a:spcPts val="0"/>
              </a:spcAft>
              <a:buSzPts val="1600"/>
              <a:buChar char="■"/>
              <a:defRPr/>
            </a:lvl6pPr>
            <a:lvl7pPr marL="3200400" lvl="6" indent="-330200" algn="l">
              <a:lnSpc>
                <a:spcPct val="115000"/>
              </a:lnSpc>
              <a:spcBef>
                <a:spcPts val="2100"/>
              </a:spcBef>
              <a:spcAft>
                <a:spcPts val="0"/>
              </a:spcAft>
              <a:buSzPts val="1600"/>
              <a:buChar char="●"/>
              <a:defRPr/>
            </a:lvl7pPr>
            <a:lvl8pPr marL="3657600" lvl="7" indent="-330200" algn="l">
              <a:lnSpc>
                <a:spcPct val="115000"/>
              </a:lnSpc>
              <a:spcBef>
                <a:spcPts val="2100"/>
              </a:spcBef>
              <a:spcAft>
                <a:spcPts val="0"/>
              </a:spcAft>
              <a:buSzPts val="1600"/>
              <a:buChar char="○"/>
              <a:defRPr/>
            </a:lvl8pPr>
            <a:lvl9pPr marL="4114800" lvl="8" indent="-330200" algn="l">
              <a:lnSpc>
                <a:spcPct val="115000"/>
              </a:lnSpc>
              <a:spcBef>
                <a:spcPts val="2100"/>
              </a:spcBef>
              <a:spcAft>
                <a:spcPts val="2100"/>
              </a:spcAft>
              <a:buSzPts val="1600"/>
              <a:buChar char="■"/>
              <a:defRPr/>
            </a:lvl9pPr>
          </a:lstStyle>
          <a:p>
            <a:endParaRPr/>
          </a:p>
        </p:txBody>
      </p:sp>
      <p:sp>
        <p:nvSpPr>
          <p:cNvPr id="41" name="Google Shape;41;g168ad980c55_0_80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g168ad980c55_0_810"/>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SzPts val="1600"/>
              <a:buNone/>
              <a:defRPr/>
            </a:lvl1pPr>
          </a:lstStyle>
          <a:p>
            <a:endParaRPr/>
          </a:p>
        </p:txBody>
      </p:sp>
      <p:sp>
        <p:nvSpPr>
          <p:cNvPr id="44" name="Google Shape;44;g168ad980c55_0_81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g168ad980c55_0_813"/>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7" name="Google Shape;47;g168ad980c55_0_813"/>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Autofit/>
          </a:bodyPr>
          <a:lstStyle>
            <a:lvl1pPr marL="457200" lvl="0" indent="-330200" algn="ctr">
              <a:lnSpc>
                <a:spcPct val="115000"/>
              </a:lnSpc>
              <a:spcBef>
                <a:spcPts val="0"/>
              </a:spcBef>
              <a:spcAft>
                <a:spcPts val="0"/>
              </a:spcAft>
              <a:buSzPts val="1600"/>
              <a:buChar char="●"/>
              <a:defRPr/>
            </a:lvl1pPr>
            <a:lvl2pPr marL="914400" lvl="1" indent="-330200" algn="ctr">
              <a:lnSpc>
                <a:spcPct val="115000"/>
              </a:lnSpc>
              <a:spcBef>
                <a:spcPts val="2100"/>
              </a:spcBef>
              <a:spcAft>
                <a:spcPts val="0"/>
              </a:spcAft>
              <a:buSzPts val="1600"/>
              <a:buChar char="○"/>
              <a:defRPr/>
            </a:lvl2pPr>
            <a:lvl3pPr marL="1371600" lvl="2" indent="-330200" algn="ctr">
              <a:lnSpc>
                <a:spcPct val="115000"/>
              </a:lnSpc>
              <a:spcBef>
                <a:spcPts val="2100"/>
              </a:spcBef>
              <a:spcAft>
                <a:spcPts val="0"/>
              </a:spcAft>
              <a:buSzPts val="1600"/>
              <a:buChar char="■"/>
              <a:defRPr/>
            </a:lvl3pPr>
            <a:lvl4pPr marL="1828800" lvl="3" indent="-330200" algn="ctr">
              <a:lnSpc>
                <a:spcPct val="115000"/>
              </a:lnSpc>
              <a:spcBef>
                <a:spcPts val="2100"/>
              </a:spcBef>
              <a:spcAft>
                <a:spcPts val="0"/>
              </a:spcAft>
              <a:buSzPts val="1600"/>
              <a:buChar char="●"/>
              <a:defRPr/>
            </a:lvl4pPr>
            <a:lvl5pPr marL="2286000" lvl="4" indent="-330200" algn="ctr">
              <a:lnSpc>
                <a:spcPct val="115000"/>
              </a:lnSpc>
              <a:spcBef>
                <a:spcPts val="2100"/>
              </a:spcBef>
              <a:spcAft>
                <a:spcPts val="0"/>
              </a:spcAft>
              <a:buSzPts val="1600"/>
              <a:buChar char="○"/>
              <a:defRPr/>
            </a:lvl5pPr>
            <a:lvl6pPr marL="2743200" lvl="5" indent="-330200" algn="ctr">
              <a:lnSpc>
                <a:spcPct val="115000"/>
              </a:lnSpc>
              <a:spcBef>
                <a:spcPts val="2100"/>
              </a:spcBef>
              <a:spcAft>
                <a:spcPts val="0"/>
              </a:spcAft>
              <a:buSzPts val="1600"/>
              <a:buChar char="■"/>
              <a:defRPr/>
            </a:lvl6pPr>
            <a:lvl7pPr marL="3200400" lvl="6" indent="-330200" algn="ctr">
              <a:lnSpc>
                <a:spcPct val="115000"/>
              </a:lnSpc>
              <a:spcBef>
                <a:spcPts val="2100"/>
              </a:spcBef>
              <a:spcAft>
                <a:spcPts val="0"/>
              </a:spcAft>
              <a:buSzPts val="1600"/>
              <a:buChar char="●"/>
              <a:defRPr/>
            </a:lvl7pPr>
            <a:lvl8pPr marL="3657600" lvl="7" indent="-330200" algn="ctr">
              <a:lnSpc>
                <a:spcPct val="115000"/>
              </a:lnSpc>
              <a:spcBef>
                <a:spcPts val="2100"/>
              </a:spcBef>
              <a:spcAft>
                <a:spcPts val="0"/>
              </a:spcAft>
              <a:buSzPts val="1600"/>
              <a:buChar char="○"/>
              <a:defRPr/>
            </a:lvl8pPr>
            <a:lvl9pPr marL="4114800" lvl="8" indent="-330200" algn="ctr">
              <a:lnSpc>
                <a:spcPct val="115000"/>
              </a:lnSpc>
              <a:spcBef>
                <a:spcPts val="2100"/>
              </a:spcBef>
              <a:spcAft>
                <a:spcPts val="2100"/>
              </a:spcAft>
              <a:buSzPts val="1600"/>
              <a:buChar char="■"/>
              <a:defRPr/>
            </a:lvl9pPr>
          </a:lstStyle>
          <a:p>
            <a:endParaRPr/>
          </a:p>
        </p:txBody>
      </p:sp>
      <p:sp>
        <p:nvSpPr>
          <p:cNvPr id="48" name="Google Shape;48;g168ad980c55_0_8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68ad980c55_0_777"/>
          <p:cNvSpPr txBox="1">
            <a:spLocks noGrp="1"/>
          </p:cNvSpPr>
          <p:nvPr>
            <p:ph type="title"/>
          </p:nvPr>
        </p:nvSpPr>
        <p:spPr>
          <a:xfrm>
            <a:off x="609600" y="406400"/>
            <a:ext cx="109728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3700"/>
              <a:buFont typeface="Fira Sans Extra Condensed"/>
              <a:buNone/>
              <a:defRPr sz="37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3700"/>
              <a:buFont typeface="Fira Sans"/>
              <a:buNone/>
              <a:defRPr sz="3700" b="1" i="0" u="none" strike="noStrike" cap="none">
                <a:solidFill>
                  <a:schemeClr val="dk1"/>
                </a:solidFill>
                <a:latin typeface="Fira Sans"/>
                <a:ea typeface="Fira Sans"/>
                <a:cs typeface="Fira Sans"/>
                <a:sym typeface="Fira Sans"/>
              </a:defRPr>
            </a:lvl9pPr>
          </a:lstStyle>
          <a:p>
            <a:endParaRPr/>
          </a:p>
        </p:txBody>
      </p:sp>
      <p:sp>
        <p:nvSpPr>
          <p:cNvPr id="11" name="Google Shape;11;g168ad980c55_0_777"/>
          <p:cNvSpPr txBox="1">
            <a:spLocks noGrp="1"/>
          </p:cNvSpPr>
          <p:nvPr>
            <p:ph type="body" idx="1"/>
          </p:nvPr>
        </p:nvSpPr>
        <p:spPr>
          <a:xfrm>
            <a:off x="609600" y="1536633"/>
            <a:ext cx="10972800" cy="4711500"/>
          </a:xfrm>
          <a:prstGeom prst="rect">
            <a:avLst/>
          </a:prstGeom>
          <a:noFill/>
          <a:ln>
            <a:noFill/>
          </a:ln>
        </p:spPr>
        <p:txBody>
          <a:bodyPr spcFirstLastPara="1" wrap="square" lIns="121900" tIns="121900" rIns="121900" bIns="121900" anchor="t" anchorCtr="0">
            <a:noAutofit/>
          </a:bodyPr>
          <a:lstStyle>
            <a:lvl1pPr marL="457200" marR="0" lvl="0" indent="-330200" algn="l" rtl="0">
              <a:lnSpc>
                <a:spcPct val="115000"/>
              </a:lnSpc>
              <a:spcBef>
                <a:spcPts val="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21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2100"/>
              </a:spcBef>
              <a:spcAft>
                <a:spcPts val="21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oi.org/10.1145/3383583.3398598"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007/s11042-018-6083-5" TargetMode="External"/><Relationship Id="rId3" Type="http://schemas.openxmlformats.org/officeDocument/2006/relationships/image" Target="../media/image1.png"/><Relationship Id="rId7" Type="http://schemas.openxmlformats.org/officeDocument/2006/relationships/hyperlink" Target="https://doi.org/10.48550/arXiv.1801.0614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i.org/10.48550/arXiv.1909.04054" TargetMode="External"/><Relationship Id="rId5" Type="http://schemas.openxmlformats.org/officeDocument/2006/relationships/hyperlink" Target="https://doi.org/10.1007/s41666-023-00141-6" TargetMode="External"/><Relationship Id="rId10" Type="http://schemas.openxmlformats.org/officeDocument/2006/relationships/hyperlink" Target="https://doi.org/10.48550/arXiv.2004.03705" TargetMode="External"/><Relationship Id="rId4" Type="http://schemas.openxmlformats.org/officeDocument/2006/relationships/hyperlink" Target="https://doi.org/10.1007/s10844-021-00659-4" TargetMode="External"/><Relationship Id="rId9" Type="http://schemas.openxmlformats.org/officeDocument/2006/relationships/hyperlink" Target="https://doi.org/10.48550/arXiv.1901.1119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Franck-Dernoncourt/pubmed-rc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2" name="Google Shape;222;g16896faa397_0_36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5" name="Subtitle 4">
            <a:extLst>
              <a:ext uri="{FF2B5EF4-FFF2-40B4-BE49-F238E27FC236}">
                <a16:creationId xmlns:a16="http://schemas.microsoft.com/office/drawing/2014/main" id="{3F990DCB-F9BD-AF55-1AFE-3F3A9FA84371}"/>
              </a:ext>
            </a:extLst>
          </p:cNvPr>
          <p:cNvSpPr>
            <a:spLocks noGrp="1"/>
          </p:cNvSpPr>
          <p:nvPr>
            <p:ph type="subTitle" idx="1"/>
          </p:nvPr>
        </p:nvSpPr>
        <p:spPr>
          <a:xfrm>
            <a:off x="555811" y="3332061"/>
            <a:ext cx="10632142" cy="3230104"/>
          </a:xfrm>
        </p:spPr>
        <p:txBody>
          <a:bodyPr/>
          <a:lstStyle/>
          <a:p>
            <a:pPr marL="829452" lvl="2" defTabSz="342937">
              <a:defRPr/>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Guide: Dr. Emmanuel Markappa			Group Id: 63</a:t>
            </a:r>
          </a:p>
          <a:p>
            <a:pPr marL="829452" lvl="2" defTabSz="342937">
              <a:defRPr/>
            </a:pPr>
            <a:endParaRPr lang="en-US" altLang="zh-CN" sz="2000" b="1" kern="1200" dirty="0">
              <a:latin typeface="Times New Roman" panose="02020603050405020304" pitchFamily="18" charset="0"/>
              <a:ea typeface="SimSun" panose="02010600030101010101" pitchFamily="2" charset="-122"/>
              <a:cs typeface="Times New Roman" panose="02020603050405020304" pitchFamily="18" charset="0"/>
            </a:endParaRPr>
          </a:p>
          <a:p>
            <a:pPr marL="829452" lvl="2" defTabSz="342937">
              <a:defRPr/>
            </a:pPr>
            <a:r>
              <a:rPr lang="en-US" altLang="zh-CN" sz="2000" b="1" kern="1200" dirty="0">
                <a:latin typeface="Times New Roman" panose="02020603050405020304" pitchFamily="18" charset="0"/>
                <a:ea typeface="SimSun" panose="02010600030101010101" pitchFamily="2" charset="-122"/>
                <a:cs typeface="Times New Roman" panose="02020603050405020304" pitchFamily="18" charset="0"/>
              </a:rPr>
              <a:t>Reviewer: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Dr. Anant M. Bagade				</a:t>
            </a:r>
            <a:r>
              <a:rPr lang="en-US" altLang="zh-CN" sz="2000" b="1" kern="1200" dirty="0">
                <a:latin typeface="Times New Roman" panose="02020603050405020304" pitchFamily="18" charset="0"/>
                <a:ea typeface="SimSun" panose="02010600030101010101" pitchFamily="2" charset="-122"/>
                <a:cs typeface="Times New Roman" panose="02020603050405020304" pitchFamily="18" charset="0"/>
              </a:rPr>
              <a:t>Members:   	</a:t>
            </a:r>
            <a:r>
              <a:rPr lang="en-US" altLang="zh-CN" sz="2000" kern="1200" dirty="0">
                <a:latin typeface="Times New Roman" panose="02020603050405020304" pitchFamily="18" charset="0"/>
                <a:ea typeface="SimSun" panose="02010600030101010101" pitchFamily="2" charset="-122"/>
                <a:cs typeface="Times New Roman" panose="02020603050405020304" pitchFamily="18" charset="0"/>
              </a:rPr>
              <a:t>43366 Saifuddin Shaikh</a:t>
            </a:r>
            <a:r>
              <a:rPr lang="en-US" altLang="zh-CN" sz="2000" b="1" kern="12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Mr. Sandip R. Warhade								</a:t>
            </a:r>
            <a:r>
              <a:rPr lang="en-US" altLang="zh-CN" sz="2000" kern="1200" dirty="0">
                <a:latin typeface="Times New Roman" panose="02020603050405020304" pitchFamily="18" charset="0"/>
                <a:ea typeface="SimSun" panose="02010600030101010101" pitchFamily="2" charset="-122"/>
                <a:cs typeface="Times New Roman" panose="02020603050405020304" pitchFamily="18" charset="0"/>
              </a:rPr>
              <a:t>43373 Rishikesh Suryavanshi			     											 		                    	43382 Pranish Warke</a:t>
            </a:r>
            <a:r>
              <a:rPr lang="en-US" altLang="zh-CN" sz="2000" b="1" kern="1200" dirty="0">
                <a:latin typeface="Times New Roman" panose="02020603050405020304" pitchFamily="18" charset="0"/>
                <a:ea typeface="SimSun" panose="02010600030101010101" pitchFamily="2" charset="-122"/>
                <a:cs typeface="Times New Roman" panose="02020603050405020304" pitchFamily="18" charset="0"/>
              </a:rPr>
              <a:t>							</a:t>
            </a:r>
          </a:p>
          <a:p>
            <a:pPr marL="829452" lvl="2" indent="0" algn="ctr" defTabSz="342937">
              <a:buClrTx/>
              <a:buSzTx/>
              <a:defRPr/>
            </a:pPr>
            <a:endParaRPr lang="en-US" sz="2000" dirty="0"/>
          </a:p>
        </p:txBody>
      </p:sp>
      <p:sp>
        <p:nvSpPr>
          <p:cNvPr id="6" name="Title 5"/>
          <p:cNvSpPr>
            <a:spLocks noGrp="1"/>
          </p:cNvSpPr>
          <p:nvPr>
            <p:ph type="ctrTitle"/>
          </p:nvPr>
        </p:nvSpPr>
        <p:spPr>
          <a:xfrm>
            <a:off x="1457093" y="1620859"/>
            <a:ext cx="7809570" cy="1231066"/>
          </a:xfrm>
          <a:prstGeom prst="rect">
            <a:avLst/>
          </a:prstGeom>
        </p:spPr>
        <p:txBody>
          <a:bodyPr wrap="square">
            <a:spAutoFit/>
          </a:bodyPr>
          <a:lstStyle/>
          <a:p>
            <a:pPr marL="829452" lvl="2" algn="ctr" defTabSz="342937">
              <a:defRPr/>
            </a:pPr>
            <a:r>
              <a:rPr lang="en-US" sz="3200" b="1" dirty="0">
                <a:latin typeface="Times New Roman" panose="02020603050405020304" pitchFamily="18" charset="0"/>
                <a:ea typeface="SimSun" panose="02010600030101010101" pitchFamily="2" charset="-122"/>
                <a:cs typeface="Times New Roman" panose="02020603050405020304" pitchFamily="18" charset="0"/>
              </a:rPr>
              <a:t>Project Review-II</a:t>
            </a:r>
            <a:br>
              <a:rPr lang="en-US" sz="3200" b="1" dirty="0">
                <a:latin typeface="Times New Roman" panose="02020603050405020304" pitchFamily="18" charset="0"/>
                <a:ea typeface="SimSun" panose="02010600030101010101" pitchFamily="2" charset="-122"/>
                <a:cs typeface="Times New Roman" panose="02020603050405020304" pitchFamily="18" charset="0"/>
              </a:rPr>
            </a:br>
            <a:r>
              <a:rPr lang="en-US" sz="3200" b="1" dirty="0">
                <a:latin typeface="Times New Roman" panose="02020603050405020304" pitchFamily="18" charset="0"/>
                <a:ea typeface="SimSun" panose="02010600030101010101" pitchFamily="2" charset="-122"/>
                <a:cs typeface="Times New Roman" panose="02020603050405020304" pitchFamily="18" charset="0"/>
              </a:rPr>
              <a:t>Medical Abstract Segmentation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 Flow Diagram</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graphicFrame>
        <p:nvGraphicFramePr>
          <p:cNvPr id="2" name="Content Placeholder 2">
            <a:extLst>
              <a:ext uri="{FF2B5EF4-FFF2-40B4-BE49-F238E27FC236}">
                <a16:creationId xmlns:a16="http://schemas.microsoft.com/office/drawing/2014/main" id="{820042B5-2871-BA27-9448-E4124797CAAC}"/>
              </a:ext>
            </a:extLst>
          </p:cNvPr>
          <p:cNvGraphicFramePr>
            <a:graphicFrameLocks noGrp="1"/>
          </p:cNvGraphicFramePr>
          <p:nvPr>
            <p:extLst>
              <p:ext uri="{D42A27DB-BD31-4B8C-83A1-F6EECF244321}">
                <p14:modId xmlns:p14="http://schemas.microsoft.com/office/powerpoint/2010/main" val="449246960"/>
              </p:ext>
            </p:extLst>
          </p:nvPr>
        </p:nvGraphicFramePr>
        <p:xfrm>
          <a:off x="1797666" y="2203413"/>
          <a:ext cx="8596668" cy="4193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612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Flow Chart Diagram</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pic>
        <p:nvPicPr>
          <p:cNvPr id="3" name="Picture 2">
            <a:extLst>
              <a:ext uri="{FF2B5EF4-FFF2-40B4-BE49-F238E27FC236}">
                <a16:creationId xmlns:a16="http://schemas.microsoft.com/office/drawing/2014/main" id="{6F6A5BC1-F7C2-1C54-3138-6EDC27E98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872" y="2089232"/>
            <a:ext cx="6878256" cy="463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76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Model Architecture</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pic>
        <p:nvPicPr>
          <p:cNvPr id="5" name="Picture 4" descr="A diagram of a model architecture&#10;&#10;Description automatically generated">
            <a:extLst>
              <a:ext uri="{FF2B5EF4-FFF2-40B4-BE49-F238E27FC236}">
                <a16:creationId xmlns:a16="http://schemas.microsoft.com/office/drawing/2014/main" id="{C1BD579E-66A2-800A-6D4E-7A497B9D9DD4}"/>
              </a:ext>
            </a:extLst>
          </p:cNvPr>
          <p:cNvPicPr>
            <a:picLocks noChangeAspect="1"/>
          </p:cNvPicPr>
          <p:nvPr/>
        </p:nvPicPr>
        <p:blipFill>
          <a:blip r:embed="rId4"/>
          <a:stretch>
            <a:fillRect/>
          </a:stretch>
        </p:blipFill>
        <p:spPr>
          <a:xfrm>
            <a:off x="1996958" y="2060030"/>
            <a:ext cx="7767000" cy="4518000"/>
          </a:xfrm>
          <a:prstGeom prst="rect">
            <a:avLst/>
          </a:prstGeom>
        </p:spPr>
      </p:pic>
    </p:spTree>
    <p:extLst>
      <p:ext uri="{BB962C8B-B14F-4D97-AF65-F5344CB8AC3E}">
        <p14:creationId xmlns:p14="http://schemas.microsoft.com/office/powerpoint/2010/main" val="79501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System Requirements</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3" name="TextBox 2">
            <a:extLst>
              <a:ext uri="{FF2B5EF4-FFF2-40B4-BE49-F238E27FC236}">
                <a16:creationId xmlns:a16="http://schemas.microsoft.com/office/drawing/2014/main" id="{590CE720-4CA8-D805-8CD9-C6264635BD30}"/>
              </a:ext>
            </a:extLst>
          </p:cNvPr>
          <p:cNvSpPr txBox="1"/>
          <p:nvPr/>
        </p:nvSpPr>
        <p:spPr>
          <a:xfrm>
            <a:off x="688489" y="2346549"/>
            <a:ext cx="11112649" cy="3416320"/>
          </a:xfrm>
          <a:prstGeom prst="rect">
            <a:avLst/>
          </a:prstGeom>
          <a:noFill/>
        </p:spPr>
        <p:txBody>
          <a:bodyPr wrap="square">
            <a:spAutoFit/>
          </a:bodyPr>
          <a:lstStyle/>
          <a:p>
            <a:pPr algn="l"/>
            <a:r>
              <a:rPr lang="en-US" sz="2400" b="1" i="0" u="none" strike="noStrike" baseline="0" dirty="0">
                <a:latin typeface="Times New Roman" panose="02020603050405020304" pitchFamily="18" charset="0"/>
                <a:cs typeface="Times New Roman" panose="02020603050405020304" pitchFamily="18" charset="0"/>
              </a:rPr>
              <a:t>Hardware Requirements </a:t>
            </a:r>
            <a:r>
              <a:rPr lang="en-US" sz="2400" b="0" i="0" u="none" strike="noStrike" baseline="0" dirty="0">
                <a:latin typeface="Times New Roman" panose="02020603050405020304" pitchFamily="18" charset="0"/>
                <a:cs typeface="Times New Roman" panose="02020603050405020304" pitchFamily="18" charset="0"/>
              </a:rPr>
              <a:t>– </a:t>
            </a:r>
          </a:p>
          <a:p>
            <a:pPr marL="342900" lvl="3" indent="-3429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i5 7th Gen Intel Core Processor, </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8 GB Ram, </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GPU </a:t>
            </a:r>
            <a:r>
              <a:rPr lang="en-IN" sz="2400" b="0" i="0" u="none" strike="noStrike" baseline="0" dirty="0">
                <a:latin typeface="Times New Roman" panose="02020603050405020304" pitchFamily="18" charset="0"/>
                <a:cs typeface="Times New Roman" panose="02020603050405020304" pitchFamily="18" charset="0"/>
              </a:rPr>
              <a:t>instances.</a:t>
            </a:r>
          </a:p>
          <a:p>
            <a:pPr algn="l"/>
            <a:r>
              <a:rPr lang="en-IN" sz="2400" b="1" i="0" u="none" strike="noStrike" baseline="0" dirty="0">
                <a:latin typeface="Times New Roman" panose="02020603050405020304" pitchFamily="18" charset="0"/>
                <a:cs typeface="Times New Roman" panose="02020603050405020304" pitchFamily="18" charset="0"/>
              </a:rPr>
              <a:t>Software Requirements </a:t>
            </a:r>
            <a:r>
              <a:rPr lang="en-IN" sz="2400" b="0" i="0" u="none" strike="noStrike" baseline="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Python</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Jupyter Notebook</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TensorFlow</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SciKit</a:t>
            </a:r>
            <a:r>
              <a:rPr lang="en-IN" sz="240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Learn.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35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111676"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Future Scope</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2" name="TextBox 1">
            <a:extLst>
              <a:ext uri="{FF2B5EF4-FFF2-40B4-BE49-F238E27FC236}">
                <a16:creationId xmlns:a16="http://schemas.microsoft.com/office/drawing/2014/main" id="{37C76DB9-D99E-40BA-3FF2-2902206740C1}"/>
              </a:ext>
            </a:extLst>
          </p:cNvPr>
          <p:cNvSpPr txBox="1"/>
          <p:nvPr/>
        </p:nvSpPr>
        <p:spPr>
          <a:xfrm>
            <a:off x="532435" y="2592729"/>
            <a:ext cx="11127130" cy="3477875"/>
          </a:xfrm>
          <a:prstGeom prst="rect">
            <a:avLst/>
          </a:prstGeom>
          <a:noFill/>
        </p:spPr>
        <p:txBody>
          <a:bodyPr wrap="square" rtlCol="0">
            <a:spAutoFit/>
          </a:bodyPr>
          <a:lstStyle/>
          <a:p>
            <a:pPr marL="457200" indent="-457200" algn="just">
              <a:buFont typeface="+mj-lt"/>
              <a:buAutoNum type="arabicPeriod"/>
            </a:pPr>
            <a:r>
              <a:rPr lang="en-IN" sz="2000" dirty="0">
                <a:effectLst/>
                <a:latin typeface="Times New Roman" panose="02020603050405020304" pitchFamily="18" charset="0"/>
                <a:cs typeface="Times New Roman" panose="02020603050405020304" pitchFamily="18" charset="0"/>
              </a:rPr>
              <a:t>For future enhancements, the following considerations merit attention: Replacement of Universal Sentence Encoder (USE) with Biomed NLP-PubMed BERT-base-uncased-abstract : Biomed NLP-PubMed BERT-base-uncased-abstract presents a compelling alternative to USE in terms of performance and accuracy. </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effectLst/>
                <a:latin typeface="Times New Roman" panose="02020603050405020304" pitchFamily="18" charset="0"/>
                <a:cs typeface="Times New Roman" panose="02020603050405020304" pitchFamily="18" charset="0"/>
              </a:rPr>
              <a:t>Text Preprocessing: The absence of text preprocessing in our proposed architecture was a deliberate choice, aimed at minimizing feature dependencies during model training, following a similar approach for the ”current line” feature. </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effectLst/>
                <a:latin typeface="Times New Roman" panose="02020603050405020304" pitchFamily="18" charset="0"/>
                <a:cs typeface="Times New Roman" panose="02020603050405020304" pitchFamily="18" charset="0"/>
              </a:rPr>
              <a:t>Nevertheless, to further enhance model performance, it is recommended to consider text preprocessing techniques, such as the removal of stop words, punctuation, special characters, and webpage links, conversion to lowercase, as well as the application of stemming and lemmatization. These strategies can contribute to more refined and accurate model predictions.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78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111676"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Conclusion</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2" name="TextBox 1">
            <a:extLst>
              <a:ext uri="{FF2B5EF4-FFF2-40B4-BE49-F238E27FC236}">
                <a16:creationId xmlns:a16="http://schemas.microsoft.com/office/drawing/2014/main" id="{37C76DB9-D99E-40BA-3FF2-2902206740C1}"/>
              </a:ext>
            </a:extLst>
          </p:cNvPr>
          <p:cNvSpPr txBox="1"/>
          <p:nvPr/>
        </p:nvSpPr>
        <p:spPr>
          <a:xfrm>
            <a:off x="532435" y="2592729"/>
            <a:ext cx="1112713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Our work here contributes to the ongoing efforts for implementation of a Natural Language Processing (NLP) model designed for the segmentation of text lines in medical research paper abstracts. In this paper we extensively carried out empirical study of various deep learning models and explored particularly the bio-medical domain. The proposed model can be regarded as an initial benchmark, marking the starting point of an ongoing effort to construct an enhanced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82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3" name="TextBox 2">
            <a:extLst>
              <a:ext uri="{FF2B5EF4-FFF2-40B4-BE49-F238E27FC236}">
                <a16:creationId xmlns:a16="http://schemas.microsoft.com/office/drawing/2014/main" id="{49AC51E5-34C7-9CC4-B5DD-F42074F7BFCC}"/>
              </a:ext>
            </a:extLst>
          </p:cNvPr>
          <p:cNvSpPr txBox="1"/>
          <p:nvPr/>
        </p:nvSpPr>
        <p:spPr>
          <a:xfrm>
            <a:off x="471303" y="1988786"/>
            <a:ext cx="11510269" cy="4031873"/>
          </a:xfrm>
          <a:prstGeom prst="rect">
            <a:avLst/>
          </a:prstGeom>
          <a:noFill/>
        </p:spPr>
        <p:txBody>
          <a:bodyPr wrap="square" rtlCol="0">
            <a:spAutoFit/>
          </a:bodyPr>
          <a:lstStyle/>
          <a:p>
            <a:pPr algn="l" rtl="0"/>
            <a:r>
              <a:rPr lang="en-IN" sz="1600" dirty="0">
                <a:effectLst/>
                <a:latin typeface="Times New Roman" panose="02020603050405020304" pitchFamily="18" charset="0"/>
                <a:cs typeface="Times New Roman" panose="02020603050405020304" pitchFamily="18" charset="0"/>
              </a:rPr>
              <a:t>[1]   Franck </a:t>
            </a:r>
            <a:r>
              <a:rPr lang="en-IN" sz="1600" dirty="0" err="1">
                <a:effectLst/>
                <a:latin typeface="Times New Roman" panose="02020603050405020304" pitchFamily="18" charset="0"/>
                <a:cs typeface="Times New Roman" panose="02020603050405020304" pitchFamily="18" charset="0"/>
              </a:rPr>
              <a:t>Dernoncourt</a:t>
            </a:r>
            <a:r>
              <a:rPr lang="en-IN" sz="1600" dirty="0">
                <a:effectLst/>
                <a:latin typeface="Times New Roman" panose="02020603050405020304" pitchFamily="18" charset="0"/>
                <a:cs typeface="Times New Roman" panose="02020603050405020304" pitchFamily="18" charset="0"/>
              </a:rPr>
              <a:t> and Ji Young Lee, ”PubMed 200k RCT: a Dataset</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for Sequential Sentence Classification in Medical Abstracts,” 2017 In</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Proceedings of the Eighth International Joint Conference on Natural</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Language Processing (Volume 2: Short Papers), pages 308–313, Taipei,</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Taiwan. Asian Federation of Natural Language Processing.</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[2]   A. </a:t>
            </a:r>
            <a:r>
              <a:rPr lang="en-IN" sz="1600" dirty="0" err="1">
                <a:effectLst/>
                <a:latin typeface="Times New Roman" panose="02020603050405020304" pitchFamily="18" charset="0"/>
                <a:cs typeface="Times New Roman" panose="02020603050405020304" pitchFamily="18" charset="0"/>
              </a:rPr>
              <a:t>Brack</a:t>
            </a:r>
            <a:r>
              <a:rPr lang="en-IN" sz="1600" dirty="0">
                <a:effectLst/>
                <a:latin typeface="Times New Roman" panose="02020603050405020304" pitchFamily="18" charset="0"/>
                <a:cs typeface="Times New Roman" panose="02020603050405020304" pitchFamily="18" charset="0"/>
              </a:rPr>
              <a:t>, A. Hoppe, P. </a:t>
            </a:r>
            <a:r>
              <a:rPr lang="en-IN" sz="1600" dirty="0" err="1">
                <a:effectLst/>
                <a:latin typeface="Times New Roman" panose="02020603050405020304" pitchFamily="18" charset="0"/>
                <a:cs typeface="Times New Roman" panose="02020603050405020304" pitchFamily="18" charset="0"/>
              </a:rPr>
              <a:t>Buschermohle</a:t>
            </a:r>
            <a:r>
              <a:rPr lang="en-IN" sz="1600" dirty="0">
                <a:effectLst/>
                <a:latin typeface="Times New Roman" panose="02020603050405020304" pitchFamily="18" charset="0"/>
                <a:cs typeface="Times New Roman" panose="02020603050405020304" pitchFamily="18" charset="0"/>
              </a:rPr>
              <a:t> and R. </a:t>
            </a:r>
            <a:r>
              <a:rPr lang="en-IN" sz="1600" dirty="0" err="1">
                <a:effectLst/>
                <a:latin typeface="Times New Roman" panose="02020603050405020304" pitchFamily="18" charset="0"/>
                <a:cs typeface="Times New Roman" panose="02020603050405020304" pitchFamily="18" charset="0"/>
              </a:rPr>
              <a:t>Ewerth</a:t>
            </a:r>
            <a:r>
              <a:rPr lang="en-IN" sz="1600" dirty="0">
                <a:effectLst/>
                <a:latin typeface="Times New Roman" panose="02020603050405020304" pitchFamily="18" charset="0"/>
                <a:cs typeface="Times New Roman" panose="02020603050405020304" pitchFamily="18" charset="0"/>
              </a:rPr>
              <a:t>, ”Cross-Domain</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Multi-Task Learning for Sequential Sentence Classification in Research</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Papers,” in 2022 ACM/IEEE Joint Conference on Digital Libraries</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(JCDL), Cologne, Germany, 2022 pp.1-13.</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[3]   Soumya Banerjee, </a:t>
            </a:r>
            <a:r>
              <a:rPr lang="en-IN" sz="1600" dirty="0" err="1">
                <a:effectLst/>
                <a:latin typeface="Times New Roman" panose="02020603050405020304" pitchFamily="18" charset="0"/>
                <a:cs typeface="Times New Roman" panose="02020603050405020304" pitchFamily="18" charset="0"/>
              </a:rPr>
              <a:t>Debarshi</a:t>
            </a:r>
            <a:r>
              <a:rPr lang="en-IN" sz="1600" dirty="0">
                <a:effectLst/>
                <a:latin typeface="Times New Roman" panose="02020603050405020304" pitchFamily="18" charset="0"/>
                <a:cs typeface="Times New Roman" panose="02020603050405020304" pitchFamily="18" charset="0"/>
              </a:rPr>
              <a:t> Kumar Sanyal, </a:t>
            </a:r>
            <a:r>
              <a:rPr lang="en-IN" sz="1600" dirty="0" err="1">
                <a:effectLst/>
                <a:latin typeface="Times New Roman" panose="02020603050405020304" pitchFamily="18" charset="0"/>
                <a:cs typeface="Times New Roman" panose="02020603050405020304" pitchFamily="18" charset="0"/>
              </a:rPr>
              <a:t>Samiran</a:t>
            </a:r>
            <a:r>
              <a:rPr lang="en-IN" sz="1600" dirty="0">
                <a:effectLst/>
                <a:latin typeface="Times New Roman" panose="02020603050405020304" pitchFamily="18" charset="0"/>
                <a:cs typeface="Times New Roman" panose="02020603050405020304" pitchFamily="18" charset="0"/>
              </a:rPr>
              <a:t> Chattopadhyay,</a:t>
            </a:r>
            <a:r>
              <a:rPr lang="en-IN" sz="1600" dirty="0">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Plaban</a:t>
            </a:r>
            <a:r>
              <a:rPr lang="en-IN" sz="1600" dirty="0">
                <a:effectLst/>
                <a:latin typeface="Times New Roman" panose="02020603050405020304" pitchFamily="18" charset="0"/>
                <a:cs typeface="Times New Roman" panose="02020603050405020304" pitchFamily="18" charset="0"/>
              </a:rPr>
              <a:t> Kumar </a:t>
            </a:r>
            <a:r>
              <a:rPr lang="en-IN" sz="1600" dirty="0" err="1">
                <a:effectLst/>
                <a:latin typeface="Times New Roman" panose="02020603050405020304" pitchFamily="18" charset="0"/>
                <a:cs typeface="Times New Roman" panose="02020603050405020304" pitchFamily="18" charset="0"/>
              </a:rPr>
              <a:t>Bhowmick</a:t>
            </a:r>
            <a:r>
              <a:rPr lang="en-IN" sz="1600" dirty="0">
                <a:effectLst/>
                <a:latin typeface="Times New Roman" panose="02020603050405020304" pitchFamily="18" charset="0"/>
                <a:cs typeface="Times New Roman" panose="02020603050405020304" pitchFamily="18" charset="0"/>
              </a:rPr>
              <a:t>, and Partha </a:t>
            </a:r>
            <a:r>
              <a:rPr lang="en-IN" sz="1600" dirty="0" err="1">
                <a:effectLst/>
                <a:latin typeface="Times New Roman" panose="02020603050405020304" pitchFamily="18" charset="0"/>
                <a:cs typeface="Times New Roman" panose="02020603050405020304" pitchFamily="18" charset="0"/>
              </a:rPr>
              <a:t>Pratim</a:t>
            </a:r>
            <a:r>
              <a:rPr lang="en-IN" sz="1600" dirty="0">
                <a:effectLst/>
                <a:latin typeface="Times New Roman" panose="02020603050405020304" pitchFamily="18" charset="0"/>
                <a:cs typeface="Times New Roman" panose="02020603050405020304" pitchFamily="18" charset="0"/>
              </a:rPr>
              <a:t> Das. 2020. Segmenting</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Scientific Abstracts into Discourse Categories: A Deep Learning-Based</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Approach for Sparse </a:t>
            </a:r>
            <a:r>
              <a:rPr lang="en-IN" sz="1600" dirty="0" err="1">
                <a:effectLst/>
                <a:latin typeface="Times New Roman" panose="02020603050405020304" pitchFamily="18" charset="0"/>
                <a:cs typeface="Times New Roman" panose="02020603050405020304" pitchFamily="18" charset="0"/>
              </a:rPr>
              <a:t>Labeled</a:t>
            </a:r>
            <a:r>
              <a:rPr lang="en-IN" sz="1600" dirty="0">
                <a:effectLst/>
                <a:latin typeface="Times New Roman" panose="02020603050405020304" pitchFamily="18" charset="0"/>
                <a:cs typeface="Times New Roman" panose="02020603050405020304" pitchFamily="18" charset="0"/>
              </a:rPr>
              <a:t> Data. In Proceedings of the ACM/IEEE</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Joint Conference on Digital Libraries in 2020 (JCDL ’20). Association for Computing Machinery, New York, NY, USA, 429–432.</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hlinkClick r:id="rId4"/>
              </a:rPr>
              <a:t>https://doi.org/10.1145/3383583.3398598</a:t>
            </a:r>
            <a:r>
              <a:rPr lang="en-IN" sz="1600" dirty="0">
                <a:effectLst/>
                <a:latin typeface="Times New Roman" panose="02020603050405020304" pitchFamily="18" charset="0"/>
                <a:cs typeface="Times New Roman" panose="02020603050405020304" pitchFamily="18" charset="0"/>
              </a:rPr>
              <a:t> </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[4]   Di Jin and Peter </a:t>
            </a:r>
            <a:r>
              <a:rPr lang="en-IN" sz="1600" dirty="0" err="1">
                <a:effectLst/>
                <a:latin typeface="Times New Roman" panose="02020603050405020304" pitchFamily="18" charset="0"/>
                <a:cs typeface="Times New Roman" panose="02020603050405020304" pitchFamily="18" charset="0"/>
              </a:rPr>
              <a:t>Szolovits</a:t>
            </a:r>
            <a:r>
              <a:rPr lang="en-IN" sz="1600" dirty="0">
                <a:effectLst/>
                <a:latin typeface="Times New Roman" panose="02020603050405020304" pitchFamily="18" charset="0"/>
                <a:cs typeface="Times New Roman" panose="02020603050405020304" pitchFamily="18" charset="0"/>
              </a:rPr>
              <a:t>,”Hierarchical Neural Networks for Sequential Sentence Classification in Medical Scientific Abstracts,” 2018 In Proceedings of the 2018 Conference on Empirical Methods in Natural</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Language Processing, pages 3100–3109, Brussels, Belgium. Association</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for Computational Linguistics.</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[5]   </a:t>
            </a:r>
            <a:r>
              <a:rPr lang="en-IN" sz="1600" dirty="0" err="1">
                <a:effectLst/>
                <a:latin typeface="Times New Roman" panose="02020603050405020304" pitchFamily="18" charset="0"/>
                <a:cs typeface="Times New Roman" panose="02020603050405020304" pitchFamily="18" charset="0"/>
              </a:rPr>
              <a:t>Xichen</a:t>
            </a:r>
            <a:r>
              <a:rPr lang="en-IN" sz="1600" dirty="0">
                <a:effectLst/>
                <a:latin typeface="Times New Roman" panose="02020603050405020304" pitchFamily="18" charset="0"/>
                <a:cs typeface="Times New Roman" panose="02020603050405020304" pitchFamily="18" charset="0"/>
              </a:rPr>
              <a:t> Shang, </a:t>
            </a:r>
            <a:r>
              <a:rPr lang="en-IN" sz="1600" dirty="0" err="1">
                <a:effectLst/>
                <a:latin typeface="Times New Roman" panose="02020603050405020304" pitchFamily="18" charset="0"/>
                <a:cs typeface="Times New Roman" panose="02020603050405020304" pitchFamily="18" charset="0"/>
              </a:rPr>
              <a:t>Qianli</a:t>
            </a:r>
            <a:r>
              <a:rPr lang="en-IN" sz="1600" dirty="0">
                <a:effectLst/>
                <a:latin typeface="Times New Roman" panose="02020603050405020304" pitchFamily="18" charset="0"/>
                <a:cs typeface="Times New Roman" panose="02020603050405020304" pitchFamily="18" charset="0"/>
              </a:rPr>
              <a:t> Ma, </a:t>
            </a:r>
            <a:r>
              <a:rPr lang="en-IN" sz="1600" dirty="0" err="1">
                <a:effectLst/>
                <a:latin typeface="Times New Roman" panose="02020603050405020304" pitchFamily="18" charset="0"/>
                <a:cs typeface="Times New Roman" panose="02020603050405020304" pitchFamily="18" charset="0"/>
              </a:rPr>
              <a:t>Zhenxi</a:t>
            </a:r>
            <a:r>
              <a:rPr lang="en-IN" sz="1600" dirty="0">
                <a:effectLst/>
                <a:latin typeface="Times New Roman" panose="02020603050405020304" pitchFamily="18" charset="0"/>
                <a:cs typeface="Times New Roman" panose="02020603050405020304" pitchFamily="18" charset="0"/>
              </a:rPr>
              <a:t> Lin, </a:t>
            </a:r>
            <a:r>
              <a:rPr lang="en-IN" sz="1600" dirty="0" err="1">
                <a:effectLst/>
                <a:latin typeface="Times New Roman" panose="02020603050405020304" pitchFamily="18" charset="0"/>
                <a:cs typeface="Times New Roman" panose="02020603050405020304" pitchFamily="18" charset="0"/>
              </a:rPr>
              <a:t>Jiangyue</a:t>
            </a:r>
            <a:r>
              <a:rPr lang="en-IN" sz="1600" dirty="0">
                <a:effectLst/>
                <a:latin typeface="Times New Roman" panose="02020603050405020304" pitchFamily="18" charset="0"/>
                <a:cs typeface="Times New Roman" panose="02020603050405020304" pitchFamily="18" charset="0"/>
              </a:rPr>
              <a:t> Yan, and </a:t>
            </a:r>
            <a:r>
              <a:rPr lang="en-IN" sz="1600" dirty="0" err="1">
                <a:effectLst/>
                <a:latin typeface="Times New Roman" panose="02020603050405020304" pitchFamily="18" charset="0"/>
                <a:cs typeface="Times New Roman" panose="02020603050405020304" pitchFamily="18" charset="0"/>
              </a:rPr>
              <a:t>Zipeng</a:t>
            </a:r>
            <a:r>
              <a:rPr lang="en-IN" sz="1600" dirty="0">
                <a:effectLst/>
                <a:latin typeface="Times New Roman" panose="02020603050405020304" pitchFamily="18" charset="0"/>
                <a:cs typeface="Times New Roman" panose="02020603050405020304" pitchFamily="18" charset="0"/>
              </a:rPr>
              <a:t> Chen,</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 Span-based Dynamic Local Attention Model for Sequential Sentence</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Classification,” 2021 In Proceedings of the 59th Annual Meeting of the</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Association for Computational Linguistics and the 11th International</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Joint Conference on Natural Language Processing (Volume 2: Short</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Papers), pages 198–203, Online. Association for Computational Linguistics.</a:t>
            </a:r>
            <a:endParaRPr lang="en-US" dirty="0"/>
          </a:p>
        </p:txBody>
      </p:sp>
    </p:spTree>
    <p:extLst>
      <p:ext uri="{BB962C8B-B14F-4D97-AF65-F5344CB8AC3E}">
        <p14:creationId xmlns:p14="http://schemas.microsoft.com/office/powerpoint/2010/main" val="393478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References</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3" name="TextBox 2">
            <a:extLst>
              <a:ext uri="{FF2B5EF4-FFF2-40B4-BE49-F238E27FC236}">
                <a16:creationId xmlns:a16="http://schemas.microsoft.com/office/drawing/2014/main" id="{49AC51E5-34C7-9CC4-B5DD-F42074F7BFCC}"/>
              </a:ext>
            </a:extLst>
          </p:cNvPr>
          <p:cNvSpPr txBox="1"/>
          <p:nvPr/>
        </p:nvSpPr>
        <p:spPr>
          <a:xfrm>
            <a:off x="471303" y="1988786"/>
            <a:ext cx="11510269" cy="4770537"/>
          </a:xfrm>
          <a:prstGeom prst="rect">
            <a:avLst/>
          </a:prstGeom>
          <a:noFill/>
        </p:spPr>
        <p:txBody>
          <a:bodyPr wrap="square" rtlCol="0">
            <a:spAutoFit/>
          </a:bodyPr>
          <a:lstStyle/>
          <a:p>
            <a:pPr algn="l" rtl="0"/>
            <a:r>
              <a:rPr lang="en-IN" sz="1600" dirty="0">
                <a:effectLst/>
                <a:latin typeface="Times New Roman" panose="02020603050405020304" pitchFamily="18" charset="0"/>
                <a:cs typeface="Times New Roman" panose="02020603050405020304" pitchFamily="18" charset="0"/>
              </a:rPr>
              <a:t>[6]    </a:t>
            </a:r>
            <a:r>
              <a:rPr lang="en-IN" sz="1600" dirty="0" err="1">
                <a:effectLst/>
                <a:latin typeface="Times New Roman" panose="02020603050405020304" pitchFamily="18" charset="0"/>
                <a:cs typeface="Times New Roman" panose="02020603050405020304" pitchFamily="18" charset="0"/>
              </a:rPr>
              <a:t>Hassanzadeh</a:t>
            </a:r>
            <a:r>
              <a:rPr lang="en-IN" sz="1600" dirty="0">
                <a:effectLst/>
                <a:latin typeface="Times New Roman" panose="02020603050405020304" pitchFamily="18" charset="0"/>
                <a:cs typeface="Times New Roman" panose="02020603050405020304" pitchFamily="18" charset="0"/>
              </a:rPr>
              <a:t> H, Groza T, Hunter J. Identifying scientific artefacts in biomedical literature: the Evidence Based Medicine use case. J Biomed Inform. 2014 Jun;49:159-70. Doi: 10.1016/j.jbi.2014.02.006. Epub 2014 Feb 14. PMID: 24530879.</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[7]    Adam Gabriel </a:t>
            </a:r>
            <a:r>
              <a:rPr lang="en-IN" sz="1600" dirty="0" err="1">
                <a:effectLst/>
                <a:latin typeface="Times New Roman" panose="02020603050405020304" pitchFamily="18" charset="0"/>
                <a:cs typeface="Times New Roman" panose="02020603050405020304" pitchFamily="18" charset="0"/>
              </a:rPr>
              <a:t>Dobrakowski</a:t>
            </a:r>
            <a:r>
              <a:rPr lang="en-IN" sz="1600" dirty="0">
                <a:effectLst/>
                <a:latin typeface="Times New Roman" panose="02020603050405020304" pitchFamily="18" charset="0"/>
                <a:cs typeface="Times New Roman" panose="02020603050405020304" pitchFamily="18" charset="0"/>
              </a:rPr>
              <a:t>, Agnieszka </a:t>
            </a:r>
            <a:r>
              <a:rPr lang="en-IN" sz="1600" dirty="0" err="1">
                <a:effectLst/>
                <a:latin typeface="Times New Roman" panose="02020603050405020304" pitchFamily="18" charset="0"/>
                <a:cs typeface="Times New Roman" panose="02020603050405020304" pitchFamily="18" charset="0"/>
              </a:rPr>
              <a:t>Mykowiecka</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Małgorzata</a:t>
            </a:r>
            <a:r>
              <a:rPr lang="en-IN"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Marciniak, Wojciech Jaworski, </a:t>
            </a:r>
            <a:r>
              <a:rPr lang="en-IN" sz="1600" dirty="0" err="1">
                <a:effectLst/>
                <a:latin typeface="Times New Roman" panose="02020603050405020304" pitchFamily="18" charset="0"/>
                <a:cs typeface="Times New Roman" panose="02020603050405020304" pitchFamily="18" charset="0"/>
              </a:rPr>
              <a:t>Przemysław</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Biecek</a:t>
            </a:r>
            <a:r>
              <a:rPr lang="en-IN" sz="1600" dirty="0">
                <a:effectLst/>
                <a:latin typeface="Times New Roman" panose="02020603050405020304" pitchFamily="18" charset="0"/>
                <a:cs typeface="Times New Roman" panose="02020603050405020304" pitchFamily="18" charset="0"/>
              </a:rPr>
              <a:t>, ”Interpretable segmentation of medical free-text records based on word embeddings.” in Journal of Intelligent Information Systems, 2021, </a:t>
            </a:r>
            <a:r>
              <a:rPr lang="en-IN" sz="1600" dirty="0">
                <a:effectLst/>
                <a:latin typeface="Times New Roman" panose="02020603050405020304" pitchFamily="18" charset="0"/>
                <a:cs typeface="Times New Roman" panose="02020603050405020304" pitchFamily="18" charset="0"/>
                <a:hlinkClick r:id="rId4"/>
              </a:rPr>
              <a:t>https://doi.org/10.1007/s10844-021-00659-4</a:t>
            </a:r>
            <a:r>
              <a:rPr lang="en-IN" sz="1600" dirty="0">
                <a:effectLst/>
                <a:latin typeface="Times New Roman" panose="02020603050405020304" pitchFamily="18" charset="0"/>
                <a:cs typeface="Times New Roman" panose="02020603050405020304" pitchFamily="18" charset="0"/>
              </a:rPr>
              <a:t>.</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[8]    Yan Hu, Yong Chen, Hua Xu, ”Towards More Generalizable and Accurate Sentence Classification in Medical Abstracts with Less Data” Springer (Journal of Healthcare Informatics Research), 2023. </a:t>
            </a:r>
            <a:r>
              <a:rPr lang="en-IN" sz="1600" dirty="0">
                <a:effectLst/>
                <a:latin typeface="Times New Roman" panose="02020603050405020304" pitchFamily="18" charset="0"/>
                <a:cs typeface="Times New Roman" panose="02020603050405020304" pitchFamily="18" charset="0"/>
                <a:hlinkClick r:id="rId5"/>
              </a:rPr>
              <a:t>https://doi.org/10.1007/s41666-023-00141-6</a:t>
            </a:r>
            <a:r>
              <a:rPr lang="en-IN" sz="1600" dirty="0">
                <a:effectLst/>
                <a:latin typeface="Times New Roman" panose="02020603050405020304" pitchFamily="18" charset="0"/>
                <a:cs typeface="Times New Roman" panose="02020603050405020304" pitchFamily="18" charset="0"/>
              </a:rPr>
              <a:t> </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[9]    Arman Cohan, </a:t>
            </a:r>
            <a:r>
              <a:rPr lang="en-IN" sz="1600" dirty="0" err="1">
                <a:effectLst/>
                <a:latin typeface="Times New Roman" panose="02020603050405020304" pitchFamily="18" charset="0"/>
                <a:cs typeface="Times New Roman" panose="02020603050405020304" pitchFamily="18" charset="0"/>
              </a:rPr>
              <a:t>Iz</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Beltagy</a:t>
            </a:r>
            <a:r>
              <a:rPr lang="en-IN" sz="1600" dirty="0">
                <a:effectLst/>
                <a:latin typeface="Times New Roman" panose="02020603050405020304" pitchFamily="18" charset="0"/>
                <a:cs typeface="Times New Roman" panose="02020603050405020304" pitchFamily="18" charset="0"/>
              </a:rPr>
              <a:t>, Daniel King, Bhavana Dalvi, Daniel S. Weld. ”Pretrained Language Models for Sequential Sentence Classification.” Proceedings of the 2019 Conference on Empirical Methods in Natural Language Processing and the 9th International Joint Conference on Natural Language Processing (EMNLP-IJCNLP) (2019). </a:t>
            </a:r>
            <a:r>
              <a:rPr lang="en-IN" sz="1600" dirty="0">
                <a:effectLst/>
                <a:latin typeface="Times New Roman" panose="02020603050405020304" pitchFamily="18" charset="0"/>
                <a:cs typeface="Times New Roman" panose="02020603050405020304" pitchFamily="18" charset="0"/>
                <a:hlinkClick r:id="rId6"/>
              </a:rPr>
              <a:t>https://doi.org/10.48550/arXiv.1909.04054</a:t>
            </a:r>
            <a:r>
              <a:rPr lang="en-IN" sz="1600" dirty="0">
                <a:effectLst/>
                <a:latin typeface="Times New Roman" panose="02020603050405020304" pitchFamily="18" charset="0"/>
                <a:cs typeface="Times New Roman" panose="02020603050405020304" pitchFamily="18" charset="0"/>
              </a:rPr>
              <a:t> </a:t>
            </a:r>
          </a:p>
          <a:p>
            <a:pPr algn="l" rtl="0"/>
            <a:r>
              <a:rPr lang="en-IN" sz="1600" dirty="0">
                <a:effectLst/>
                <a:latin typeface="Times New Roman" panose="02020603050405020304" pitchFamily="18" charset="0"/>
                <a:cs typeface="Times New Roman" panose="02020603050405020304" pitchFamily="18" charset="0"/>
              </a:rPr>
              <a:t>[10]  Jeremy Howard, Sebastian Ruder, ”Universal Language Model Finetuning for Text Classification.”, Computation and Language (cs.CL); Machine Learning (cs.LG); Machine Learning (stat.ML), ACL 2018. </a:t>
            </a:r>
            <a:r>
              <a:rPr lang="en-IN" sz="1600" dirty="0">
                <a:effectLst/>
                <a:latin typeface="Times New Roman" panose="02020603050405020304" pitchFamily="18" charset="0"/>
                <a:cs typeface="Times New Roman" panose="02020603050405020304" pitchFamily="18" charset="0"/>
                <a:hlinkClick r:id="rId7"/>
              </a:rPr>
              <a:t>https://doi.org/10.48550/arXiv.1801.06146</a:t>
            </a:r>
            <a:r>
              <a:rPr lang="en-IN" sz="1600" dirty="0">
                <a:effectLst/>
                <a:latin typeface="Times New Roman" panose="02020603050405020304" pitchFamily="18" charset="0"/>
                <a:cs typeface="Times New Roman" panose="02020603050405020304" pitchFamily="18" charset="0"/>
              </a:rPr>
              <a:t> </a:t>
            </a:r>
          </a:p>
          <a:p>
            <a:pPr algn="l" rtl="0"/>
            <a:r>
              <a:rPr lang="en-US" sz="1600" b="0" i="0" dirty="0">
                <a:effectLst/>
                <a:latin typeface="Times New Roman" panose="02020603050405020304" pitchFamily="18" charset="0"/>
                <a:cs typeface="Times New Roman" panose="02020603050405020304" pitchFamily="18" charset="0"/>
              </a:rPr>
              <a:t>[11]  </a:t>
            </a:r>
            <a:r>
              <a:rPr lang="en-US" sz="1600" b="0" i="0" dirty="0" err="1">
                <a:effectLst/>
                <a:latin typeface="Times New Roman" panose="02020603050405020304" pitchFamily="18" charset="0"/>
                <a:cs typeface="Times New Roman" panose="02020603050405020304" pitchFamily="18" charset="0"/>
              </a:rPr>
              <a:t>Xuelian</a:t>
            </a:r>
            <a:r>
              <a:rPr lang="en-US" sz="1600" b="0" i="0" dirty="0">
                <a:effectLst/>
                <a:latin typeface="Times New Roman" panose="02020603050405020304" pitchFamily="18" charset="0"/>
                <a:cs typeface="Times New Roman" panose="02020603050405020304" pitchFamily="18" charset="0"/>
              </a:rPr>
              <a:t> Deng, </a:t>
            </a:r>
            <a:r>
              <a:rPr lang="en-US" sz="1600" b="0" i="0" dirty="0" err="1">
                <a:effectLst/>
                <a:latin typeface="Times New Roman" panose="02020603050405020304" pitchFamily="18" charset="0"/>
                <a:cs typeface="Times New Roman" panose="02020603050405020304" pitchFamily="18" charset="0"/>
              </a:rPr>
              <a:t>Yuqing</a:t>
            </a:r>
            <a:r>
              <a:rPr lang="en-US" sz="1600" b="0" i="0" dirty="0">
                <a:effectLst/>
                <a:latin typeface="Times New Roman" panose="02020603050405020304" pitchFamily="18" charset="0"/>
                <a:cs typeface="Times New Roman" panose="02020603050405020304" pitchFamily="18" charset="0"/>
              </a:rPr>
              <a:t> Li, Jian Weng and Jilian Zhang. ”Feature selection for text classification: A review.” Multi med Tools Appl 78, 3797–3816 (2019). </a:t>
            </a:r>
            <a:r>
              <a:rPr lang="en-US" sz="1600" b="0" i="0" dirty="0">
                <a:effectLst/>
                <a:latin typeface="Times New Roman" panose="02020603050405020304" pitchFamily="18" charset="0"/>
                <a:cs typeface="Times New Roman" panose="02020603050405020304" pitchFamily="18" charset="0"/>
                <a:hlinkClick r:id="rId8"/>
              </a:rPr>
              <a:t>https://doi.org/10.1007/s11042-018-6083-5</a:t>
            </a:r>
            <a:r>
              <a:rPr lang="en-US" sz="1600" b="0" i="0" dirty="0">
                <a:effectLst/>
                <a:latin typeface="Times New Roman" panose="02020603050405020304" pitchFamily="18" charset="0"/>
                <a:cs typeface="Times New Roman" panose="02020603050405020304" pitchFamily="18" charset="0"/>
              </a:rPr>
              <a:t> </a:t>
            </a:r>
          </a:p>
          <a:p>
            <a:pPr algn="l" rtl="0"/>
            <a:r>
              <a:rPr lang="en-US" sz="1600" dirty="0">
                <a:latin typeface="Times New Roman" panose="02020603050405020304" pitchFamily="18" charset="0"/>
                <a:cs typeface="Times New Roman" panose="02020603050405020304" pitchFamily="18" charset="0"/>
              </a:rPr>
              <a:t>[12]  Jason Wei, Kai Zou. "EDA: Easy Data Augmentation Techniques for Boosting Performance on Text Classification Tasks" EMNLP-IJCNLP 2019 short paper. </a:t>
            </a:r>
            <a:r>
              <a:rPr lang="en-US" sz="1600" dirty="0">
                <a:latin typeface="Times New Roman" panose="02020603050405020304" pitchFamily="18" charset="0"/>
                <a:cs typeface="Times New Roman" panose="02020603050405020304" pitchFamily="18" charset="0"/>
                <a:hlinkClick r:id="rId9"/>
              </a:rPr>
              <a:t>https://doi.org/10.48550/arXiv.1901.11196</a:t>
            </a:r>
            <a:r>
              <a:rPr lang="en-US" sz="1600" dirty="0">
                <a:latin typeface="Times New Roman" panose="02020603050405020304" pitchFamily="18" charset="0"/>
                <a:cs typeface="Times New Roman" panose="02020603050405020304" pitchFamily="18" charset="0"/>
              </a:rPr>
              <a:t> </a:t>
            </a:r>
          </a:p>
          <a:p>
            <a:pPr algn="l" rtl="0"/>
            <a:r>
              <a:rPr lang="en-IN" sz="1600" dirty="0">
                <a:effectLst/>
                <a:latin typeface="Times New Roman" panose="02020603050405020304" pitchFamily="18" charset="0"/>
                <a:cs typeface="Times New Roman" panose="02020603050405020304" pitchFamily="18" charset="0"/>
              </a:rPr>
              <a:t>[13]  Shervin </a:t>
            </a:r>
            <a:r>
              <a:rPr lang="en-IN" sz="1600" dirty="0" err="1">
                <a:effectLst/>
                <a:latin typeface="Times New Roman" panose="02020603050405020304" pitchFamily="18" charset="0"/>
                <a:cs typeface="Times New Roman" panose="02020603050405020304" pitchFamily="18" charset="0"/>
              </a:rPr>
              <a:t>Minaee</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Nal</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Kalchbrenner</a:t>
            </a:r>
            <a:r>
              <a:rPr lang="en-IN" sz="1600" dirty="0">
                <a:effectLst/>
                <a:latin typeface="Times New Roman" panose="02020603050405020304" pitchFamily="18" charset="0"/>
                <a:cs typeface="Times New Roman" panose="02020603050405020304" pitchFamily="18" charset="0"/>
              </a:rPr>
              <a:t>, Erik Cambria, </a:t>
            </a:r>
            <a:r>
              <a:rPr lang="en-IN" sz="1600" dirty="0" err="1">
                <a:effectLst/>
                <a:latin typeface="Times New Roman" panose="02020603050405020304" pitchFamily="18" charset="0"/>
                <a:cs typeface="Times New Roman" panose="02020603050405020304" pitchFamily="18" charset="0"/>
              </a:rPr>
              <a:t>Narjes</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Nikzad</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Meysam</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Chenaghlu</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Jianfeng</a:t>
            </a:r>
            <a:r>
              <a:rPr lang="en-IN" sz="1600" dirty="0">
                <a:effectLst/>
                <a:latin typeface="Times New Roman" panose="02020603050405020304" pitchFamily="18" charset="0"/>
                <a:cs typeface="Times New Roman" panose="02020603050405020304" pitchFamily="18" charset="0"/>
              </a:rPr>
              <a:t> Gao. "Deep Learning Based Text Classification: A Comprehensive Review" Computation and Language (cs.CL); Machine Learning (cs.LG); Machine Learning (stat.ML), 2021. </a:t>
            </a:r>
            <a:r>
              <a:rPr lang="en-IN" sz="1600" dirty="0">
                <a:effectLst/>
                <a:latin typeface="Times New Roman" panose="02020603050405020304" pitchFamily="18" charset="0"/>
                <a:cs typeface="Times New Roman" panose="02020603050405020304" pitchFamily="18" charset="0"/>
                <a:hlinkClick r:id="rId10"/>
              </a:rPr>
              <a:t>https://doi.org/10.48550/arXiv.2004.03705</a:t>
            </a:r>
            <a:r>
              <a:rPr lang="en-IN" sz="160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9098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endPar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2" name="Rectangle 1"/>
          <p:cNvSpPr/>
          <p:nvPr/>
        </p:nvSpPr>
        <p:spPr>
          <a:xfrm>
            <a:off x="199776" y="2796961"/>
            <a:ext cx="11328742" cy="2051331"/>
          </a:xfrm>
          <a:prstGeom prst="rect">
            <a:avLst/>
          </a:prstGeom>
        </p:spPr>
        <p:txBody>
          <a:bodyPr wrap="none">
            <a:spAutoFit/>
          </a:bodyPr>
          <a:lstStyle/>
          <a:p>
            <a:pPr algn="ctr">
              <a:lnSpc>
                <a:spcPct val="130000"/>
              </a:lnSpc>
              <a:spcAft>
                <a:spcPts val="250"/>
              </a:spcAft>
              <a:buSzPts val="800"/>
              <a:tabLst>
                <a:tab pos="228600" algn="l"/>
              </a:tabLst>
            </a:pPr>
            <a:r>
              <a:rPr lang="en-US" sz="4800" b="1" dirty="0">
                <a:latin typeface="Times New Roman" panose="02020603050405020304" pitchFamily="18" charset="0"/>
                <a:ea typeface="MS Mincho"/>
                <a:cs typeface="Times New Roman" panose="02020603050405020304" pitchFamily="18" charset="0"/>
              </a:rPr>
              <a:t>Thank you!!!!!!</a:t>
            </a:r>
          </a:p>
          <a:p>
            <a:pPr algn="ctr">
              <a:lnSpc>
                <a:spcPct val="130000"/>
              </a:lnSpc>
              <a:spcAft>
                <a:spcPts val="250"/>
              </a:spcAft>
              <a:buSzPts val="800"/>
              <a:tabLst>
                <a:tab pos="228600" algn="l"/>
              </a:tabLst>
            </a:pPr>
            <a:r>
              <a:rPr lang="en-US" sz="4800" b="1" dirty="0">
                <a:latin typeface="Times New Roman" panose="02020603050405020304" pitchFamily="18" charset="0"/>
                <a:ea typeface="MS Mincho"/>
                <a:cs typeface="Times New Roman" panose="02020603050405020304" pitchFamily="18" charset="0"/>
              </a:rPr>
              <a:t>Any questions or suggestions are welcome.</a:t>
            </a:r>
          </a:p>
        </p:txBody>
      </p:sp>
    </p:spTree>
    <p:extLst>
      <p:ext uri="{BB962C8B-B14F-4D97-AF65-F5344CB8AC3E}">
        <p14:creationId xmlns:p14="http://schemas.microsoft.com/office/powerpoint/2010/main" val="107623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Abstract</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3" name="TextBox 2">
            <a:extLst>
              <a:ext uri="{FF2B5EF4-FFF2-40B4-BE49-F238E27FC236}">
                <a16:creationId xmlns:a16="http://schemas.microsoft.com/office/drawing/2014/main" id="{B41A3F8E-95A3-71FE-E9D7-6653B72D962C}"/>
              </a:ext>
            </a:extLst>
          </p:cNvPr>
          <p:cNvSpPr txBox="1"/>
          <p:nvPr/>
        </p:nvSpPr>
        <p:spPr>
          <a:xfrm>
            <a:off x="613186" y="2200583"/>
            <a:ext cx="11080376" cy="4524315"/>
          </a:xfrm>
          <a:prstGeom prst="rect">
            <a:avLst/>
          </a:prstGeom>
          <a:noFill/>
        </p:spPr>
        <p:txBody>
          <a:bodyPr wrap="square">
            <a:spAutoFit/>
          </a:bodyPr>
          <a:lstStyle/>
          <a:p>
            <a:pPr algn="just"/>
            <a:r>
              <a:rPr lang="en-US" sz="1800" b="0" i="0" dirty="0">
                <a:effectLst/>
                <a:latin typeface="Times New Roman" panose="02020603050405020304" pitchFamily="18" charset="0"/>
                <a:cs typeface="Times New Roman" panose="02020603050405020304" pitchFamily="18" charset="0"/>
              </a:rPr>
              <a:t>	Randomized control trials (RCTs) are essential for evaluating the effectiveness of medical interventions, but their results are often buried within lengthy and complex documents. Efficiently extracting and organizing critical information from RCT abstracts can significantly impact evidence-based decision-making and healthcare research. The automated segmentation of medical abstracts is a vital component of medical information retrieval and analysis, significantly impacting clinical decision-making, healthcare research, and knowledge discovery.  This paper presents an innovative approach to segmenting abstracts of RCTs through the application of natural language processing (NLP) and neural networks. The practical applications of NLP and neural network-based text segmentation in the context of RCTs are exemplified, ranging from systematic reviews and meta-analyses to the development of clinical guidelines. Case studies are presented to showcase the impact of this technology in improving the accessibility and utilization of RCT results. This paper serves as a valuable resource for researchers, healthcare professionals, and data scientists, offering a glimpse into the future of RCT abstract segmentation. It underscores the pivotal role of NLP and neural networks in unlocking the potential of RCT data, ultimately advancing the field of evidence-based medicine and healthcare decision-making.</a:t>
            </a:r>
          </a:p>
          <a:p>
            <a:r>
              <a:rPr lang="en-US" sz="1800" b="1" i="1" dirty="0">
                <a:effectLst/>
                <a:latin typeface="Times New Roman" panose="02020603050405020304" pitchFamily="18" charset="0"/>
                <a:cs typeface="Times New Roman" panose="02020603050405020304" pitchFamily="18" charset="0"/>
              </a:rPr>
              <a:t>Index Terms </a:t>
            </a:r>
            <a:r>
              <a:rPr lang="en-US" sz="1800" b="0" i="0" dirty="0">
                <a:effectLst/>
                <a:latin typeface="Times New Roman" panose="02020603050405020304" pitchFamily="18" charset="0"/>
                <a:cs typeface="Times New Roman" panose="02020603050405020304" pitchFamily="18" charset="0"/>
              </a:rPr>
              <a:t>— medical abstract, text segmentation, randomized control trial (RCT),natural language processing(NLP),neural networks.</a:t>
            </a:r>
            <a:endParaRPr lang="en-US" sz="1800" dirty="0">
              <a:solidFill>
                <a:srgbClr val="374151"/>
              </a:solidFill>
              <a:latin typeface="Times New Roman" panose="02020603050405020304" pitchFamily="18" charset="0"/>
              <a:cs typeface="Times New Roman" panose="02020603050405020304" pitchFamily="18" charset="0"/>
            </a:endParaRPr>
          </a:p>
          <a:p>
            <a:pPr algn="just"/>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Introduction</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2" name="Content Placeholder 2">
            <a:extLst>
              <a:ext uri="{FF2B5EF4-FFF2-40B4-BE49-F238E27FC236}">
                <a16:creationId xmlns:a16="http://schemas.microsoft.com/office/drawing/2014/main" id="{65FBA506-E216-325F-9747-E57B2900FB1D}"/>
              </a:ext>
            </a:extLst>
          </p:cNvPr>
          <p:cNvSpPr>
            <a:spLocks noGrp="1"/>
          </p:cNvSpPr>
          <p:nvPr/>
        </p:nvSpPr>
        <p:spPr>
          <a:xfrm>
            <a:off x="678215" y="2166345"/>
            <a:ext cx="11069135" cy="44711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Medical practice too often fails to incorporate recent medical advances. </a:t>
            </a:r>
          </a:p>
          <a:p>
            <a:r>
              <a:rPr lang="en-IN" sz="2400" dirty="0">
                <a:latin typeface="Times New Roman" panose="02020603050405020304" pitchFamily="18" charset="0"/>
                <a:cs typeface="Times New Roman" panose="02020603050405020304" pitchFamily="18" charset="0"/>
              </a:rPr>
              <a:t>The two main reasons for this failure are :</a:t>
            </a:r>
          </a:p>
          <a:p>
            <a:pPr lvl="1">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That over 25 million scholarly medical articles have been published</a:t>
            </a:r>
          </a:p>
          <a:p>
            <a:pPr lvl="1">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Medical practitioners do not have the time to perform literature reviews</a:t>
            </a:r>
          </a:p>
          <a:p>
            <a:r>
              <a:rPr lang="en-IN" sz="2400" dirty="0">
                <a:latin typeface="Times New Roman" panose="02020603050405020304" pitchFamily="18" charset="0"/>
                <a:cs typeface="Times New Roman" panose="02020603050405020304" pitchFamily="18" charset="0"/>
              </a:rPr>
              <a:t> Systematic reviews aim at summarizing published medical evidence but writing them requires tremendous human efforts.</a:t>
            </a:r>
          </a:p>
          <a:p>
            <a:r>
              <a:rPr lang="en-IN" sz="2400" dirty="0">
                <a:latin typeface="Times New Roman" panose="02020603050405020304" pitchFamily="18" charset="0"/>
                <a:cs typeface="Times New Roman" panose="02020603050405020304" pitchFamily="18" charset="0"/>
              </a:rPr>
              <a:t>Several natural language processing methods based on artificial neural networks try to facilitate the completion of systematic reviews. </a:t>
            </a:r>
          </a:p>
          <a:p>
            <a:r>
              <a:rPr lang="en-IN" sz="2400" dirty="0">
                <a:latin typeface="Times New Roman" panose="02020603050405020304" pitchFamily="18" charset="0"/>
                <a:cs typeface="Times New Roman" panose="02020603050405020304" pitchFamily="18" charset="0"/>
              </a:rPr>
              <a:t>In particular,  we focus on short-text classification, to help authors of systematic reviews locate the desired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48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Literature Survey</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5" name="TextBox 4">
            <a:extLst>
              <a:ext uri="{FF2B5EF4-FFF2-40B4-BE49-F238E27FC236}">
                <a16:creationId xmlns:a16="http://schemas.microsoft.com/office/drawing/2014/main" id="{BE141434-78C3-47C6-873D-309216EF4692}"/>
              </a:ext>
            </a:extLst>
          </p:cNvPr>
          <p:cNvSpPr txBox="1"/>
          <p:nvPr/>
        </p:nvSpPr>
        <p:spPr>
          <a:xfrm>
            <a:off x="602428" y="2308305"/>
            <a:ext cx="11209468" cy="3970318"/>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A comprehensive study has been done on text classification in the domain of medical research papers. Some of the most recent and prominent ones have been used for this literature survey. </a:t>
            </a:r>
          </a:p>
          <a:p>
            <a:pPr algn="just"/>
            <a:r>
              <a:rPr lang="en-US" sz="1800" dirty="0">
                <a:latin typeface="Times New Roman" panose="02020603050405020304" pitchFamily="18" charset="0"/>
                <a:cs typeface="Times New Roman" panose="02020603050405020304" pitchFamily="18" charset="0"/>
              </a:rPr>
              <a:t>	In [1] the dataset consists of approximately 200,000 abstracts of randomized controlled trials, totaling 2.3 million sentences. Each sentence of each abstract is labeled with its role in the abstract using one of the following classes: background, objective, method, result, or conclusion, and [2] suggests a novel uniform deep learning architecture and multi-task learning approach for cross-domain sequential sentence classification in scientific texts, similarly [3] Adopted a deep learning neural network model and pretrained the network on PubMed non-RCT dataset. Transfer Learning with fine-tuning was done on the hand-labeled dataset they created from scratch. In [4] The model is composed of four components: the word embedding layer, the sentence encoding layer, the context enriching layer, and the label sequence optimization layer. The sequence of embedding vectors is first processed by a bi-directional RNN (bi-RNN) or CNN layer. In [5] The model consists of two novel components: supervised local attention and an auxiliary span-based classification task. The proposed model aims to capture the latent segment structure of the document by considering the coherent semantics of contiguous sentences. It utilizes dynamic local attention to explicitly capture the structural information.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94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Literature Survey</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5" name="TextBox 4">
            <a:extLst>
              <a:ext uri="{FF2B5EF4-FFF2-40B4-BE49-F238E27FC236}">
                <a16:creationId xmlns:a16="http://schemas.microsoft.com/office/drawing/2014/main" id="{BE141434-78C3-47C6-873D-309216EF4692}"/>
              </a:ext>
            </a:extLst>
          </p:cNvPr>
          <p:cNvSpPr txBox="1"/>
          <p:nvPr/>
        </p:nvSpPr>
        <p:spPr>
          <a:xfrm>
            <a:off x="602942" y="2125425"/>
            <a:ext cx="11209468" cy="452431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In [6] paper, a Machine Learning approach that aims to classify sentences according to the PIBOSO scheme is presented. A discriminative set of features that do not rely on any external resources to achieve results is used.  In [7] The algorithm implemented is based on the following four steps:  Medical concepts are extracted from free-text descriptions of an interview and examination, a new representation of identified concepts is derived using concept embedding, concept embeddings are transformed into visit embeddings and clustering is performed on visit embeddings. They used two of the most common: k-means and hierarchical clustering with Ward’s method for merging clusters.  These algorithms cover two different clustering approaches. The algorithms are memory and time-efficient, so no need to use more advanced methods. The papers [8] and [9] propose a few-shot prompt learning-based approach to classify sentences in medical abstracts of randomized clinical trials (RCT) and observational studies (OS) to subsections of Introduction, Background, Methods, Results, and Conclusion. 5 manually designed templates in a combination of 4 BERT model variants were tested and compared to a previous Hierarchical Sequential Labeling Network architecture and traditional BERT-based sentence classification method. Four deep learning models, namely RNN, LSTM, GRU, and BLSTM are used. Data pre-processing steps are applied </a:t>
            </a:r>
            <a:r>
              <a:rPr lang="en-US" sz="1800">
                <a:latin typeface="Times New Roman" panose="02020603050405020304" pitchFamily="18" charset="0"/>
                <a:cs typeface="Times New Roman" panose="02020603050405020304" pitchFamily="18" charset="0"/>
              </a:rPr>
              <a:t>that include: </a:t>
            </a:r>
            <a:r>
              <a:rPr lang="en-US" sz="1800" dirty="0">
                <a:latin typeface="Times New Roman" panose="02020603050405020304" pitchFamily="18" charset="0"/>
                <a:cs typeface="Times New Roman" panose="02020603050405020304" pitchFamily="18" charset="0"/>
              </a:rPr>
              <a:t>text cleaning, tokenization, stemming, as well as lemmatization to remove and stop words. In [10] </a:t>
            </a:r>
            <a:r>
              <a:rPr lang="en-US" sz="1800" dirty="0" err="1">
                <a:latin typeface="Times New Roman" panose="02020603050405020304" pitchFamily="18" charset="0"/>
                <a:cs typeface="Times New Roman" panose="02020603050405020304" pitchFamily="18" charset="0"/>
              </a:rPr>
              <a:t>ULMFiT</a:t>
            </a:r>
            <a:r>
              <a:rPr lang="en-US" sz="1800" dirty="0">
                <a:latin typeface="Times New Roman" panose="02020603050405020304" pitchFamily="18" charset="0"/>
                <a:cs typeface="Times New Roman" panose="02020603050405020304" pitchFamily="18" charset="0"/>
              </a:rPr>
              <a:t> stands as a game-changer in NLP, it delivers remarkable error reductions of 18-24 percent across six text classification tasks. Its open-sourced pre-trained models and code empower the NLP community with powerful tools for diverse applications.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42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34176" y="1152749"/>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Concept</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7" name="TextBox 6">
            <a:extLst>
              <a:ext uri="{FF2B5EF4-FFF2-40B4-BE49-F238E27FC236}">
                <a16:creationId xmlns:a16="http://schemas.microsoft.com/office/drawing/2014/main" id="{2D79C395-2564-120A-FA72-14247633D83B}"/>
              </a:ext>
            </a:extLst>
          </p:cNvPr>
          <p:cNvSpPr txBox="1"/>
          <p:nvPr/>
        </p:nvSpPr>
        <p:spPr>
          <a:xfrm>
            <a:off x="653977" y="2055652"/>
            <a:ext cx="11144922" cy="4401205"/>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Randomized Controlled Trial (RCT) is a specific type of study design commonly used in medical research to evaluate the effectiveness of a treatment or intervention. In an RCT, participants are randomly assigned to different groups to compare the outcomes of those who receive the treatment or intervention with those who do not. </a:t>
            </a:r>
            <a:r>
              <a:rPr lang="en-US" sz="2000" b="1" i="0" u="none" strike="noStrike" baseline="0" dirty="0">
                <a:latin typeface="Times New Roman" panose="02020603050405020304" pitchFamily="18" charset="0"/>
                <a:cs typeface="Times New Roman" panose="02020603050405020304" pitchFamily="18" charset="0"/>
              </a:rPr>
              <a:t>Randomization</a:t>
            </a:r>
            <a:r>
              <a:rPr lang="en-US" sz="2000" b="0" i="0" u="none" strike="noStrike" baseline="0" dirty="0">
                <a:latin typeface="Times New Roman" panose="02020603050405020304" pitchFamily="18" charset="0"/>
                <a:cs typeface="Times New Roman" panose="02020603050405020304" pitchFamily="18" charset="0"/>
              </a:rPr>
              <a:t>: Participants are randomly assigned to groups to reduce selection bias. </a:t>
            </a:r>
            <a:r>
              <a:rPr lang="en-US" sz="2000" b="1" i="0" u="none" strike="noStrike" baseline="0" dirty="0">
                <a:latin typeface="Times New Roman" panose="02020603050405020304" pitchFamily="18" charset="0"/>
                <a:cs typeface="Times New Roman" panose="02020603050405020304" pitchFamily="18" charset="0"/>
              </a:rPr>
              <a:t>Blinding</a:t>
            </a:r>
            <a:r>
              <a:rPr lang="en-US" sz="2000" b="0" i="0" u="none" strike="noStrike" baseline="0" dirty="0">
                <a:latin typeface="Times New Roman" panose="02020603050405020304" pitchFamily="18" charset="0"/>
                <a:cs typeface="Times New Roman" panose="02020603050405020304" pitchFamily="18" charset="0"/>
              </a:rPr>
              <a:t>: Double-blind or single-blind methods may be used to prevent biases in both participants and researchers. </a:t>
            </a:r>
            <a:r>
              <a:rPr lang="en-US" sz="2000" b="1" i="0" u="none" strike="noStrike" baseline="0" dirty="0">
                <a:latin typeface="Times New Roman" panose="02020603050405020304" pitchFamily="18" charset="0"/>
                <a:cs typeface="Times New Roman" panose="02020603050405020304" pitchFamily="18" charset="0"/>
              </a:rPr>
              <a:t>Control Group</a:t>
            </a:r>
            <a:r>
              <a:rPr lang="en-US" sz="2000" b="0" i="0" u="none" strike="noStrike" baseline="0" dirty="0">
                <a:latin typeface="Times New Roman" panose="02020603050405020304" pitchFamily="18" charset="0"/>
                <a:cs typeface="Times New Roman" panose="02020603050405020304" pitchFamily="18" charset="0"/>
              </a:rPr>
              <a:t>: A group that does not receive the treatment or receives a placebo, allowing for comparison. </a:t>
            </a:r>
            <a:r>
              <a:rPr lang="en-US" sz="2000" b="1" i="0" u="none" strike="noStrike" baseline="0" dirty="0">
                <a:latin typeface="Times New Roman" panose="02020603050405020304" pitchFamily="18" charset="0"/>
                <a:cs typeface="Times New Roman" panose="02020603050405020304" pitchFamily="18" charset="0"/>
              </a:rPr>
              <a:t>Treatment Group</a:t>
            </a:r>
            <a:r>
              <a:rPr lang="en-US" sz="2000" b="0" i="0" u="none" strike="noStrike" baseline="0" dirty="0">
                <a:latin typeface="Times New Roman" panose="02020603050405020304" pitchFamily="18" charset="0"/>
                <a:cs typeface="Times New Roman" panose="02020603050405020304" pitchFamily="18" charset="0"/>
              </a:rPr>
              <a:t>: The group that receives the experimental treatment or intervention. Existing models based on artificial neural networks (ANNs) for sentence classification often do not incorporate the context in which sentences appear and classify sentences individually. However, traditional sentence classification approaches have been shown to greatly benefit from jointly classifying subsequent sentences, such as with conditional random fields. In the work proposed by the paper, it presents an ANN architecture that combines the effectiveness of typical ANN models to classify sentences in isolation, with the strength of structured prediction. The model achieves state-of-the-art results on two </a:t>
            </a:r>
            <a:r>
              <a:rPr lang="en-IN" sz="2000" b="0" i="0" u="none" strike="noStrike" baseline="0" dirty="0">
                <a:latin typeface="Times New Roman" panose="02020603050405020304" pitchFamily="18" charset="0"/>
                <a:cs typeface="Times New Roman" panose="02020603050405020304" pitchFamily="18" charset="0"/>
              </a:rPr>
              <a:t>different datasets for sequential sentence classification in medical abstracts.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16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Proposed Methodology</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3" name="TextBox 2">
            <a:extLst>
              <a:ext uri="{FF2B5EF4-FFF2-40B4-BE49-F238E27FC236}">
                <a16:creationId xmlns:a16="http://schemas.microsoft.com/office/drawing/2014/main" id="{590CE720-4CA8-D805-8CD9-C6264635BD30}"/>
              </a:ext>
            </a:extLst>
          </p:cNvPr>
          <p:cNvSpPr txBox="1"/>
          <p:nvPr/>
        </p:nvSpPr>
        <p:spPr>
          <a:xfrm>
            <a:off x="688489" y="2346549"/>
            <a:ext cx="11112649" cy="4401205"/>
          </a:xfrm>
          <a:prstGeom prst="rect">
            <a:avLst/>
          </a:prstGeom>
          <a:noFill/>
        </p:spPr>
        <p:txBody>
          <a:bodyPr wrap="square">
            <a:spAutoFit/>
          </a:bodyPr>
          <a:lstStyle/>
          <a:p>
            <a:pPr marL="514350" indent="-514350" algn="just">
              <a:buAutoNum type="alphaUcPeriod"/>
            </a:pPr>
            <a:r>
              <a:rPr lang="en-IN" sz="2800" b="0" i="0" dirty="0">
                <a:effectLst/>
                <a:latin typeface="Times New Roman" panose="02020603050405020304" pitchFamily="18" charset="0"/>
                <a:cs typeface="Times New Roman" panose="02020603050405020304" pitchFamily="18" charset="0"/>
              </a:rPr>
              <a:t>Dataset</a:t>
            </a:r>
          </a:p>
          <a:p>
            <a:pPr algn="just"/>
            <a:r>
              <a:rPr lang="en-IN" sz="28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PubMed 20K RCT dataset was used in this study. The dataset is available at </a:t>
            </a:r>
          </a:p>
          <a:p>
            <a:r>
              <a:rPr lang="en-US" sz="2000" dirty="0">
                <a:latin typeface="Times New Roman" panose="02020603050405020304" pitchFamily="18" charset="0"/>
                <a:cs typeface="Times New Roman" panose="02020603050405020304" pitchFamily="18" charset="0"/>
                <a:hlinkClick r:id="rId4"/>
              </a:rPr>
              <a:t>https://github.com/Franck-</a:t>
            </a:r>
            <a:r>
              <a:rPr lang="en-US" sz="2000" b="0" i="0" dirty="0">
                <a:effectLst/>
                <a:latin typeface="Times New Roman" panose="02020603050405020304" pitchFamily="18" charset="0"/>
                <a:cs typeface="Times New Roman" panose="02020603050405020304" pitchFamily="18" charset="0"/>
                <a:hlinkClick r:id="rId4"/>
              </a:rPr>
              <a:t>Dernoncourt/pubmed-rct</a:t>
            </a:r>
            <a:r>
              <a:rPr lang="en-US" sz="2000" b="0" i="0" dirty="0">
                <a:effectLst/>
                <a:latin typeface="Times New Roman" panose="02020603050405020304" pitchFamily="18" charset="0"/>
                <a:cs typeface="Times New Roman" panose="02020603050405020304" pitchFamily="18" charset="0"/>
              </a:rPr>
              <a:t> . The collection includes 2.3 million phrases from almost 200,000 abstracts of randomized controlled trials. Each abstract’s sentences are assigned a class based on their role in the abstract, such as background, objective, method, result, or conclusion. For the specified problem of medical abstract segmentation, PubMed dataset is publicly available. It consists of following five labels and the number of samples are as follows: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1. METHODS 59353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2. RESULTS 57953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3. CONCLUSIONS 27168</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4. BACKGROUND 21727</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5. OBJECTIVE 13839</a:t>
            </a:r>
            <a:r>
              <a:rPr lang="en-IN" sz="20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7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Proposed Methodology</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3" name="TextBox 2">
            <a:extLst>
              <a:ext uri="{FF2B5EF4-FFF2-40B4-BE49-F238E27FC236}">
                <a16:creationId xmlns:a16="http://schemas.microsoft.com/office/drawing/2014/main" id="{590CE720-4CA8-D805-8CD9-C6264635BD30}"/>
              </a:ext>
            </a:extLst>
          </p:cNvPr>
          <p:cNvSpPr txBox="1"/>
          <p:nvPr/>
        </p:nvSpPr>
        <p:spPr>
          <a:xfrm>
            <a:off x="651351" y="2163669"/>
            <a:ext cx="11112649" cy="4524315"/>
          </a:xfrm>
          <a:prstGeom prst="rect">
            <a:avLst/>
          </a:prstGeom>
          <a:noFill/>
        </p:spPr>
        <p:txBody>
          <a:bodyPr wrap="square">
            <a:spAutoFit/>
          </a:bodyPr>
          <a:lstStyle/>
          <a:p>
            <a:pPr algn="just"/>
            <a:r>
              <a:rPr lang="en-IN" sz="2800" b="0" i="0" dirty="0">
                <a:effectLst/>
                <a:latin typeface="Times New Roman" panose="02020603050405020304" pitchFamily="18" charset="0"/>
                <a:cs typeface="Times New Roman" panose="02020603050405020304" pitchFamily="18" charset="0"/>
              </a:rPr>
              <a:t>B. Types of Classification</a:t>
            </a:r>
          </a:p>
          <a:p>
            <a:pPr algn="just"/>
            <a:r>
              <a:rPr lang="en-IN" sz="28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Sentence classification is a common task in natural language processing (NLP) and can be categorized into various types, depending on the specific problem or goal. Here are some common types of sentence classification:</a:t>
            </a:r>
          </a:p>
          <a:p>
            <a:pPr algn="just"/>
            <a:r>
              <a:rPr lang="en-US" sz="2000" dirty="0">
                <a:latin typeface="Times New Roman" panose="02020603050405020304" pitchFamily="18" charset="0"/>
                <a:cs typeface="Times New Roman" panose="02020603050405020304" pitchFamily="18" charset="0"/>
              </a:rPr>
              <a:t>	1. Text Classification</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2. Language Understanding</a:t>
            </a:r>
          </a:p>
          <a:p>
            <a:pPr algn="just"/>
            <a:r>
              <a:rPr lang="en-IN" sz="2000" dirty="0">
                <a:latin typeface="Times New Roman" panose="02020603050405020304" pitchFamily="18" charset="0"/>
                <a:cs typeface="Times New Roman" panose="02020603050405020304" pitchFamily="18" charset="0"/>
              </a:rPr>
              <a:t>	3. Document Summarization</a:t>
            </a:r>
          </a:p>
          <a:p>
            <a:pPr algn="just"/>
            <a:r>
              <a:rPr lang="en-IN" sz="2000" dirty="0">
                <a:latin typeface="Times New Roman" panose="02020603050405020304" pitchFamily="18" charset="0"/>
                <a:cs typeface="Times New Roman" panose="02020603050405020304" pitchFamily="18" charset="0"/>
              </a:rPr>
              <a:t>	4. Question Answering</a:t>
            </a:r>
          </a:p>
          <a:p>
            <a:pPr algn="just"/>
            <a:endParaRPr lang="en-IN" sz="1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C</a:t>
            </a:r>
            <a:r>
              <a:rPr lang="en-IN" sz="2800" b="0" i="0" dirty="0">
                <a:effectLst/>
                <a:latin typeface="Times New Roman" panose="02020603050405020304" pitchFamily="18" charset="0"/>
                <a:cs typeface="Times New Roman" panose="02020603050405020304" pitchFamily="18" charset="0"/>
              </a:rPr>
              <a:t>. Data import and Cleaning</a:t>
            </a:r>
          </a:p>
          <a:p>
            <a:pPr algn="just"/>
            <a:r>
              <a:rPr lang="en-IN" sz="28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dataset was cloned from the publicly available GitHub repository of [1]. The cloned PubMed RCT dataset consisted of four different sub-datasets within it.</a:t>
            </a:r>
            <a:endParaRPr lang="en-US" sz="20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55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71" name="Google Shape;271;g168ad980c55_0_112"/>
          <p:cNvSpPr txBox="1"/>
          <p:nvPr/>
        </p:nvSpPr>
        <p:spPr>
          <a:xfrm>
            <a:off x="215414" y="1201738"/>
            <a:ext cx="11984524" cy="707846"/>
          </a:xfrm>
          <a:prstGeom prst="rect">
            <a:avLst/>
          </a:prstGeom>
          <a:solidFill>
            <a:srgbClr val="212167"/>
          </a:solidFill>
          <a:ln>
            <a:noFill/>
          </a:ln>
          <a:effectLst>
            <a:outerShdw blurRad="57150" dist="19050" dir="5400000" algn="ctr" rotWithShape="0">
              <a:srgbClr val="000000">
                <a:alpha val="61176"/>
              </a:srgbClr>
            </a:outerShdw>
          </a:effectLst>
        </p:spPr>
        <p:txBody>
          <a:bodyPr spcFirstLastPara="1" wrap="square" lIns="91425" tIns="45700" rIns="91425" bIns="45700" anchor="t" anchorCtr="0">
            <a:spAutoFit/>
          </a:bodyPr>
          <a:lstStyle/>
          <a:p>
            <a:pPr algn="ctr">
              <a:buSzPts val="2400"/>
            </a:pPr>
            <a:r>
              <a:rPr lang="en-US" sz="40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Proposed Methodology</a:t>
            </a:r>
          </a:p>
        </p:txBody>
      </p:sp>
      <p:pic>
        <p:nvPicPr>
          <p:cNvPr id="281" name="Google Shape;281;g168ad980c55_0_112"/>
          <p:cNvPicPr preferRelativeResize="0"/>
          <p:nvPr/>
        </p:nvPicPr>
        <p:blipFill rotWithShape="1">
          <a:blip r:embed="rId3">
            <a:alphaModFix/>
          </a:blip>
          <a:srcRect b="82593"/>
          <a:stretch/>
        </p:blipFill>
        <p:spPr>
          <a:xfrm>
            <a:off x="7938" y="7938"/>
            <a:ext cx="12192000" cy="1193800"/>
          </a:xfrm>
          <a:prstGeom prst="rect">
            <a:avLst/>
          </a:prstGeom>
          <a:noFill/>
          <a:ln>
            <a:noFill/>
          </a:ln>
        </p:spPr>
      </p:pic>
      <p:sp>
        <p:nvSpPr>
          <p:cNvPr id="4" name="TextBox 3"/>
          <p:cNvSpPr txBox="1"/>
          <p:nvPr/>
        </p:nvSpPr>
        <p:spPr>
          <a:xfrm>
            <a:off x="953844" y="3352800"/>
            <a:ext cx="8321040" cy="461665"/>
          </a:xfrm>
          <a:prstGeom prst="rect">
            <a:avLst/>
          </a:prstGeom>
          <a:noFill/>
        </p:spPr>
        <p:txBody>
          <a:bodyPr wrap="square" rtlCol="0">
            <a:spAutoFit/>
          </a:bodyPr>
          <a:lstStyle/>
          <a:p>
            <a:r>
              <a:rPr lang="en-US" sz="2400" b="1" dirty="0">
                <a:solidFill>
                  <a:srgbClr val="FF0000"/>
                </a:solidFill>
              </a:rPr>
              <a:t>  </a:t>
            </a:r>
          </a:p>
        </p:txBody>
      </p:sp>
      <p:sp>
        <p:nvSpPr>
          <p:cNvPr id="5" name="TextBox 4">
            <a:extLst>
              <a:ext uri="{FF2B5EF4-FFF2-40B4-BE49-F238E27FC236}">
                <a16:creationId xmlns:a16="http://schemas.microsoft.com/office/drawing/2014/main" id="{BE141434-78C3-47C6-873D-309216EF4692}"/>
              </a:ext>
            </a:extLst>
          </p:cNvPr>
          <p:cNvSpPr txBox="1"/>
          <p:nvPr/>
        </p:nvSpPr>
        <p:spPr>
          <a:xfrm>
            <a:off x="602942" y="2025908"/>
            <a:ext cx="11209468" cy="4832092"/>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D. Feature Engineering</a:t>
            </a:r>
          </a:p>
          <a:p>
            <a:pPr algn="just"/>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data should be transformed into a format that the model can comprehend after being cleaned and pre-processed. Feature engineering is a crucial step in the process of sequential sentence classification, a task commonly encountered in natural language processing (NLP) and text analysis. Sequential sentence classification involves assigning one or more labels to each sentence in a sequence, such as in sentiment analysis, named entity recognition, or text categorization. Effective feature engineering can significantly improve the performance of machine learning models used for this purpose. There are various key aspects of Feature Engineering in Sequential Sentence Classification :</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Text Representation</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Preprocessing</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Tokenization</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Feature Extraction</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Sequence Encoding</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Domain-Specific Knowledge</a:t>
            </a: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2543366136"/>
      </p:ext>
    </p:extLst>
  </p:cSld>
  <p:clrMapOvr>
    <a:masterClrMapping/>
  </p:clrMapOvr>
</p:sld>
</file>

<file path=ppt/theme/theme1.xml><?xml version="1.0" encoding="utf-8"?>
<a:theme xmlns:a="http://schemas.openxmlformats.org/drawingml/2006/main" name="Decision Tree Diagram by Slidesgo">
  <a:themeElements>
    <a:clrScheme name="Simple Light">
      <a:dk1>
        <a:srgbClr val="000000"/>
      </a:dk1>
      <a:lt1>
        <a:srgbClr val="FFFFFF"/>
      </a:lt1>
      <a:dk2>
        <a:srgbClr val="505050"/>
      </a:dk2>
      <a:lt2>
        <a:srgbClr val="EEEEEE"/>
      </a:lt2>
      <a:accent1>
        <a:srgbClr val="49D0E9"/>
      </a:accent1>
      <a:accent2>
        <a:srgbClr val="70ECE9"/>
      </a:accent2>
      <a:accent3>
        <a:srgbClr val="63FFB2"/>
      </a:accent3>
      <a:accent4>
        <a:srgbClr val="7DDB86"/>
      </a:accent4>
      <a:accent5>
        <a:srgbClr val="B7DB55"/>
      </a:accent5>
      <a:accent6>
        <a:srgbClr val="BDC7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2683</Words>
  <Application>Microsoft Office PowerPoint</Application>
  <PresentationFormat>Widescreen</PresentationFormat>
  <Paragraphs>97</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Times New Roman</vt:lpstr>
      <vt:lpstr>Roboto</vt:lpstr>
      <vt:lpstr>Fira Sans</vt:lpstr>
      <vt:lpstr>Fira Sans Extra Condensed</vt:lpstr>
      <vt:lpstr>Arial</vt:lpstr>
      <vt:lpstr>Calibri</vt:lpstr>
      <vt:lpstr>Wingdings 3</vt:lpstr>
      <vt:lpstr>Courier New</vt:lpstr>
      <vt:lpstr>Decision Tree Diagram by Slidesgo</vt:lpstr>
      <vt:lpstr>Project Review-II Medical Abstract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Review Meeting Presentation 11 September 2023</dc:title>
  <dc:creator>Aai-Dada</dc:creator>
  <cp:lastModifiedBy>Pranish Warke</cp:lastModifiedBy>
  <cp:revision>54</cp:revision>
  <dcterms:created xsi:type="dcterms:W3CDTF">2018-05-07T03:42:01Z</dcterms:created>
  <dcterms:modified xsi:type="dcterms:W3CDTF">2023-10-19T17:03:54Z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0x010100A1998A9CB9CD5B42BB5A42BBAE4CA21B</vt:lpwstr>
  </property>
</Properties>
</file>