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31"/>
  </p:notesMasterIdLst>
  <p:sldIdLst>
    <p:sldId id="259" r:id="rId2"/>
    <p:sldId id="257" r:id="rId3"/>
    <p:sldId id="260" r:id="rId4"/>
    <p:sldId id="278" r:id="rId5"/>
    <p:sldId id="261" r:id="rId6"/>
    <p:sldId id="262" r:id="rId7"/>
    <p:sldId id="263" r:id="rId8"/>
    <p:sldId id="264" r:id="rId9"/>
    <p:sldId id="265" r:id="rId10"/>
    <p:sldId id="272" r:id="rId11"/>
    <p:sldId id="266" r:id="rId12"/>
    <p:sldId id="267" r:id="rId13"/>
    <p:sldId id="295" r:id="rId14"/>
    <p:sldId id="286" r:id="rId15"/>
    <p:sldId id="279" r:id="rId16"/>
    <p:sldId id="285" r:id="rId17"/>
    <p:sldId id="280" r:id="rId18"/>
    <p:sldId id="281" r:id="rId19"/>
    <p:sldId id="282" r:id="rId20"/>
    <p:sldId id="283" r:id="rId21"/>
    <p:sldId id="287" r:id="rId22"/>
    <p:sldId id="288" r:id="rId23"/>
    <p:sldId id="289" r:id="rId24"/>
    <p:sldId id="296" r:id="rId25"/>
    <p:sldId id="290" r:id="rId26"/>
    <p:sldId id="291" r:id="rId27"/>
    <p:sldId id="292" r:id="rId28"/>
    <p:sldId id="293" r:id="rId29"/>
    <p:sldId id="29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8" d="100"/>
          <a:sy n="68" d="100"/>
        </p:scale>
        <p:origin x="816" y="72"/>
      </p:cViewPr>
      <p:guideLst/>
    </p:cSldViewPr>
  </p:slideViewPr>
  <p:outlineViewPr>
    <p:cViewPr>
      <p:scale>
        <a:sx n="33" d="100"/>
        <a:sy n="33" d="100"/>
      </p:scale>
      <p:origin x="0" y="-110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NAJAN" userId="5feb42f207cb57ec" providerId="LiveId" clId="{5D887234-2745-4E89-98A3-1F5322AC046B}"/>
    <pc:docChg chg="undo custSel addSld delSld modSld sldOrd modMainMaster">
      <pc:chgData name="ADITYA NAJAN" userId="5feb42f207cb57ec" providerId="LiveId" clId="{5D887234-2745-4E89-98A3-1F5322AC046B}" dt="2021-05-30T11:38:03.506" v="2530" actId="167"/>
      <pc:docMkLst>
        <pc:docMk/>
      </pc:docMkLst>
      <pc:sldChg chg="addSp modSp mod modClrScheme chgLayout">
        <pc:chgData name="ADITYA NAJAN" userId="5feb42f207cb57ec" providerId="LiveId" clId="{5D887234-2745-4E89-98A3-1F5322AC046B}" dt="2021-05-30T11:38:03.506" v="2530" actId="167"/>
        <pc:sldMkLst>
          <pc:docMk/>
          <pc:sldMk cId="288757846" sldId="257"/>
        </pc:sldMkLst>
        <pc:spChg chg="mod ord">
          <ac:chgData name="ADITYA NAJAN" userId="5feb42f207cb57ec" providerId="LiveId" clId="{5D887234-2745-4E89-98A3-1F5322AC046B}" dt="2021-05-30T11:11:42.225" v="2318" actId="1076"/>
          <ac:spMkLst>
            <pc:docMk/>
            <pc:sldMk cId="288757846" sldId="257"/>
            <ac:spMk id="2" creationId="{CCC88D1A-313F-4A7C-B7A1-3416BC2BCC7F}"/>
          </ac:spMkLst>
        </pc:spChg>
        <pc:spChg chg="add mod ord">
          <ac:chgData name="ADITYA NAJAN" userId="5feb42f207cb57ec" providerId="LiveId" clId="{5D887234-2745-4E89-98A3-1F5322AC046B}" dt="2021-05-30T11:36:33.516" v="2520" actId="14100"/>
          <ac:spMkLst>
            <pc:docMk/>
            <pc:sldMk cId="288757846" sldId="257"/>
            <ac:spMk id="3" creationId="{FA0F85FA-475E-46C1-BC80-94A3DFAC2187}"/>
          </ac:spMkLst>
        </pc:spChg>
        <pc:picChg chg="add mod ord">
          <ac:chgData name="ADITYA NAJAN" userId="5feb42f207cb57ec" providerId="LiveId" clId="{5D887234-2745-4E89-98A3-1F5322AC046B}" dt="2021-05-30T11:38:03.506" v="2530" actId="167"/>
          <ac:picMkLst>
            <pc:docMk/>
            <pc:sldMk cId="288757846" sldId="257"/>
            <ac:picMk id="5" creationId="{91B729A1-769F-428A-9DB9-91F9538B3544}"/>
          </ac:picMkLst>
        </pc:picChg>
      </pc:sldChg>
      <pc:sldChg chg="modSp del mod">
        <pc:chgData name="ADITYA NAJAN" userId="5feb42f207cb57ec" providerId="LiveId" clId="{5D887234-2745-4E89-98A3-1F5322AC046B}" dt="2021-05-30T11:09:56.491" v="2251" actId="47"/>
        <pc:sldMkLst>
          <pc:docMk/>
          <pc:sldMk cId="3701457183" sldId="258"/>
        </pc:sldMkLst>
        <pc:spChg chg="mod">
          <ac:chgData name="ADITYA NAJAN" userId="5feb42f207cb57ec" providerId="LiveId" clId="{5D887234-2745-4E89-98A3-1F5322AC046B}" dt="2021-05-30T09:43:50.499" v="1731" actId="20577"/>
          <ac:spMkLst>
            <pc:docMk/>
            <pc:sldMk cId="3701457183" sldId="258"/>
            <ac:spMk id="3" creationId="{4B0CE718-C51F-47F3-A1CF-DC44AAD05FBA}"/>
          </ac:spMkLst>
        </pc:spChg>
        <pc:spChg chg="mod">
          <ac:chgData name="ADITYA NAJAN" userId="5feb42f207cb57ec" providerId="LiveId" clId="{5D887234-2745-4E89-98A3-1F5322AC046B}" dt="2021-05-30T11:09:25.442" v="2236" actId="27636"/>
          <ac:spMkLst>
            <pc:docMk/>
            <pc:sldMk cId="3701457183" sldId="258"/>
            <ac:spMk id="4" creationId="{7A9BC0B1-1272-4772-9B33-99C565AC26F1}"/>
          </ac:spMkLst>
        </pc:spChg>
      </pc:sldChg>
      <pc:sldChg chg="addSp delSp modSp mod ord chgLayout">
        <pc:chgData name="ADITYA NAJAN" userId="5feb42f207cb57ec" providerId="LiveId" clId="{5D887234-2745-4E89-98A3-1F5322AC046B}" dt="2021-05-30T11:19:45.284" v="2325"/>
        <pc:sldMkLst>
          <pc:docMk/>
          <pc:sldMk cId="1735194681" sldId="259"/>
        </pc:sldMkLst>
        <pc:spChg chg="del mod">
          <ac:chgData name="ADITYA NAJAN" userId="5feb42f207cb57ec" providerId="LiveId" clId="{5D887234-2745-4E89-98A3-1F5322AC046B}" dt="2021-05-30T11:10:49.143" v="2274" actId="700"/>
          <ac:spMkLst>
            <pc:docMk/>
            <pc:sldMk cId="1735194681" sldId="259"/>
            <ac:spMk id="2" creationId="{EFD8F7F4-6DC1-498E-8E7A-53B9DEC1E9B1}"/>
          </ac:spMkLst>
        </pc:spChg>
        <pc:spChg chg="mod ord">
          <ac:chgData name="ADITYA NAJAN" userId="5feb42f207cb57ec" providerId="LiveId" clId="{5D887234-2745-4E89-98A3-1F5322AC046B}" dt="2021-05-30T11:19:45.284" v="2325"/>
          <ac:spMkLst>
            <pc:docMk/>
            <pc:sldMk cId="1735194681" sldId="259"/>
            <ac:spMk id="3" creationId="{0E8D6580-6A32-44DF-AE33-5CE6E7B77634}"/>
          </ac:spMkLst>
        </pc:spChg>
        <pc:spChg chg="add mod ord">
          <ac:chgData name="ADITYA NAJAN" userId="5feb42f207cb57ec" providerId="LiveId" clId="{5D887234-2745-4E89-98A3-1F5322AC046B}" dt="2021-05-30T11:11:30.825" v="2302"/>
          <ac:spMkLst>
            <pc:docMk/>
            <pc:sldMk cId="1735194681" sldId="259"/>
            <ac:spMk id="4" creationId="{EBB45F61-4DAF-4048-80AE-68BE315DCA28}"/>
          </ac:spMkLst>
        </pc:spChg>
      </pc:sldChg>
      <pc:sldChg chg="modSp mod">
        <pc:chgData name="ADITYA NAJAN" userId="5feb42f207cb57ec" providerId="LiveId" clId="{5D887234-2745-4E89-98A3-1F5322AC046B}" dt="2021-05-30T11:10:16.636" v="2258" actId="20577"/>
        <pc:sldMkLst>
          <pc:docMk/>
          <pc:sldMk cId="3624900306" sldId="260"/>
        </pc:sldMkLst>
        <pc:spChg chg="mod">
          <ac:chgData name="ADITYA NAJAN" userId="5feb42f207cb57ec" providerId="LiveId" clId="{5D887234-2745-4E89-98A3-1F5322AC046B}" dt="2021-05-30T11:10:16.636" v="2258" actId="20577"/>
          <ac:spMkLst>
            <pc:docMk/>
            <pc:sldMk cId="3624900306" sldId="260"/>
            <ac:spMk id="2" creationId="{41543479-78C2-43A9-BF2C-B25BD46E34E6}"/>
          </ac:spMkLst>
        </pc:spChg>
        <pc:spChg chg="mod">
          <ac:chgData name="ADITYA NAJAN" userId="5feb42f207cb57ec" providerId="LiveId" clId="{5D887234-2745-4E89-98A3-1F5322AC046B}" dt="2021-05-30T09:13:05.707" v="1065"/>
          <ac:spMkLst>
            <pc:docMk/>
            <pc:sldMk cId="3624900306" sldId="260"/>
            <ac:spMk id="3" creationId="{26C67B64-5263-4422-8742-DA988BD8DC78}"/>
          </ac:spMkLst>
        </pc:spChg>
      </pc:sldChg>
      <pc:sldChg chg="modSp mod">
        <pc:chgData name="ADITYA NAJAN" userId="5feb42f207cb57ec" providerId="LiveId" clId="{5D887234-2745-4E89-98A3-1F5322AC046B}" dt="2021-05-30T09:13:05.707" v="1065"/>
        <pc:sldMkLst>
          <pc:docMk/>
          <pc:sldMk cId="2317082940" sldId="261"/>
        </pc:sldMkLst>
        <pc:spChg chg="mod">
          <ac:chgData name="ADITYA NAJAN" userId="5feb42f207cb57ec" providerId="LiveId" clId="{5D887234-2745-4E89-98A3-1F5322AC046B}" dt="2021-05-30T09:13:05.707" v="1065"/>
          <ac:spMkLst>
            <pc:docMk/>
            <pc:sldMk cId="2317082940" sldId="261"/>
            <ac:spMk id="2" creationId="{8CD80427-A36F-4B41-B467-B42B03F2E954}"/>
          </ac:spMkLst>
        </pc:spChg>
        <pc:spChg chg="mod">
          <ac:chgData name="ADITYA NAJAN" userId="5feb42f207cb57ec" providerId="LiveId" clId="{5D887234-2745-4E89-98A3-1F5322AC046B}" dt="2021-05-30T09:13:05.707" v="1065"/>
          <ac:spMkLst>
            <pc:docMk/>
            <pc:sldMk cId="2317082940" sldId="261"/>
            <ac:spMk id="3" creationId="{A146553C-725D-4F34-86B0-1BA08DF852E5}"/>
          </ac:spMkLst>
        </pc:spChg>
      </pc:sldChg>
      <pc:sldChg chg="modSp mod">
        <pc:chgData name="ADITYA NAJAN" userId="5feb42f207cb57ec" providerId="LiveId" clId="{5D887234-2745-4E89-98A3-1F5322AC046B}" dt="2021-05-30T09:13:05.707" v="1065"/>
        <pc:sldMkLst>
          <pc:docMk/>
          <pc:sldMk cId="3004792130" sldId="262"/>
        </pc:sldMkLst>
        <pc:spChg chg="mod">
          <ac:chgData name="ADITYA NAJAN" userId="5feb42f207cb57ec" providerId="LiveId" clId="{5D887234-2745-4E89-98A3-1F5322AC046B}" dt="2021-05-30T09:13:05.707" v="1065"/>
          <ac:spMkLst>
            <pc:docMk/>
            <pc:sldMk cId="3004792130" sldId="262"/>
            <ac:spMk id="2" creationId="{87738C7A-199B-4DBA-BC25-0DE804512C85}"/>
          </ac:spMkLst>
        </pc:spChg>
        <pc:spChg chg="mod">
          <ac:chgData name="ADITYA NAJAN" userId="5feb42f207cb57ec" providerId="LiveId" clId="{5D887234-2745-4E89-98A3-1F5322AC046B}" dt="2021-05-30T09:13:05.707" v="1065"/>
          <ac:spMkLst>
            <pc:docMk/>
            <pc:sldMk cId="3004792130" sldId="262"/>
            <ac:spMk id="3" creationId="{9D275129-FFFD-4E9F-84DF-9C1A7349CA14}"/>
          </ac:spMkLst>
        </pc:spChg>
      </pc:sldChg>
      <pc:sldChg chg="modSp mod">
        <pc:chgData name="ADITYA NAJAN" userId="5feb42f207cb57ec" providerId="LiveId" clId="{5D887234-2745-4E89-98A3-1F5322AC046B}" dt="2021-05-30T06:04:48.379" v="957" actId="1076"/>
        <pc:sldMkLst>
          <pc:docMk/>
          <pc:sldMk cId="3377003355" sldId="263"/>
        </pc:sldMkLst>
        <pc:spChg chg="mod">
          <ac:chgData name="ADITYA NAJAN" userId="5feb42f207cb57ec" providerId="LiveId" clId="{5D887234-2745-4E89-98A3-1F5322AC046B}" dt="2021-05-30T05:59:15.752" v="917" actId="1076"/>
          <ac:spMkLst>
            <pc:docMk/>
            <pc:sldMk cId="3377003355" sldId="263"/>
            <ac:spMk id="2" creationId="{F6C5706F-010F-4177-AFBC-D6851E6ECA64}"/>
          </ac:spMkLst>
        </pc:spChg>
        <pc:spChg chg="mod">
          <ac:chgData name="ADITYA NAJAN" userId="5feb42f207cb57ec" providerId="LiveId" clId="{5D887234-2745-4E89-98A3-1F5322AC046B}" dt="2021-05-30T06:04:48.379" v="957" actId="1076"/>
          <ac:spMkLst>
            <pc:docMk/>
            <pc:sldMk cId="3377003355" sldId="263"/>
            <ac:spMk id="3" creationId="{EE42E8E6-6CFC-4EFC-8BEC-26A1E7BCA8B5}"/>
          </ac:spMkLst>
        </pc:spChg>
      </pc:sldChg>
      <pc:sldChg chg="modSp mod">
        <pc:chgData name="ADITYA NAJAN" userId="5feb42f207cb57ec" providerId="LiveId" clId="{5D887234-2745-4E89-98A3-1F5322AC046B}" dt="2021-05-30T09:13:05.707" v="1065"/>
        <pc:sldMkLst>
          <pc:docMk/>
          <pc:sldMk cId="2648327775" sldId="264"/>
        </pc:sldMkLst>
        <pc:spChg chg="mod">
          <ac:chgData name="ADITYA NAJAN" userId="5feb42f207cb57ec" providerId="LiveId" clId="{5D887234-2745-4E89-98A3-1F5322AC046B}" dt="2021-05-30T09:13:05.707" v="1065"/>
          <ac:spMkLst>
            <pc:docMk/>
            <pc:sldMk cId="2648327775" sldId="264"/>
            <ac:spMk id="2" creationId="{6F2D5598-6E19-4CCE-9E62-6A8A7DCBB440}"/>
          </ac:spMkLst>
        </pc:spChg>
        <pc:spChg chg="mod">
          <ac:chgData name="ADITYA NAJAN" userId="5feb42f207cb57ec" providerId="LiveId" clId="{5D887234-2745-4E89-98A3-1F5322AC046B}" dt="2021-05-30T09:13:05.707" v="1065"/>
          <ac:spMkLst>
            <pc:docMk/>
            <pc:sldMk cId="2648327775" sldId="264"/>
            <ac:spMk id="3" creationId="{FFEE7F51-3875-4152-997E-01D54F4824CB}"/>
          </ac:spMkLst>
        </pc:spChg>
      </pc:sldChg>
      <pc:sldChg chg="modSp mod">
        <pc:chgData name="ADITYA NAJAN" userId="5feb42f207cb57ec" providerId="LiveId" clId="{5D887234-2745-4E89-98A3-1F5322AC046B}" dt="2021-05-30T06:03:08.536" v="949" actId="1076"/>
        <pc:sldMkLst>
          <pc:docMk/>
          <pc:sldMk cId="597975054" sldId="265"/>
        </pc:sldMkLst>
        <pc:spChg chg="mod">
          <ac:chgData name="ADITYA NAJAN" userId="5feb42f207cb57ec" providerId="LiveId" clId="{5D887234-2745-4E89-98A3-1F5322AC046B}" dt="2021-05-30T06:03:02.968" v="947" actId="14100"/>
          <ac:spMkLst>
            <pc:docMk/>
            <pc:sldMk cId="597975054" sldId="265"/>
            <ac:spMk id="2" creationId="{E18450AE-4450-471C-BBCE-C167CEF1C741}"/>
          </ac:spMkLst>
        </pc:spChg>
        <pc:spChg chg="mod">
          <ac:chgData name="ADITYA NAJAN" userId="5feb42f207cb57ec" providerId="LiveId" clId="{5D887234-2745-4E89-98A3-1F5322AC046B}" dt="2021-05-30T06:03:08.536" v="949" actId="1076"/>
          <ac:spMkLst>
            <pc:docMk/>
            <pc:sldMk cId="597975054" sldId="265"/>
            <ac:spMk id="3" creationId="{9A604615-0D9B-4B2E-AF49-AF6CF3147C56}"/>
          </ac:spMkLst>
        </pc:spChg>
      </pc:sldChg>
      <pc:sldChg chg="modSp mod ord">
        <pc:chgData name="ADITYA NAJAN" userId="5feb42f207cb57ec" providerId="LiveId" clId="{5D887234-2745-4E89-98A3-1F5322AC046B}" dt="2021-05-30T09:13:05.707" v="1065"/>
        <pc:sldMkLst>
          <pc:docMk/>
          <pc:sldMk cId="2673729045" sldId="266"/>
        </pc:sldMkLst>
        <pc:spChg chg="mod">
          <ac:chgData name="ADITYA NAJAN" userId="5feb42f207cb57ec" providerId="LiveId" clId="{5D887234-2745-4E89-98A3-1F5322AC046B}" dt="2021-05-30T09:13:05.707" v="1065"/>
          <ac:spMkLst>
            <pc:docMk/>
            <pc:sldMk cId="2673729045" sldId="266"/>
            <ac:spMk id="2" creationId="{CE6A3410-B78F-474D-9055-3D5265C63B43}"/>
          </ac:spMkLst>
        </pc:spChg>
        <pc:spChg chg="mod">
          <ac:chgData name="ADITYA NAJAN" userId="5feb42f207cb57ec" providerId="LiveId" clId="{5D887234-2745-4E89-98A3-1F5322AC046B}" dt="2021-05-30T09:13:05.707" v="1065"/>
          <ac:spMkLst>
            <pc:docMk/>
            <pc:sldMk cId="2673729045" sldId="266"/>
            <ac:spMk id="3" creationId="{2F1625FE-E4FD-49E0-83CC-F77768D04B3C}"/>
          </ac:spMkLst>
        </pc:spChg>
      </pc:sldChg>
      <pc:sldChg chg="addSp delSp modSp mod modClrScheme chgLayout">
        <pc:chgData name="ADITYA NAJAN" userId="5feb42f207cb57ec" providerId="LiveId" clId="{5D887234-2745-4E89-98A3-1F5322AC046B}" dt="2021-05-30T09:13:05.707" v="1065"/>
        <pc:sldMkLst>
          <pc:docMk/>
          <pc:sldMk cId="3214304766" sldId="267"/>
        </pc:sldMkLst>
        <pc:spChg chg="mod ord">
          <ac:chgData name="ADITYA NAJAN" userId="5feb42f207cb57ec" providerId="LiveId" clId="{5D887234-2745-4E89-98A3-1F5322AC046B}" dt="2021-05-30T09:13:05.707" v="1065"/>
          <ac:spMkLst>
            <pc:docMk/>
            <pc:sldMk cId="3214304766" sldId="267"/>
            <ac:spMk id="2" creationId="{9553F952-3290-4936-BA5E-71A26711204C}"/>
          </ac:spMkLst>
        </pc:spChg>
        <pc:spChg chg="del mod ord">
          <ac:chgData name="ADITYA NAJAN" userId="5feb42f207cb57ec" providerId="LiveId" clId="{5D887234-2745-4E89-98A3-1F5322AC046B}" dt="2021-05-30T06:07:27.469" v="983" actId="700"/>
          <ac:spMkLst>
            <pc:docMk/>
            <pc:sldMk cId="3214304766" sldId="267"/>
            <ac:spMk id="3" creationId="{5718C8C5-77BA-4F04-A104-52D3E1D66311}"/>
          </ac:spMkLst>
        </pc:spChg>
        <pc:spChg chg="add del mod ord">
          <ac:chgData name="ADITYA NAJAN" userId="5feb42f207cb57ec" providerId="LiveId" clId="{5D887234-2745-4E89-98A3-1F5322AC046B}" dt="2021-05-30T06:09:14.902" v="984" actId="700"/>
          <ac:spMkLst>
            <pc:docMk/>
            <pc:sldMk cId="3214304766" sldId="267"/>
            <ac:spMk id="4" creationId="{D91DE006-9C48-433F-B9AA-9E5F34F58343}"/>
          </ac:spMkLst>
        </pc:spChg>
        <pc:spChg chg="add del mod ord">
          <ac:chgData name="ADITYA NAJAN" userId="5feb42f207cb57ec" providerId="LiveId" clId="{5D887234-2745-4E89-98A3-1F5322AC046B}" dt="2021-05-30T06:09:14.902" v="984" actId="700"/>
          <ac:spMkLst>
            <pc:docMk/>
            <pc:sldMk cId="3214304766" sldId="267"/>
            <ac:spMk id="5" creationId="{CDD28439-F243-4BFB-805D-A94493979595}"/>
          </ac:spMkLst>
        </pc:spChg>
        <pc:spChg chg="add del mod ord">
          <ac:chgData name="ADITYA NAJAN" userId="5feb42f207cb57ec" providerId="LiveId" clId="{5D887234-2745-4E89-98A3-1F5322AC046B}" dt="2021-05-30T06:09:14.902" v="984" actId="700"/>
          <ac:spMkLst>
            <pc:docMk/>
            <pc:sldMk cId="3214304766" sldId="267"/>
            <ac:spMk id="6" creationId="{BBA2EC66-2522-4C7F-B10C-35406019B796}"/>
          </ac:spMkLst>
        </pc:spChg>
        <pc:spChg chg="add del mod ord">
          <ac:chgData name="ADITYA NAJAN" userId="5feb42f207cb57ec" providerId="LiveId" clId="{5D887234-2745-4E89-98A3-1F5322AC046B}" dt="2021-05-30T06:09:14.902" v="984" actId="700"/>
          <ac:spMkLst>
            <pc:docMk/>
            <pc:sldMk cId="3214304766" sldId="267"/>
            <ac:spMk id="7" creationId="{93DB0B96-B6DA-41B9-BBBB-1396CF57B83D}"/>
          </ac:spMkLst>
        </pc:spChg>
        <pc:spChg chg="add del mod ord">
          <ac:chgData name="ADITYA NAJAN" userId="5feb42f207cb57ec" providerId="LiveId" clId="{5D887234-2745-4E89-98A3-1F5322AC046B}" dt="2021-05-30T06:09:14.902" v="984" actId="700"/>
          <ac:spMkLst>
            <pc:docMk/>
            <pc:sldMk cId="3214304766" sldId="267"/>
            <ac:spMk id="8" creationId="{B5152CB4-1063-490E-A6EA-E33539782B3B}"/>
          </ac:spMkLst>
        </pc:spChg>
        <pc:spChg chg="add del mod ord">
          <ac:chgData name="ADITYA NAJAN" userId="5feb42f207cb57ec" providerId="LiveId" clId="{5D887234-2745-4E89-98A3-1F5322AC046B}" dt="2021-05-30T06:09:14.902" v="984" actId="700"/>
          <ac:spMkLst>
            <pc:docMk/>
            <pc:sldMk cId="3214304766" sldId="267"/>
            <ac:spMk id="9" creationId="{F2882E4F-35C1-4030-95EF-2761C03D77A0}"/>
          </ac:spMkLst>
        </pc:spChg>
        <pc:spChg chg="add mod ord">
          <ac:chgData name="ADITYA NAJAN" userId="5feb42f207cb57ec" providerId="LiveId" clId="{5D887234-2745-4E89-98A3-1F5322AC046B}" dt="2021-05-30T08:36:29.409" v="1033" actId="1076"/>
          <ac:spMkLst>
            <pc:docMk/>
            <pc:sldMk cId="3214304766" sldId="267"/>
            <ac:spMk id="10" creationId="{FB2C4C46-F613-4CAF-8B19-7F57BD7B00A5}"/>
          </ac:spMkLst>
        </pc:spChg>
        <pc:spChg chg="add mod ord">
          <ac:chgData name="ADITYA NAJAN" userId="5feb42f207cb57ec" providerId="LiveId" clId="{5D887234-2745-4E89-98A3-1F5322AC046B}" dt="2021-05-30T08:36:45.644" v="1035" actId="1076"/>
          <ac:spMkLst>
            <pc:docMk/>
            <pc:sldMk cId="3214304766" sldId="267"/>
            <ac:spMk id="11" creationId="{F99A96D2-46F6-42A8-B7F0-9522A948C748}"/>
          </ac:spMkLst>
        </pc:spChg>
        <pc:spChg chg="add mod ord">
          <ac:chgData name="ADITYA NAJAN" userId="5feb42f207cb57ec" providerId="LiveId" clId="{5D887234-2745-4E89-98A3-1F5322AC046B}" dt="2021-05-30T08:36:34.811" v="1034" actId="1076"/>
          <ac:spMkLst>
            <pc:docMk/>
            <pc:sldMk cId="3214304766" sldId="267"/>
            <ac:spMk id="12" creationId="{22E5EC34-5BDC-4A18-A6FB-9DFA96410E17}"/>
          </ac:spMkLst>
        </pc:spChg>
        <pc:spChg chg="add mod ord">
          <ac:chgData name="ADITYA NAJAN" userId="5feb42f207cb57ec" providerId="LiveId" clId="{5D887234-2745-4E89-98A3-1F5322AC046B}" dt="2021-05-30T08:36:51.846" v="1036" actId="1076"/>
          <ac:spMkLst>
            <pc:docMk/>
            <pc:sldMk cId="3214304766" sldId="267"/>
            <ac:spMk id="13" creationId="{2020C82A-B992-4FDC-90D1-E7ACD25E7EAB}"/>
          </ac:spMkLst>
        </pc:spChg>
      </pc:sldChg>
      <pc:sldChg chg="addSp delSp modSp mod modClrScheme chgLayout">
        <pc:chgData name="ADITYA NAJAN" userId="5feb42f207cb57ec" providerId="LiveId" clId="{5D887234-2745-4E89-98A3-1F5322AC046B}" dt="2021-05-30T09:13:05.707" v="1065"/>
        <pc:sldMkLst>
          <pc:docMk/>
          <pc:sldMk cId="2678476905" sldId="268"/>
        </pc:sldMkLst>
        <pc:spChg chg="del mod ord">
          <ac:chgData name="ADITYA NAJAN" userId="5feb42f207cb57ec" providerId="LiveId" clId="{5D887234-2745-4E89-98A3-1F5322AC046B}" dt="2021-05-30T06:09:36.347" v="985" actId="700"/>
          <ac:spMkLst>
            <pc:docMk/>
            <pc:sldMk cId="2678476905" sldId="268"/>
            <ac:spMk id="2" creationId="{B0C0C69E-7176-4695-8BC7-E13EFAA92019}"/>
          </ac:spMkLst>
        </pc:spChg>
        <pc:spChg chg="del mod ord">
          <ac:chgData name="ADITYA NAJAN" userId="5feb42f207cb57ec" providerId="LiveId" clId="{5D887234-2745-4E89-98A3-1F5322AC046B}" dt="2021-05-30T06:09:36.347" v="985" actId="700"/>
          <ac:spMkLst>
            <pc:docMk/>
            <pc:sldMk cId="2678476905" sldId="268"/>
            <ac:spMk id="3" creationId="{FBF38730-2A0F-4289-846E-C435B6F32E26}"/>
          </ac:spMkLst>
        </pc:spChg>
        <pc:spChg chg="add mod ord">
          <ac:chgData name="ADITYA NAJAN" userId="5feb42f207cb57ec" providerId="LiveId" clId="{5D887234-2745-4E89-98A3-1F5322AC046B}" dt="2021-05-30T09:13:05.707" v="1065"/>
          <ac:spMkLst>
            <pc:docMk/>
            <pc:sldMk cId="2678476905" sldId="268"/>
            <ac:spMk id="4" creationId="{425F7D1C-321C-44B9-8861-7717602D6279}"/>
          </ac:spMkLst>
        </pc:spChg>
        <pc:spChg chg="add mod ord">
          <ac:chgData name="ADITYA NAJAN" userId="5feb42f207cb57ec" providerId="LiveId" clId="{5D887234-2745-4E89-98A3-1F5322AC046B}" dt="2021-05-30T09:13:05.707" v="1065"/>
          <ac:spMkLst>
            <pc:docMk/>
            <pc:sldMk cId="2678476905" sldId="268"/>
            <ac:spMk id="5" creationId="{1BC51668-74A4-4768-8B21-282113274B2B}"/>
          </ac:spMkLst>
        </pc:spChg>
        <pc:spChg chg="add mod ord">
          <ac:chgData name="ADITYA NAJAN" userId="5feb42f207cb57ec" providerId="LiveId" clId="{5D887234-2745-4E89-98A3-1F5322AC046B}" dt="2021-05-30T09:13:05.707" v="1065"/>
          <ac:spMkLst>
            <pc:docMk/>
            <pc:sldMk cId="2678476905" sldId="268"/>
            <ac:spMk id="6" creationId="{3F3964F6-F0B9-4D03-B60D-B27FDDEED90C}"/>
          </ac:spMkLst>
        </pc:spChg>
        <pc:spChg chg="add mod ord">
          <ac:chgData name="ADITYA NAJAN" userId="5feb42f207cb57ec" providerId="LiveId" clId="{5D887234-2745-4E89-98A3-1F5322AC046B}" dt="2021-05-30T09:13:05.707" v="1065"/>
          <ac:spMkLst>
            <pc:docMk/>
            <pc:sldMk cId="2678476905" sldId="268"/>
            <ac:spMk id="7" creationId="{BA08B6B1-E4C7-41FA-89BC-89B4F1D0765C}"/>
          </ac:spMkLst>
        </pc:spChg>
        <pc:spChg chg="add mod ord">
          <ac:chgData name="ADITYA NAJAN" userId="5feb42f207cb57ec" providerId="LiveId" clId="{5D887234-2745-4E89-98A3-1F5322AC046B}" dt="2021-05-30T09:13:05.707" v="1065"/>
          <ac:spMkLst>
            <pc:docMk/>
            <pc:sldMk cId="2678476905" sldId="268"/>
            <ac:spMk id="8" creationId="{5DDF4199-CE83-40B1-82B1-4DFAC9AB8345}"/>
          </ac:spMkLst>
        </pc:spChg>
      </pc:sldChg>
      <pc:sldChg chg="addSp delSp modSp del mod modClrScheme chgLayout">
        <pc:chgData name="ADITYA NAJAN" userId="5feb42f207cb57ec" providerId="LiveId" clId="{5D887234-2745-4E89-98A3-1F5322AC046B}" dt="2021-05-30T08:36:12.469" v="1031" actId="47"/>
        <pc:sldMkLst>
          <pc:docMk/>
          <pc:sldMk cId="3196217640" sldId="269"/>
        </pc:sldMkLst>
        <pc:spChg chg="mod ord">
          <ac:chgData name="ADITYA NAJAN" userId="5feb42f207cb57ec" providerId="LiveId" clId="{5D887234-2745-4E89-98A3-1F5322AC046B}" dt="2021-05-30T08:33:49.374" v="1025"/>
          <ac:spMkLst>
            <pc:docMk/>
            <pc:sldMk cId="3196217640" sldId="269"/>
            <ac:spMk id="2" creationId="{B10CBB2B-05DF-4A4A-A36B-469647DD05A7}"/>
          </ac:spMkLst>
        </pc:spChg>
        <pc:spChg chg="del mod ord">
          <ac:chgData name="ADITYA NAJAN" userId="5feb42f207cb57ec" providerId="LiveId" clId="{5D887234-2745-4E89-98A3-1F5322AC046B}" dt="2021-05-30T06:12:43.584" v="1009" actId="700"/>
          <ac:spMkLst>
            <pc:docMk/>
            <pc:sldMk cId="3196217640" sldId="269"/>
            <ac:spMk id="3" creationId="{D4C2F2A2-BCC2-4BEB-9D0D-F583F2875EF2}"/>
          </ac:spMkLst>
        </pc:spChg>
        <pc:spChg chg="add del mod ord">
          <ac:chgData name="ADITYA NAJAN" userId="5feb42f207cb57ec" providerId="LiveId" clId="{5D887234-2745-4E89-98A3-1F5322AC046B}" dt="2021-05-30T08:34:35.201" v="1027"/>
          <ac:spMkLst>
            <pc:docMk/>
            <pc:sldMk cId="3196217640" sldId="269"/>
            <ac:spMk id="4" creationId="{BEFE0CEE-711E-4B8A-9506-45751B495425}"/>
          </ac:spMkLst>
        </pc:spChg>
        <pc:spChg chg="add del mod ord">
          <ac:chgData name="ADITYA NAJAN" userId="5feb42f207cb57ec" providerId="LiveId" clId="{5D887234-2745-4E89-98A3-1F5322AC046B}" dt="2021-05-30T08:35:52.028" v="1030"/>
          <ac:spMkLst>
            <pc:docMk/>
            <pc:sldMk cId="3196217640" sldId="269"/>
            <ac:spMk id="5" creationId="{581A17D2-E158-43AD-A91A-154DE685274B}"/>
          </ac:spMkLst>
        </pc:spChg>
        <pc:graphicFrameChg chg="add mod">
          <ac:chgData name="ADITYA NAJAN" userId="5feb42f207cb57ec" providerId="LiveId" clId="{5D887234-2745-4E89-98A3-1F5322AC046B}" dt="2021-05-30T08:35:44.529" v="1029" actId="572"/>
          <ac:graphicFrameMkLst>
            <pc:docMk/>
            <pc:sldMk cId="3196217640" sldId="269"/>
            <ac:graphicFrameMk id="6" creationId="{A2FBBBD4-312E-4728-826D-D562307DFAC5}"/>
          </ac:graphicFrameMkLst>
        </pc:graphicFrameChg>
        <pc:graphicFrameChg chg="add mod">
          <ac:chgData name="ADITYA NAJAN" userId="5feb42f207cb57ec" providerId="LiveId" clId="{5D887234-2745-4E89-98A3-1F5322AC046B}" dt="2021-05-30T08:35:52.028" v="1030"/>
          <ac:graphicFrameMkLst>
            <pc:docMk/>
            <pc:sldMk cId="3196217640" sldId="269"/>
            <ac:graphicFrameMk id="7" creationId="{44DB84D1-CBCA-4CF1-9EF1-507D91FABBE6}"/>
          </ac:graphicFrameMkLst>
        </pc:graphicFrameChg>
      </pc:sldChg>
      <pc:sldChg chg="addSp delSp modSp del mod modClrScheme chgLayout">
        <pc:chgData name="ADITYA NAJAN" userId="5feb42f207cb57ec" providerId="LiveId" clId="{5D887234-2745-4E89-98A3-1F5322AC046B}" dt="2021-05-30T08:36:12.485" v="1032" actId="47"/>
        <pc:sldMkLst>
          <pc:docMk/>
          <pc:sldMk cId="1181503438" sldId="270"/>
        </pc:sldMkLst>
        <pc:spChg chg="del mod ord">
          <ac:chgData name="ADITYA NAJAN" userId="5feb42f207cb57ec" providerId="LiveId" clId="{5D887234-2745-4E89-98A3-1F5322AC046B}" dt="2021-05-30T06:12:49.924" v="1010" actId="700"/>
          <ac:spMkLst>
            <pc:docMk/>
            <pc:sldMk cId="1181503438" sldId="270"/>
            <ac:spMk id="2" creationId="{310D62B1-3A32-48E3-83D7-B07D741CDD6B}"/>
          </ac:spMkLst>
        </pc:spChg>
        <pc:spChg chg="del mod ord">
          <ac:chgData name="ADITYA NAJAN" userId="5feb42f207cb57ec" providerId="LiveId" clId="{5D887234-2745-4E89-98A3-1F5322AC046B}" dt="2021-05-30T06:12:49.924" v="1010" actId="700"/>
          <ac:spMkLst>
            <pc:docMk/>
            <pc:sldMk cId="1181503438" sldId="270"/>
            <ac:spMk id="3" creationId="{62CC6A89-CF93-48EF-A4D5-D2E6F178C285}"/>
          </ac:spMkLst>
        </pc:spChg>
        <pc:spChg chg="add del mod ord">
          <ac:chgData name="ADITYA NAJAN" userId="5feb42f207cb57ec" providerId="LiveId" clId="{5D887234-2745-4E89-98A3-1F5322AC046B}" dt="2021-05-30T06:13:01.527" v="1011" actId="700"/>
          <ac:spMkLst>
            <pc:docMk/>
            <pc:sldMk cId="1181503438" sldId="270"/>
            <ac:spMk id="4" creationId="{47D10ED1-BF08-42B0-9D37-A45078C754F6}"/>
          </ac:spMkLst>
        </pc:spChg>
        <pc:spChg chg="add del mod ord">
          <ac:chgData name="ADITYA NAJAN" userId="5feb42f207cb57ec" providerId="LiveId" clId="{5D887234-2745-4E89-98A3-1F5322AC046B}" dt="2021-05-30T06:13:01.527" v="1011" actId="700"/>
          <ac:spMkLst>
            <pc:docMk/>
            <pc:sldMk cId="1181503438" sldId="270"/>
            <ac:spMk id="5" creationId="{D0F635BB-5A27-4397-90A8-899EBD282C88}"/>
          </ac:spMkLst>
        </pc:spChg>
        <pc:spChg chg="add del mod ord">
          <ac:chgData name="ADITYA NAJAN" userId="5feb42f207cb57ec" providerId="LiveId" clId="{5D887234-2745-4E89-98A3-1F5322AC046B}" dt="2021-05-30T06:13:01.527" v="1011" actId="700"/>
          <ac:spMkLst>
            <pc:docMk/>
            <pc:sldMk cId="1181503438" sldId="270"/>
            <ac:spMk id="6" creationId="{55F84F5F-DB6B-4900-808D-0058B1068783}"/>
          </ac:spMkLst>
        </pc:spChg>
        <pc:spChg chg="add del mod ord">
          <ac:chgData name="ADITYA NAJAN" userId="5feb42f207cb57ec" providerId="LiveId" clId="{5D887234-2745-4E89-98A3-1F5322AC046B}" dt="2021-05-30T06:13:01.527" v="1011" actId="700"/>
          <ac:spMkLst>
            <pc:docMk/>
            <pc:sldMk cId="1181503438" sldId="270"/>
            <ac:spMk id="7" creationId="{CCDA8025-A252-4AB3-824B-743D92D860FC}"/>
          </ac:spMkLst>
        </pc:spChg>
        <pc:spChg chg="add del mod ord">
          <ac:chgData name="ADITYA NAJAN" userId="5feb42f207cb57ec" providerId="LiveId" clId="{5D887234-2745-4E89-98A3-1F5322AC046B}" dt="2021-05-30T06:13:01.527" v="1011" actId="700"/>
          <ac:spMkLst>
            <pc:docMk/>
            <pc:sldMk cId="1181503438" sldId="270"/>
            <ac:spMk id="8" creationId="{4ADA9BF0-9FE5-43D8-AC01-101759E55B13}"/>
          </ac:spMkLst>
        </pc:spChg>
        <pc:spChg chg="add mod ord">
          <ac:chgData name="ADITYA NAJAN" userId="5feb42f207cb57ec" providerId="LiveId" clId="{5D887234-2745-4E89-98A3-1F5322AC046B}" dt="2021-05-30T08:33:49.374" v="1025"/>
          <ac:spMkLst>
            <pc:docMk/>
            <pc:sldMk cId="1181503438" sldId="270"/>
            <ac:spMk id="9" creationId="{54F849D4-EC02-45FE-83C4-8BDA87802D6C}"/>
          </ac:spMkLst>
        </pc:spChg>
        <pc:spChg chg="add mod ord">
          <ac:chgData name="ADITYA NAJAN" userId="5feb42f207cb57ec" providerId="LiveId" clId="{5D887234-2745-4E89-98A3-1F5322AC046B}" dt="2021-05-30T08:33:49.374" v="1025"/>
          <ac:spMkLst>
            <pc:docMk/>
            <pc:sldMk cId="1181503438" sldId="270"/>
            <ac:spMk id="10" creationId="{43E12BBE-1ED5-4622-A8D0-0F8473356049}"/>
          </ac:spMkLst>
        </pc:spChg>
        <pc:spChg chg="add mod ord">
          <ac:chgData name="ADITYA NAJAN" userId="5feb42f207cb57ec" providerId="LiveId" clId="{5D887234-2745-4E89-98A3-1F5322AC046B}" dt="2021-05-30T08:33:49.374" v="1025"/>
          <ac:spMkLst>
            <pc:docMk/>
            <pc:sldMk cId="1181503438" sldId="270"/>
            <ac:spMk id="11" creationId="{05DA072F-1376-4B7E-BC11-ADB752B4ADC4}"/>
          </ac:spMkLst>
        </pc:spChg>
      </pc:sldChg>
      <pc:sldChg chg="addSp delSp modSp new mod modClrScheme chgLayout">
        <pc:chgData name="ADITYA NAJAN" userId="5feb42f207cb57ec" providerId="LiveId" clId="{5D887234-2745-4E89-98A3-1F5322AC046B}" dt="2021-05-30T09:13:05.707" v="1065"/>
        <pc:sldMkLst>
          <pc:docMk/>
          <pc:sldMk cId="832590172" sldId="271"/>
        </pc:sldMkLst>
        <pc:spChg chg="del mod ord">
          <ac:chgData name="ADITYA NAJAN" userId="5feb42f207cb57ec" providerId="LiveId" clId="{5D887234-2745-4E89-98A3-1F5322AC046B}" dt="2021-05-30T06:40:58.958" v="1021" actId="700"/>
          <ac:spMkLst>
            <pc:docMk/>
            <pc:sldMk cId="832590172" sldId="271"/>
            <ac:spMk id="2" creationId="{19DDF987-817D-49FA-B956-9F2B532BCF0C}"/>
          </ac:spMkLst>
        </pc:spChg>
        <pc:spChg chg="del mod ord">
          <ac:chgData name="ADITYA NAJAN" userId="5feb42f207cb57ec" providerId="LiveId" clId="{5D887234-2745-4E89-98A3-1F5322AC046B}" dt="2021-05-30T06:40:58.958" v="1021" actId="700"/>
          <ac:spMkLst>
            <pc:docMk/>
            <pc:sldMk cId="832590172" sldId="271"/>
            <ac:spMk id="3" creationId="{9C61E15D-C766-4DB9-9473-D706ACD8ADF8}"/>
          </ac:spMkLst>
        </pc:spChg>
        <pc:spChg chg="del">
          <ac:chgData name="ADITYA NAJAN" userId="5feb42f207cb57ec" providerId="LiveId" clId="{5D887234-2745-4E89-98A3-1F5322AC046B}" dt="2021-05-30T06:40:58.958" v="1021" actId="700"/>
          <ac:spMkLst>
            <pc:docMk/>
            <pc:sldMk cId="832590172" sldId="271"/>
            <ac:spMk id="4" creationId="{98648188-83D1-4475-BEF4-C5C07799E4AE}"/>
          </ac:spMkLst>
        </pc:spChg>
        <pc:spChg chg="add del mod ord">
          <ac:chgData name="ADITYA NAJAN" userId="5feb42f207cb57ec" providerId="LiveId" clId="{5D887234-2745-4E89-98A3-1F5322AC046B}" dt="2021-05-30T08:37:13.721" v="1037" actId="700"/>
          <ac:spMkLst>
            <pc:docMk/>
            <pc:sldMk cId="832590172" sldId="271"/>
            <ac:spMk id="5" creationId="{EF7B7CA7-D4C7-412F-BFE2-C9BEA65E72F7}"/>
          </ac:spMkLst>
        </pc:spChg>
        <pc:spChg chg="add del mod ord">
          <ac:chgData name="ADITYA NAJAN" userId="5feb42f207cb57ec" providerId="LiveId" clId="{5D887234-2745-4E89-98A3-1F5322AC046B}" dt="2021-05-30T08:37:13.721" v="1037" actId="700"/>
          <ac:spMkLst>
            <pc:docMk/>
            <pc:sldMk cId="832590172" sldId="271"/>
            <ac:spMk id="6" creationId="{DFA560C7-6146-4A7D-B1C8-97159A8B4C32}"/>
          </ac:spMkLst>
        </pc:spChg>
        <pc:spChg chg="add mod ord">
          <ac:chgData name="ADITYA NAJAN" userId="5feb42f207cb57ec" providerId="LiveId" clId="{5D887234-2745-4E89-98A3-1F5322AC046B}" dt="2021-05-30T08:37:29.035" v="1047" actId="20577"/>
          <ac:spMkLst>
            <pc:docMk/>
            <pc:sldMk cId="832590172" sldId="271"/>
            <ac:spMk id="7" creationId="{26859FD4-112F-4201-8F4C-D87B112C67DC}"/>
          </ac:spMkLst>
        </pc:spChg>
        <pc:spChg chg="add mod ord">
          <ac:chgData name="ADITYA NAJAN" userId="5feb42f207cb57ec" providerId="LiveId" clId="{5D887234-2745-4E89-98A3-1F5322AC046B}" dt="2021-05-30T09:13:05.707" v="1065"/>
          <ac:spMkLst>
            <pc:docMk/>
            <pc:sldMk cId="832590172" sldId="271"/>
            <ac:spMk id="8" creationId="{4FFE9361-BE13-474F-A91A-B6C240BB4252}"/>
          </ac:spMkLst>
        </pc:spChg>
        <pc:spChg chg="add mod ord">
          <ac:chgData name="ADITYA NAJAN" userId="5feb42f207cb57ec" providerId="LiveId" clId="{5D887234-2745-4E89-98A3-1F5322AC046B}" dt="2021-05-30T09:13:05.707" v="1065"/>
          <ac:spMkLst>
            <pc:docMk/>
            <pc:sldMk cId="832590172" sldId="271"/>
            <ac:spMk id="9" creationId="{76B75FCD-C796-4BD9-B91C-17622597C4BE}"/>
          </ac:spMkLst>
        </pc:spChg>
        <pc:spChg chg="add mod ord">
          <ac:chgData name="ADITYA NAJAN" userId="5feb42f207cb57ec" providerId="LiveId" clId="{5D887234-2745-4E89-98A3-1F5322AC046B}" dt="2021-05-30T09:13:05.707" v="1065"/>
          <ac:spMkLst>
            <pc:docMk/>
            <pc:sldMk cId="832590172" sldId="271"/>
            <ac:spMk id="10" creationId="{F0EABF43-81EE-4D28-BCB1-752157F4873F}"/>
          </ac:spMkLst>
        </pc:spChg>
        <pc:spChg chg="add mod ord">
          <ac:chgData name="ADITYA NAJAN" userId="5feb42f207cb57ec" providerId="LiveId" clId="{5D887234-2745-4E89-98A3-1F5322AC046B}" dt="2021-05-30T09:13:05.707" v="1065"/>
          <ac:spMkLst>
            <pc:docMk/>
            <pc:sldMk cId="832590172" sldId="271"/>
            <ac:spMk id="11" creationId="{ECE3217E-E830-426F-8A02-F2A70DBB0A8A}"/>
          </ac:spMkLst>
        </pc:spChg>
      </pc:sldChg>
      <pc:sldChg chg="addSp delSp modSp new mod ord modClrScheme chgLayout">
        <pc:chgData name="ADITYA NAJAN" userId="5feb42f207cb57ec" providerId="LiveId" clId="{5D887234-2745-4E89-98A3-1F5322AC046B}" dt="2021-05-30T09:13:05.707" v="1065"/>
        <pc:sldMkLst>
          <pc:docMk/>
          <pc:sldMk cId="2310635477" sldId="272"/>
        </pc:sldMkLst>
        <pc:spChg chg="del mod ord">
          <ac:chgData name="ADITYA NAJAN" userId="5feb42f207cb57ec" providerId="LiveId" clId="{5D887234-2745-4E89-98A3-1F5322AC046B}" dt="2021-05-30T06:41:07.893" v="1022" actId="700"/>
          <ac:spMkLst>
            <pc:docMk/>
            <pc:sldMk cId="2310635477" sldId="272"/>
            <ac:spMk id="2" creationId="{AE96EF14-BFBA-42A1-808A-4B5FB6990A4D}"/>
          </ac:spMkLst>
        </pc:spChg>
        <pc:spChg chg="del mod ord">
          <ac:chgData name="ADITYA NAJAN" userId="5feb42f207cb57ec" providerId="LiveId" clId="{5D887234-2745-4E89-98A3-1F5322AC046B}" dt="2021-05-30T06:41:07.893" v="1022" actId="700"/>
          <ac:spMkLst>
            <pc:docMk/>
            <pc:sldMk cId="2310635477" sldId="272"/>
            <ac:spMk id="3" creationId="{E4764D8D-8B09-4CA0-A89C-58EE53A762B0}"/>
          </ac:spMkLst>
        </pc:spChg>
        <pc:spChg chg="del">
          <ac:chgData name="ADITYA NAJAN" userId="5feb42f207cb57ec" providerId="LiveId" clId="{5D887234-2745-4E89-98A3-1F5322AC046B}" dt="2021-05-30T06:41:07.893" v="1022" actId="700"/>
          <ac:spMkLst>
            <pc:docMk/>
            <pc:sldMk cId="2310635477" sldId="272"/>
            <ac:spMk id="4" creationId="{70A06630-C64A-40DC-AEA7-0CED84139BFE}"/>
          </ac:spMkLst>
        </pc:spChg>
        <pc:spChg chg="add mod ord">
          <ac:chgData name="ADITYA NAJAN" userId="5feb42f207cb57ec" providerId="LiveId" clId="{5D887234-2745-4E89-98A3-1F5322AC046B}" dt="2021-05-30T09:13:05.707" v="1065"/>
          <ac:spMkLst>
            <pc:docMk/>
            <pc:sldMk cId="2310635477" sldId="272"/>
            <ac:spMk id="5" creationId="{F93E8350-802A-4C75-8D70-447D67FDEBC8}"/>
          </ac:spMkLst>
        </pc:spChg>
        <pc:spChg chg="add mod ord">
          <ac:chgData name="ADITYA NAJAN" userId="5feb42f207cb57ec" providerId="LiveId" clId="{5D887234-2745-4E89-98A3-1F5322AC046B}" dt="2021-05-30T09:13:05.707" v="1065"/>
          <ac:spMkLst>
            <pc:docMk/>
            <pc:sldMk cId="2310635477" sldId="272"/>
            <ac:spMk id="6" creationId="{BB8E3E2F-4FF1-4B0D-8640-EBD831492202}"/>
          </ac:spMkLst>
        </pc:spChg>
      </pc:sldChg>
      <pc:sldChg chg="modSp new">
        <pc:chgData name="ADITYA NAJAN" userId="5feb42f207cb57ec" providerId="LiveId" clId="{5D887234-2745-4E89-98A3-1F5322AC046B}" dt="2021-05-30T09:13:05.707" v="1065"/>
        <pc:sldMkLst>
          <pc:docMk/>
          <pc:sldMk cId="3940903449" sldId="273"/>
        </pc:sldMkLst>
        <pc:spChg chg="mod">
          <ac:chgData name="ADITYA NAJAN" userId="5feb42f207cb57ec" providerId="LiveId" clId="{5D887234-2745-4E89-98A3-1F5322AC046B}" dt="2021-05-30T09:13:05.707" v="1065"/>
          <ac:spMkLst>
            <pc:docMk/>
            <pc:sldMk cId="3940903449" sldId="273"/>
            <ac:spMk id="2" creationId="{4E480363-A1AC-4D31-A31C-CB5430D13045}"/>
          </ac:spMkLst>
        </pc:spChg>
        <pc:spChg chg="mod">
          <ac:chgData name="ADITYA NAJAN" userId="5feb42f207cb57ec" providerId="LiveId" clId="{5D887234-2745-4E89-98A3-1F5322AC046B}" dt="2021-05-30T09:13:05.707" v="1065"/>
          <ac:spMkLst>
            <pc:docMk/>
            <pc:sldMk cId="3940903449" sldId="273"/>
            <ac:spMk id="3" creationId="{19CD36AD-6FF0-4829-95A7-C2159F343A4B}"/>
          </ac:spMkLst>
        </pc:spChg>
        <pc:spChg chg="mod">
          <ac:chgData name="ADITYA NAJAN" userId="5feb42f207cb57ec" providerId="LiveId" clId="{5D887234-2745-4E89-98A3-1F5322AC046B}" dt="2021-05-30T09:13:05.707" v="1065"/>
          <ac:spMkLst>
            <pc:docMk/>
            <pc:sldMk cId="3940903449" sldId="273"/>
            <ac:spMk id="4" creationId="{E75B481C-365A-46B8-8303-F167648C2FD2}"/>
          </ac:spMkLst>
        </pc:spChg>
      </pc:sldChg>
      <pc:sldChg chg="modSp new ord">
        <pc:chgData name="ADITYA NAJAN" userId="5feb42f207cb57ec" providerId="LiveId" clId="{5D887234-2745-4E89-98A3-1F5322AC046B}" dt="2021-05-30T09:13:05.707" v="1065"/>
        <pc:sldMkLst>
          <pc:docMk/>
          <pc:sldMk cId="1586673519" sldId="274"/>
        </pc:sldMkLst>
        <pc:spChg chg="mod">
          <ac:chgData name="ADITYA NAJAN" userId="5feb42f207cb57ec" providerId="LiveId" clId="{5D887234-2745-4E89-98A3-1F5322AC046B}" dt="2021-05-30T09:13:05.707" v="1065"/>
          <ac:spMkLst>
            <pc:docMk/>
            <pc:sldMk cId="1586673519" sldId="274"/>
            <ac:spMk id="2" creationId="{EBF2BEA3-2F16-41BA-AA7E-98A626D72D24}"/>
          </ac:spMkLst>
        </pc:spChg>
        <pc:spChg chg="mod">
          <ac:chgData name="ADITYA NAJAN" userId="5feb42f207cb57ec" providerId="LiveId" clId="{5D887234-2745-4E89-98A3-1F5322AC046B}" dt="2021-05-30T09:13:05.707" v="1065"/>
          <ac:spMkLst>
            <pc:docMk/>
            <pc:sldMk cId="1586673519" sldId="274"/>
            <ac:spMk id="3" creationId="{8CC3A666-E1D5-4F2C-8215-2C0D37E2CE64}"/>
          </ac:spMkLst>
        </pc:spChg>
        <pc:spChg chg="mod">
          <ac:chgData name="ADITYA NAJAN" userId="5feb42f207cb57ec" providerId="LiveId" clId="{5D887234-2745-4E89-98A3-1F5322AC046B}" dt="2021-05-30T09:13:05.707" v="1065"/>
          <ac:spMkLst>
            <pc:docMk/>
            <pc:sldMk cId="1586673519" sldId="274"/>
            <ac:spMk id="4" creationId="{8F31387B-0A57-4384-B7B6-379A7F483C34}"/>
          </ac:spMkLst>
        </pc:spChg>
      </pc:sldChg>
      <pc:sldChg chg="modSp new">
        <pc:chgData name="ADITYA NAJAN" userId="5feb42f207cb57ec" providerId="LiveId" clId="{5D887234-2745-4E89-98A3-1F5322AC046B}" dt="2021-05-30T09:13:05.707" v="1065"/>
        <pc:sldMkLst>
          <pc:docMk/>
          <pc:sldMk cId="2557407279" sldId="275"/>
        </pc:sldMkLst>
        <pc:spChg chg="mod">
          <ac:chgData name="ADITYA NAJAN" userId="5feb42f207cb57ec" providerId="LiveId" clId="{5D887234-2745-4E89-98A3-1F5322AC046B}" dt="2021-05-30T09:13:05.707" v="1065"/>
          <ac:spMkLst>
            <pc:docMk/>
            <pc:sldMk cId="2557407279" sldId="275"/>
            <ac:spMk id="2" creationId="{D7FA1A2F-0CC2-4AC8-8344-02F79EDABEA3}"/>
          </ac:spMkLst>
        </pc:spChg>
        <pc:spChg chg="mod">
          <ac:chgData name="ADITYA NAJAN" userId="5feb42f207cb57ec" providerId="LiveId" clId="{5D887234-2745-4E89-98A3-1F5322AC046B}" dt="2021-05-30T09:13:05.707" v="1065"/>
          <ac:spMkLst>
            <pc:docMk/>
            <pc:sldMk cId="2557407279" sldId="275"/>
            <ac:spMk id="3" creationId="{82CD4045-7330-4D95-8ABC-28E9E6335302}"/>
          </ac:spMkLst>
        </pc:spChg>
        <pc:spChg chg="mod">
          <ac:chgData name="ADITYA NAJAN" userId="5feb42f207cb57ec" providerId="LiveId" clId="{5D887234-2745-4E89-98A3-1F5322AC046B}" dt="2021-05-30T09:13:05.707" v="1065"/>
          <ac:spMkLst>
            <pc:docMk/>
            <pc:sldMk cId="2557407279" sldId="275"/>
            <ac:spMk id="4" creationId="{A0A14A99-66DC-4268-B88B-77FE22EF5DF9}"/>
          </ac:spMkLst>
        </pc:spChg>
      </pc:sldChg>
      <pc:sldChg chg="modSp new">
        <pc:chgData name="ADITYA NAJAN" userId="5feb42f207cb57ec" providerId="LiveId" clId="{5D887234-2745-4E89-98A3-1F5322AC046B}" dt="2021-05-30T09:13:05.707" v="1065"/>
        <pc:sldMkLst>
          <pc:docMk/>
          <pc:sldMk cId="630615444" sldId="276"/>
        </pc:sldMkLst>
        <pc:spChg chg="mod">
          <ac:chgData name="ADITYA NAJAN" userId="5feb42f207cb57ec" providerId="LiveId" clId="{5D887234-2745-4E89-98A3-1F5322AC046B}" dt="2021-05-30T09:13:05.707" v="1065"/>
          <ac:spMkLst>
            <pc:docMk/>
            <pc:sldMk cId="630615444" sldId="276"/>
            <ac:spMk id="2" creationId="{171BC97D-F2DC-4DCF-AC06-5EB026924F4D}"/>
          </ac:spMkLst>
        </pc:spChg>
        <pc:spChg chg="mod">
          <ac:chgData name="ADITYA NAJAN" userId="5feb42f207cb57ec" providerId="LiveId" clId="{5D887234-2745-4E89-98A3-1F5322AC046B}" dt="2021-05-30T09:13:05.707" v="1065"/>
          <ac:spMkLst>
            <pc:docMk/>
            <pc:sldMk cId="630615444" sldId="276"/>
            <ac:spMk id="3" creationId="{92571235-747D-4A4E-8D19-80A35436C3B9}"/>
          </ac:spMkLst>
        </pc:spChg>
        <pc:spChg chg="mod">
          <ac:chgData name="ADITYA NAJAN" userId="5feb42f207cb57ec" providerId="LiveId" clId="{5D887234-2745-4E89-98A3-1F5322AC046B}" dt="2021-05-30T09:13:05.707" v="1065"/>
          <ac:spMkLst>
            <pc:docMk/>
            <pc:sldMk cId="630615444" sldId="276"/>
            <ac:spMk id="4" creationId="{6F3245EF-BFFD-4203-ACB1-7A6D5AAA605F}"/>
          </ac:spMkLst>
        </pc:spChg>
      </pc:sldChg>
      <pc:sldChg chg="modSp new">
        <pc:chgData name="ADITYA NAJAN" userId="5feb42f207cb57ec" providerId="LiveId" clId="{5D887234-2745-4E89-98A3-1F5322AC046B}" dt="2021-05-30T09:13:05.707" v="1065"/>
        <pc:sldMkLst>
          <pc:docMk/>
          <pc:sldMk cId="3927449580" sldId="277"/>
        </pc:sldMkLst>
        <pc:spChg chg="mod">
          <ac:chgData name="ADITYA NAJAN" userId="5feb42f207cb57ec" providerId="LiveId" clId="{5D887234-2745-4E89-98A3-1F5322AC046B}" dt="2021-05-30T09:13:05.707" v="1065"/>
          <ac:spMkLst>
            <pc:docMk/>
            <pc:sldMk cId="3927449580" sldId="277"/>
            <ac:spMk id="2" creationId="{6DD2BC82-4723-498F-A4B2-4E5B5EF5D2BE}"/>
          </ac:spMkLst>
        </pc:spChg>
        <pc:spChg chg="mod">
          <ac:chgData name="ADITYA NAJAN" userId="5feb42f207cb57ec" providerId="LiveId" clId="{5D887234-2745-4E89-98A3-1F5322AC046B}" dt="2021-05-30T09:13:05.707" v="1065"/>
          <ac:spMkLst>
            <pc:docMk/>
            <pc:sldMk cId="3927449580" sldId="277"/>
            <ac:spMk id="3" creationId="{001C4322-902E-4F73-BCAA-E0F970B662B9}"/>
          </ac:spMkLst>
        </pc:spChg>
        <pc:spChg chg="mod">
          <ac:chgData name="ADITYA NAJAN" userId="5feb42f207cb57ec" providerId="LiveId" clId="{5D887234-2745-4E89-98A3-1F5322AC046B}" dt="2021-05-30T09:13:05.707" v="1065"/>
          <ac:spMkLst>
            <pc:docMk/>
            <pc:sldMk cId="3927449580" sldId="277"/>
            <ac:spMk id="4" creationId="{D4BBFF11-3D54-4E9E-A309-14C7AFF3DE59}"/>
          </ac:spMkLst>
        </pc:spChg>
      </pc:sldChg>
      <pc:sldChg chg="modSp new mod">
        <pc:chgData name="ADITYA NAJAN" userId="5feb42f207cb57ec" providerId="LiveId" clId="{5D887234-2745-4E89-98A3-1F5322AC046B}" dt="2021-05-30T09:42:29.896" v="1728" actId="20577"/>
        <pc:sldMkLst>
          <pc:docMk/>
          <pc:sldMk cId="1806526426" sldId="278"/>
        </pc:sldMkLst>
        <pc:spChg chg="mod">
          <ac:chgData name="ADITYA NAJAN" userId="5feb42f207cb57ec" providerId="LiveId" clId="{5D887234-2745-4E89-98A3-1F5322AC046B}" dt="2021-05-30T09:12:26.127" v="1064" actId="1076"/>
          <ac:spMkLst>
            <pc:docMk/>
            <pc:sldMk cId="1806526426" sldId="278"/>
            <ac:spMk id="2" creationId="{999F3232-D982-4585-8A08-FBA8CD7E7061}"/>
          </ac:spMkLst>
        </pc:spChg>
        <pc:spChg chg="mod">
          <ac:chgData name="ADITYA NAJAN" userId="5feb42f207cb57ec" providerId="LiveId" clId="{5D887234-2745-4E89-98A3-1F5322AC046B}" dt="2021-05-30T09:42:29.896" v="1728" actId="20577"/>
          <ac:spMkLst>
            <pc:docMk/>
            <pc:sldMk cId="1806526426" sldId="278"/>
            <ac:spMk id="3" creationId="{2CFA7EC4-6C7C-4AE5-A7B9-101563209436}"/>
          </ac:spMkLst>
        </pc:spChg>
      </pc:sldChg>
      <pc:sldMasterChg chg="modSldLayout">
        <pc:chgData name="ADITYA NAJAN" userId="5feb42f207cb57ec" providerId="LiveId" clId="{5D887234-2745-4E89-98A3-1F5322AC046B}" dt="2021-05-30T06:10:53.103" v="993"/>
        <pc:sldMasterMkLst>
          <pc:docMk/>
          <pc:sldMasterMk cId="1484939111" sldId="2147483827"/>
        </pc:sldMasterMkLst>
        <pc:sldLayoutChg chg="delSp">
          <pc:chgData name="ADITYA NAJAN" userId="5feb42f207cb57ec" providerId="LiveId" clId="{5D887234-2745-4E89-98A3-1F5322AC046B}" dt="2021-05-30T06:10:53.103" v="993"/>
          <pc:sldLayoutMkLst>
            <pc:docMk/>
            <pc:sldMasterMk cId="1484939111" sldId="2147483827"/>
            <pc:sldLayoutMk cId="1204127235" sldId="2147483839"/>
          </pc:sldLayoutMkLst>
          <pc:picChg chg="del">
            <ac:chgData name="ADITYA NAJAN" userId="5feb42f207cb57ec" providerId="LiveId" clId="{5D887234-2745-4E89-98A3-1F5322AC046B}" dt="2021-05-30T06:10:53.103" v="993"/>
            <ac:picMkLst>
              <pc:docMk/>
              <pc:sldMasterMk cId="1484939111" sldId="2147483827"/>
              <pc:sldLayoutMk cId="1204127235" sldId="2147483839"/>
              <ac:picMk id="15" creationId="{00000000-0000-0000-0000-000000000000}"/>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reyash25\Desktop\d2csv.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eyash25\Desktop\d2csv.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yash25\Desktop\d2csv.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MATERNAL MORTALITY RATE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d2csv!$E$1</c:f>
              <c:strCache>
                <c:ptCount val="1"/>
                <c:pt idx="0">
                  <c:v>MMR2011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d2csv!$D$2:$D$30</c:f>
              <c:strCache>
                <c:ptCount val="29"/>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and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Punjab</c:v>
                </c:pt>
                <c:pt idx="22">
                  <c:v>Rajasthan</c:v>
                </c:pt>
                <c:pt idx="23">
                  <c:v>Sikkim</c:v>
                </c:pt>
                <c:pt idx="24">
                  <c:v>Tamil Nadu</c:v>
                </c:pt>
                <c:pt idx="25">
                  <c:v>Tripura</c:v>
                </c:pt>
                <c:pt idx="26">
                  <c:v>Uttar Pradesh</c:v>
                </c:pt>
                <c:pt idx="27">
                  <c:v>Uttarakhand</c:v>
                </c:pt>
                <c:pt idx="28">
                  <c:v>West Bengal</c:v>
                </c:pt>
              </c:strCache>
            </c:strRef>
          </c:cat>
          <c:val>
            <c:numRef>
              <c:f>d2csv!$E$2:$E$30</c:f>
              <c:numCache>
                <c:formatCode>General</c:formatCode>
                <c:ptCount val="29"/>
                <c:pt idx="0">
                  <c:v>110</c:v>
                </c:pt>
                <c:pt idx="1">
                  <c:v>104</c:v>
                </c:pt>
                <c:pt idx="2">
                  <c:v>328</c:v>
                </c:pt>
                <c:pt idx="3">
                  <c:v>219</c:v>
                </c:pt>
                <c:pt idx="4">
                  <c:v>230</c:v>
                </c:pt>
                <c:pt idx="5">
                  <c:v>76</c:v>
                </c:pt>
                <c:pt idx="6">
                  <c:v>85</c:v>
                </c:pt>
                <c:pt idx="7">
                  <c:v>122</c:v>
                </c:pt>
                <c:pt idx="8">
                  <c:v>146</c:v>
                </c:pt>
                <c:pt idx="9">
                  <c:v>132</c:v>
                </c:pt>
                <c:pt idx="10">
                  <c:v>196</c:v>
                </c:pt>
                <c:pt idx="11">
                  <c:v>219</c:v>
                </c:pt>
                <c:pt idx="12">
                  <c:v>144</c:v>
                </c:pt>
                <c:pt idx="13">
                  <c:v>66</c:v>
                </c:pt>
                <c:pt idx="14">
                  <c:v>230</c:v>
                </c:pt>
                <c:pt idx="15">
                  <c:v>87</c:v>
                </c:pt>
                <c:pt idx="16">
                  <c:v>65</c:v>
                </c:pt>
                <c:pt idx="17">
                  <c:v>75</c:v>
                </c:pt>
                <c:pt idx="18">
                  <c:v>59</c:v>
                </c:pt>
                <c:pt idx="19">
                  <c:v>104</c:v>
                </c:pt>
                <c:pt idx="20">
                  <c:v>235</c:v>
                </c:pt>
                <c:pt idx="21">
                  <c:v>155</c:v>
                </c:pt>
                <c:pt idx="22">
                  <c:v>255</c:v>
                </c:pt>
                <c:pt idx="23">
                  <c:v>98</c:v>
                </c:pt>
                <c:pt idx="24">
                  <c:v>90</c:v>
                </c:pt>
                <c:pt idx="25">
                  <c:v>76</c:v>
                </c:pt>
                <c:pt idx="26">
                  <c:v>292</c:v>
                </c:pt>
                <c:pt idx="27">
                  <c:v>275</c:v>
                </c:pt>
                <c:pt idx="28">
                  <c:v>117</c:v>
                </c:pt>
              </c:numCache>
            </c:numRef>
          </c:val>
          <c:extLst>
            <c:ext xmlns:c16="http://schemas.microsoft.com/office/drawing/2014/chart" uri="{C3380CC4-5D6E-409C-BE32-E72D297353CC}">
              <c16:uniqueId val="{00000000-BA4F-49A0-93DA-7C9AE6FCCBFE}"/>
            </c:ext>
          </c:extLst>
        </c:ser>
        <c:ser>
          <c:idx val="1"/>
          <c:order val="1"/>
          <c:tx>
            <c:strRef>
              <c:f>d2csv!$F$1</c:f>
              <c:strCache>
                <c:ptCount val="1"/>
                <c:pt idx="0">
                  <c:v>MMR2018</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d2csv!$D$2:$D$30</c:f>
              <c:strCache>
                <c:ptCount val="29"/>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and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Punjab</c:v>
                </c:pt>
                <c:pt idx="22">
                  <c:v>Rajasthan</c:v>
                </c:pt>
                <c:pt idx="23">
                  <c:v>Sikkim</c:v>
                </c:pt>
                <c:pt idx="24">
                  <c:v>Tamil Nadu</c:v>
                </c:pt>
                <c:pt idx="25">
                  <c:v>Tripura</c:v>
                </c:pt>
                <c:pt idx="26">
                  <c:v>Uttar Pradesh</c:v>
                </c:pt>
                <c:pt idx="27">
                  <c:v>Uttarakhand</c:v>
                </c:pt>
                <c:pt idx="28">
                  <c:v>West Bengal</c:v>
                </c:pt>
              </c:strCache>
            </c:strRef>
          </c:cat>
          <c:val>
            <c:numRef>
              <c:f>d2csv!$F$2:$F$30</c:f>
              <c:numCache>
                <c:formatCode>General</c:formatCode>
                <c:ptCount val="29"/>
                <c:pt idx="0">
                  <c:v>98</c:v>
                </c:pt>
                <c:pt idx="1">
                  <c:v>92</c:v>
                </c:pt>
                <c:pt idx="2">
                  <c:v>298</c:v>
                </c:pt>
                <c:pt idx="3">
                  <c:v>176</c:v>
                </c:pt>
                <c:pt idx="4">
                  <c:v>190</c:v>
                </c:pt>
                <c:pt idx="5">
                  <c:v>56</c:v>
                </c:pt>
                <c:pt idx="6">
                  <c:v>42</c:v>
                </c:pt>
                <c:pt idx="7">
                  <c:v>84</c:v>
                </c:pt>
                <c:pt idx="8">
                  <c:v>123</c:v>
                </c:pt>
                <c:pt idx="9">
                  <c:v>94</c:v>
                </c:pt>
                <c:pt idx="10">
                  <c:v>150</c:v>
                </c:pt>
                <c:pt idx="11">
                  <c:v>189</c:v>
                </c:pt>
                <c:pt idx="12">
                  <c:v>116</c:v>
                </c:pt>
                <c:pt idx="13">
                  <c:v>32</c:v>
                </c:pt>
                <c:pt idx="14">
                  <c:v>185</c:v>
                </c:pt>
                <c:pt idx="15">
                  <c:v>46</c:v>
                </c:pt>
                <c:pt idx="16">
                  <c:v>32</c:v>
                </c:pt>
                <c:pt idx="17">
                  <c:v>26</c:v>
                </c:pt>
                <c:pt idx="18">
                  <c:v>29</c:v>
                </c:pt>
                <c:pt idx="19">
                  <c:v>65</c:v>
                </c:pt>
                <c:pt idx="20">
                  <c:v>120</c:v>
                </c:pt>
                <c:pt idx="21">
                  <c:v>132</c:v>
                </c:pt>
                <c:pt idx="22">
                  <c:v>232</c:v>
                </c:pt>
                <c:pt idx="23">
                  <c:v>40</c:v>
                </c:pt>
                <c:pt idx="24">
                  <c:v>32</c:v>
                </c:pt>
                <c:pt idx="25">
                  <c:v>29</c:v>
                </c:pt>
                <c:pt idx="26">
                  <c:v>280</c:v>
                </c:pt>
                <c:pt idx="27">
                  <c:v>175</c:v>
                </c:pt>
                <c:pt idx="28">
                  <c:v>100</c:v>
                </c:pt>
              </c:numCache>
            </c:numRef>
          </c:val>
          <c:extLst>
            <c:ext xmlns:c16="http://schemas.microsoft.com/office/drawing/2014/chart" uri="{C3380CC4-5D6E-409C-BE32-E72D297353CC}">
              <c16:uniqueId val="{00000001-BA4F-49A0-93DA-7C9AE6FCCBFE}"/>
            </c:ext>
          </c:extLst>
        </c:ser>
        <c:dLbls>
          <c:showLegendKey val="0"/>
          <c:showVal val="0"/>
          <c:showCatName val="0"/>
          <c:showSerName val="0"/>
          <c:showPercent val="0"/>
          <c:showBubbleSize val="0"/>
        </c:dLbls>
        <c:gapWidth val="65"/>
        <c:shape val="box"/>
        <c:axId val="184292176"/>
        <c:axId val="184292568"/>
        <c:axId val="0"/>
      </c:bar3DChart>
      <c:catAx>
        <c:axId val="1842921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4292568"/>
        <c:crosses val="autoZero"/>
        <c:auto val="1"/>
        <c:lblAlgn val="ctr"/>
        <c:lblOffset val="100"/>
        <c:noMultiLvlLbl val="0"/>
      </c:catAx>
      <c:valAx>
        <c:axId val="18429256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84292176"/>
        <c:crosses val="autoZero"/>
        <c:crossBetween val="between"/>
      </c:valAx>
      <c:spPr>
        <a:noFill/>
        <a:ln>
          <a:noFill/>
        </a:ln>
        <a:effectLst/>
      </c:spPr>
    </c:plotArea>
    <c:legend>
      <c:legendPos val="b"/>
      <c:layout>
        <c:manualLayout>
          <c:xMode val="edge"/>
          <c:yMode val="edge"/>
          <c:x val="0.34912665821241295"/>
          <c:y val="0.87351638963727418"/>
          <c:w val="0.3416515447089945"/>
          <c:h val="0.126483610362725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INFANT MORTALITY RATE</a:t>
            </a:r>
          </a:p>
        </c:rich>
      </c:tx>
      <c:layout>
        <c:manualLayout>
          <c:xMode val="edge"/>
          <c:yMode val="edge"/>
          <c:x val="0.33366780223614656"/>
          <c:y val="3.193096876547835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d2csv!$B$1</c:f>
              <c:strCache>
                <c:ptCount val="1"/>
                <c:pt idx="0">
                  <c:v>IMR2011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d2csv!$A$2:$A$30</c:f>
              <c:strCache>
                <c:ptCount val="29"/>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and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Punjab</c:v>
                </c:pt>
                <c:pt idx="22">
                  <c:v>Rajasthan</c:v>
                </c:pt>
                <c:pt idx="23">
                  <c:v>Sikkim</c:v>
                </c:pt>
                <c:pt idx="24">
                  <c:v>Tamil Nadu</c:v>
                </c:pt>
                <c:pt idx="25">
                  <c:v>Tripura</c:v>
                </c:pt>
                <c:pt idx="26">
                  <c:v>Uttar Pradesh</c:v>
                </c:pt>
                <c:pt idx="27">
                  <c:v>Uttarakhand</c:v>
                </c:pt>
                <c:pt idx="28">
                  <c:v>West Bengal</c:v>
                </c:pt>
              </c:strCache>
            </c:strRef>
          </c:cat>
          <c:val>
            <c:numRef>
              <c:f>d2csv!$B$2:$B$30</c:f>
              <c:numCache>
                <c:formatCode>General</c:formatCode>
                <c:ptCount val="29"/>
                <c:pt idx="0">
                  <c:v>46</c:v>
                </c:pt>
                <c:pt idx="1">
                  <c:v>31</c:v>
                </c:pt>
                <c:pt idx="2">
                  <c:v>58</c:v>
                </c:pt>
                <c:pt idx="3">
                  <c:v>48</c:v>
                </c:pt>
                <c:pt idx="4">
                  <c:v>51</c:v>
                </c:pt>
                <c:pt idx="5">
                  <c:v>30</c:v>
                </c:pt>
                <c:pt idx="6">
                  <c:v>10</c:v>
                </c:pt>
                <c:pt idx="7">
                  <c:v>44</c:v>
                </c:pt>
                <c:pt idx="8">
                  <c:v>48</c:v>
                </c:pt>
                <c:pt idx="9">
                  <c:v>40</c:v>
                </c:pt>
                <c:pt idx="10">
                  <c:v>43</c:v>
                </c:pt>
                <c:pt idx="11">
                  <c:v>42</c:v>
                </c:pt>
                <c:pt idx="12">
                  <c:v>38</c:v>
                </c:pt>
                <c:pt idx="13">
                  <c:v>13</c:v>
                </c:pt>
                <c:pt idx="14">
                  <c:v>62</c:v>
                </c:pt>
                <c:pt idx="15">
                  <c:v>28</c:v>
                </c:pt>
                <c:pt idx="16">
                  <c:v>14</c:v>
                </c:pt>
                <c:pt idx="17">
                  <c:v>55</c:v>
                </c:pt>
                <c:pt idx="18">
                  <c:v>37</c:v>
                </c:pt>
                <c:pt idx="19">
                  <c:v>23</c:v>
                </c:pt>
                <c:pt idx="20">
                  <c:v>61</c:v>
                </c:pt>
                <c:pt idx="21">
                  <c:v>34</c:v>
                </c:pt>
                <c:pt idx="22">
                  <c:v>55</c:v>
                </c:pt>
                <c:pt idx="23">
                  <c:v>30</c:v>
                </c:pt>
                <c:pt idx="24">
                  <c:v>24</c:v>
                </c:pt>
                <c:pt idx="25">
                  <c:v>27</c:v>
                </c:pt>
                <c:pt idx="26">
                  <c:v>61</c:v>
                </c:pt>
                <c:pt idx="27">
                  <c:v>38</c:v>
                </c:pt>
                <c:pt idx="28">
                  <c:v>31</c:v>
                </c:pt>
              </c:numCache>
            </c:numRef>
          </c:val>
          <c:extLst>
            <c:ext xmlns:c16="http://schemas.microsoft.com/office/drawing/2014/chart" uri="{C3380CC4-5D6E-409C-BE32-E72D297353CC}">
              <c16:uniqueId val="{00000000-40BA-474D-BDA8-D70AD26D4E06}"/>
            </c:ext>
          </c:extLst>
        </c:ser>
        <c:ser>
          <c:idx val="1"/>
          <c:order val="1"/>
          <c:tx>
            <c:strRef>
              <c:f>d2csv!$C$1</c:f>
              <c:strCache>
                <c:ptCount val="1"/>
                <c:pt idx="0">
                  <c:v>IMR2018</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d2csv!$A$2:$A$30</c:f>
              <c:strCache>
                <c:ptCount val="29"/>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and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Punjab</c:v>
                </c:pt>
                <c:pt idx="22">
                  <c:v>Rajasthan</c:v>
                </c:pt>
                <c:pt idx="23">
                  <c:v>Sikkim</c:v>
                </c:pt>
                <c:pt idx="24">
                  <c:v>Tamil Nadu</c:v>
                </c:pt>
                <c:pt idx="25">
                  <c:v>Tripura</c:v>
                </c:pt>
                <c:pt idx="26">
                  <c:v>Uttar Pradesh</c:v>
                </c:pt>
                <c:pt idx="27">
                  <c:v>Uttarakhand</c:v>
                </c:pt>
                <c:pt idx="28">
                  <c:v>West Bengal</c:v>
                </c:pt>
              </c:strCache>
            </c:strRef>
          </c:cat>
          <c:val>
            <c:numRef>
              <c:f>d2csv!$C$2:$C$30</c:f>
              <c:numCache>
                <c:formatCode>General</c:formatCode>
                <c:ptCount val="29"/>
                <c:pt idx="0">
                  <c:v>29</c:v>
                </c:pt>
                <c:pt idx="1">
                  <c:v>37</c:v>
                </c:pt>
                <c:pt idx="2">
                  <c:v>41</c:v>
                </c:pt>
                <c:pt idx="3">
                  <c:v>32</c:v>
                </c:pt>
                <c:pt idx="4">
                  <c:v>13</c:v>
                </c:pt>
                <c:pt idx="5">
                  <c:v>13</c:v>
                </c:pt>
                <c:pt idx="6">
                  <c:v>7</c:v>
                </c:pt>
                <c:pt idx="7">
                  <c:v>28</c:v>
                </c:pt>
                <c:pt idx="8">
                  <c:v>30</c:v>
                </c:pt>
                <c:pt idx="9">
                  <c:v>19</c:v>
                </c:pt>
                <c:pt idx="10">
                  <c:v>22</c:v>
                </c:pt>
                <c:pt idx="11">
                  <c:v>30</c:v>
                </c:pt>
                <c:pt idx="12">
                  <c:v>23</c:v>
                </c:pt>
                <c:pt idx="13">
                  <c:v>7</c:v>
                </c:pt>
                <c:pt idx="14">
                  <c:v>48</c:v>
                </c:pt>
                <c:pt idx="15">
                  <c:v>19</c:v>
                </c:pt>
                <c:pt idx="16">
                  <c:v>11</c:v>
                </c:pt>
                <c:pt idx="17">
                  <c:v>33</c:v>
                </c:pt>
                <c:pt idx="18">
                  <c:v>5</c:v>
                </c:pt>
                <c:pt idx="19">
                  <c:v>4</c:v>
                </c:pt>
                <c:pt idx="20">
                  <c:v>40</c:v>
                </c:pt>
                <c:pt idx="21">
                  <c:v>20</c:v>
                </c:pt>
                <c:pt idx="22">
                  <c:v>37</c:v>
                </c:pt>
                <c:pt idx="23">
                  <c:v>7</c:v>
                </c:pt>
                <c:pt idx="24">
                  <c:v>15</c:v>
                </c:pt>
                <c:pt idx="25">
                  <c:v>27</c:v>
                </c:pt>
                <c:pt idx="26">
                  <c:v>43</c:v>
                </c:pt>
                <c:pt idx="27">
                  <c:v>31</c:v>
                </c:pt>
                <c:pt idx="28">
                  <c:v>22</c:v>
                </c:pt>
              </c:numCache>
            </c:numRef>
          </c:val>
          <c:extLst>
            <c:ext xmlns:c16="http://schemas.microsoft.com/office/drawing/2014/chart" uri="{C3380CC4-5D6E-409C-BE32-E72D297353CC}">
              <c16:uniqueId val="{00000001-40BA-474D-BDA8-D70AD26D4E06}"/>
            </c:ext>
          </c:extLst>
        </c:ser>
        <c:dLbls>
          <c:showLegendKey val="0"/>
          <c:showVal val="0"/>
          <c:showCatName val="0"/>
          <c:showSerName val="0"/>
          <c:showPercent val="0"/>
          <c:showBubbleSize val="0"/>
        </c:dLbls>
        <c:gapWidth val="65"/>
        <c:shape val="box"/>
        <c:axId val="184292960"/>
        <c:axId val="184291392"/>
        <c:axId val="0"/>
      </c:bar3DChart>
      <c:catAx>
        <c:axId val="1842929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4291392"/>
        <c:crosses val="autoZero"/>
        <c:auto val="1"/>
        <c:lblAlgn val="ctr"/>
        <c:lblOffset val="100"/>
        <c:noMultiLvlLbl val="0"/>
      </c:catAx>
      <c:valAx>
        <c:axId val="18429139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84292960"/>
        <c:crosses val="autoZero"/>
        <c:crossBetween val="between"/>
      </c:valAx>
      <c:spPr>
        <a:noFill/>
        <a:ln>
          <a:noFill/>
        </a:ln>
        <a:effectLst/>
      </c:spPr>
    </c:plotArea>
    <c:legend>
      <c:legendPos val="b"/>
      <c:layout>
        <c:manualLayout>
          <c:xMode val="edge"/>
          <c:yMode val="edge"/>
          <c:x val="0.40589228000991517"/>
          <c:y val="0.89993035528859811"/>
          <c:w val="0.26910100924066588"/>
          <c:h val="8.8665727295159591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FEMALE LITERACY RATE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d2csv!$I$1</c:f>
              <c:strCache>
                <c:ptCount val="1"/>
                <c:pt idx="0">
                  <c:v>Literacy Rate2011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d2csv!$H$2:$H$30</c:f>
              <c:strCache>
                <c:ptCount val="29"/>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and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Punjab</c:v>
                </c:pt>
                <c:pt idx="22">
                  <c:v>Rajasthan</c:v>
                </c:pt>
                <c:pt idx="23">
                  <c:v>Sikkim</c:v>
                </c:pt>
                <c:pt idx="24">
                  <c:v>Tamil Nadu</c:v>
                </c:pt>
                <c:pt idx="25">
                  <c:v>Tripura</c:v>
                </c:pt>
                <c:pt idx="26">
                  <c:v>Uttar Pradesh</c:v>
                </c:pt>
                <c:pt idx="27">
                  <c:v>Uttarakhand</c:v>
                </c:pt>
                <c:pt idx="28">
                  <c:v>West Bengal</c:v>
                </c:pt>
              </c:strCache>
            </c:strRef>
          </c:cat>
          <c:val>
            <c:numRef>
              <c:f>d2csv!$I$2:$I$30</c:f>
              <c:numCache>
                <c:formatCode>General</c:formatCode>
                <c:ptCount val="29"/>
                <c:pt idx="0">
                  <c:v>59.74</c:v>
                </c:pt>
                <c:pt idx="1">
                  <c:v>59.57</c:v>
                </c:pt>
                <c:pt idx="2">
                  <c:v>67.27</c:v>
                </c:pt>
                <c:pt idx="3">
                  <c:v>53.33</c:v>
                </c:pt>
                <c:pt idx="4">
                  <c:v>60.59</c:v>
                </c:pt>
                <c:pt idx="5">
                  <c:v>80.930000000000007</c:v>
                </c:pt>
                <c:pt idx="6">
                  <c:v>81.84</c:v>
                </c:pt>
                <c:pt idx="7">
                  <c:v>70.73</c:v>
                </c:pt>
                <c:pt idx="8">
                  <c:v>66.77</c:v>
                </c:pt>
                <c:pt idx="9">
                  <c:v>76.599999999999994</c:v>
                </c:pt>
                <c:pt idx="10">
                  <c:v>58.01</c:v>
                </c:pt>
                <c:pt idx="11">
                  <c:v>56.21</c:v>
                </c:pt>
                <c:pt idx="12">
                  <c:v>68.13</c:v>
                </c:pt>
                <c:pt idx="13">
                  <c:v>91.98</c:v>
                </c:pt>
                <c:pt idx="14">
                  <c:v>60.02</c:v>
                </c:pt>
                <c:pt idx="15">
                  <c:v>75.48</c:v>
                </c:pt>
                <c:pt idx="16">
                  <c:v>73.17</c:v>
                </c:pt>
                <c:pt idx="17">
                  <c:v>73.78</c:v>
                </c:pt>
                <c:pt idx="18">
                  <c:v>89.4</c:v>
                </c:pt>
                <c:pt idx="19">
                  <c:v>76.69</c:v>
                </c:pt>
                <c:pt idx="20">
                  <c:v>64.36</c:v>
                </c:pt>
                <c:pt idx="21">
                  <c:v>71.34</c:v>
                </c:pt>
                <c:pt idx="22">
                  <c:v>52.66</c:v>
                </c:pt>
                <c:pt idx="23">
                  <c:v>76.430000000000007</c:v>
                </c:pt>
                <c:pt idx="24">
                  <c:v>73.86</c:v>
                </c:pt>
                <c:pt idx="25">
                  <c:v>83.15</c:v>
                </c:pt>
                <c:pt idx="26">
                  <c:v>59.26</c:v>
                </c:pt>
                <c:pt idx="27">
                  <c:v>70.7</c:v>
                </c:pt>
                <c:pt idx="28">
                  <c:v>71.16</c:v>
                </c:pt>
              </c:numCache>
            </c:numRef>
          </c:val>
          <c:extLst>
            <c:ext xmlns:c16="http://schemas.microsoft.com/office/drawing/2014/chart" uri="{C3380CC4-5D6E-409C-BE32-E72D297353CC}">
              <c16:uniqueId val="{00000000-884D-4857-B421-15799E532766}"/>
            </c:ext>
          </c:extLst>
        </c:ser>
        <c:ser>
          <c:idx val="1"/>
          <c:order val="1"/>
          <c:tx>
            <c:strRef>
              <c:f>d2csv!$J$1</c:f>
              <c:strCache>
                <c:ptCount val="1"/>
                <c:pt idx="0">
                  <c:v>Literacy Rate2018</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d2csv!$H$2:$H$30</c:f>
              <c:strCache>
                <c:ptCount val="29"/>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and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Punjab</c:v>
                </c:pt>
                <c:pt idx="22">
                  <c:v>Rajasthan</c:v>
                </c:pt>
                <c:pt idx="23">
                  <c:v>Sikkim</c:v>
                </c:pt>
                <c:pt idx="24">
                  <c:v>Tamil Nadu</c:v>
                </c:pt>
                <c:pt idx="25">
                  <c:v>Tripura</c:v>
                </c:pt>
                <c:pt idx="26">
                  <c:v>Uttar Pradesh</c:v>
                </c:pt>
                <c:pt idx="27">
                  <c:v>Uttarakhand</c:v>
                </c:pt>
                <c:pt idx="28">
                  <c:v>West Bengal</c:v>
                </c:pt>
              </c:strCache>
            </c:strRef>
          </c:cat>
          <c:val>
            <c:numRef>
              <c:f>d2csv!$J$2:$J$30</c:f>
              <c:numCache>
                <c:formatCode>General</c:formatCode>
                <c:ptCount val="29"/>
                <c:pt idx="0">
                  <c:v>66.400000000000006</c:v>
                </c:pt>
                <c:pt idx="1">
                  <c:v>66</c:v>
                </c:pt>
                <c:pt idx="2">
                  <c:v>85.9</c:v>
                </c:pt>
                <c:pt idx="3">
                  <c:v>70.900000000000006</c:v>
                </c:pt>
                <c:pt idx="4">
                  <c:v>77</c:v>
                </c:pt>
                <c:pt idx="5">
                  <c:v>88.7</c:v>
                </c:pt>
                <c:pt idx="6">
                  <c:v>89.4</c:v>
                </c:pt>
                <c:pt idx="7">
                  <c:v>82.4</c:v>
                </c:pt>
                <c:pt idx="8">
                  <c:v>80.400000000000006</c:v>
                </c:pt>
                <c:pt idx="9">
                  <c:v>86.6</c:v>
                </c:pt>
                <c:pt idx="10">
                  <c:v>77.3</c:v>
                </c:pt>
                <c:pt idx="11">
                  <c:v>74.3</c:v>
                </c:pt>
                <c:pt idx="12">
                  <c:v>77.2</c:v>
                </c:pt>
                <c:pt idx="13">
                  <c:v>96.2</c:v>
                </c:pt>
                <c:pt idx="14">
                  <c:v>73.2</c:v>
                </c:pt>
                <c:pt idx="15">
                  <c:v>84.8</c:v>
                </c:pt>
                <c:pt idx="16">
                  <c:v>82.6</c:v>
                </c:pt>
                <c:pt idx="17">
                  <c:v>83</c:v>
                </c:pt>
                <c:pt idx="18">
                  <c:v>95</c:v>
                </c:pt>
                <c:pt idx="19">
                  <c:v>86</c:v>
                </c:pt>
                <c:pt idx="20">
                  <c:v>77.3</c:v>
                </c:pt>
                <c:pt idx="21">
                  <c:v>83.7</c:v>
                </c:pt>
                <c:pt idx="22">
                  <c:v>69.7</c:v>
                </c:pt>
                <c:pt idx="23">
                  <c:v>84.6</c:v>
                </c:pt>
                <c:pt idx="24">
                  <c:v>82.9</c:v>
                </c:pt>
                <c:pt idx="25">
                  <c:v>88.4</c:v>
                </c:pt>
                <c:pt idx="26">
                  <c:v>73</c:v>
                </c:pt>
                <c:pt idx="27">
                  <c:v>87.6</c:v>
                </c:pt>
                <c:pt idx="28">
                  <c:v>80.5</c:v>
                </c:pt>
              </c:numCache>
            </c:numRef>
          </c:val>
          <c:extLst>
            <c:ext xmlns:c16="http://schemas.microsoft.com/office/drawing/2014/chart" uri="{C3380CC4-5D6E-409C-BE32-E72D297353CC}">
              <c16:uniqueId val="{00000001-884D-4857-B421-15799E532766}"/>
            </c:ext>
          </c:extLst>
        </c:ser>
        <c:dLbls>
          <c:showLegendKey val="0"/>
          <c:showVal val="0"/>
          <c:showCatName val="0"/>
          <c:showSerName val="0"/>
          <c:showPercent val="0"/>
          <c:showBubbleSize val="0"/>
        </c:dLbls>
        <c:gapWidth val="65"/>
        <c:shape val="box"/>
        <c:axId val="140308272"/>
        <c:axId val="140309056"/>
        <c:axId val="0"/>
      </c:bar3DChart>
      <c:catAx>
        <c:axId val="140308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0309056"/>
        <c:crosses val="autoZero"/>
        <c:auto val="1"/>
        <c:lblAlgn val="ctr"/>
        <c:lblOffset val="100"/>
        <c:noMultiLvlLbl val="0"/>
      </c:catAx>
      <c:valAx>
        <c:axId val="14030905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40308272"/>
        <c:crosses val="autoZero"/>
        <c:crossBetween val="between"/>
      </c:valAx>
      <c:spPr>
        <a:noFill/>
        <a:ln>
          <a:noFill/>
        </a:ln>
        <a:effectLst/>
      </c:spPr>
    </c:plotArea>
    <c:legend>
      <c:legendPos val="b"/>
      <c:layout>
        <c:manualLayout>
          <c:xMode val="edge"/>
          <c:yMode val="edge"/>
          <c:x val="0.32801049085651396"/>
          <c:y val="0.8761656639220885"/>
          <c:w val="0.35290320306312023"/>
          <c:h val="0.1047216991886660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40112-4C0F-4D65-9EC8-AE058BC641A3}" type="datetimeFigureOut">
              <a:rPr lang="en-IN" smtClean="0"/>
              <a:t>18-06-2021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B57DC-C88F-489D-ABB8-2BE747A5C4C6}" type="slidenum">
              <a:rPr lang="en-IN" smtClean="0"/>
              <a:t>‹#›</a:t>
            </a:fld>
            <a:endParaRPr lang="en-IN" dirty="0"/>
          </a:p>
        </p:txBody>
      </p:sp>
    </p:spTree>
    <p:extLst>
      <p:ext uri="{BB962C8B-B14F-4D97-AF65-F5344CB8AC3E}">
        <p14:creationId xmlns:p14="http://schemas.microsoft.com/office/powerpoint/2010/main" val="112062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3B57DC-C88F-489D-ABB8-2BE747A5C4C6}" type="slidenum">
              <a:rPr lang="en-IN" smtClean="0"/>
              <a:t>12</a:t>
            </a:fld>
            <a:endParaRPr lang="en-IN" dirty="0"/>
          </a:p>
        </p:txBody>
      </p:sp>
    </p:spTree>
    <p:extLst>
      <p:ext uri="{BB962C8B-B14F-4D97-AF65-F5344CB8AC3E}">
        <p14:creationId xmlns:p14="http://schemas.microsoft.com/office/powerpoint/2010/main" val="3434143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bg1"/>
                </a:solidFill>
                <a:latin typeface="+mj-lt"/>
              </a:defRPr>
            </a:lvl1pPr>
            <a:lvl2pPr marL="457189" indent="0" algn="ctr">
              <a:buNone/>
              <a:defRPr sz="28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1693BE2-4E22-4B0B-880E-D6181F5C1734}" type="datetimeFigureOut">
              <a:rPr lang="en-US" smtClean="0"/>
              <a:t>6/18/2021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43F876B-2FD2-4D0B-83E7-AD0D5CBA9621}" type="slidenum">
              <a:rPr lang="en-US" smtClean="0"/>
              <a:t>‹#›</a:t>
            </a:fld>
            <a:endParaRPr lang="en-US" dirty="0"/>
          </a:p>
        </p:txBody>
      </p:sp>
    </p:spTree>
    <p:extLst>
      <p:ext uri="{BB962C8B-B14F-4D97-AF65-F5344CB8AC3E}">
        <p14:creationId xmlns:p14="http://schemas.microsoft.com/office/powerpoint/2010/main" val="364935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335473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256719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7" y="618521"/>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9" y="2371018"/>
            <a:ext cx="4873475" cy="679994"/>
          </a:xfrm>
        </p:spPr>
        <p:txBody>
          <a:bodyPr anchor="b">
            <a:noAutofit/>
          </a:bodyPr>
          <a:lstStyle>
            <a:lvl1pPr marL="0" indent="0">
              <a:lnSpc>
                <a:spcPct val="85000"/>
              </a:lnSpc>
              <a:buNone/>
              <a:defRPr sz="26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6" y="3051016"/>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2" y="3051016"/>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400141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31334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202932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385651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403977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59402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3F876B-2FD2-4D0B-83E7-AD0D5CBA9621}" type="slidenum">
              <a:rPr lang="en-US" smtClean="0"/>
              <a:t>‹#›</a:t>
            </a:fld>
            <a:endParaRPr lang="en-US" dirty="0"/>
          </a:p>
        </p:txBody>
      </p:sp>
    </p:spTree>
    <p:extLst>
      <p:ext uri="{BB962C8B-B14F-4D97-AF65-F5344CB8AC3E}">
        <p14:creationId xmlns:p14="http://schemas.microsoft.com/office/powerpoint/2010/main" val="2253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377" rtl="0" eaLnBrk="1" fontAlgn="auto" latinLnBrk="0" hangingPunct="1">
              <a:lnSpc>
                <a:spcPct val="100000"/>
              </a:lnSpc>
              <a:spcBef>
                <a:spcPts val="1200"/>
              </a:spcBef>
              <a:spcAft>
                <a:spcPts val="0"/>
              </a:spcAft>
              <a:buClrTx/>
              <a:buSzTx/>
              <a:buFontTx/>
              <a:buNone/>
              <a:tabLst/>
              <a:defRPr sz="1800">
                <a:solidFill>
                  <a:srgbClr val="262626"/>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marR="0" lvl="0" indent="0" algn="l" defTabSz="914377"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1693BE2-4E22-4B0B-880E-D6181F5C1734}"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43F876B-2FD2-4D0B-83E7-AD0D5CBA9621}" type="slidenum">
              <a:rPr lang="en-US" smtClean="0"/>
              <a:t>‹#›</a:t>
            </a:fld>
            <a:endParaRPr lang="en-US" dirty="0"/>
          </a:p>
        </p:txBody>
      </p:sp>
    </p:spTree>
    <p:extLst>
      <p:ext uri="{BB962C8B-B14F-4D97-AF65-F5344CB8AC3E}">
        <p14:creationId xmlns:p14="http://schemas.microsoft.com/office/powerpoint/2010/main" val="57081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1693BE2-4E22-4B0B-880E-D6181F5C1734}" type="datetimeFigureOut">
              <a:rPr lang="en-US" smtClean="0"/>
              <a:t>6/18/2021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43F876B-2FD2-4D0B-83E7-AD0D5CBA9621}" type="slidenum">
              <a:rPr lang="en-US" smtClean="0"/>
              <a:t>‹#›</a:t>
            </a:fld>
            <a:endParaRPr lang="en-US" dirty="0"/>
          </a:p>
        </p:txBody>
      </p:sp>
    </p:spTree>
    <p:extLst>
      <p:ext uri="{BB962C8B-B14F-4D97-AF65-F5344CB8AC3E}">
        <p14:creationId xmlns:p14="http://schemas.microsoft.com/office/powerpoint/2010/main" val="4135367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5000"/>
            <a:lum/>
          </a:blip>
          <a:srcRect/>
          <a:stretch>
            <a:fillRect t="-43000" b="-3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1">
                <a:solidFill>
                  <a:schemeClr val="tx1">
                    <a:alpha val="80000"/>
                  </a:schemeClr>
                </a:solidFill>
              </a:defRPr>
            </a:lvl1pPr>
          </a:lstStyle>
          <a:p>
            <a:fld id="{E1693BE2-4E22-4B0B-880E-D6181F5C1734}" type="datetimeFigureOut">
              <a:rPr lang="en-US" smtClean="0"/>
              <a:t>6/18/2021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1"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7" y="5876416"/>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43F876B-2FD2-4D0B-83E7-AD0D5CBA9621}" type="slidenum">
              <a:rPr lang="en-US" smtClean="0"/>
              <a:t>‹#›</a:t>
            </a:fld>
            <a:endParaRPr lang="en-US" dirty="0"/>
          </a:p>
        </p:txBody>
      </p:sp>
    </p:spTree>
    <p:extLst>
      <p:ext uri="{BB962C8B-B14F-4D97-AF65-F5344CB8AC3E}">
        <p14:creationId xmlns:p14="http://schemas.microsoft.com/office/powerpoint/2010/main" val="146127748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xStyles>
    <p:titleStyle>
      <a:lvl1pPr algn="l" defTabSz="914377"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38" indent="-91438" algn="l" defTabSz="914377"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63" indent="-342891" algn="l" defTabSz="914377"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26" indent="-548626" algn="l" defTabSz="914377"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39" indent="-822939" algn="l" defTabSz="9143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53" indent="-1097253" algn="l" defTabSz="9143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199970" indent="-228594" algn="l" defTabSz="9143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399965" indent="-228594" algn="l" defTabSz="9143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599960" indent="-228594" algn="l" defTabSz="9143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799955" indent="-228594" algn="l" defTabSz="9143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ib.gov.in/PressReleasePage.aspx?PRID=1697441" TargetMode="External"/><Relationship Id="rId2" Type="http://schemas.openxmlformats.org/officeDocument/2006/relationships/hyperlink" Target="http://niti.gov.in/content/maternal-mortality-ratio-mmr-100000-live-birth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B45F61-4DAF-4048-80AE-68BE315DCA28}"/>
              </a:ext>
            </a:extLst>
          </p:cNvPr>
          <p:cNvSpPr>
            <a:spLocks noGrp="1"/>
          </p:cNvSpPr>
          <p:nvPr>
            <p:ph type="title"/>
          </p:nvPr>
        </p:nvSpPr>
        <p:spPr>
          <a:xfrm>
            <a:off x="266700" y="150922"/>
            <a:ext cx="10658475" cy="929217"/>
          </a:xfrm>
        </p:spPr>
        <p:txBody>
          <a:bodyPr>
            <a:normAutofit/>
          </a:bodyPr>
          <a:lstStyle/>
          <a:p>
            <a:r>
              <a:rPr lang="en-US" sz="4000" b="1" dirty="0">
                <a:solidFill>
                  <a:srgbClr val="FF0000"/>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0E8D6580-6A32-44DF-AE33-5CE6E7B77634}"/>
              </a:ext>
            </a:extLst>
          </p:cNvPr>
          <p:cNvSpPr>
            <a:spLocks noGrp="1"/>
          </p:cNvSpPr>
          <p:nvPr>
            <p:ph idx="1"/>
          </p:nvPr>
        </p:nvSpPr>
        <p:spPr>
          <a:xfrm>
            <a:off x="266704" y="858246"/>
            <a:ext cx="11553825" cy="5999754"/>
          </a:xfrm>
        </p:spPr>
        <p:txBody>
          <a:bodyPr>
            <a:normAutofit lnSpcReduction="10000"/>
          </a:bodyPr>
          <a:lstStyle/>
          <a:p>
            <a:pPr lvl="1" algn="just">
              <a:buFont typeface="Wingdings" panose="05000000000000000000" pitchFamily="2" charset="2"/>
              <a:buChar char="Ø"/>
            </a:pPr>
            <a:r>
              <a:rPr lang="en-US" u="sng" dirty="0"/>
              <a:t>The </a:t>
            </a:r>
            <a:r>
              <a:rPr lang="en-US" b="1" i="1" u="sng" dirty="0"/>
              <a:t>’Women Empowerment </a:t>
            </a:r>
            <a:r>
              <a:rPr lang="en-US" u="sng" dirty="0"/>
              <a:t>’is the slogan we are hearing since many years. </a:t>
            </a:r>
            <a:r>
              <a:rPr lang="en-US" dirty="0"/>
              <a:t>In various fields women are leading the country for example 2 years ago our country’s Defense minister and Foreign minister were ladies at a time but also on the other hand there are many difficulties in their </a:t>
            </a:r>
            <a:r>
              <a:rPr lang="en-US" b="1" i="1" dirty="0"/>
              <a:t>social, economic and educational development </a:t>
            </a:r>
            <a:r>
              <a:rPr lang="en-US" dirty="0"/>
              <a:t>all over the country. </a:t>
            </a:r>
            <a:r>
              <a:rPr lang="en-US" u="sng" dirty="0"/>
              <a:t>Government has implemented many schemes to improve the </a:t>
            </a:r>
            <a:r>
              <a:rPr lang="en-US" b="1" i="1" u="sng" dirty="0"/>
              <a:t>female literacy and their health.</a:t>
            </a:r>
            <a:r>
              <a:rPr lang="en-US" u="sng" dirty="0"/>
              <a:t> </a:t>
            </a:r>
            <a:r>
              <a:rPr lang="en-US" dirty="0"/>
              <a:t>But how much impact these schemes have made can be seen from the data. The beneficiaries of the these schemes are the ones who really need it also can be seen from the data. Even if these schemes are implemented the </a:t>
            </a:r>
            <a:r>
              <a:rPr lang="en-US" b="1" i="1" dirty="0"/>
              <a:t>social conditions and mentality of the society </a:t>
            </a:r>
            <a:r>
              <a:rPr lang="en-US" dirty="0"/>
              <a:t>is also important. Sometimes, </a:t>
            </a:r>
            <a:r>
              <a:rPr lang="en-US" b="1" i="1" dirty="0"/>
              <a:t>strict laws </a:t>
            </a:r>
            <a:r>
              <a:rPr lang="en-US" dirty="0"/>
              <a:t>are also important for this.</a:t>
            </a:r>
          </a:p>
          <a:p>
            <a:pPr lvl="1" algn="just">
              <a:buFont typeface="Wingdings" panose="05000000000000000000" pitchFamily="2" charset="2"/>
              <a:buChar char="Ø"/>
            </a:pPr>
            <a:r>
              <a:rPr lang="en-US" dirty="0">
                <a:solidFill>
                  <a:srgbClr val="FF0000"/>
                </a:solidFill>
              </a:rPr>
              <a:t>In this project we aim to study the Maternal Mortality Rate in India and different social, economical and educational factors affecting it.</a:t>
            </a:r>
          </a:p>
          <a:p>
            <a:pPr lvl="1" algn="just">
              <a:buFont typeface="Wingdings" panose="05000000000000000000" pitchFamily="2" charset="2"/>
              <a:buChar char="Ø"/>
            </a:pPr>
            <a:r>
              <a:rPr lang="en-US" u="sng" dirty="0">
                <a:solidFill>
                  <a:schemeClr val="tx1"/>
                </a:solidFill>
              </a:rPr>
              <a:t>Maternal mortality </a:t>
            </a:r>
            <a:r>
              <a:rPr lang="en-US" dirty="0"/>
              <a:t>in a region is a </a:t>
            </a:r>
            <a:r>
              <a:rPr lang="en-US" u="sng" dirty="0"/>
              <a:t>measure of reproductive health of women </a:t>
            </a:r>
            <a:r>
              <a:rPr lang="en-US" dirty="0"/>
              <a:t>in the area. Many women in reproductive age-span die due to complications during and following pregnancy and childbirth or abortion. As per World Health Organization, “</a:t>
            </a:r>
            <a:r>
              <a:rPr lang="en-US" dirty="0">
                <a:solidFill>
                  <a:srgbClr val="FF0000"/>
                </a:solidFill>
              </a:rPr>
              <a:t>Maternal death is the death of a woman while pregnant or </a:t>
            </a:r>
            <a:r>
              <a:rPr lang="en-US" b="1" i="1" dirty="0">
                <a:solidFill>
                  <a:srgbClr val="FF0000"/>
                </a:solidFill>
              </a:rPr>
              <a:t>within 42 days of termination of pregnancy</a:t>
            </a:r>
            <a:r>
              <a:rPr lang="en-US" dirty="0"/>
              <a:t>, irrespective of the duration and site of the pregnancy, from any cause related to or aggravated by the pregnancy or its management but not from accidental or incidental causes. </a:t>
            </a:r>
            <a:r>
              <a:rPr lang="en-US" dirty="0">
                <a:solidFill>
                  <a:srgbClr val="FF0000"/>
                </a:solidFill>
              </a:rPr>
              <a:t>Maternal Mortality Ratio </a:t>
            </a:r>
            <a:r>
              <a:rPr lang="en-US" b="1" i="1" dirty="0">
                <a:solidFill>
                  <a:srgbClr val="FF0000"/>
                </a:solidFill>
              </a:rPr>
              <a:t>(MMR) </a:t>
            </a:r>
            <a:r>
              <a:rPr lang="en-US" dirty="0">
                <a:solidFill>
                  <a:srgbClr val="FF0000"/>
                </a:solidFill>
              </a:rPr>
              <a:t>in India was exceptionally high </a:t>
            </a:r>
            <a:r>
              <a:rPr lang="en-US" b="1" i="1" dirty="0">
                <a:solidFill>
                  <a:srgbClr val="FF0000"/>
                </a:solidFill>
              </a:rPr>
              <a:t>in 1990 with 556 women dying during child birth per hundred thousand live births</a:t>
            </a:r>
            <a:r>
              <a:rPr lang="en-US" b="1" i="1" dirty="0"/>
              <a:t>.</a:t>
            </a:r>
            <a:r>
              <a:rPr lang="en-US" dirty="0"/>
              <a:t> </a:t>
            </a:r>
          </a:p>
        </p:txBody>
      </p:sp>
    </p:spTree>
    <p:extLst>
      <p:ext uri="{BB962C8B-B14F-4D97-AF65-F5344CB8AC3E}">
        <p14:creationId xmlns:p14="http://schemas.microsoft.com/office/powerpoint/2010/main" val="173519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3E8350-802A-4C75-8D70-447D67FDEBC8}"/>
              </a:ext>
            </a:extLst>
          </p:cNvPr>
          <p:cNvSpPr>
            <a:spLocks noGrp="1"/>
          </p:cNvSpPr>
          <p:nvPr>
            <p:ph type="title"/>
          </p:nvPr>
        </p:nvSpPr>
        <p:spPr>
          <a:xfrm>
            <a:off x="409432" y="204716"/>
            <a:ext cx="6073255" cy="668742"/>
          </a:xfrm>
        </p:spPr>
        <p:txBody>
          <a:bodyPr>
            <a:normAutofit/>
          </a:bodyPr>
          <a:lstStyle/>
          <a:p>
            <a:r>
              <a:rPr lang="en-US" sz="4000" b="1" dirty="0">
                <a:solidFill>
                  <a:srgbClr val="FF0000"/>
                </a:solidFill>
                <a:effectLst>
                  <a:outerShdw blurRad="38100" dist="38100" dir="2700000" algn="tl">
                    <a:srgbClr val="000000">
                      <a:alpha val="43137"/>
                    </a:srgbClr>
                  </a:outerShdw>
                </a:effectLst>
              </a:rPr>
              <a:t>ONE SAMPLE RUN TEST</a:t>
            </a:r>
            <a:endParaRPr lang="en-US" sz="4000" dirty="0"/>
          </a:p>
        </p:txBody>
      </p:sp>
      <p:sp>
        <p:nvSpPr>
          <p:cNvPr id="6" name="Content Placeholder 5">
            <a:extLst>
              <a:ext uri="{FF2B5EF4-FFF2-40B4-BE49-F238E27FC236}">
                <a16:creationId xmlns:a16="http://schemas.microsoft.com/office/drawing/2014/main" id="{BB8E3E2F-4FF1-4B0D-8640-EBD831492202}"/>
              </a:ext>
            </a:extLst>
          </p:cNvPr>
          <p:cNvSpPr>
            <a:spLocks noGrp="1"/>
          </p:cNvSpPr>
          <p:nvPr>
            <p:ph idx="1"/>
          </p:nvPr>
        </p:nvSpPr>
        <p:spPr>
          <a:xfrm>
            <a:off x="409432" y="1173707"/>
            <a:ext cx="11809863" cy="5684293"/>
          </a:xfrm>
        </p:spPr>
        <p:txBody>
          <a:bodyPr>
            <a:normAutofit lnSpcReduction="10000"/>
          </a:bodyPr>
          <a:lstStyle/>
          <a:p>
            <a:pPr marL="256025" lvl="1" indent="0" algn="just">
              <a:buNone/>
            </a:pPr>
            <a:r>
              <a:rPr lang="en-US" dirty="0"/>
              <a:t>      4)   For Mean Years Of Schooling: we get R(Total number of runs in arrangement)=</a:t>
            </a:r>
            <a:r>
              <a:rPr lang="en-US" b="1" i="1" dirty="0"/>
              <a:t>13</a:t>
            </a:r>
            <a:r>
              <a:rPr lang="en-US" dirty="0"/>
              <a:t>    </a:t>
            </a:r>
          </a:p>
          <a:p>
            <a:pPr marL="256025" lvl="1" indent="0" algn="just">
              <a:buNone/>
            </a:pPr>
            <a:r>
              <a:rPr lang="en-US" dirty="0"/>
              <a:t>             where</a:t>
            </a:r>
            <a:r>
              <a:rPr lang="en-US" b="1" i="1" dirty="0"/>
              <a:t>, C</a:t>
            </a:r>
            <a:r>
              <a:rPr lang="el-GR" sz="1800" b="1" i="1" dirty="0"/>
              <a:t>α</a:t>
            </a:r>
            <a:r>
              <a:rPr lang="en-IN" sz="1800" b="1" i="1" dirty="0"/>
              <a:t>  </a:t>
            </a:r>
            <a:r>
              <a:rPr lang="en-IN" b="1" i="1" dirty="0"/>
              <a:t>=9 and C</a:t>
            </a:r>
            <a:r>
              <a:rPr lang="el-GR" sz="1600" b="1" i="1" dirty="0"/>
              <a:t>α</a:t>
            </a:r>
            <a:r>
              <a:rPr lang="en-IN" sz="1600" b="1" i="1" dirty="0"/>
              <a:t>/2   </a:t>
            </a:r>
            <a:r>
              <a:rPr lang="en-IN" b="1" i="1" dirty="0"/>
              <a:t>=21, </a:t>
            </a:r>
            <a:r>
              <a:rPr lang="en-IN" dirty="0"/>
              <a:t>So here we a</a:t>
            </a:r>
            <a:r>
              <a:rPr lang="en-IN" b="1" i="1" dirty="0"/>
              <a:t>ccept Ho</a:t>
            </a:r>
            <a:r>
              <a:rPr lang="en-US" b="1" i="1" dirty="0"/>
              <a:t>. </a:t>
            </a:r>
          </a:p>
          <a:p>
            <a:pPr marL="256025" lvl="1" indent="0" algn="just">
              <a:buNone/>
            </a:pPr>
            <a:r>
              <a:rPr lang="en-US" dirty="0"/>
              <a:t>      5)   For Mean Age of Girls at Marriage: we get R(Total number of runs in arrangement)=</a:t>
            </a:r>
            <a:r>
              <a:rPr lang="en-US" b="1" i="1" dirty="0"/>
              <a:t>16</a:t>
            </a:r>
            <a:r>
              <a:rPr lang="en-US" dirty="0"/>
              <a:t> </a:t>
            </a:r>
          </a:p>
          <a:p>
            <a:pPr marL="256025" lvl="1" indent="0" algn="just">
              <a:buNone/>
            </a:pPr>
            <a:r>
              <a:rPr lang="en-US" dirty="0"/>
              <a:t>             where, </a:t>
            </a:r>
            <a:r>
              <a:rPr lang="en-US" b="1" i="1" dirty="0"/>
              <a:t>C</a:t>
            </a:r>
            <a:r>
              <a:rPr lang="el-GR" sz="1800" b="1" i="1" dirty="0"/>
              <a:t>α</a:t>
            </a:r>
            <a:r>
              <a:rPr lang="en-IN" sz="1800" b="1" i="1" dirty="0"/>
              <a:t>  </a:t>
            </a:r>
            <a:r>
              <a:rPr lang="en-IN" b="1" i="1" dirty="0"/>
              <a:t>=9 and C</a:t>
            </a:r>
            <a:r>
              <a:rPr lang="el-GR" sz="1600" b="1" i="1" dirty="0"/>
              <a:t>α</a:t>
            </a:r>
            <a:r>
              <a:rPr lang="en-IN" sz="1600" b="1" i="1" dirty="0"/>
              <a:t>/2   </a:t>
            </a:r>
            <a:r>
              <a:rPr lang="en-IN" b="1" i="1" dirty="0"/>
              <a:t>=21, </a:t>
            </a:r>
            <a:r>
              <a:rPr lang="en-IN" dirty="0"/>
              <a:t>So here we </a:t>
            </a:r>
            <a:r>
              <a:rPr lang="en-IN" b="1" i="1" dirty="0"/>
              <a:t>accept Ho</a:t>
            </a:r>
            <a:r>
              <a:rPr lang="en-US" dirty="0"/>
              <a:t>. </a:t>
            </a:r>
          </a:p>
          <a:p>
            <a:pPr marL="256025" lvl="1" indent="0" algn="just">
              <a:buNone/>
            </a:pPr>
            <a:r>
              <a:rPr lang="en-US" dirty="0"/>
              <a:t>      6)For Percentage of Girls marrying before Puberty:   </a:t>
            </a:r>
          </a:p>
          <a:p>
            <a:pPr marL="256025" lvl="1" indent="0" algn="just">
              <a:buNone/>
            </a:pPr>
            <a:r>
              <a:rPr lang="en-US" dirty="0"/>
              <a:t>             we get R(Total number of runs in arrangement)=</a:t>
            </a:r>
            <a:r>
              <a:rPr lang="en-US" b="1" i="1" dirty="0"/>
              <a:t>13  </a:t>
            </a:r>
            <a:r>
              <a:rPr lang="en-US" dirty="0"/>
              <a:t> </a:t>
            </a:r>
          </a:p>
          <a:p>
            <a:pPr marL="256025" lvl="1" indent="0" algn="just">
              <a:buNone/>
            </a:pPr>
            <a:r>
              <a:rPr lang="en-US" dirty="0"/>
              <a:t>             where, </a:t>
            </a:r>
            <a:r>
              <a:rPr lang="en-US" b="1" i="1" dirty="0"/>
              <a:t>C</a:t>
            </a:r>
            <a:r>
              <a:rPr lang="el-GR" sz="1800" b="1" i="1" dirty="0"/>
              <a:t>α</a:t>
            </a:r>
            <a:r>
              <a:rPr lang="en-IN" sz="1800" b="1" i="1" dirty="0"/>
              <a:t>  </a:t>
            </a:r>
            <a:r>
              <a:rPr lang="en-IN" b="1" i="1" dirty="0"/>
              <a:t>=8 and C</a:t>
            </a:r>
            <a:r>
              <a:rPr lang="el-GR" sz="1600" b="1" i="1" dirty="0"/>
              <a:t>α</a:t>
            </a:r>
            <a:r>
              <a:rPr lang="en-IN" sz="1600" b="1" i="1" dirty="0"/>
              <a:t>/2   </a:t>
            </a:r>
            <a:r>
              <a:rPr lang="en-IN" b="1" i="1" dirty="0"/>
              <a:t>=20</a:t>
            </a:r>
            <a:r>
              <a:rPr lang="en-IN" dirty="0"/>
              <a:t>, So here we </a:t>
            </a:r>
            <a:r>
              <a:rPr lang="en-IN" b="1" dirty="0"/>
              <a:t>accept Ho</a:t>
            </a:r>
            <a:r>
              <a:rPr lang="en-US" dirty="0"/>
              <a:t>. </a:t>
            </a:r>
          </a:p>
          <a:p>
            <a:pPr marL="256025" lvl="1" indent="0" algn="just">
              <a:buNone/>
            </a:pPr>
            <a:r>
              <a:rPr lang="en-US" dirty="0"/>
              <a:t>      7)For Total Fertility Rate: we get R(Total number of runs in arrangement)=</a:t>
            </a:r>
            <a:r>
              <a:rPr lang="en-US" b="1" i="1" dirty="0"/>
              <a:t>6</a:t>
            </a:r>
            <a:r>
              <a:rPr lang="en-US" dirty="0"/>
              <a:t> </a:t>
            </a:r>
          </a:p>
          <a:p>
            <a:pPr marL="256025" lvl="1" indent="0" algn="just">
              <a:buNone/>
            </a:pPr>
            <a:r>
              <a:rPr lang="en-US" dirty="0"/>
              <a:t>              where, </a:t>
            </a:r>
            <a:r>
              <a:rPr lang="en-US" b="1" i="1" dirty="0"/>
              <a:t>C</a:t>
            </a:r>
            <a:r>
              <a:rPr lang="el-GR" sz="1800" b="1" i="1" dirty="0"/>
              <a:t>α</a:t>
            </a:r>
            <a:r>
              <a:rPr lang="en-IN" sz="1800" b="1" i="1" dirty="0"/>
              <a:t>  </a:t>
            </a:r>
            <a:r>
              <a:rPr lang="en-IN" b="1" i="1" dirty="0"/>
              <a:t>=3 and C</a:t>
            </a:r>
            <a:r>
              <a:rPr lang="el-GR" sz="1600" b="1" i="1" dirty="0"/>
              <a:t>α</a:t>
            </a:r>
            <a:r>
              <a:rPr lang="en-IN" sz="1600" b="1" i="1" dirty="0"/>
              <a:t>/2   </a:t>
            </a:r>
            <a:r>
              <a:rPr lang="en-IN" b="1" i="1" dirty="0"/>
              <a:t>=10, </a:t>
            </a:r>
            <a:r>
              <a:rPr lang="en-IN" dirty="0"/>
              <a:t>So here we </a:t>
            </a:r>
            <a:r>
              <a:rPr lang="en-IN" b="1" i="1" dirty="0"/>
              <a:t>accept Ho</a:t>
            </a:r>
            <a:r>
              <a:rPr lang="en-US" b="1" i="1" dirty="0"/>
              <a:t>. </a:t>
            </a:r>
          </a:p>
          <a:p>
            <a:pPr marL="256025" lvl="1" indent="0" algn="just">
              <a:buNone/>
            </a:pPr>
            <a:r>
              <a:rPr lang="en-US" dirty="0"/>
              <a:t>       8)For Density of Healthcare Workers: we get R(Total number of runs in arrangement)=</a:t>
            </a:r>
            <a:r>
              <a:rPr lang="en-US" b="1" i="1" dirty="0"/>
              <a:t>18</a:t>
            </a:r>
            <a:r>
              <a:rPr lang="en-US" dirty="0"/>
              <a:t>     </a:t>
            </a:r>
          </a:p>
          <a:p>
            <a:pPr marL="256025" lvl="1" indent="0" algn="just">
              <a:buNone/>
            </a:pPr>
            <a:r>
              <a:rPr lang="en-US" dirty="0"/>
              <a:t>              where</a:t>
            </a:r>
            <a:r>
              <a:rPr lang="en-US" b="1" i="1" dirty="0"/>
              <a:t>, C</a:t>
            </a:r>
            <a:r>
              <a:rPr lang="el-GR" sz="1800" b="1" i="1" dirty="0"/>
              <a:t>α</a:t>
            </a:r>
            <a:r>
              <a:rPr lang="en-IN" sz="1800" b="1" i="1" dirty="0"/>
              <a:t>  </a:t>
            </a:r>
            <a:r>
              <a:rPr lang="en-IN" b="1" i="1" dirty="0"/>
              <a:t>=9 and C</a:t>
            </a:r>
            <a:r>
              <a:rPr lang="el-GR" sz="1600" b="1" i="1" dirty="0"/>
              <a:t>α</a:t>
            </a:r>
            <a:r>
              <a:rPr lang="en-IN" sz="1600" b="1" i="1" dirty="0"/>
              <a:t>/2   </a:t>
            </a:r>
            <a:r>
              <a:rPr lang="en-IN" b="1" i="1" dirty="0"/>
              <a:t>=21, </a:t>
            </a:r>
            <a:r>
              <a:rPr lang="en-IN" dirty="0"/>
              <a:t>So here we </a:t>
            </a:r>
            <a:r>
              <a:rPr lang="en-IN" b="1" i="1" dirty="0"/>
              <a:t>accept Ho</a:t>
            </a:r>
            <a:r>
              <a:rPr lang="en-US" b="1" i="1" dirty="0"/>
              <a:t>. </a:t>
            </a:r>
          </a:p>
          <a:p>
            <a:pPr marL="256025" lvl="1" indent="0" algn="just">
              <a:buNone/>
            </a:pPr>
            <a:r>
              <a:rPr lang="en-US" dirty="0"/>
              <a:t>     As, we accept all the considered null hypothesis, we can conclude that, </a:t>
            </a:r>
            <a:r>
              <a:rPr lang="en-US" b="1" i="1" u="sng" dirty="0"/>
              <a:t>all the samples</a:t>
            </a:r>
          </a:p>
          <a:p>
            <a:pPr marL="256025" lvl="1" indent="0" algn="just">
              <a:buNone/>
            </a:pPr>
            <a:r>
              <a:rPr lang="en-US" b="1" i="1" u="sng" dirty="0"/>
              <a:t>     taken under study are random.</a:t>
            </a:r>
          </a:p>
          <a:p>
            <a:pPr marL="256025" lvl="1" indent="0" algn="just">
              <a:buNone/>
            </a:pPr>
            <a:endParaRPr lang="en-US" dirty="0"/>
          </a:p>
          <a:p>
            <a:pPr marL="256025" lvl="1" indent="0" algn="just">
              <a:buNone/>
            </a:pPr>
            <a:r>
              <a:rPr lang="en-US" dirty="0"/>
              <a:t> </a:t>
            </a:r>
            <a:endParaRPr lang="en-IN" dirty="0"/>
          </a:p>
          <a:p>
            <a:pPr lvl="1" algn="just"/>
            <a:endParaRPr lang="en-US" dirty="0"/>
          </a:p>
        </p:txBody>
      </p:sp>
    </p:spTree>
    <p:extLst>
      <p:ext uri="{BB962C8B-B14F-4D97-AF65-F5344CB8AC3E}">
        <p14:creationId xmlns:p14="http://schemas.microsoft.com/office/powerpoint/2010/main" val="231063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3410-B78F-474D-9055-3D5265C63B43}"/>
              </a:ext>
            </a:extLst>
          </p:cNvPr>
          <p:cNvSpPr>
            <a:spLocks noGrp="1"/>
          </p:cNvSpPr>
          <p:nvPr>
            <p:ph type="title"/>
          </p:nvPr>
        </p:nvSpPr>
        <p:spPr>
          <a:xfrm>
            <a:off x="234146" y="0"/>
            <a:ext cx="4665401" cy="878890"/>
          </a:xfrm>
        </p:spPr>
        <p:txBody>
          <a:bodyPr>
            <a:normAutofit/>
          </a:bodyPr>
          <a:lstStyle/>
          <a:p>
            <a:r>
              <a:rPr lang="en-US" sz="4000" b="1" i="1" dirty="0">
                <a:solidFill>
                  <a:srgbClr val="FF0000"/>
                </a:solidFill>
                <a:effectLst>
                  <a:outerShdw blurRad="38100" dist="38100" dir="2700000" algn="tl">
                    <a:srgbClr val="000000">
                      <a:alpha val="43137"/>
                    </a:srgbClr>
                  </a:outerShdw>
                </a:effectLst>
              </a:rPr>
              <a:t>TEST FOR NORMALITY</a:t>
            </a:r>
          </a:p>
        </p:txBody>
      </p:sp>
      <p:sp>
        <p:nvSpPr>
          <p:cNvPr id="3" name="Content Placeholder 2">
            <a:extLst>
              <a:ext uri="{FF2B5EF4-FFF2-40B4-BE49-F238E27FC236}">
                <a16:creationId xmlns:a16="http://schemas.microsoft.com/office/drawing/2014/main" id="{2F1625FE-E4FD-49E0-83CC-F77768D04B3C}"/>
              </a:ext>
            </a:extLst>
          </p:cNvPr>
          <p:cNvSpPr>
            <a:spLocks noGrp="1"/>
          </p:cNvSpPr>
          <p:nvPr>
            <p:ph idx="1"/>
          </p:nvPr>
        </p:nvSpPr>
        <p:spPr>
          <a:xfrm>
            <a:off x="234146" y="878890"/>
            <a:ext cx="11734941" cy="5992733"/>
          </a:xfrm>
        </p:spPr>
        <p:txBody>
          <a:bodyPr/>
          <a:lstStyle/>
          <a:p>
            <a:pPr marL="0" indent="0">
              <a:buNone/>
            </a:pPr>
            <a:r>
              <a:rPr lang="en-US" b="1" i="1" dirty="0"/>
              <a:t>   </a:t>
            </a:r>
          </a:p>
        </p:txBody>
      </p:sp>
      <p:graphicFrame>
        <p:nvGraphicFramePr>
          <p:cNvPr id="7" name="Object 6"/>
          <p:cNvGraphicFramePr>
            <a:graphicFrameLocks noChangeAspect="1"/>
          </p:cNvGraphicFramePr>
          <p:nvPr>
            <p:extLst>
              <p:ext uri="{D42A27DB-BD31-4B8C-83A1-F6EECF244321}">
                <p14:modId xmlns:p14="http://schemas.microsoft.com/office/powerpoint/2010/main" val="2801733816"/>
              </p:ext>
            </p:extLst>
          </p:nvPr>
        </p:nvGraphicFramePr>
        <p:xfrm>
          <a:off x="234146" y="878890"/>
          <a:ext cx="11482510" cy="5699331"/>
        </p:xfrm>
        <a:graphic>
          <a:graphicData uri="http://schemas.openxmlformats.org/presentationml/2006/ole">
            <mc:AlternateContent xmlns:mc="http://schemas.openxmlformats.org/markup-compatibility/2006">
              <mc:Choice xmlns:v="urn:schemas-microsoft-com:vml" Requires="v">
                <p:oleObj spid="_x0000_s2225" name="Document" r:id="rId3" imgW="11450616" imgH="6028551" progId="Word.Document.12">
                  <p:embed/>
                </p:oleObj>
              </mc:Choice>
              <mc:Fallback>
                <p:oleObj name="Document" r:id="rId3" imgW="11450616" imgH="6028551" progId="Word.Document.12">
                  <p:embed/>
                  <p:pic>
                    <p:nvPicPr>
                      <p:cNvPr id="0" name=""/>
                      <p:cNvPicPr/>
                      <p:nvPr/>
                    </p:nvPicPr>
                    <p:blipFill>
                      <a:blip r:embed="rId4"/>
                      <a:stretch>
                        <a:fillRect/>
                      </a:stretch>
                    </p:blipFill>
                    <p:spPr>
                      <a:xfrm>
                        <a:off x="234146" y="878890"/>
                        <a:ext cx="11482510" cy="5699331"/>
                      </a:xfrm>
                      <a:prstGeom prst="rect">
                        <a:avLst/>
                      </a:prstGeom>
                    </p:spPr>
                  </p:pic>
                </p:oleObj>
              </mc:Fallback>
            </mc:AlternateContent>
          </a:graphicData>
        </a:graphic>
      </p:graphicFrame>
    </p:spTree>
    <p:extLst>
      <p:ext uri="{BB962C8B-B14F-4D97-AF65-F5344CB8AC3E}">
        <p14:creationId xmlns:p14="http://schemas.microsoft.com/office/powerpoint/2010/main" val="267372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F952-3290-4936-BA5E-71A26711204C}"/>
              </a:ext>
            </a:extLst>
          </p:cNvPr>
          <p:cNvSpPr>
            <a:spLocks noGrp="1"/>
          </p:cNvSpPr>
          <p:nvPr>
            <p:ph type="title"/>
          </p:nvPr>
        </p:nvSpPr>
        <p:spPr>
          <a:xfrm>
            <a:off x="303666" y="39196"/>
            <a:ext cx="5868537" cy="859809"/>
          </a:xfrm>
        </p:spPr>
        <p:txBody>
          <a:bodyPr>
            <a:normAutofit/>
          </a:bodyPr>
          <a:lstStyle/>
          <a:p>
            <a:r>
              <a:rPr lang="en-US" sz="4000" b="1" i="1" dirty="0">
                <a:solidFill>
                  <a:srgbClr val="FF0000"/>
                </a:solidFill>
                <a:effectLst>
                  <a:outerShdw blurRad="38100" dist="38100" dir="2700000" algn="tl">
                    <a:srgbClr val="000000">
                      <a:alpha val="43137"/>
                    </a:srgbClr>
                  </a:outerShdw>
                </a:effectLst>
              </a:rPr>
              <a:t>TEST FOR NORMALITY</a:t>
            </a:r>
            <a:endParaRPr lang="en-US" sz="4000" dirty="0"/>
          </a:p>
        </p:txBody>
      </p:sp>
      <p:sp>
        <p:nvSpPr>
          <p:cNvPr id="10" name="Text Placeholder 9">
            <a:extLst>
              <a:ext uri="{FF2B5EF4-FFF2-40B4-BE49-F238E27FC236}">
                <a16:creationId xmlns:a16="http://schemas.microsoft.com/office/drawing/2014/main" id="{FB2C4C46-F613-4CAF-8B19-7F57BD7B00A5}"/>
              </a:ext>
            </a:extLst>
          </p:cNvPr>
          <p:cNvSpPr>
            <a:spLocks noGrp="1"/>
          </p:cNvSpPr>
          <p:nvPr>
            <p:ph type="body" idx="1"/>
          </p:nvPr>
        </p:nvSpPr>
        <p:spPr>
          <a:xfrm>
            <a:off x="701055" y="1314151"/>
            <a:ext cx="4873475" cy="679995"/>
          </a:xfrm>
        </p:spPr>
        <p:txBody>
          <a:bodyPr/>
          <a:lstStyle/>
          <a:p>
            <a:r>
              <a:rPr lang="en-US" dirty="0"/>
              <a:t>1</a:t>
            </a:r>
          </a:p>
        </p:txBody>
      </p:sp>
      <p:sp>
        <p:nvSpPr>
          <p:cNvPr id="12" name="Content Placeholder 11">
            <a:extLst>
              <a:ext uri="{FF2B5EF4-FFF2-40B4-BE49-F238E27FC236}">
                <a16:creationId xmlns:a16="http://schemas.microsoft.com/office/drawing/2014/main" id="{22E5EC34-5BDC-4A18-A6FB-9DFA96410E17}"/>
              </a:ext>
            </a:extLst>
          </p:cNvPr>
          <p:cNvSpPr>
            <a:spLocks noGrp="1"/>
          </p:cNvSpPr>
          <p:nvPr>
            <p:ph sz="quarter" idx="13"/>
          </p:nvPr>
        </p:nvSpPr>
        <p:spPr>
          <a:xfrm>
            <a:off x="303665" y="777922"/>
            <a:ext cx="11638125" cy="6080078"/>
          </a:xfrm>
        </p:spPr>
        <p:txBody>
          <a:bodyPr/>
          <a:lstStyle/>
          <a:p>
            <a:pPr marL="0" indent="0">
              <a:buNone/>
            </a:pPr>
            <a:endParaRPr lang="en-US" dirty="0"/>
          </a:p>
          <a:p>
            <a:endParaRPr lang="en-US" dirty="0"/>
          </a:p>
        </p:txBody>
      </p:sp>
      <p:sp>
        <p:nvSpPr>
          <p:cNvPr id="11" name="Text Placeholder 10">
            <a:extLst>
              <a:ext uri="{FF2B5EF4-FFF2-40B4-BE49-F238E27FC236}">
                <a16:creationId xmlns:a16="http://schemas.microsoft.com/office/drawing/2014/main" id="{F99A96D2-46F6-42A8-B7F0-9522A948C748}"/>
              </a:ext>
            </a:extLst>
          </p:cNvPr>
          <p:cNvSpPr>
            <a:spLocks noGrp="1"/>
          </p:cNvSpPr>
          <p:nvPr>
            <p:ph type="body" sz="quarter" idx="3"/>
          </p:nvPr>
        </p:nvSpPr>
        <p:spPr>
          <a:xfrm>
            <a:off x="464022" y="5363985"/>
            <a:ext cx="10959153" cy="995871"/>
          </a:xfrm>
        </p:spPr>
        <p:txBody>
          <a:bodyPr/>
          <a:lstStyle/>
          <a:p>
            <a:pPr marL="457200" indent="-457200" algn="just">
              <a:buFont typeface="Wingdings" panose="05000000000000000000" pitchFamily="2" charset="2"/>
              <a:buChar char="Ø"/>
            </a:pPr>
            <a:r>
              <a:rPr lang="en-US" dirty="0"/>
              <a:t>Here, as all the </a:t>
            </a:r>
            <a:r>
              <a:rPr lang="en-US" b="1" i="1" dirty="0"/>
              <a:t>p- values are greater than level of significance</a:t>
            </a:r>
            <a:r>
              <a:rPr lang="en-US" dirty="0"/>
              <a:t>, we can conclude that all the factors considered are </a:t>
            </a:r>
            <a:r>
              <a:rPr lang="en-US" b="1" i="1" dirty="0"/>
              <a:t>normally distributed.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48" y="899005"/>
            <a:ext cx="9842594" cy="4346784"/>
          </a:xfrm>
          <a:prstGeom prst="rect">
            <a:avLst/>
          </a:prstGeom>
        </p:spPr>
      </p:pic>
    </p:spTree>
    <p:extLst>
      <p:ext uri="{BB962C8B-B14F-4D97-AF65-F5344CB8AC3E}">
        <p14:creationId xmlns:p14="http://schemas.microsoft.com/office/powerpoint/2010/main" val="321430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77" y="0"/>
            <a:ext cx="9005387" cy="878891"/>
          </a:xfrm>
        </p:spPr>
        <p:txBody>
          <a:bodyPr>
            <a:normAutofit/>
          </a:bodyPr>
          <a:lstStyle/>
          <a:p>
            <a:r>
              <a:rPr lang="en-IN" sz="4000" b="1" dirty="0">
                <a:solidFill>
                  <a:srgbClr val="FF0000"/>
                </a:solidFill>
                <a:effectLst>
                  <a:outerShdw blurRad="38100" dist="38100" dir="2700000" algn="tl">
                    <a:srgbClr val="000000">
                      <a:alpha val="43137"/>
                    </a:srgbClr>
                  </a:outerShdw>
                </a:effectLst>
              </a:rPr>
              <a:t>T TEST FOR TWO SAMPLE MEANS</a:t>
            </a:r>
          </a:p>
        </p:txBody>
      </p:sp>
      <p:sp>
        <p:nvSpPr>
          <p:cNvPr id="3" name="Content Placeholder 2"/>
          <p:cNvSpPr>
            <a:spLocks noGrp="1"/>
          </p:cNvSpPr>
          <p:nvPr>
            <p:ph idx="1"/>
          </p:nvPr>
        </p:nvSpPr>
        <p:spPr>
          <a:xfrm>
            <a:off x="356977" y="960803"/>
            <a:ext cx="11835023" cy="5897197"/>
          </a:xfrm>
        </p:spPr>
        <p:txBody>
          <a:bodyPr>
            <a:normAutofit fontScale="92500" lnSpcReduction="10000"/>
          </a:bodyPr>
          <a:lstStyle/>
          <a:p>
            <a:pPr algn="just">
              <a:buFont typeface="Wingdings" panose="05000000000000000000" pitchFamily="2" charset="2"/>
              <a:buChar char="Ø"/>
            </a:pPr>
            <a:r>
              <a:rPr lang="en-IN" dirty="0"/>
              <a:t>To study the equality of two sample means we use unpaired t test.</a:t>
            </a:r>
          </a:p>
          <a:p>
            <a:pPr algn="just">
              <a:buFont typeface="Wingdings" panose="05000000000000000000" pitchFamily="2" charset="2"/>
              <a:buChar char="Ø"/>
            </a:pPr>
            <a:r>
              <a:rPr lang="en-IN" dirty="0"/>
              <a:t>Here, to study the equality of the Maternal and Infant mortality rates we run unpaired t test.</a:t>
            </a:r>
          </a:p>
          <a:p>
            <a:pPr algn="just">
              <a:buFont typeface="Wingdings" panose="05000000000000000000" pitchFamily="2" charset="2"/>
              <a:buChar char="Ø"/>
            </a:pPr>
            <a:r>
              <a:rPr lang="en-IN" dirty="0"/>
              <a:t>Consider , Ho : Mean Maternal and Infant mortality rates are same.</a:t>
            </a:r>
          </a:p>
          <a:p>
            <a:pPr marL="0" indent="0" algn="just">
              <a:buNone/>
            </a:pPr>
            <a:r>
              <a:rPr lang="en-IN" dirty="0"/>
              <a:t>                       H</a:t>
            </a:r>
            <a:r>
              <a:rPr lang="en-IN" sz="1700" dirty="0"/>
              <a:t>1 </a:t>
            </a:r>
            <a:r>
              <a:rPr lang="en-IN" dirty="0"/>
              <a:t>:Mean Maternal mortality rate is greater than Infant mortality rate.</a:t>
            </a:r>
            <a:endParaRPr lang="en-IN" sz="1700" dirty="0"/>
          </a:p>
          <a:p>
            <a:pPr marL="0" indent="0" algn="just">
              <a:buNone/>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r>
              <a:rPr lang="en-IN" dirty="0"/>
              <a:t>The </a:t>
            </a:r>
            <a:r>
              <a:rPr lang="en-IN" b="1" i="1" dirty="0"/>
              <a:t>p value </a:t>
            </a:r>
            <a:r>
              <a:rPr lang="en-IN" dirty="0"/>
              <a:t>here we get is </a:t>
            </a:r>
            <a:r>
              <a:rPr lang="en-IN" b="1" i="1" dirty="0"/>
              <a:t>less than that of level of significance</a:t>
            </a:r>
            <a:r>
              <a:rPr lang="en-IN" dirty="0"/>
              <a:t>, so we reject Ho and </a:t>
            </a:r>
            <a:r>
              <a:rPr lang="en-IN" b="1" i="1" dirty="0"/>
              <a:t>accept the alternative</a:t>
            </a:r>
            <a:r>
              <a:rPr lang="en-IN" dirty="0"/>
              <a:t>. Thus, we conclude that the </a:t>
            </a:r>
            <a:r>
              <a:rPr lang="en-IN" b="1" i="1" dirty="0"/>
              <a:t>Maternal Mortality Rate in India is more than that of the Infant mortality rate.</a:t>
            </a:r>
          </a:p>
          <a:p>
            <a:pPr marL="0" indent="0" algn="just">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11" y="2693150"/>
            <a:ext cx="8704988" cy="2432501"/>
          </a:xfrm>
          <a:prstGeom prst="rect">
            <a:avLst/>
          </a:prstGeom>
        </p:spPr>
      </p:pic>
    </p:spTree>
    <p:extLst>
      <p:ext uri="{BB962C8B-B14F-4D97-AF65-F5344CB8AC3E}">
        <p14:creationId xmlns:p14="http://schemas.microsoft.com/office/powerpoint/2010/main" val="162377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9" y="0"/>
            <a:ext cx="9963880" cy="982949"/>
          </a:xfrm>
        </p:spPr>
        <p:txBody>
          <a:bodyPr>
            <a:normAutofit/>
          </a:bodyPr>
          <a:lstStyle/>
          <a:p>
            <a:r>
              <a:rPr lang="en-IN" sz="4000" b="1" dirty="0">
                <a:solidFill>
                  <a:srgbClr val="FF0000"/>
                </a:solidFill>
                <a:effectLst>
                  <a:outerShdw blurRad="38100" dist="38100" dir="2700000" algn="tl">
                    <a:srgbClr val="000000">
                      <a:alpha val="43137"/>
                    </a:srgbClr>
                  </a:outerShdw>
                </a:effectLst>
              </a:rPr>
              <a:t>MATERNAL MORTALITY RATE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7712742"/>
              </p:ext>
            </p:extLst>
          </p:nvPr>
        </p:nvGraphicFramePr>
        <p:xfrm>
          <a:off x="469900" y="1130300"/>
          <a:ext cx="11722100" cy="5727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289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52" y="49157"/>
            <a:ext cx="5143070" cy="865243"/>
          </a:xfrm>
        </p:spPr>
        <p:txBody>
          <a:bodyPr>
            <a:normAutofit/>
          </a:bodyPr>
          <a:lstStyle/>
          <a:p>
            <a:r>
              <a:rPr lang="en-IN" sz="4000" b="1" dirty="0">
                <a:solidFill>
                  <a:srgbClr val="FF0000"/>
                </a:solidFill>
                <a:effectLst>
                  <a:outerShdw blurRad="38100" dist="38100" dir="2700000" algn="tl">
                    <a:srgbClr val="000000">
                      <a:alpha val="43137"/>
                    </a:srgbClr>
                  </a:outerShdw>
                </a:effectLst>
              </a:rPr>
              <a:t>PAIRED t-Test </a:t>
            </a:r>
          </a:p>
        </p:txBody>
      </p:sp>
      <p:sp>
        <p:nvSpPr>
          <p:cNvPr id="7" name="Content Placeholder 6"/>
          <p:cNvSpPr>
            <a:spLocks noGrp="1"/>
          </p:cNvSpPr>
          <p:nvPr>
            <p:ph idx="1"/>
          </p:nvPr>
        </p:nvSpPr>
        <p:spPr>
          <a:xfrm>
            <a:off x="206851" y="914400"/>
            <a:ext cx="11863229" cy="5943600"/>
          </a:xfrm>
        </p:spPr>
        <p:txBody>
          <a:bodyPr>
            <a:normAutofit lnSpcReduction="10000"/>
          </a:bodyPr>
          <a:lstStyle/>
          <a:p>
            <a:pPr algn="just">
              <a:buFont typeface="Wingdings" panose="05000000000000000000" pitchFamily="2" charset="2"/>
              <a:buChar char="Ø"/>
            </a:pPr>
            <a:r>
              <a:rPr lang="en-IN" dirty="0"/>
              <a:t>Paired t-test is used </a:t>
            </a:r>
            <a:r>
              <a:rPr lang="en-IN" b="1" dirty="0"/>
              <a:t>to compare the means </a:t>
            </a:r>
            <a:r>
              <a:rPr lang="en-IN" dirty="0"/>
              <a:t>of two </a:t>
            </a:r>
            <a:r>
              <a:rPr lang="en-IN" b="1" dirty="0"/>
              <a:t>dependent variables</a:t>
            </a:r>
            <a:r>
              <a:rPr lang="en-IN" dirty="0"/>
              <a:t>. Here, we have taken MMR of year 2011 and 2018 to study the change in MMR over the Years.</a:t>
            </a:r>
          </a:p>
          <a:p>
            <a:pPr marL="0" indent="0" algn="just">
              <a:buNone/>
            </a:pPr>
            <a:r>
              <a:rPr lang="en-IN" dirty="0"/>
              <a:t>   Consider,</a:t>
            </a:r>
          </a:p>
          <a:p>
            <a:pPr marL="0" indent="0" algn="just">
              <a:buNone/>
            </a:pPr>
            <a:r>
              <a:rPr lang="en-IN" dirty="0"/>
              <a:t>             Ho=There is no change in MMR over the time span.</a:t>
            </a:r>
          </a:p>
          <a:p>
            <a:pPr marL="0" indent="0" algn="just">
              <a:buNone/>
            </a:pPr>
            <a:r>
              <a:rPr lang="en-IN" dirty="0"/>
              <a:t>             H</a:t>
            </a:r>
            <a:r>
              <a:rPr lang="en-IN" sz="1600" dirty="0"/>
              <a:t>1 </a:t>
            </a:r>
            <a:r>
              <a:rPr lang="en-IN" dirty="0"/>
              <a:t>=MMR of the year 2011 is greater than of the year 2018.</a:t>
            </a:r>
          </a:p>
          <a:p>
            <a:pPr marL="0" indent="0" algn="just">
              <a:buNone/>
            </a:pPr>
            <a:endParaRPr lang="en-IN" dirty="0"/>
          </a:p>
          <a:p>
            <a:pPr marL="0" indent="0" algn="just">
              <a:buNone/>
            </a:pPr>
            <a:endParaRPr lang="en-IN" dirty="0"/>
          </a:p>
          <a:p>
            <a:pPr marL="0" indent="0" algn="just">
              <a:buNone/>
            </a:pPr>
            <a:r>
              <a:rPr lang="en-IN" sz="1600" dirty="0"/>
              <a:t>            </a:t>
            </a:r>
          </a:p>
          <a:p>
            <a:pPr algn="just"/>
            <a:r>
              <a:rPr lang="en-IN" dirty="0"/>
              <a:t>     </a:t>
            </a:r>
          </a:p>
          <a:p>
            <a:pPr algn="just"/>
            <a:endParaRPr lang="en-IN" dirty="0"/>
          </a:p>
          <a:p>
            <a:pPr marL="0" indent="0" algn="just">
              <a:buNone/>
            </a:pP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r>
              <a:rPr lang="en-IN" dirty="0"/>
              <a:t>So  here, we have got the </a:t>
            </a:r>
            <a:r>
              <a:rPr lang="en-IN" b="1" i="1" dirty="0"/>
              <a:t>p-value which is less than the level of significance</a:t>
            </a:r>
            <a:r>
              <a:rPr lang="en-IN" dirty="0"/>
              <a:t>. Thus, we reject Ho and accept the alternative hypothesis. And we can conclude </a:t>
            </a:r>
            <a:r>
              <a:rPr lang="en-IN" b="1" i="1" dirty="0"/>
              <a:t>that the MMR has reduced </a:t>
            </a:r>
            <a:r>
              <a:rPr lang="en-IN" dirty="0"/>
              <a:t>significantly throughout the span.</a:t>
            </a:r>
          </a:p>
          <a:p>
            <a:pPr algn="just"/>
            <a:endParaRPr lang="en-IN" dirty="0"/>
          </a:p>
          <a:p>
            <a:pPr algn="just"/>
            <a:endParaRPr lang="en-IN" dirty="0"/>
          </a:p>
          <a:p>
            <a:pPr algn="just"/>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37" y="3114216"/>
            <a:ext cx="10240166" cy="2763464"/>
          </a:xfrm>
          <a:prstGeom prst="rect">
            <a:avLst/>
          </a:prstGeom>
        </p:spPr>
      </p:pic>
    </p:spTree>
    <p:extLst>
      <p:ext uri="{BB962C8B-B14F-4D97-AF65-F5344CB8AC3E}">
        <p14:creationId xmlns:p14="http://schemas.microsoft.com/office/powerpoint/2010/main" val="236994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5" y="1"/>
            <a:ext cx="7463190" cy="982638"/>
          </a:xfrm>
        </p:spPr>
        <p:txBody>
          <a:bodyPr>
            <a:normAutofit/>
          </a:bodyPr>
          <a:lstStyle/>
          <a:p>
            <a:r>
              <a:rPr lang="en-IN" sz="3600" b="1" dirty="0">
                <a:solidFill>
                  <a:srgbClr val="FF0000"/>
                </a:solidFill>
                <a:effectLst>
                  <a:outerShdw blurRad="38100" dist="38100" dir="2700000" algn="tl">
                    <a:srgbClr val="000000">
                      <a:alpha val="43137"/>
                    </a:srgbClr>
                  </a:outerShdw>
                </a:effectLst>
              </a:rPr>
              <a:t>INFANT MORTALITY RATE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6826655"/>
              </p:ext>
            </p:extLst>
          </p:nvPr>
        </p:nvGraphicFramePr>
        <p:xfrm>
          <a:off x="267287" y="982639"/>
          <a:ext cx="11924714"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117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65" y="12538"/>
            <a:ext cx="7516102" cy="634576"/>
          </a:xfrm>
        </p:spPr>
        <p:txBody>
          <a:bodyPr>
            <a:normAutofit/>
          </a:bodyPr>
          <a:lstStyle/>
          <a:p>
            <a:r>
              <a:rPr lang="en-IN" sz="4000" b="1" dirty="0">
                <a:solidFill>
                  <a:srgbClr val="FF0000"/>
                </a:solidFill>
                <a:effectLst>
                  <a:outerShdw blurRad="38100" dist="38100" dir="2700000" algn="tl">
                    <a:srgbClr val="000000">
                      <a:alpha val="43137"/>
                    </a:srgbClr>
                  </a:outerShdw>
                </a:effectLst>
              </a:rPr>
              <a:t>PAIRED t-Test </a:t>
            </a:r>
            <a:endParaRPr lang="en-IN" sz="4000" dirty="0"/>
          </a:p>
        </p:txBody>
      </p:sp>
      <p:sp>
        <p:nvSpPr>
          <p:cNvPr id="3" name="Content Placeholder 2"/>
          <p:cNvSpPr>
            <a:spLocks noGrp="1"/>
          </p:cNvSpPr>
          <p:nvPr>
            <p:ph idx="1"/>
          </p:nvPr>
        </p:nvSpPr>
        <p:spPr>
          <a:xfrm>
            <a:off x="249265" y="647114"/>
            <a:ext cx="11942735" cy="6210886"/>
          </a:xfrm>
        </p:spPr>
        <p:txBody>
          <a:bodyPr/>
          <a:lstStyle/>
          <a:p>
            <a:pPr algn="just">
              <a:buFont typeface="Wingdings" panose="05000000000000000000" pitchFamily="2" charset="2"/>
              <a:buChar char="Ø"/>
            </a:pPr>
            <a:r>
              <a:rPr lang="en-IN" dirty="0"/>
              <a:t>Paired t-test is used to compare the means of two dependent variables. Here, we have taken IMR of year 2011 and 2018 to study the change in IMR over the Years.</a:t>
            </a:r>
          </a:p>
          <a:p>
            <a:pPr marL="0" indent="0" algn="just">
              <a:buNone/>
            </a:pPr>
            <a:r>
              <a:rPr lang="en-IN" dirty="0"/>
              <a:t>   Consider,</a:t>
            </a:r>
          </a:p>
          <a:p>
            <a:pPr marL="0" indent="0" algn="just">
              <a:buNone/>
            </a:pPr>
            <a:r>
              <a:rPr lang="en-IN" dirty="0"/>
              <a:t>             Ho=There is no change in IMR over the time span.</a:t>
            </a:r>
          </a:p>
          <a:p>
            <a:pPr marL="0" indent="0" algn="just">
              <a:buNone/>
            </a:pPr>
            <a:r>
              <a:rPr lang="en-IN" dirty="0"/>
              <a:t>             H</a:t>
            </a:r>
            <a:r>
              <a:rPr lang="en-IN" sz="1600" dirty="0"/>
              <a:t>1 </a:t>
            </a:r>
            <a:r>
              <a:rPr lang="en-IN" dirty="0"/>
              <a:t>=IMR of the year 2011 is greater than of the year 2018.</a:t>
            </a:r>
          </a:p>
          <a:p>
            <a:pPr marL="0" indent="0" algn="just">
              <a:buNone/>
            </a:pPr>
            <a:endParaRPr lang="en-IN" dirty="0"/>
          </a:p>
          <a:p>
            <a:pPr marL="0" indent="0" algn="just">
              <a:buNone/>
            </a:pPr>
            <a:endParaRPr lang="en-IN" dirty="0"/>
          </a:p>
          <a:p>
            <a:pPr marL="256025" lvl="1" indent="0" algn="just">
              <a:buNone/>
            </a:pPr>
            <a:endParaRPr lang="en-IN" dirty="0"/>
          </a:p>
          <a:p>
            <a:pPr marL="256025" lvl="1" indent="0" algn="just">
              <a:buNone/>
            </a:pPr>
            <a:endParaRPr lang="en-IN" dirty="0"/>
          </a:p>
          <a:p>
            <a:pPr marL="256025" lvl="1" indent="0" algn="just">
              <a:buNone/>
            </a:pPr>
            <a:endParaRPr lang="en-IN" dirty="0"/>
          </a:p>
          <a:p>
            <a:pPr marL="256025" lvl="1" indent="0" algn="just">
              <a:buNone/>
            </a:pPr>
            <a:endParaRPr lang="en-IN" dirty="0"/>
          </a:p>
          <a:p>
            <a:pPr lvl="1" algn="just">
              <a:buFont typeface="Wingdings" panose="05000000000000000000" pitchFamily="2" charset="2"/>
              <a:buChar char="Ø"/>
            </a:pPr>
            <a:endParaRPr lang="en-IN" dirty="0"/>
          </a:p>
          <a:p>
            <a:pPr lvl="1" algn="just">
              <a:buFont typeface="Wingdings" panose="05000000000000000000" pitchFamily="2" charset="2"/>
              <a:buChar char="Ø"/>
            </a:pPr>
            <a:r>
              <a:rPr lang="en-IN" dirty="0"/>
              <a:t>So  here, we have got the </a:t>
            </a:r>
            <a:r>
              <a:rPr lang="en-IN" b="1" i="1" dirty="0"/>
              <a:t>p-value which is less than the level of significance</a:t>
            </a:r>
            <a:r>
              <a:rPr lang="en-IN" dirty="0"/>
              <a:t>. Thus, we reject Ho and accept the alternative hypothesis. And we can conclude that the </a:t>
            </a:r>
            <a:r>
              <a:rPr lang="en-IN" b="1" i="1" dirty="0"/>
              <a:t>IMR has reduced </a:t>
            </a:r>
            <a:r>
              <a:rPr lang="en-IN" dirty="0"/>
              <a:t>throughout the span.</a:t>
            </a:r>
          </a:p>
          <a:p>
            <a:pPr marL="0" indent="0" algn="just">
              <a:buNone/>
            </a:pPr>
            <a:endParaRPr lang="en-IN" dirty="0"/>
          </a:p>
          <a:p>
            <a:pPr marL="0" indent="0" algn="just">
              <a:buNone/>
            </a:pPr>
            <a:endParaRPr lang="en-IN" dirty="0"/>
          </a:p>
          <a:p>
            <a:pPr algn="just">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88" y="2870013"/>
            <a:ext cx="10228459" cy="2802317"/>
          </a:xfrm>
          <a:prstGeom prst="rect">
            <a:avLst/>
          </a:prstGeom>
        </p:spPr>
      </p:pic>
    </p:spTree>
    <p:extLst>
      <p:ext uri="{BB962C8B-B14F-4D97-AF65-F5344CB8AC3E}">
        <p14:creationId xmlns:p14="http://schemas.microsoft.com/office/powerpoint/2010/main" val="160555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79" y="0"/>
            <a:ext cx="8908804" cy="879101"/>
          </a:xfrm>
        </p:spPr>
        <p:txBody>
          <a:bodyPr/>
          <a:lstStyle/>
          <a:p>
            <a:r>
              <a:rPr lang="en-IN" sz="4000" b="1" dirty="0">
                <a:solidFill>
                  <a:srgbClr val="FF0000"/>
                </a:solidFill>
                <a:effectLst>
                  <a:outerShdw blurRad="38100" dist="38100" dir="2700000" algn="tl">
                    <a:srgbClr val="000000">
                      <a:alpha val="43137"/>
                    </a:srgbClr>
                  </a:outerShdw>
                </a:effectLst>
              </a:rPr>
              <a:t>FEMALE LITERACY RATE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3992613"/>
              </p:ext>
            </p:extLst>
          </p:nvPr>
        </p:nvGraphicFramePr>
        <p:xfrm>
          <a:off x="460279" y="879101"/>
          <a:ext cx="11731721" cy="5978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066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0"/>
            <a:ext cx="9457444" cy="900331"/>
          </a:xfrm>
        </p:spPr>
        <p:txBody>
          <a:bodyPr>
            <a:normAutofit/>
          </a:bodyPr>
          <a:lstStyle/>
          <a:p>
            <a:r>
              <a:rPr lang="en-IN" sz="4000" b="1" dirty="0">
                <a:solidFill>
                  <a:srgbClr val="FF0000"/>
                </a:solidFill>
                <a:effectLst>
                  <a:outerShdw blurRad="38100" dist="38100" dir="2700000" algn="tl">
                    <a:srgbClr val="000000">
                      <a:alpha val="43137"/>
                    </a:srgbClr>
                  </a:outerShdw>
                </a:effectLst>
              </a:rPr>
              <a:t>PAIRED t-Test </a:t>
            </a:r>
            <a:endParaRPr lang="en-IN" sz="4000" dirty="0"/>
          </a:p>
        </p:txBody>
      </p:sp>
      <p:sp>
        <p:nvSpPr>
          <p:cNvPr id="3" name="Content Placeholder 2"/>
          <p:cNvSpPr>
            <a:spLocks noGrp="1"/>
          </p:cNvSpPr>
          <p:nvPr>
            <p:ph idx="1"/>
          </p:nvPr>
        </p:nvSpPr>
        <p:spPr>
          <a:xfrm>
            <a:off x="351692" y="914399"/>
            <a:ext cx="11840308" cy="5943601"/>
          </a:xfrm>
        </p:spPr>
        <p:txBody>
          <a:bodyPr/>
          <a:lstStyle/>
          <a:p>
            <a:pPr lvl="1" algn="just">
              <a:buFont typeface="Wingdings" panose="05000000000000000000" pitchFamily="2" charset="2"/>
              <a:buChar char="Ø"/>
            </a:pPr>
            <a:r>
              <a:rPr lang="en-IN" dirty="0"/>
              <a:t>Paired t-test is used to compare the means of two dependent variables. Here, we have taken Female Literacy Rate of year 2011 and 2018 to study the change in Literacy Rate over the Years. Consider,</a:t>
            </a:r>
          </a:p>
          <a:p>
            <a:pPr marL="256025" lvl="1" indent="0" algn="just">
              <a:buNone/>
            </a:pPr>
            <a:r>
              <a:rPr lang="en-IN" dirty="0"/>
              <a:t>             Ho=There is no change Female Literacy Rate in over the time span.</a:t>
            </a:r>
          </a:p>
          <a:p>
            <a:pPr marL="256025" lvl="1" indent="0" algn="just">
              <a:buNone/>
            </a:pPr>
            <a:r>
              <a:rPr lang="en-IN" dirty="0"/>
              <a:t>             H</a:t>
            </a:r>
            <a:r>
              <a:rPr lang="en-IN" sz="1600" dirty="0"/>
              <a:t>1 </a:t>
            </a:r>
            <a:r>
              <a:rPr lang="en-IN" dirty="0"/>
              <a:t>= Female Literacy Rate of the year 2011 is less than of the year 2018.</a:t>
            </a:r>
          </a:p>
          <a:p>
            <a:pPr marL="256025" lvl="1" indent="0" algn="just">
              <a:buNone/>
            </a:pPr>
            <a:endParaRPr lang="en-IN" dirty="0"/>
          </a:p>
          <a:p>
            <a:pPr marL="256025" lvl="1" indent="0" algn="just">
              <a:buNone/>
            </a:pPr>
            <a:endParaRPr lang="en-IN" dirty="0"/>
          </a:p>
          <a:p>
            <a:pPr marL="256025" lvl="1" indent="0" algn="just">
              <a:buNone/>
            </a:pPr>
            <a:endParaRPr lang="en-IN" dirty="0"/>
          </a:p>
          <a:p>
            <a:pPr marL="256025" lvl="1" indent="0" algn="just">
              <a:buNone/>
            </a:pPr>
            <a:endParaRPr lang="en-IN" dirty="0"/>
          </a:p>
          <a:p>
            <a:pPr marL="256025" lvl="1" indent="0" algn="just">
              <a:buNone/>
            </a:pPr>
            <a:endParaRPr lang="en-IN" dirty="0"/>
          </a:p>
          <a:p>
            <a:pPr lvl="1" algn="just">
              <a:buFont typeface="Wingdings" panose="05000000000000000000" pitchFamily="2" charset="2"/>
              <a:buChar char="Ø"/>
            </a:pPr>
            <a:endParaRPr lang="en-IN" dirty="0"/>
          </a:p>
          <a:p>
            <a:pPr lvl="1" algn="just">
              <a:buFont typeface="Wingdings" panose="05000000000000000000" pitchFamily="2" charset="2"/>
              <a:buChar char="Ø"/>
            </a:pPr>
            <a:endParaRPr lang="en-IN" dirty="0"/>
          </a:p>
          <a:p>
            <a:pPr lvl="1" algn="just">
              <a:buFont typeface="Wingdings" panose="05000000000000000000" pitchFamily="2" charset="2"/>
              <a:buChar char="Ø"/>
            </a:pPr>
            <a:endParaRPr lang="en-IN" dirty="0"/>
          </a:p>
          <a:p>
            <a:pPr lvl="1" algn="just">
              <a:buFont typeface="Wingdings" panose="05000000000000000000" pitchFamily="2" charset="2"/>
              <a:buChar char="Ø"/>
            </a:pPr>
            <a:r>
              <a:rPr lang="en-IN" dirty="0"/>
              <a:t>So  here, we have got the </a:t>
            </a:r>
            <a:r>
              <a:rPr lang="en-IN" b="1" i="1" dirty="0"/>
              <a:t>p-value which is less than the level of significance</a:t>
            </a:r>
            <a:r>
              <a:rPr lang="en-IN" dirty="0"/>
              <a:t>. Thus, we reject Ho and accept the alternative hypothesis. And we can conclude that the </a:t>
            </a:r>
            <a:r>
              <a:rPr lang="en-IN" b="1" i="1" dirty="0"/>
              <a:t>Female Literacy Rate has increased </a:t>
            </a:r>
            <a:r>
              <a:rPr lang="en-IN" dirty="0"/>
              <a:t>throughout the span.</a:t>
            </a:r>
          </a:p>
          <a:p>
            <a:pPr marL="256025" lvl="1" indent="0" algn="just">
              <a:buNone/>
            </a:pPr>
            <a:endParaRPr lang="en-IN" dirty="0"/>
          </a:p>
          <a:p>
            <a:pPr marL="256025" lvl="1" indent="0" algn="just">
              <a:buNone/>
            </a:pPr>
            <a:endParaRPr lang="en-IN" dirty="0"/>
          </a:p>
          <a:p>
            <a:pPr marL="256025" lvl="1" indent="0" algn="just">
              <a:buNone/>
            </a:pPr>
            <a:endParaRPr lang="en-IN" dirty="0"/>
          </a:p>
          <a:p>
            <a:pPr marL="256025" lvl="1" indent="0" algn="just">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23" y="2717893"/>
            <a:ext cx="11354445" cy="2805040"/>
          </a:xfrm>
          <a:prstGeom prst="rect">
            <a:avLst/>
          </a:prstGeom>
        </p:spPr>
      </p:pic>
    </p:spTree>
    <p:extLst>
      <p:ext uri="{BB962C8B-B14F-4D97-AF65-F5344CB8AC3E}">
        <p14:creationId xmlns:p14="http://schemas.microsoft.com/office/powerpoint/2010/main" val="64708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F85FA-475E-46C1-BC80-94A3DFAC2187}"/>
              </a:ext>
            </a:extLst>
          </p:cNvPr>
          <p:cNvSpPr>
            <a:spLocks noGrp="1"/>
          </p:cNvSpPr>
          <p:nvPr>
            <p:ph idx="1"/>
          </p:nvPr>
        </p:nvSpPr>
        <p:spPr>
          <a:xfrm>
            <a:off x="552453" y="763908"/>
            <a:ext cx="11639551" cy="5836921"/>
          </a:xfrm>
        </p:spPr>
        <p:txBody>
          <a:bodyPr>
            <a:normAutofit/>
          </a:bodyPr>
          <a:lstStyle/>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2" name="Title 1">
            <a:extLst>
              <a:ext uri="{FF2B5EF4-FFF2-40B4-BE49-F238E27FC236}">
                <a16:creationId xmlns:a16="http://schemas.microsoft.com/office/drawing/2014/main" id="{CCC88D1A-313F-4A7C-B7A1-3416BC2BCC7F}"/>
              </a:ext>
            </a:extLst>
          </p:cNvPr>
          <p:cNvSpPr>
            <a:spLocks noGrp="1"/>
          </p:cNvSpPr>
          <p:nvPr>
            <p:ph type="title"/>
          </p:nvPr>
        </p:nvSpPr>
        <p:spPr>
          <a:xfrm>
            <a:off x="204721" y="206217"/>
            <a:ext cx="9467851" cy="552451"/>
          </a:xfrm>
        </p:spPr>
        <p:txBody>
          <a:bodyPr>
            <a:noAutofit/>
          </a:bodyPr>
          <a:lstStyle/>
          <a:p>
            <a:r>
              <a:rPr lang="en-US" sz="4000" b="1" dirty="0">
                <a:solidFill>
                  <a:srgbClr val="FF0000"/>
                </a:solidFill>
                <a:effectLst>
                  <a:outerShdw blurRad="38100" dist="38100" dir="2700000" algn="tl">
                    <a:srgbClr val="000000">
                      <a:alpha val="43137"/>
                    </a:srgbClr>
                  </a:outerShdw>
                </a:effectLst>
              </a:rPr>
              <a:t>INTRODUCTION</a:t>
            </a:r>
            <a:endParaRPr lang="en-US" sz="40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4" name="TextBox 3"/>
          <p:cNvSpPr txBox="1"/>
          <p:nvPr/>
        </p:nvSpPr>
        <p:spPr>
          <a:xfrm>
            <a:off x="9796937" y="3682364"/>
            <a:ext cx="184731" cy="369332"/>
          </a:xfrm>
          <a:prstGeom prst="rect">
            <a:avLst/>
          </a:prstGeom>
          <a:noFill/>
        </p:spPr>
        <p:txBody>
          <a:bodyPr wrap="none" rtlCol="0">
            <a:spAutoFit/>
          </a:bodyPr>
          <a:lstStyle/>
          <a:p>
            <a:endParaRPr lang="en-IN" dirty="0"/>
          </a:p>
        </p:txBody>
      </p:sp>
      <p:graphicFrame>
        <p:nvGraphicFramePr>
          <p:cNvPr id="8" name="Object 7"/>
          <p:cNvGraphicFramePr>
            <a:graphicFrameLocks noChangeAspect="1"/>
          </p:cNvGraphicFramePr>
          <p:nvPr>
            <p:extLst>
              <p:ext uri="{D42A27DB-BD31-4B8C-83A1-F6EECF244321}">
                <p14:modId xmlns:p14="http://schemas.microsoft.com/office/powerpoint/2010/main" val="912342039"/>
              </p:ext>
            </p:extLst>
          </p:nvPr>
        </p:nvGraphicFramePr>
        <p:xfrm>
          <a:off x="432728" y="758668"/>
          <a:ext cx="10582275" cy="6205538"/>
        </p:xfrm>
        <a:graphic>
          <a:graphicData uri="http://schemas.openxmlformats.org/presentationml/2006/ole">
            <mc:AlternateContent xmlns:mc="http://schemas.openxmlformats.org/markup-compatibility/2006">
              <mc:Choice xmlns:v="urn:schemas-microsoft-com:vml" Requires="v">
                <p:oleObj spid="_x0000_s1249" name="Document" r:id="rId3" imgW="11607610" imgH="6812352" progId="Word.Document.12">
                  <p:embed/>
                </p:oleObj>
              </mc:Choice>
              <mc:Fallback>
                <p:oleObj name="Document" r:id="rId3" imgW="11607610" imgH="6812352" progId="Word.Document.12">
                  <p:embed/>
                  <p:pic>
                    <p:nvPicPr>
                      <p:cNvPr id="0" name=""/>
                      <p:cNvPicPr/>
                      <p:nvPr/>
                    </p:nvPicPr>
                    <p:blipFill>
                      <a:blip r:embed="rId4"/>
                      <a:stretch>
                        <a:fillRect/>
                      </a:stretch>
                    </p:blipFill>
                    <p:spPr>
                      <a:xfrm>
                        <a:off x="432728" y="758668"/>
                        <a:ext cx="10582275" cy="6205538"/>
                      </a:xfrm>
                      <a:prstGeom prst="rect">
                        <a:avLst/>
                      </a:prstGeom>
                    </p:spPr>
                  </p:pic>
                </p:oleObj>
              </mc:Fallback>
            </mc:AlternateContent>
          </a:graphicData>
        </a:graphic>
      </p:graphicFrame>
    </p:spTree>
    <p:extLst>
      <p:ext uri="{BB962C8B-B14F-4D97-AF65-F5344CB8AC3E}">
        <p14:creationId xmlns:p14="http://schemas.microsoft.com/office/powerpoint/2010/main" val="28875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31" y="28135"/>
            <a:ext cx="6948034" cy="1188591"/>
          </a:xfrm>
        </p:spPr>
        <p:txBody>
          <a:bodyPr>
            <a:normAutofit/>
          </a:bodyPr>
          <a:lstStyle/>
          <a:p>
            <a:r>
              <a:rPr lang="en-IN" sz="4000" b="1" dirty="0">
                <a:solidFill>
                  <a:srgbClr val="FF0000"/>
                </a:solidFill>
                <a:effectLst>
                  <a:outerShdw blurRad="38100" dist="38100" dir="2700000" algn="tl">
                    <a:srgbClr val="000000">
                      <a:alpha val="43137"/>
                    </a:srgbClr>
                  </a:outerShdw>
                </a:effectLst>
              </a:rPr>
              <a:t>SIMPLE LINEAR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9031" y="1216726"/>
                <a:ext cx="11852969" cy="5641274"/>
              </a:xfrm>
            </p:spPr>
            <p:txBody>
              <a:bodyPr>
                <a:normAutofit/>
              </a:bodyPr>
              <a:lstStyle/>
              <a:p>
                <a:pPr lvl="1" algn="just">
                  <a:buFont typeface="Wingdings" panose="05000000000000000000" pitchFamily="2" charset="2"/>
                  <a:buChar char="Ø"/>
                </a:pPr>
                <a:r>
                  <a:rPr lang="en-IN" dirty="0"/>
                  <a:t>The simple linear regression model is used to study the impact of the dependent variable on the response variable.</a:t>
                </a:r>
              </a:p>
              <a:p>
                <a:pPr lvl="1" algn="just">
                  <a:buFont typeface="Wingdings" panose="05000000000000000000" pitchFamily="2" charset="2"/>
                  <a:buChar char="Ø"/>
                </a:pPr>
                <a:r>
                  <a:rPr lang="en-IN" dirty="0"/>
                  <a:t>To study the impact of considered variables on the MMR, we will build the separate four models.</a:t>
                </a:r>
              </a:p>
              <a:p>
                <a:pPr marL="713225" lvl="1" indent="-457200" algn="just">
                  <a:buFont typeface="+mj-lt"/>
                  <a:buAutoNum type="arabicParenR"/>
                </a:pPr>
                <a:r>
                  <a:rPr lang="en-IN" dirty="0"/>
                  <a:t>MMR=</a:t>
                </a:r>
                <a:r>
                  <a:rPr lang="el-GR" dirty="0"/>
                  <a:t>β</a:t>
                </a:r>
                <a:r>
                  <a:rPr lang="en-IN" dirty="0"/>
                  <a:t>o+ </a:t>
                </a:r>
                <a:r>
                  <a:rPr lang="el-GR" dirty="0"/>
                  <a:t>β</a:t>
                </a:r>
                <a:r>
                  <a:rPr lang="en-IN" sz="1600" dirty="0"/>
                  <a:t>1 </a:t>
                </a:r>
                <a:r>
                  <a:rPr lang="en-IN" dirty="0"/>
                  <a:t>*IMR+</a:t>
                </a:r>
                <a:r>
                  <a:rPr lang="el-GR" dirty="0"/>
                  <a:t>ε</a:t>
                </a:r>
                <a:r>
                  <a:rPr lang="en-IN" dirty="0"/>
                  <a:t> </a:t>
                </a:r>
              </a:p>
              <a:p>
                <a:pPr marL="713225" lvl="1" indent="-457200" algn="just">
                  <a:buFont typeface="+mj-lt"/>
                  <a:buAutoNum type="arabicParenR"/>
                </a:pPr>
                <a:r>
                  <a:rPr lang="en-IN" dirty="0"/>
                  <a:t>MMR=</a:t>
                </a:r>
                <a:r>
                  <a:rPr lang="el-GR" dirty="0"/>
                  <a:t>β</a:t>
                </a:r>
                <a:r>
                  <a:rPr lang="en-IN" dirty="0"/>
                  <a:t>o+ </a:t>
                </a:r>
                <a:r>
                  <a:rPr lang="el-GR" dirty="0"/>
                  <a:t>β</a:t>
                </a:r>
                <a:r>
                  <a:rPr lang="en-IN" sz="1600" dirty="0"/>
                  <a:t>1 </a:t>
                </a:r>
                <a:r>
                  <a:rPr lang="en-IN" dirty="0"/>
                  <a:t>*Female Literacy Rate+</a:t>
                </a:r>
                <a:r>
                  <a:rPr lang="el-GR" dirty="0"/>
                  <a:t>ε</a:t>
                </a:r>
                <a:endParaRPr lang="en-IN" sz="1600" dirty="0"/>
              </a:p>
              <a:p>
                <a:pPr marL="713225" lvl="1" indent="-457200" algn="just">
                  <a:buFont typeface="+mj-lt"/>
                  <a:buAutoNum type="arabicParenR"/>
                </a:pPr>
                <a:r>
                  <a:rPr lang="en-IN" dirty="0"/>
                  <a:t>MMR=</a:t>
                </a:r>
                <a:r>
                  <a:rPr lang="el-GR" dirty="0"/>
                  <a:t>β</a:t>
                </a:r>
                <a:r>
                  <a:rPr lang="en-IN" dirty="0"/>
                  <a:t>o+ </a:t>
                </a:r>
                <a:r>
                  <a:rPr lang="el-GR" dirty="0"/>
                  <a:t>β</a:t>
                </a:r>
                <a:r>
                  <a:rPr lang="en-IN" sz="1600" dirty="0"/>
                  <a:t>1 </a:t>
                </a:r>
                <a:r>
                  <a:rPr lang="en-IN" dirty="0"/>
                  <a:t>*</a:t>
                </a:r>
                <a:r>
                  <a:rPr lang="en-US" dirty="0"/>
                  <a:t>Percentage of Girls Marrying before Puberty </a:t>
                </a:r>
                <a:r>
                  <a:rPr lang="en-IN" dirty="0"/>
                  <a:t>+</a:t>
                </a:r>
                <a:r>
                  <a:rPr lang="el-GR" dirty="0"/>
                  <a:t>ε</a:t>
                </a:r>
                <a:endParaRPr lang="en-IN" sz="1600" dirty="0"/>
              </a:p>
              <a:p>
                <a:pPr marL="713225" lvl="1" indent="-457200" algn="just">
                  <a:buFont typeface="+mj-lt"/>
                  <a:buAutoNum type="arabicParenR"/>
                </a:pPr>
                <a:r>
                  <a:rPr lang="en-IN" dirty="0"/>
                  <a:t>MMR=</a:t>
                </a:r>
                <a:r>
                  <a:rPr lang="el-GR" dirty="0"/>
                  <a:t>β</a:t>
                </a:r>
                <a:r>
                  <a:rPr lang="en-IN" dirty="0"/>
                  <a:t>o+ </a:t>
                </a:r>
                <a:r>
                  <a:rPr lang="el-GR" dirty="0"/>
                  <a:t>β</a:t>
                </a:r>
                <a:r>
                  <a:rPr lang="en-IN" sz="1600" dirty="0"/>
                  <a:t>1 </a:t>
                </a:r>
                <a:r>
                  <a:rPr lang="en-IN" dirty="0"/>
                  <a:t>*Density of Health Workers +</a:t>
                </a:r>
                <a:r>
                  <a:rPr lang="el-GR" dirty="0"/>
                  <a:t>ε</a:t>
                </a:r>
                <a:endParaRPr lang="en-IN" sz="1600" dirty="0"/>
              </a:p>
              <a:p>
                <a:pPr marL="256025" lvl="1" indent="0" algn="just">
                  <a:buNone/>
                </a:pPr>
                <a:r>
                  <a:rPr lang="en-IN" dirty="0"/>
                  <a:t>      The above are the models we will be studying next. where, </a:t>
                </a:r>
                <a:r>
                  <a:rPr lang="el-GR" dirty="0"/>
                  <a:t>β</a:t>
                </a:r>
                <a:r>
                  <a:rPr lang="en-IN" dirty="0"/>
                  <a:t>o = Intercept and </a:t>
                </a:r>
                <a:r>
                  <a:rPr lang="el-GR" dirty="0"/>
                  <a:t>β</a:t>
                </a:r>
                <a:r>
                  <a:rPr lang="en-IN" sz="1600" dirty="0"/>
                  <a:t>1=</a:t>
                </a:r>
                <a:r>
                  <a:rPr lang="en-IN" dirty="0"/>
                  <a:t> Slope and errors(</a:t>
                </a:r>
                <a:r>
                  <a:rPr lang="el-GR" dirty="0"/>
                  <a:t>ε</a:t>
                </a:r>
                <a:r>
                  <a:rPr lang="en-IN" dirty="0"/>
                  <a:t>) are iid N(0,</a:t>
                </a:r>
                <a:r>
                  <a:rPr lang="el-GR" dirty="0"/>
                  <a:t> </a:t>
                </a:r>
                <a14:m>
                  <m:oMath xmlns:m="http://schemas.openxmlformats.org/officeDocument/2006/math">
                    <m:sSup>
                      <m:sSupPr>
                        <m:ctrlPr>
                          <a:rPr lang="en-IN" i="1" smtClean="0">
                            <a:latin typeface="Cambria Math" panose="02040503050406030204" pitchFamily="18" charset="0"/>
                          </a:rPr>
                        </m:ctrlPr>
                      </m:sSupPr>
                      <m:e>
                        <m:r>
                          <m:rPr>
                            <m:nor/>
                          </m:rPr>
                          <a:rPr lang="el-GR" dirty="0"/>
                          <m:t>σ</m:t>
                        </m:r>
                      </m:e>
                      <m:sup>
                        <m:r>
                          <a:rPr lang="en-IN" i="1" smtClean="0">
                            <a:latin typeface="Cambria Math" panose="02040503050406030204" pitchFamily="18" charset="0"/>
                          </a:rPr>
                          <m:t>2</m:t>
                        </m:r>
                      </m:sup>
                    </m:sSup>
                  </m:oMath>
                </a14:m>
                <a:r>
                  <a:rPr lang="en-IN" dirty="0"/>
                  <a:t>).</a:t>
                </a:r>
              </a:p>
              <a:p>
                <a:pPr marL="256025" lvl="1"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9031" y="1216726"/>
                <a:ext cx="11852969" cy="5641274"/>
              </a:xfrm>
              <a:blipFill rotWithShape="0">
                <a:blip r:embed="rId2"/>
                <a:stretch>
                  <a:fillRect l="-669" t="-1838" r="-772"/>
                </a:stretch>
              </a:blipFill>
            </p:spPr>
            <p:txBody>
              <a:bodyPr/>
              <a:lstStyle/>
              <a:p>
                <a:r>
                  <a:rPr lang="en-IN">
                    <a:noFill/>
                  </a:rPr>
                  <a:t> </a:t>
                </a:r>
              </a:p>
            </p:txBody>
          </p:sp>
        </mc:Fallback>
      </mc:AlternateContent>
    </p:spTree>
    <p:extLst>
      <p:ext uri="{BB962C8B-B14F-4D97-AF65-F5344CB8AC3E}">
        <p14:creationId xmlns:p14="http://schemas.microsoft.com/office/powerpoint/2010/main" val="968197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8" y="0"/>
            <a:ext cx="10118625" cy="731520"/>
          </a:xfrm>
        </p:spPr>
        <p:txBody>
          <a:bodyPr>
            <a:normAutofit/>
          </a:bodyPr>
          <a:lstStyle/>
          <a:p>
            <a:r>
              <a:rPr lang="en-IN" sz="4000" b="1" dirty="0">
                <a:solidFill>
                  <a:srgbClr val="FF0000"/>
                </a:solidFill>
                <a:effectLst>
                  <a:outerShdw blurRad="38100" dist="38100" dir="2700000" algn="tl">
                    <a:srgbClr val="000000">
                      <a:alpha val="43137"/>
                    </a:srgbClr>
                  </a:outerShdw>
                </a:effectLst>
              </a:rPr>
              <a:t>SIMPLE LINEAR REGRESSION MODEL</a:t>
            </a:r>
            <a:endParaRPr lang="en-IN" sz="40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388" y="1167618"/>
            <a:ext cx="5959475" cy="412183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1863" y="1167617"/>
            <a:ext cx="6043612" cy="4121833"/>
          </a:xfrm>
        </p:spPr>
      </p:pic>
    </p:spTree>
    <p:extLst>
      <p:ext uri="{BB962C8B-B14F-4D97-AF65-F5344CB8AC3E}">
        <p14:creationId xmlns:p14="http://schemas.microsoft.com/office/powerpoint/2010/main" val="1357257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16197" cy="872197"/>
          </a:xfrm>
        </p:spPr>
        <p:txBody>
          <a:bodyPr>
            <a:normAutofit/>
          </a:bodyPr>
          <a:lstStyle/>
          <a:p>
            <a:r>
              <a:rPr lang="en-IN" sz="4000" b="1" dirty="0">
                <a:solidFill>
                  <a:srgbClr val="FF0000"/>
                </a:solidFill>
                <a:effectLst>
                  <a:outerShdw blurRad="38100" dist="38100" dir="2700000" algn="tl">
                    <a:srgbClr val="000000">
                      <a:alpha val="43137"/>
                    </a:srgbClr>
                  </a:outerShdw>
                </a:effectLst>
              </a:rPr>
              <a:t>SIMPLE LINEAR REGRESSION MODEL</a:t>
            </a:r>
            <a:endParaRPr lang="en-IN" sz="40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92702"/>
            <a:ext cx="6175375" cy="416883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8400" y="1392702"/>
            <a:ext cx="5943600" cy="4168836"/>
          </a:xfrm>
        </p:spPr>
      </p:pic>
    </p:spTree>
    <p:extLst>
      <p:ext uri="{BB962C8B-B14F-4D97-AF65-F5344CB8AC3E}">
        <p14:creationId xmlns:p14="http://schemas.microsoft.com/office/powerpoint/2010/main" val="106464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068"/>
            <a:ext cx="10410092" cy="815926"/>
          </a:xfrm>
        </p:spPr>
        <p:txBody>
          <a:bodyPr>
            <a:normAutofit/>
          </a:bodyPr>
          <a:lstStyle/>
          <a:p>
            <a:r>
              <a:rPr lang="en-IN" sz="4000" b="1" dirty="0">
                <a:solidFill>
                  <a:srgbClr val="FF0000"/>
                </a:solidFill>
                <a:effectLst>
                  <a:outerShdw blurRad="38100" dist="38100" dir="2700000" algn="tl">
                    <a:srgbClr val="000000">
                      <a:alpha val="43137"/>
                    </a:srgbClr>
                  </a:outerShdw>
                </a:effectLst>
              </a:rPr>
              <a:t>SIMPLE LINEAR REGRESSION MODEL</a:t>
            </a:r>
            <a:endParaRPr lang="en-IN"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42071"/>
                <a:ext cx="12191999" cy="5373858"/>
              </a:xfrm>
            </p:spPr>
            <p:txBody>
              <a:bodyPr/>
              <a:lstStyle/>
              <a:p>
                <a:pPr lvl="1" algn="just">
                  <a:buFont typeface="Wingdings" panose="05000000000000000000" pitchFamily="2" charset="2"/>
                  <a:buChar char="Ø"/>
                </a:pPr>
                <a:r>
                  <a:rPr lang="en-IN" dirty="0"/>
                  <a:t>From these models, we observe that, </a:t>
                </a:r>
                <a:r>
                  <a:rPr lang="en-IN" b="1" i="1" dirty="0"/>
                  <a:t>F statistics is greater than the significant F value </a:t>
                </a:r>
                <a:r>
                  <a:rPr lang="en-IN" dirty="0"/>
                  <a:t>so we can say that in all the models, </a:t>
                </a:r>
                <a:r>
                  <a:rPr lang="en-IN" b="1" i="1" dirty="0"/>
                  <a:t>regression as a whole is statistically significant.</a:t>
                </a:r>
              </a:p>
              <a:p>
                <a:pPr lvl="1" algn="just">
                  <a:buFont typeface="Wingdings" panose="05000000000000000000" pitchFamily="2" charset="2"/>
                  <a:buChar char="Ø"/>
                </a:pPr>
                <a:r>
                  <a:rPr lang="en-IN" dirty="0"/>
                  <a:t>The coefficient of determination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𝑟</m:t>
                        </m:r>
                      </m:e>
                      <m:sup>
                        <m:r>
                          <a:rPr lang="en-IN" i="1" smtClean="0">
                            <a:latin typeface="Cambria Math" panose="02040503050406030204" pitchFamily="18" charset="0"/>
                          </a:rPr>
                          <m:t>2</m:t>
                        </m:r>
                      </m:sup>
                    </m:sSup>
                  </m:oMath>
                </a14:m>
                <a:r>
                  <a:rPr lang="en-IN" dirty="0"/>
                  <a:t>) around </a:t>
                </a:r>
                <a:r>
                  <a:rPr lang="en-IN" b="1" i="1" dirty="0"/>
                  <a:t>87.3% , 81.9% , 86.6% and 86.9% of variation in MMR is explained </a:t>
                </a:r>
                <a:r>
                  <a:rPr lang="en-IN" dirty="0"/>
                  <a:t>by the explanatory variables IMR, Female Literacy Rate, Percentage of Girls Marrying before Puberty and Density of Health Workers per Lakh Population of State respectively.</a:t>
                </a:r>
              </a:p>
              <a:p>
                <a:pPr lvl="1" algn="just">
                  <a:buFont typeface="Wingdings" panose="05000000000000000000" pitchFamily="2" charset="2"/>
                  <a:buChar char="Ø"/>
                </a:pPr>
                <a:r>
                  <a:rPr lang="en-IN" dirty="0"/>
                  <a:t>The Regression Models from the above ANOVA tables can be written as:</a:t>
                </a:r>
              </a:p>
              <a:p>
                <a:pPr marL="713225" lvl="1" indent="-457200" algn="just">
                  <a:buFont typeface="+mj-lt"/>
                  <a:buAutoNum type="arabicParenR"/>
                </a:pPr>
                <a:r>
                  <a:rPr lang="en-IN" dirty="0"/>
                  <a:t>MMR= -0.097634364+3.915179498*(IMR)</a:t>
                </a:r>
              </a:p>
              <a:p>
                <a:pPr marL="713225" lvl="1" indent="-457200" algn="just">
                  <a:buFont typeface="+mj-lt"/>
                  <a:buAutoNum type="arabicParenR"/>
                </a:pPr>
                <a:r>
                  <a:rPr lang="en-IN" dirty="0"/>
                  <a:t>MMR= 517.2260834 -5.244052086 *(Female Literacy Rate)</a:t>
                </a:r>
              </a:p>
              <a:p>
                <a:pPr marL="713225" lvl="1" indent="-457200" algn="just">
                  <a:buFont typeface="+mj-lt"/>
                  <a:buAutoNum type="arabicParenR"/>
                </a:pPr>
                <a:r>
                  <a:rPr lang="en-IN" dirty="0"/>
                  <a:t>MMR= 82.90402273 + 5.59375589 *(Percentage of Girls Marrying before Puberty</a:t>
                </a:r>
                <a:r>
                  <a:rPr lang="mr-IN" dirty="0"/>
                  <a:t>(तारुण्य</a:t>
                </a:r>
                <a:r>
                  <a:rPr lang="en-IN" dirty="0"/>
                  <a:t>)</a:t>
                </a:r>
              </a:p>
              <a:p>
                <a:pPr marL="713225" lvl="1" indent="-457200" algn="just">
                  <a:buFont typeface="+mj-lt"/>
                  <a:buAutoNum type="arabicParenR"/>
                </a:pPr>
                <a:r>
                  <a:rPr lang="en-IN" dirty="0"/>
                  <a:t>MMR= 252.7989649 -0.405488458 *(Density of Health Workers per Lakh Population of State)</a:t>
                </a:r>
                <a:endParaRPr lang="mr-IN" dirty="0"/>
              </a:p>
              <a:p>
                <a:pPr marL="256025" lvl="1" indent="0" algn="just">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42071"/>
                <a:ext cx="12191999" cy="5373858"/>
              </a:xfrm>
              <a:blipFill>
                <a:blip r:embed="rId2"/>
                <a:stretch>
                  <a:fillRect l="-600" t="-1930" r="-750"/>
                </a:stretch>
              </a:blipFill>
            </p:spPr>
            <p:txBody>
              <a:bodyPr/>
              <a:lstStyle/>
              <a:p>
                <a:r>
                  <a:rPr lang="en-IN">
                    <a:noFill/>
                  </a:rPr>
                  <a:t> </a:t>
                </a:r>
              </a:p>
            </p:txBody>
          </p:sp>
        </mc:Fallback>
      </mc:AlternateContent>
    </p:spTree>
    <p:extLst>
      <p:ext uri="{BB962C8B-B14F-4D97-AF65-F5344CB8AC3E}">
        <p14:creationId xmlns:p14="http://schemas.microsoft.com/office/powerpoint/2010/main" val="214444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5643F7-B691-4206-97C9-C7505DE5345E}"/>
              </a:ext>
            </a:extLst>
          </p:cNvPr>
          <p:cNvSpPr txBox="1"/>
          <p:nvPr/>
        </p:nvSpPr>
        <p:spPr>
          <a:xfrm>
            <a:off x="534572" y="745588"/>
            <a:ext cx="9340948" cy="2585323"/>
          </a:xfrm>
          <a:prstGeom prst="rect">
            <a:avLst/>
          </a:prstGeom>
          <a:noFill/>
        </p:spPr>
        <p:txBody>
          <a:bodyPr wrap="square" rtlCol="0">
            <a:spAutoFit/>
          </a:bodyPr>
          <a:lstStyle/>
          <a:p>
            <a:r>
              <a:rPr lang="en-US" dirty="0"/>
              <a:t>Note:-MMR</a:t>
            </a:r>
            <a:r>
              <a:rPr lang="mr-IN" dirty="0"/>
              <a:t>  कमी करण्यासाठी </a:t>
            </a:r>
            <a:r>
              <a:rPr lang="en-IN" dirty="0"/>
              <a:t>Female Literacy Rate</a:t>
            </a:r>
            <a:r>
              <a:rPr lang="mr-IN" dirty="0"/>
              <a:t> वाढवावा लागेल.म्हणूनच सरकार </a:t>
            </a:r>
            <a:r>
              <a:rPr lang="en-US" dirty="0" err="1"/>
              <a:t>Beti</a:t>
            </a:r>
            <a:r>
              <a:rPr lang="en-US" dirty="0"/>
              <a:t> </a:t>
            </a:r>
            <a:r>
              <a:rPr lang="en-US" dirty="0" err="1"/>
              <a:t>Bachao</a:t>
            </a:r>
            <a:r>
              <a:rPr lang="en-US" dirty="0"/>
              <a:t> </a:t>
            </a:r>
            <a:r>
              <a:rPr lang="en-US" dirty="0" err="1"/>
              <a:t>Beti</a:t>
            </a:r>
            <a:r>
              <a:rPr lang="en-US" dirty="0"/>
              <a:t> </a:t>
            </a:r>
            <a:r>
              <a:rPr lang="en-US" dirty="0" err="1"/>
              <a:t>Padhao</a:t>
            </a:r>
            <a:r>
              <a:rPr lang="en-US" dirty="0"/>
              <a:t> </a:t>
            </a:r>
            <a:r>
              <a:rPr lang="mr-IN" dirty="0"/>
              <a:t>या सारख्या योजना राबवत आहे .</a:t>
            </a:r>
          </a:p>
          <a:p>
            <a:r>
              <a:rPr lang="mr-IN" dirty="0"/>
              <a:t>तसचं </a:t>
            </a:r>
            <a:r>
              <a:rPr lang="en-IN" dirty="0"/>
              <a:t>Percentage of Girls Marrying before Puberty</a:t>
            </a:r>
            <a:r>
              <a:rPr lang="mr-IN" dirty="0"/>
              <a:t> कमी करण्या साठी सरकार स्थानिक संस्थानाच्या मदतीने अनेक </a:t>
            </a:r>
            <a:r>
              <a:rPr lang="en-US" dirty="0"/>
              <a:t>Bal </a:t>
            </a:r>
            <a:r>
              <a:rPr lang="en-US" dirty="0" err="1"/>
              <a:t>Vivhah</a:t>
            </a:r>
            <a:r>
              <a:rPr lang="en-US" dirty="0"/>
              <a:t> </a:t>
            </a:r>
            <a:r>
              <a:rPr lang="mr-IN" dirty="0"/>
              <a:t>रोखले आहे.</a:t>
            </a:r>
          </a:p>
          <a:p>
            <a:r>
              <a:rPr lang="mr-IN" dirty="0"/>
              <a:t>तसेच  </a:t>
            </a:r>
            <a:r>
              <a:rPr lang="en-IN" dirty="0"/>
              <a:t>IMR</a:t>
            </a:r>
            <a:r>
              <a:rPr lang="mr-IN" dirty="0"/>
              <a:t> कमी करण्या साठी poshan ahar yojana सारख्या अनेक yojana राबवीत आहे .</a:t>
            </a:r>
          </a:p>
          <a:p>
            <a:r>
              <a:rPr lang="mr-IN" dirty="0"/>
              <a:t>तसेच </a:t>
            </a:r>
            <a:r>
              <a:rPr lang="en-IN" dirty="0"/>
              <a:t>Density of Health Workers per Lakh Population of State</a:t>
            </a:r>
            <a:r>
              <a:rPr lang="mr-IN" dirty="0"/>
              <a:t> ची मोठी कमतरता हे या करोना काळात अधोरेखित झाले . </a:t>
            </a:r>
            <a:r>
              <a:rPr lang="en-US" dirty="0"/>
              <a:t>Density of Health Workers per Lakh Population of State </a:t>
            </a:r>
            <a:r>
              <a:rPr lang="mr-IN" dirty="0"/>
              <a:t>सरकारने लक्ष केंद्रित करण्याची गरज आहे .</a:t>
            </a:r>
          </a:p>
          <a:p>
            <a:r>
              <a:rPr lang="mr-IN" dirty="0"/>
              <a:t>  </a:t>
            </a:r>
            <a:endParaRPr lang="en-IN" dirty="0"/>
          </a:p>
        </p:txBody>
      </p:sp>
    </p:spTree>
    <p:extLst>
      <p:ext uri="{BB962C8B-B14F-4D97-AF65-F5344CB8AC3E}">
        <p14:creationId xmlns:p14="http://schemas.microsoft.com/office/powerpoint/2010/main" val="1704647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77" y="0"/>
            <a:ext cx="7895930" cy="872197"/>
          </a:xfrm>
        </p:spPr>
        <p:txBody>
          <a:bodyPr>
            <a:normAutofit/>
          </a:bodyPr>
          <a:lstStyle/>
          <a:p>
            <a:r>
              <a:rPr lang="en-IN" sz="4000" b="1" dirty="0">
                <a:solidFill>
                  <a:srgbClr val="FF0000"/>
                </a:solidFill>
                <a:effectLst>
                  <a:outerShdw blurRad="38100" dist="38100" dir="2700000" algn="tl">
                    <a:srgbClr val="000000">
                      <a:alpha val="43137"/>
                    </a:srgbClr>
                  </a:outerShdw>
                </a:effectLst>
              </a:rPr>
              <a:t>SIMPLE LINEAR REGRESSION MODEL</a:t>
            </a:r>
            <a:endParaRPr lang="en-IN" sz="4000" dirty="0"/>
          </a:p>
        </p:txBody>
      </p:sp>
      <p:sp>
        <p:nvSpPr>
          <p:cNvPr id="3" name="Content Placeholder 2"/>
          <p:cNvSpPr>
            <a:spLocks noGrp="1"/>
          </p:cNvSpPr>
          <p:nvPr>
            <p:ph idx="1"/>
          </p:nvPr>
        </p:nvSpPr>
        <p:spPr>
          <a:xfrm>
            <a:off x="418077" y="872196"/>
            <a:ext cx="11773924" cy="5331655"/>
          </a:xfrm>
        </p:spPr>
        <p:txBody>
          <a:bodyPr/>
          <a:lstStyle/>
          <a:p>
            <a:pPr lvl="1" algn="just">
              <a:buFont typeface="Wingdings" panose="05000000000000000000" pitchFamily="2" charset="2"/>
              <a:buChar char="Ø"/>
            </a:pPr>
            <a:r>
              <a:rPr lang="en-IN" dirty="0"/>
              <a:t>From the above models, we can say that  </a:t>
            </a:r>
          </a:p>
          <a:p>
            <a:pPr marL="713225" lvl="1" indent="-457200" algn="just">
              <a:buFont typeface="+mj-lt"/>
              <a:buAutoNum type="arabicParenR"/>
            </a:pPr>
            <a:r>
              <a:rPr lang="en-IN" dirty="0"/>
              <a:t>As the IMR increases by 1 unit, the MMR will increase by around 4 times of that.</a:t>
            </a:r>
          </a:p>
          <a:p>
            <a:pPr marL="713225" lvl="1" indent="-457200" algn="just">
              <a:buFont typeface="+mj-lt"/>
              <a:buAutoNum type="arabicParenR"/>
            </a:pPr>
            <a:r>
              <a:rPr lang="en-IN" dirty="0"/>
              <a:t>As the Female Literacy Rate increases by 1 unit, the MMR will decrease by more than 5 times of that.</a:t>
            </a:r>
          </a:p>
          <a:p>
            <a:pPr marL="713225" lvl="1" indent="-457200" algn="just">
              <a:buFont typeface="+mj-lt"/>
              <a:buAutoNum type="arabicParenR"/>
            </a:pPr>
            <a:r>
              <a:rPr lang="en-IN" dirty="0"/>
              <a:t>As the Percentage of Girls Marrying before Puberty by 1 unit, the MMR will increase by more than 5 times of that.</a:t>
            </a:r>
          </a:p>
          <a:p>
            <a:pPr marL="713225" lvl="1" indent="-457200" algn="just">
              <a:buFont typeface="+mj-lt"/>
              <a:buAutoNum type="arabicParenR"/>
            </a:pPr>
            <a:r>
              <a:rPr lang="en-IN" dirty="0"/>
              <a:t>As the Density of Health Workers per Lakh Population of State by 1 unit, the MMR will decrease by around half the times of that.</a:t>
            </a:r>
          </a:p>
          <a:p>
            <a:pPr lvl="1" algn="just">
              <a:buFont typeface="Wingdings" panose="05000000000000000000" pitchFamily="2" charset="2"/>
              <a:buChar char="Ø"/>
            </a:pPr>
            <a:r>
              <a:rPr lang="en-IN" dirty="0"/>
              <a:t>As , </a:t>
            </a:r>
            <a:r>
              <a:rPr lang="en-IN" b="1" i="1" dirty="0"/>
              <a:t>p-values for all the models are less than the level of significance </a:t>
            </a:r>
            <a:r>
              <a:rPr lang="en-IN" dirty="0"/>
              <a:t>,we can conclude that the factors that is IMR, Female Literacy Rate, Percentage of Girls Marrying before Puberty and Density of Health Workers per Lakh Population of State are </a:t>
            </a:r>
            <a:r>
              <a:rPr lang="en-IN" b="1" i="1" dirty="0"/>
              <a:t>all contributing in the changes occurring in the MMR.</a:t>
            </a:r>
          </a:p>
          <a:p>
            <a:pPr marL="713225" lvl="1" indent="-457200" algn="just">
              <a:buFont typeface="+mj-lt"/>
              <a:buAutoNum type="arabicParenR"/>
            </a:pPr>
            <a:endParaRPr lang="en-IN" dirty="0"/>
          </a:p>
        </p:txBody>
      </p:sp>
    </p:spTree>
    <p:extLst>
      <p:ext uri="{BB962C8B-B14F-4D97-AF65-F5344CB8AC3E}">
        <p14:creationId xmlns:p14="http://schemas.microsoft.com/office/powerpoint/2010/main" val="341557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8" y="0"/>
            <a:ext cx="8936940" cy="928468"/>
          </a:xfrm>
        </p:spPr>
        <p:txBody>
          <a:bodyPr>
            <a:normAutofit/>
          </a:bodyPr>
          <a:lstStyle/>
          <a:p>
            <a:r>
              <a:rPr lang="en-IN" sz="4000" b="1" dirty="0">
                <a:solidFill>
                  <a:srgbClr val="FF0000"/>
                </a:solidFill>
                <a:effectLst>
                  <a:outerShdw blurRad="38100" dist="38100" dir="2700000" algn="tl">
                    <a:srgbClr val="000000">
                      <a:alpha val="43137"/>
                    </a:srgbClr>
                  </a:outerShdw>
                </a:effectLst>
              </a:rPr>
              <a:t>RESULTS</a:t>
            </a:r>
          </a:p>
        </p:txBody>
      </p:sp>
      <p:sp>
        <p:nvSpPr>
          <p:cNvPr id="3" name="Content Placeholder 2"/>
          <p:cNvSpPr>
            <a:spLocks noGrp="1"/>
          </p:cNvSpPr>
          <p:nvPr>
            <p:ph idx="1"/>
          </p:nvPr>
        </p:nvSpPr>
        <p:spPr>
          <a:xfrm>
            <a:off x="347738" y="956603"/>
            <a:ext cx="11844262" cy="5781822"/>
          </a:xfrm>
        </p:spPr>
        <p:txBody>
          <a:bodyPr/>
          <a:lstStyle/>
          <a:p>
            <a:pPr lvl="1" algn="just">
              <a:buFont typeface="Wingdings" panose="05000000000000000000" pitchFamily="2" charset="2"/>
              <a:buChar char="Ø"/>
            </a:pPr>
            <a:r>
              <a:rPr lang="en-IN" b="1" i="1" dirty="0"/>
              <a:t>The MMR and IMR has reduced significantly from 2011 to 2018.</a:t>
            </a:r>
          </a:p>
          <a:p>
            <a:pPr lvl="1" algn="just">
              <a:buFont typeface="Wingdings" panose="05000000000000000000" pitchFamily="2" charset="2"/>
              <a:buChar char="Ø"/>
            </a:pPr>
            <a:r>
              <a:rPr lang="en-IN" b="1" i="1" dirty="0"/>
              <a:t>Whereas the Female Literacy Rate improved and the growth is satisfactory.</a:t>
            </a:r>
          </a:p>
          <a:p>
            <a:pPr lvl="1" algn="just">
              <a:buFont typeface="Wingdings" panose="05000000000000000000" pitchFamily="2" charset="2"/>
              <a:buChar char="Ø"/>
            </a:pPr>
            <a:r>
              <a:rPr lang="en-IN" b="1" i="1" dirty="0"/>
              <a:t> Factors like Female Literacy Rate and Percentage of girls marrying before Puberty are the most significant and are affecting most amongst others.</a:t>
            </a:r>
          </a:p>
          <a:p>
            <a:pPr lvl="1" algn="just">
              <a:buFont typeface="Wingdings" panose="05000000000000000000" pitchFamily="2" charset="2"/>
              <a:buChar char="Ø"/>
            </a:pPr>
            <a:r>
              <a:rPr lang="en-IN" b="1" i="1" dirty="0"/>
              <a:t> Average Maternal Mortality Rate is higher than that of the Average Infant Mortality Rate of the country.</a:t>
            </a:r>
          </a:p>
          <a:p>
            <a:pPr lvl="1" algn="just">
              <a:buFont typeface="Wingdings" panose="05000000000000000000" pitchFamily="2" charset="2"/>
              <a:buChar char="Ø"/>
            </a:pPr>
            <a:r>
              <a:rPr lang="en-IN" b="1" i="1" dirty="0"/>
              <a:t>Factor Density of Healthcare Workers has the most variability while Total Fertility Rate and the Mean years of Schooling are the factors with least variability.</a:t>
            </a:r>
          </a:p>
          <a:p>
            <a:pPr marL="256025" lvl="1" indent="0" algn="just">
              <a:buNone/>
            </a:pPr>
            <a:endParaRPr lang="en-IN" b="1" i="1" dirty="0"/>
          </a:p>
        </p:txBody>
      </p:sp>
    </p:spTree>
    <p:extLst>
      <p:ext uri="{BB962C8B-B14F-4D97-AF65-F5344CB8AC3E}">
        <p14:creationId xmlns:p14="http://schemas.microsoft.com/office/powerpoint/2010/main" val="524250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90" y="0"/>
            <a:ext cx="7190235" cy="586854"/>
          </a:xfrm>
        </p:spPr>
        <p:txBody>
          <a:bodyPr>
            <a:normAutofit fontScale="90000"/>
          </a:bodyPr>
          <a:lstStyle/>
          <a:p>
            <a:r>
              <a:rPr lang="en-IN" sz="4000" b="1" dirty="0">
                <a:solidFill>
                  <a:srgbClr val="FF0000"/>
                </a:solidFill>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a:xfrm>
            <a:off x="275090" y="586854"/>
            <a:ext cx="11916910" cy="6271146"/>
          </a:xfrm>
        </p:spPr>
        <p:txBody>
          <a:bodyPr/>
          <a:lstStyle/>
          <a:p>
            <a:pPr lvl="1" algn="just">
              <a:buFont typeface="Wingdings" panose="05000000000000000000" pitchFamily="2" charset="2"/>
              <a:buChar char="Ø"/>
            </a:pPr>
            <a:r>
              <a:rPr lang="en-IN" dirty="0"/>
              <a:t>After studying and interpreting the data it is very much clear that the Maternal Mortality Rate and the Infant Mortality has reduced. The Female Literacy rate being the most affecting factor. Also the density of the healthcare workers has increased significantly which has also been reflected into the number of mortalities.</a:t>
            </a:r>
          </a:p>
          <a:p>
            <a:pPr lvl="1" algn="just">
              <a:buFont typeface="Wingdings" panose="05000000000000000000" pitchFamily="2" charset="2"/>
              <a:buChar char="Ø"/>
            </a:pPr>
            <a:r>
              <a:rPr lang="en-IN" dirty="0"/>
              <a:t>The various Schemes like “</a:t>
            </a:r>
            <a:r>
              <a:rPr lang="en-IN" b="1" i="1" dirty="0"/>
              <a:t>BETI PADHAO BETI BACHAO YOJANA</a:t>
            </a:r>
            <a:r>
              <a:rPr lang="en-IN" dirty="0"/>
              <a:t>” implemented by the Central Government of INDIA in 2015 for improving Literacy Rate and the </a:t>
            </a:r>
            <a:r>
              <a:rPr lang="en-IN" b="1" i="1" dirty="0"/>
              <a:t>quality of the education </a:t>
            </a:r>
            <a:r>
              <a:rPr lang="en-IN" dirty="0"/>
              <a:t>in Rural as well as urban areas could be considered as the main reason and the GUIDING principle to the every citizen of India to encourage women at every levels for their education. The scheme called as “</a:t>
            </a:r>
            <a:r>
              <a:rPr lang="en-IN" b="1" i="1" dirty="0"/>
              <a:t>SARVA SHIKSHA ABHIYAN</a:t>
            </a:r>
            <a:r>
              <a:rPr lang="en-IN" dirty="0"/>
              <a:t>” is being implemented since 2000 has also resulted in this positive sign of decreasing mortality rate. Rate of admitting children both Boys and Girls to the primary schools was around 100% in 2018.</a:t>
            </a:r>
          </a:p>
          <a:p>
            <a:pPr lvl="1" algn="just">
              <a:buFont typeface="Wingdings" panose="05000000000000000000" pitchFamily="2" charset="2"/>
              <a:buChar char="Ø"/>
            </a:pPr>
            <a:r>
              <a:rPr lang="en-IN" dirty="0"/>
              <a:t>But unfortunately, the rate decreases to 87% when it comes to admitting children to secondary school and further it falls down to 50% for higher secondary school. Which indicates that around half of the boys and girls after age of 14 to 16 remain deprived of further higher  education. This is main concern which we have to concentrate and improve in the recent years to come which eventually will be reflected in the maternal and infant mortality rates,   </a:t>
            </a:r>
          </a:p>
        </p:txBody>
      </p:sp>
    </p:spTree>
    <p:extLst>
      <p:ext uri="{BB962C8B-B14F-4D97-AF65-F5344CB8AC3E}">
        <p14:creationId xmlns:p14="http://schemas.microsoft.com/office/powerpoint/2010/main" val="61792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42" y="0"/>
            <a:ext cx="9387526" cy="627797"/>
          </a:xfrm>
        </p:spPr>
        <p:txBody>
          <a:bodyPr>
            <a:normAutofit/>
          </a:bodyPr>
          <a:lstStyle/>
          <a:p>
            <a:r>
              <a:rPr lang="en-IN" sz="4000" b="1" dirty="0">
                <a:solidFill>
                  <a:srgbClr val="FF0000"/>
                </a:solidFill>
                <a:effectLst>
                  <a:outerShdw blurRad="38100" dist="38100" dir="2700000" algn="tl">
                    <a:srgbClr val="000000">
                      <a:alpha val="43137"/>
                    </a:srgbClr>
                  </a:outerShdw>
                </a:effectLst>
              </a:rPr>
              <a:t>CONCLUSION</a:t>
            </a:r>
            <a:endParaRPr lang="en-IN" sz="4000" dirty="0"/>
          </a:p>
        </p:txBody>
      </p:sp>
      <p:sp>
        <p:nvSpPr>
          <p:cNvPr id="3" name="Content Placeholder 2"/>
          <p:cNvSpPr>
            <a:spLocks noGrp="1"/>
          </p:cNvSpPr>
          <p:nvPr>
            <p:ph idx="1"/>
          </p:nvPr>
        </p:nvSpPr>
        <p:spPr>
          <a:xfrm>
            <a:off x="261442" y="627797"/>
            <a:ext cx="11930558" cy="6230203"/>
          </a:xfrm>
        </p:spPr>
        <p:txBody>
          <a:bodyPr/>
          <a:lstStyle/>
          <a:p>
            <a:pPr lvl="1" algn="just">
              <a:buFont typeface="Wingdings" panose="05000000000000000000" pitchFamily="2" charset="2"/>
              <a:buChar char="Ø"/>
            </a:pPr>
            <a:r>
              <a:rPr lang="en-IN" dirty="0"/>
              <a:t>If health of girls of </a:t>
            </a:r>
            <a:r>
              <a:rPr lang="en-IN" b="1" i="1" dirty="0"/>
              <a:t>age 19 to 49 </a:t>
            </a:r>
            <a:r>
              <a:rPr lang="en-IN" dirty="0"/>
              <a:t>is considered, </a:t>
            </a:r>
            <a:r>
              <a:rPr lang="en-IN" b="1" i="1" dirty="0"/>
              <a:t>about 50% to 55% </a:t>
            </a:r>
            <a:r>
              <a:rPr lang="en-IN" dirty="0"/>
              <a:t>of them suffer from </a:t>
            </a:r>
            <a:r>
              <a:rPr lang="en-IN" b="1" i="1" dirty="0"/>
              <a:t>Anaemia</a:t>
            </a:r>
            <a:r>
              <a:rPr lang="en-IN" dirty="0"/>
              <a:t>. To improve the health of girls during of this age scheme ”</a:t>
            </a:r>
            <a:r>
              <a:rPr lang="en-IN" b="1" i="1" dirty="0"/>
              <a:t>KISHORI SHAKTI</a:t>
            </a:r>
            <a:r>
              <a:rPr lang="en-IN" dirty="0"/>
              <a:t>” is being implemented.  </a:t>
            </a:r>
          </a:p>
          <a:p>
            <a:pPr lvl="1" algn="just">
              <a:buFont typeface="Wingdings" panose="05000000000000000000" pitchFamily="2" charset="2"/>
              <a:buChar char="Ø"/>
            </a:pPr>
            <a:r>
              <a:rPr lang="en-IN" dirty="0"/>
              <a:t>Cases of </a:t>
            </a:r>
            <a:r>
              <a:rPr lang="en-IN" b="1" i="1" dirty="0"/>
              <a:t>marriages of girls before 18 </a:t>
            </a:r>
            <a:r>
              <a:rPr lang="en-IN" dirty="0"/>
              <a:t>was very much common till some years back. This results in the marrying before puberty in many cases. But the data shows us the mean age of the girl at marriage has increased to about 21.8 in 2018 from 20.3 in 2011. The marrying before 18 impacts negatively when the child because of the weak mother. </a:t>
            </a:r>
            <a:r>
              <a:rPr lang="en-IN" b="1" i="1" dirty="0"/>
              <a:t>Malnutrition </a:t>
            </a:r>
            <a:r>
              <a:rPr lang="en-IN" dirty="0"/>
              <a:t>is also result of it and sometimes the child or/and mother succumbs to death due to complications during child birth. Government has implemented “</a:t>
            </a:r>
            <a:r>
              <a:rPr lang="en-IN" b="1" i="1" dirty="0"/>
              <a:t>POSHAN ABHIYAN</a:t>
            </a:r>
            <a:r>
              <a:rPr lang="en-IN" dirty="0"/>
              <a:t>” to </a:t>
            </a:r>
            <a:r>
              <a:rPr lang="en-IN" b="1" i="1" dirty="0"/>
              <a:t>provide nutritional diet to</a:t>
            </a:r>
            <a:r>
              <a:rPr lang="en-IN" dirty="0"/>
              <a:t> the Pregnant women and malnourished children.</a:t>
            </a:r>
          </a:p>
        </p:txBody>
      </p:sp>
    </p:spTree>
    <p:extLst>
      <p:ext uri="{BB962C8B-B14F-4D97-AF65-F5344CB8AC3E}">
        <p14:creationId xmlns:p14="http://schemas.microsoft.com/office/powerpoint/2010/main" val="2093243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85" y="0"/>
            <a:ext cx="9059979" cy="614149"/>
          </a:xfrm>
        </p:spPr>
        <p:txBody>
          <a:bodyPr>
            <a:normAutofit fontScale="90000"/>
          </a:bodyPr>
          <a:lstStyle/>
          <a:p>
            <a:r>
              <a:rPr lang="en-IN" sz="4000" b="1" dirty="0">
                <a:solidFill>
                  <a:srgbClr val="FF0000"/>
                </a:solidFill>
                <a:effectLst>
                  <a:outerShdw blurRad="38100" dist="38100" dir="2700000" algn="tl">
                    <a:srgbClr val="000000">
                      <a:alpha val="43137"/>
                    </a:srgbClr>
                  </a:outerShdw>
                </a:effectLst>
              </a:rPr>
              <a:t>A WAY FORWARD</a:t>
            </a:r>
          </a:p>
        </p:txBody>
      </p:sp>
      <p:sp>
        <p:nvSpPr>
          <p:cNvPr id="3" name="Content Placeholder 2"/>
          <p:cNvSpPr>
            <a:spLocks noGrp="1"/>
          </p:cNvSpPr>
          <p:nvPr>
            <p:ph idx="1"/>
          </p:nvPr>
        </p:nvSpPr>
        <p:spPr>
          <a:xfrm>
            <a:off x="302385" y="614148"/>
            <a:ext cx="11889615" cy="6346209"/>
          </a:xfrm>
        </p:spPr>
        <p:txBody>
          <a:bodyPr/>
          <a:lstStyle/>
          <a:p>
            <a:pPr lvl="1" algn="just">
              <a:buFont typeface="Wingdings" panose="05000000000000000000" pitchFamily="2" charset="2"/>
              <a:buChar char="Ø"/>
            </a:pPr>
            <a:r>
              <a:rPr lang="en-IN" dirty="0"/>
              <a:t>The improvement can be seen in the data throughout the years as many NGOs and governments are working for awaring people. A suggestion by the experts is been constantly given to increase the minimum age of marriage for girls to 23 which would impact positively to reduce the mortality rates.</a:t>
            </a:r>
          </a:p>
          <a:p>
            <a:pPr lvl="1" algn="just">
              <a:buFont typeface="Wingdings" panose="05000000000000000000" pitchFamily="2" charset="2"/>
              <a:buChar char="Ø"/>
            </a:pPr>
            <a:r>
              <a:rPr lang="en-IN" dirty="0"/>
              <a:t>And again “The glass is half filled or half empty” is all up to how one see it. Some steps are taken for the improvement but a lot has to be done and that all rests upon us as one country.</a:t>
            </a:r>
          </a:p>
          <a:p>
            <a:pPr algn="just"/>
            <a:endParaRPr lang="en-IN" dirty="0"/>
          </a:p>
        </p:txBody>
      </p:sp>
    </p:spTree>
    <p:extLst>
      <p:ext uri="{BB962C8B-B14F-4D97-AF65-F5344CB8AC3E}">
        <p14:creationId xmlns:p14="http://schemas.microsoft.com/office/powerpoint/2010/main" val="164439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3479-78C2-43A9-BF2C-B25BD46E34E6}"/>
              </a:ext>
            </a:extLst>
          </p:cNvPr>
          <p:cNvSpPr>
            <a:spLocks noGrp="1"/>
          </p:cNvSpPr>
          <p:nvPr>
            <p:ph type="title"/>
          </p:nvPr>
        </p:nvSpPr>
        <p:spPr>
          <a:xfrm>
            <a:off x="676656" y="641445"/>
            <a:ext cx="9614707" cy="810651"/>
          </a:xfrm>
        </p:spPr>
        <p:txBody>
          <a:bodyPr>
            <a:normAutofit/>
          </a:bodyPr>
          <a:lstStyle/>
          <a:p>
            <a:r>
              <a:rPr lang="en-US" sz="4000" b="1" dirty="0">
                <a:solidFill>
                  <a:srgbClr val="FF0000"/>
                </a:solidFill>
                <a:effectLst>
                  <a:outerShdw blurRad="38100" dist="38100" dir="2700000" algn="tl">
                    <a:srgbClr val="000000">
                      <a:alpha val="43137"/>
                    </a:srgbClr>
                  </a:outerShdw>
                </a:effectLst>
              </a:rPr>
              <a:t>WHAT IS MMR </a:t>
            </a:r>
          </a:p>
        </p:txBody>
      </p:sp>
      <p:sp>
        <p:nvSpPr>
          <p:cNvPr id="3" name="Content Placeholder 2">
            <a:extLst>
              <a:ext uri="{FF2B5EF4-FFF2-40B4-BE49-F238E27FC236}">
                <a16:creationId xmlns:a16="http://schemas.microsoft.com/office/drawing/2014/main" id="{26C67B64-5263-4422-8742-DA988BD8DC78}"/>
              </a:ext>
            </a:extLst>
          </p:cNvPr>
          <p:cNvSpPr>
            <a:spLocks noGrp="1"/>
          </p:cNvSpPr>
          <p:nvPr>
            <p:ph idx="1"/>
          </p:nvPr>
        </p:nvSpPr>
        <p:spPr>
          <a:xfrm>
            <a:off x="676656" y="1998801"/>
            <a:ext cx="10753725" cy="3766185"/>
          </a:xfrm>
        </p:spPr>
        <p:txBody>
          <a:bodyPr/>
          <a:lstStyle/>
          <a:p>
            <a:pPr lvl="1" algn="just">
              <a:buFont typeface="Wingdings" panose="05000000000000000000" pitchFamily="2" charset="2"/>
              <a:buChar char="Ø"/>
            </a:pPr>
            <a:r>
              <a:rPr lang="en-US" dirty="0"/>
              <a:t>The maternal mortality ratio (MMR) depicts the number of maternal deaths relative to the number of live births and is usually reported as the number of maternal deaths per 100,000 live births. The Maternal mortality rate is defined as the number of maternal deaths in a population divided by the number of women of reproductive age, usually expressed as the number of maternal deaths per 1,000 women.</a:t>
            </a:r>
          </a:p>
          <a:p>
            <a:pPr marL="0" indent="0" algn="just">
              <a:buNone/>
            </a:pPr>
            <a:r>
              <a:rPr lang="en-US" b="1" dirty="0"/>
              <a:t>Maternal Mortality Rate=   </a:t>
            </a:r>
            <a:r>
              <a:rPr lang="en-US" b="1" u="sng" dirty="0"/>
              <a:t>Number of Maternal Deaths in the Population</a:t>
            </a:r>
            <a:r>
              <a:rPr lang="en-US" b="1" dirty="0"/>
              <a:t>      * 1000</a:t>
            </a:r>
            <a:endParaRPr lang="en-US" b="1" u="sng" dirty="0"/>
          </a:p>
          <a:p>
            <a:pPr algn="just"/>
            <a:r>
              <a:rPr lang="en-US" b="1" dirty="0"/>
              <a:t>                                                     Number of Women of Reproductive Age</a:t>
            </a:r>
          </a:p>
        </p:txBody>
      </p:sp>
    </p:spTree>
    <p:extLst>
      <p:ext uri="{BB962C8B-B14F-4D97-AF65-F5344CB8AC3E}">
        <p14:creationId xmlns:p14="http://schemas.microsoft.com/office/powerpoint/2010/main" val="36249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3232-D982-4585-8A08-FBA8CD7E7061}"/>
              </a:ext>
            </a:extLst>
          </p:cNvPr>
          <p:cNvSpPr>
            <a:spLocks noGrp="1"/>
          </p:cNvSpPr>
          <p:nvPr>
            <p:ph type="title"/>
          </p:nvPr>
        </p:nvSpPr>
        <p:spPr>
          <a:xfrm>
            <a:off x="533405" y="193186"/>
            <a:ext cx="9535415" cy="894689"/>
          </a:xfrm>
        </p:spPr>
        <p:txBody>
          <a:bodyPr>
            <a:normAutofit/>
          </a:bodyPr>
          <a:lstStyle/>
          <a:p>
            <a:r>
              <a:rPr lang="en-US" sz="4000" b="1" dirty="0">
                <a:solidFill>
                  <a:srgbClr val="FF0000"/>
                </a:solidFill>
                <a:effectLst>
                  <a:outerShdw blurRad="38100" dist="38100" dir="2700000" algn="tl">
                    <a:srgbClr val="000000">
                      <a:alpha val="43137"/>
                    </a:srgbClr>
                  </a:outerShdw>
                </a:effectLst>
              </a:rPr>
              <a:t>TERMS USED</a:t>
            </a:r>
          </a:p>
        </p:txBody>
      </p:sp>
      <p:sp>
        <p:nvSpPr>
          <p:cNvPr id="3" name="Content Placeholder 2">
            <a:extLst>
              <a:ext uri="{FF2B5EF4-FFF2-40B4-BE49-F238E27FC236}">
                <a16:creationId xmlns:a16="http://schemas.microsoft.com/office/drawing/2014/main" id="{2CFA7EC4-6C7C-4AE5-A7B9-101563209436}"/>
              </a:ext>
            </a:extLst>
          </p:cNvPr>
          <p:cNvSpPr>
            <a:spLocks noGrp="1"/>
          </p:cNvSpPr>
          <p:nvPr>
            <p:ph idx="1"/>
          </p:nvPr>
        </p:nvSpPr>
        <p:spPr>
          <a:xfrm>
            <a:off x="533404" y="925829"/>
            <a:ext cx="10782681" cy="5932171"/>
          </a:xfrm>
        </p:spPr>
        <p:txBody>
          <a:bodyPr/>
          <a:lstStyle/>
          <a:p>
            <a:pPr lvl="1" algn="just">
              <a:buFont typeface="Wingdings" panose="05000000000000000000" pitchFamily="2" charset="2"/>
              <a:buChar char="Ø"/>
            </a:pPr>
            <a:r>
              <a:rPr lang="en-US" b="1" dirty="0">
                <a:effectLst>
                  <a:outerShdw blurRad="38100" dist="38100" dir="2700000" algn="tl">
                    <a:srgbClr val="000000">
                      <a:alpha val="43137"/>
                    </a:srgbClr>
                  </a:outerShdw>
                </a:effectLst>
              </a:rPr>
              <a:t>Female Literacy Rate</a:t>
            </a:r>
            <a:r>
              <a:rPr lang="en-US" b="1" dirty="0">
                <a:latin typeface="+mj-lt"/>
              </a:rPr>
              <a:t>: </a:t>
            </a:r>
            <a:r>
              <a:rPr lang="en-US" sz="2000" dirty="0">
                <a:solidFill>
                  <a:srgbClr val="333333"/>
                </a:solidFill>
                <a:latin typeface="+mj-lt"/>
              </a:rPr>
              <a:t>In a country like India, literacy is the main foundation for social and economic growth. When the British rule ended in India in the year </a:t>
            </a:r>
            <a:r>
              <a:rPr lang="en-US" sz="2000" u="sng" dirty="0">
                <a:solidFill>
                  <a:srgbClr val="333333"/>
                </a:solidFill>
                <a:latin typeface="+mj-lt"/>
              </a:rPr>
              <a:t>1947 the literacy rate was just 12%</a:t>
            </a:r>
            <a:r>
              <a:rPr lang="en-US" sz="2000" dirty="0">
                <a:solidFill>
                  <a:srgbClr val="333333"/>
                </a:solidFill>
                <a:latin typeface="+mj-lt"/>
              </a:rPr>
              <a:t>. Over the years, India has changed socially, economically, and globally. After the 2011 census, literacy rate India </a:t>
            </a:r>
            <a:r>
              <a:rPr lang="en-US" sz="2000" u="sng" dirty="0">
                <a:solidFill>
                  <a:srgbClr val="333333"/>
                </a:solidFill>
                <a:latin typeface="+mj-lt"/>
              </a:rPr>
              <a:t>2011 was found to be 74.04%.</a:t>
            </a:r>
          </a:p>
          <a:p>
            <a:pPr lvl="1" algn="just">
              <a:buFont typeface="Wingdings" panose="05000000000000000000" pitchFamily="2" charset="2"/>
              <a:buChar char="Ø"/>
            </a:pPr>
            <a:r>
              <a:rPr lang="en-US" b="1" dirty="0">
                <a:effectLst>
                  <a:outerShdw blurRad="38100" dist="38100" dir="2700000" algn="tl">
                    <a:srgbClr val="000000">
                      <a:alpha val="43137"/>
                    </a:srgbClr>
                  </a:outerShdw>
                </a:effectLst>
              </a:rPr>
              <a:t>Infant Mortality Rate </a:t>
            </a:r>
            <a:r>
              <a:rPr lang="en-US" sz="2000" b="1" dirty="0">
                <a:effectLst>
                  <a:outerShdw blurRad="38100" dist="38100" dir="2700000" algn="tl">
                    <a:srgbClr val="000000">
                      <a:alpha val="43137"/>
                    </a:srgbClr>
                  </a:outerShdw>
                </a:effectLst>
              </a:rPr>
              <a:t>: </a:t>
            </a:r>
            <a:r>
              <a:rPr lang="en-US" sz="2000" dirty="0"/>
              <a:t> </a:t>
            </a:r>
            <a:r>
              <a:rPr lang="en-US" sz="2000" dirty="0">
                <a:solidFill>
                  <a:srgbClr val="202124"/>
                </a:solidFill>
                <a:latin typeface="+mj-lt"/>
              </a:rPr>
              <a:t>Is the number of deaths </a:t>
            </a:r>
            <a:r>
              <a:rPr lang="en-US" sz="2000" u="sng" dirty="0">
                <a:solidFill>
                  <a:srgbClr val="202124"/>
                </a:solidFill>
                <a:latin typeface="+mj-lt"/>
              </a:rPr>
              <a:t>per 1,000 live births of children under one year of age.</a:t>
            </a:r>
            <a:r>
              <a:rPr lang="en-US" sz="2000" dirty="0">
                <a:solidFill>
                  <a:srgbClr val="202124"/>
                </a:solidFill>
                <a:latin typeface="+mj-lt"/>
              </a:rPr>
              <a:t> The </a:t>
            </a:r>
            <a:r>
              <a:rPr lang="en-US" sz="2000" b="1" dirty="0">
                <a:solidFill>
                  <a:srgbClr val="202124"/>
                </a:solidFill>
                <a:latin typeface="+mj-lt"/>
              </a:rPr>
              <a:t>rate</a:t>
            </a:r>
            <a:r>
              <a:rPr lang="en-US" sz="2000" dirty="0">
                <a:solidFill>
                  <a:srgbClr val="202124"/>
                </a:solidFill>
                <a:latin typeface="+mj-lt"/>
              </a:rPr>
              <a:t> for a given region is the number of children dying under one year of age, divided by the number of live births during the year, multiplied by 1,000.</a:t>
            </a:r>
          </a:p>
          <a:p>
            <a:pPr lvl="1" algn="just">
              <a:buFont typeface="Wingdings" panose="05000000000000000000" pitchFamily="2" charset="2"/>
              <a:buChar char="Ø"/>
            </a:pPr>
            <a:r>
              <a:rPr lang="en-US" b="1" dirty="0">
                <a:effectLst>
                  <a:outerShdw blurRad="38100" dist="38100" dir="2700000" algn="tl">
                    <a:srgbClr val="000000">
                      <a:alpha val="43137"/>
                    </a:srgbClr>
                  </a:outerShdw>
                </a:effectLst>
                <a:latin typeface="+mj-lt"/>
              </a:rPr>
              <a:t>Mean Years of Schooling : </a:t>
            </a:r>
            <a:r>
              <a:rPr lang="en-US" sz="2000" dirty="0">
                <a:latin typeface="+mj-lt"/>
              </a:rPr>
              <a:t>Average number of completed years of education of country’s population aged 25 years and older, excluding years spent repeating individual grades.</a:t>
            </a:r>
          </a:p>
          <a:p>
            <a:pPr lvl="1" algn="just">
              <a:buFont typeface="Wingdings" panose="05000000000000000000" pitchFamily="2" charset="2"/>
              <a:buChar char="Ø"/>
            </a:pPr>
            <a:r>
              <a:rPr lang="en-US" b="1" dirty="0">
                <a:effectLst>
                  <a:outerShdw blurRad="38100" dist="38100" dir="2700000" algn="tl">
                    <a:srgbClr val="000000">
                      <a:alpha val="43137"/>
                    </a:srgbClr>
                  </a:outerShdw>
                </a:effectLst>
                <a:latin typeface="+mj-lt"/>
              </a:rPr>
              <a:t>Total Fertility Rate </a:t>
            </a:r>
            <a:r>
              <a:rPr lang="en-US" b="1" u="sng" dirty="0">
                <a:effectLst>
                  <a:outerShdw blurRad="38100" dist="38100" dir="2700000" algn="tl">
                    <a:srgbClr val="000000">
                      <a:alpha val="43137"/>
                    </a:srgbClr>
                  </a:outerShdw>
                </a:effectLst>
                <a:latin typeface="+mj-lt"/>
              </a:rPr>
              <a:t>: </a:t>
            </a:r>
            <a:r>
              <a:rPr lang="en-US" sz="2000" b="1" u="sng" dirty="0">
                <a:effectLst>
                  <a:outerShdw blurRad="38100" dist="38100" dir="2700000" algn="tl">
                    <a:srgbClr val="000000">
                      <a:alpha val="43137"/>
                    </a:srgbClr>
                  </a:outerShdw>
                </a:effectLst>
                <a:latin typeface="+mj-lt"/>
              </a:rPr>
              <a:t>  </a:t>
            </a:r>
            <a:r>
              <a:rPr lang="en-US" sz="2000" u="sng" dirty="0">
                <a:latin typeface="+mj-lt"/>
              </a:rPr>
              <a:t>The number of children who would be born</a:t>
            </a:r>
            <a:r>
              <a:rPr lang="en-US" sz="2000" dirty="0">
                <a:latin typeface="+mj-lt"/>
              </a:rPr>
              <a:t> per women (or </a:t>
            </a:r>
            <a:r>
              <a:rPr lang="en-US" sz="2000" u="sng" dirty="0">
                <a:latin typeface="+mj-lt"/>
              </a:rPr>
              <a:t>per 1000 women if she were to pass through the childbearing years </a:t>
            </a:r>
            <a:r>
              <a:rPr lang="en-US" sz="2000" dirty="0">
                <a:latin typeface="+mj-lt"/>
              </a:rPr>
              <a:t>bearing children according to a current schedule of age specific fertility rates.</a:t>
            </a:r>
          </a:p>
          <a:p>
            <a:pPr lvl="1" algn="just">
              <a:buFont typeface="Wingdings" panose="05000000000000000000" pitchFamily="2" charset="2"/>
              <a:buChar char="Ø"/>
            </a:pPr>
            <a:r>
              <a:rPr lang="en-US" b="1" dirty="0">
                <a:effectLst>
                  <a:outerShdw blurRad="38100" dist="38100" dir="2700000" algn="tl">
                    <a:srgbClr val="000000">
                      <a:alpha val="43137"/>
                    </a:srgbClr>
                  </a:outerShdw>
                </a:effectLst>
                <a:latin typeface="+mj-lt"/>
              </a:rPr>
              <a:t>Density Of Healthcare Workers: </a:t>
            </a:r>
            <a:r>
              <a:rPr lang="en-US" sz="2000" dirty="0">
                <a:latin typeface="+mj-lt"/>
              </a:rPr>
              <a:t>Total number of health care workers including Doctors, nurses, ASHA workers all medical technicians, etc. per lakh population of the state specifies the Density of Healthcare Workers.</a:t>
            </a:r>
            <a:endParaRPr lang="en-US" sz="2000" b="1" dirty="0">
              <a:effectLst>
                <a:outerShdw blurRad="38100" dist="38100" dir="2700000" algn="tl">
                  <a:srgbClr val="000000">
                    <a:alpha val="43137"/>
                  </a:srgbClr>
                </a:outerShdw>
              </a:effectLst>
              <a:latin typeface="+mj-lt"/>
            </a:endParaRPr>
          </a:p>
          <a:p>
            <a:pPr marL="0" indent="0" algn="just">
              <a:buNone/>
            </a:pPr>
            <a:endParaRPr lang="en-US"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80652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0427-A36F-4B41-B467-B42B03F2E954}"/>
              </a:ext>
            </a:extLst>
          </p:cNvPr>
          <p:cNvSpPr>
            <a:spLocks noGrp="1"/>
          </p:cNvSpPr>
          <p:nvPr>
            <p:ph type="title"/>
          </p:nvPr>
        </p:nvSpPr>
        <p:spPr>
          <a:xfrm>
            <a:off x="334855" y="927280"/>
            <a:ext cx="6155700" cy="721217"/>
          </a:xfrm>
        </p:spPr>
        <p:txBody>
          <a:bodyPr>
            <a:normAutofit/>
          </a:bodyPr>
          <a:lstStyle/>
          <a:p>
            <a:r>
              <a:rPr lang="en-US" sz="4000" b="1" dirty="0">
                <a:solidFill>
                  <a:srgbClr val="FF0000"/>
                </a:solidFill>
                <a:effectLst>
                  <a:outerShdw blurRad="38100" dist="38100" dir="2700000" algn="tl">
                    <a:srgbClr val="000000">
                      <a:alpha val="43137"/>
                    </a:srgbClr>
                  </a:outerShdw>
                </a:effectLst>
              </a:rPr>
              <a:t>OUR OBJECTIVES</a:t>
            </a:r>
          </a:p>
        </p:txBody>
      </p:sp>
      <p:sp>
        <p:nvSpPr>
          <p:cNvPr id="3" name="Content Placeholder 2">
            <a:extLst>
              <a:ext uri="{FF2B5EF4-FFF2-40B4-BE49-F238E27FC236}">
                <a16:creationId xmlns:a16="http://schemas.microsoft.com/office/drawing/2014/main" id="{A146553C-725D-4F34-86B0-1BA08DF852E5}"/>
              </a:ext>
            </a:extLst>
          </p:cNvPr>
          <p:cNvSpPr>
            <a:spLocks noGrp="1"/>
          </p:cNvSpPr>
          <p:nvPr>
            <p:ph idx="1"/>
          </p:nvPr>
        </p:nvSpPr>
        <p:spPr>
          <a:xfrm>
            <a:off x="334855" y="1648496"/>
            <a:ext cx="11857145" cy="5209503"/>
          </a:xfrm>
        </p:spPr>
        <p:txBody>
          <a:bodyPr/>
          <a:lstStyle/>
          <a:p>
            <a:pPr marL="457189" indent="-457189" algn="just">
              <a:buFont typeface="+mj-lt"/>
              <a:buAutoNum type="arabicPeriod"/>
            </a:pPr>
            <a:r>
              <a:rPr lang="en-US" dirty="0"/>
              <a:t>To study the </a:t>
            </a:r>
            <a:r>
              <a:rPr lang="en-US" b="1" i="1" dirty="0"/>
              <a:t>EDUCATIONAL, SOCIAL, ECONOMICAL and MEDICAL </a:t>
            </a:r>
            <a:r>
              <a:rPr lang="en-US" dirty="0"/>
              <a:t>factors affecting the </a:t>
            </a:r>
            <a:r>
              <a:rPr lang="en-US" b="1" i="1" dirty="0"/>
              <a:t>MATERNAL MORTALITY RATE.</a:t>
            </a:r>
          </a:p>
          <a:p>
            <a:pPr marL="457189" indent="-457189" algn="just">
              <a:buFont typeface="+mj-lt"/>
              <a:buAutoNum type="arabicPeriod"/>
            </a:pPr>
            <a:r>
              <a:rPr lang="en-US" u="sng" dirty="0"/>
              <a:t>To find the </a:t>
            </a:r>
            <a:r>
              <a:rPr lang="en-US" b="1" i="1" u="sng" dirty="0"/>
              <a:t>CORRELATION</a:t>
            </a:r>
            <a:r>
              <a:rPr lang="en-US" u="sng" dirty="0"/>
              <a:t> between between MMR and  the factors affecting it.</a:t>
            </a:r>
          </a:p>
          <a:p>
            <a:pPr marL="457189" indent="-457189" algn="just">
              <a:buFont typeface="+mj-lt"/>
              <a:buAutoNum type="arabicPeriod"/>
            </a:pPr>
            <a:r>
              <a:rPr lang="en-US" dirty="0"/>
              <a:t>To find the </a:t>
            </a:r>
            <a:r>
              <a:rPr lang="en-US" b="1" i="1" dirty="0"/>
              <a:t>MOST SIGNIFANT</a:t>
            </a:r>
            <a:r>
              <a:rPr lang="en-US" dirty="0"/>
              <a:t> factor amongst them.</a:t>
            </a:r>
          </a:p>
          <a:p>
            <a:pPr marL="457189" indent="-457189" algn="just">
              <a:buFont typeface="+mj-lt"/>
              <a:buAutoNum type="arabicPeriod"/>
            </a:pPr>
            <a:r>
              <a:rPr lang="en-US" u="sng" dirty="0"/>
              <a:t>To analyze the change in </a:t>
            </a:r>
            <a:r>
              <a:rPr lang="en-US" b="1" i="1" u="sng" dirty="0"/>
              <a:t>the MMR,IMR and FEMALE LITERACY RATE from 2011 to 2018</a:t>
            </a:r>
            <a:r>
              <a:rPr lang="en-US" b="1" i="1" dirty="0"/>
              <a:t>.</a:t>
            </a:r>
          </a:p>
          <a:p>
            <a:pPr marL="457189" indent="-457189" algn="just">
              <a:buFont typeface="+mj-lt"/>
              <a:buAutoNum type="arabicPeriod"/>
            </a:pPr>
            <a:r>
              <a:rPr lang="en-US" dirty="0"/>
              <a:t>To study </a:t>
            </a:r>
            <a:r>
              <a:rPr lang="en-US" b="1" i="1" dirty="0"/>
              <a:t>state wise variability </a:t>
            </a:r>
            <a:r>
              <a:rPr lang="en-US" dirty="0"/>
              <a:t>of factors affecting MMR.</a:t>
            </a:r>
          </a:p>
          <a:p>
            <a:pPr marL="457189" indent="-457189" algn="just">
              <a:buFont typeface="+mj-lt"/>
              <a:buAutoNum type="arabicPeriod"/>
            </a:pPr>
            <a:r>
              <a:rPr lang="en-US" dirty="0"/>
              <a:t>To find the </a:t>
            </a:r>
            <a:r>
              <a:rPr lang="en-US" b="1" i="1" dirty="0"/>
              <a:t>way forward.</a:t>
            </a:r>
          </a:p>
          <a:p>
            <a:pPr marL="457189" indent="-457189" algn="just">
              <a:buFont typeface="+mj-lt"/>
              <a:buAutoNum type="arabicPeriod"/>
            </a:pPr>
            <a:endParaRPr lang="en-US" dirty="0"/>
          </a:p>
          <a:p>
            <a:pPr marL="457189" indent="-457189">
              <a:buFont typeface="+mj-lt"/>
              <a:buAutoNum type="arabicPeriod"/>
            </a:pPr>
            <a:endParaRPr lang="en-US" dirty="0"/>
          </a:p>
        </p:txBody>
      </p:sp>
    </p:spTree>
    <p:extLst>
      <p:ext uri="{BB962C8B-B14F-4D97-AF65-F5344CB8AC3E}">
        <p14:creationId xmlns:p14="http://schemas.microsoft.com/office/powerpoint/2010/main" val="231708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8C7A-199B-4DBA-BC25-0DE804512C85}"/>
              </a:ext>
            </a:extLst>
          </p:cNvPr>
          <p:cNvSpPr>
            <a:spLocks noGrp="1"/>
          </p:cNvSpPr>
          <p:nvPr>
            <p:ph type="title"/>
          </p:nvPr>
        </p:nvSpPr>
        <p:spPr>
          <a:xfrm>
            <a:off x="193585" y="124202"/>
            <a:ext cx="7353435" cy="878507"/>
          </a:xfrm>
        </p:spPr>
        <p:txBody>
          <a:bodyPr>
            <a:normAutofit/>
          </a:bodyPr>
          <a:lstStyle/>
          <a:p>
            <a:r>
              <a:rPr lang="en-US" sz="4000" b="1" dirty="0">
                <a:solidFill>
                  <a:srgbClr val="FF0000"/>
                </a:solidFill>
                <a:effectLst>
                  <a:outerShdw blurRad="38100" dist="38100" dir="2700000" algn="tl">
                    <a:srgbClr val="000000">
                      <a:alpha val="43137"/>
                    </a:srgbClr>
                  </a:outerShdw>
                </a:effectLst>
              </a:rPr>
              <a:t>CHOSSING POPULATION</a:t>
            </a:r>
          </a:p>
        </p:txBody>
      </p:sp>
      <p:sp>
        <p:nvSpPr>
          <p:cNvPr id="3" name="Content Placeholder 2">
            <a:extLst>
              <a:ext uri="{FF2B5EF4-FFF2-40B4-BE49-F238E27FC236}">
                <a16:creationId xmlns:a16="http://schemas.microsoft.com/office/drawing/2014/main" id="{9D275129-FFFD-4E9F-84DF-9C1A7349CA14}"/>
              </a:ext>
            </a:extLst>
          </p:cNvPr>
          <p:cNvSpPr>
            <a:spLocks noGrp="1"/>
          </p:cNvSpPr>
          <p:nvPr>
            <p:ph idx="1"/>
          </p:nvPr>
        </p:nvSpPr>
        <p:spPr>
          <a:xfrm>
            <a:off x="193585" y="1002709"/>
            <a:ext cx="11998415" cy="5855291"/>
          </a:xfrm>
        </p:spPr>
        <p:txBody>
          <a:bodyPr>
            <a:normAutofit/>
          </a:bodyPr>
          <a:lstStyle/>
          <a:p>
            <a:pPr lvl="1" algn="just">
              <a:buFont typeface="Wingdings" panose="05000000000000000000" pitchFamily="2" charset="2"/>
              <a:buChar char="Ø"/>
            </a:pPr>
            <a:r>
              <a:rPr lang="en-US" dirty="0"/>
              <a:t> To get the population defined, we decided to take concise and easily approachable data. So the Indian States were taken under study.</a:t>
            </a:r>
          </a:p>
          <a:p>
            <a:pPr lvl="1" algn="just">
              <a:buFont typeface="Wingdings" panose="05000000000000000000" pitchFamily="2" charset="2"/>
              <a:buChar char="Ø"/>
            </a:pPr>
            <a:r>
              <a:rPr lang="en-US" dirty="0"/>
              <a:t> Total population of the states Andhra Pradesh, Arunachal Pradesh, Assam, Bihar, Chhattisgarh, Delhi, Goa, Gujarat, Haryana, Himachal Pradesh, Jammu and Kashmir, Jharkhand, Karnataka, Kerala, Madhya Pradesh, Maharashtra, Manipur, Meghalaya, Mizoram, Nagaland, Odisha, Punjab, Rajasthan, Sikkim, Tamil Nadu, Tripura, Uttar Pradesh, Uttarakhand, West Bengal was taken for the study.</a:t>
            </a:r>
          </a:p>
          <a:p>
            <a:pPr lvl="1" algn="just">
              <a:buFont typeface="Wingdings" panose="05000000000000000000" pitchFamily="2" charset="2"/>
              <a:buChar char="Ø"/>
            </a:pPr>
            <a:r>
              <a:rPr lang="en-US" dirty="0"/>
              <a:t>Total No. of states taken under Study=29.</a:t>
            </a:r>
          </a:p>
          <a:p>
            <a:pPr lvl="1" algn="just">
              <a:buFont typeface="Wingdings" panose="05000000000000000000" pitchFamily="2" charset="2"/>
              <a:buChar char="Ø"/>
            </a:pPr>
            <a:r>
              <a:rPr lang="en-US" b="1" i="1" dirty="0">
                <a:solidFill>
                  <a:schemeClr val="tx1"/>
                </a:solidFill>
                <a:effectLst>
                  <a:outerShdw blurRad="38100" dist="38100" dir="2700000" algn="tl">
                    <a:srgbClr val="000000">
                      <a:alpha val="43137"/>
                    </a:srgbClr>
                  </a:outerShdw>
                </a:effectLst>
              </a:rPr>
              <a:t>DATA SOURCE:</a:t>
            </a:r>
          </a:p>
          <a:p>
            <a:pPr lvl="1" algn="just">
              <a:buFont typeface="Arial" panose="020B0604020202020204" pitchFamily="34" charset="0"/>
              <a:buChar char="•"/>
            </a:pPr>
            <a:r>
              <a:rPr lang="en-US" u="sng" dirty="0">
                <a:solidFill>
                  <a:schemeClr val="tx1"/>
                </a:solidFill>
              </a:rPr>
              <a:t>The collected is purely secondary data.</a:t>
            </a:r>
          </a:p>
          <a:p>
            <a:pPr lvl="1" algn="just">
              <a:buFont typeface="Arial" panose="020B0604020202020204" pitchFamily="34" charset="0"/>
              <a:buChar char="•"/>
            </a:pPr>
            <a:r>
              <a:rPr lang="en-US" u="sng" dirty="0">
                <a:solidFill>
                  <a:schemeClr val="tx1"/>
                </a:solidFill>
              </a:rPr>
              <a:t>It </a:t>
            </a:r>
            <a:r>
              <a:rPr lang="en-US" u="sng" dirty="0" err="1">
                <a:solidFill>
                  <a:schemeClr val="tx1"/>
                </a:solidFill>
              </a:rPr>
              <a:t>onlinwas</a:t>
            </a:r>
            <a:r>
              <a:rPr lang="en-US" u="sng" dirty="0">
                <a:solidFill>
                  <a:schemeClr val="tx1"/>
                </a:solidFill>
              </a:rPr>
              <a:t> collected e from government websites.</a:t>
            </a:r>
          </a:p>
          <a:p>
            <a:pPr lvl="1" algn="just">
              <a:buFont typeface="Arial" panose="020B0604020202020204" pitchFamily="34" charset="0"/>
              <a:buChar char="•"/>
            </a:pPr>
            <a:r>
              <a:rPr lang="en-US" dirty="0">
                <a:hlinkClick r:id="rId2"/>
              </a:rPr>
              <a:t>Maternal Mortality Ratio (MMR) (per 100000 live births) | NITI Aayog</a:t>
            </a:r>
            <a:endParaRPr lang="en-US" dirty="0"/>
          </a:p>
          <a:p>
            <a:pPr lvl="1" algn="just">
              <a:buFont typeface="Arial" panose="020B0604020202020204" pitchFamily="34" charset="0"/>
              <a:buChar char="•"/>
            </a:pPr>
            <a:r>
              <a:rPr lang="en-IN" dirty="0">
                <a:hlinkClick r:id="rId3"/>
              </a:rPr>
              <a:t>https://www.pib.gov.in/PressReleasePage.aspx?PRID=1697441</a:t>
            </a:r>
            <a:endParaRPr lang="en-US" dirty="0">
              <a:solidFill>
                <a:schemeClr val="tx1"/>
              </a:solidFill>
            </a:endParaRPr>
          </a:p>
          <a:p>
            <a:pPr lvl="1" algn="jus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00479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706F-010F-4177-AFBC-D6851E6ECA64}"/>
              </a:ext>
            </a:extLst>
          </p:cNvPr>
          <p:cNvSpPr>
            <a:spLocks noGrp="1"/>
          </p:cNvSpPr>
          <p:nvPr>
            <p:ph type="title"/>
          </p:nvPr>
        </p:nvSpPr>
        <p:spPr>
          <a:xfrm>
            <a:off x="215208" y="200757"/>
            <a:ext cx="9006067" cy="726527"/>
          </a:xfrm>
        </p:spPr>
        <p:txBody>
          <a:bodyPr>
            <a:normAutofit/>
          </a:bodyPr>
          <a:lstStyle/>
          <a:p>
            <a:r>
              <a:rPr lang="en-US" sz="4000" b="1" dirty="0">
                <a:solidFill>
                  <a:srgbClr val="FF0000"/>
                </a:solidFill>
                <a:effectLst>
                  <a:outerShdw blurRad="38100" dist="38100" dir="2700000" algn="tl">
                    <a:srgbClr val="000000">
                      <a:alpha val="43137"/>
                    </a:srgbClr>
                  </a:outerShdw>
                </a:effectLst>
              </a:rPr>
              <a:t>DATA ANALYSIS</a:t>
            </a:r>
          </a:p>
        </p:txBody>
      </p:sp>
      <p:sp>
        <p:nvSpPr>
          <p:cNvPr id="3" name="Content Placeholder 2">
            <a:extLst>
              <a:ext uri="{FF2B5EF4-FFF2-40B4-BE49-F238E27FC236}">
                <a16:creationId xmlns:a16="http://schemas.microsoft.com/office/drawing/2014/main" id="{EE42E8E6-6CFC-4EFC-8BEC-26A1E7BCA8B5}"/>
              </a:ext>
            </a:extLst>
          </p:cNvPr>
          <p:cNvSpPr>
            <a:spLocks noGrp="1"/>
          </p:cNvSpPr>
          <p:nvPr>
            <p:ph idx="1"/>
          </p:nvPr>
        </p:nvSpPr>
        <p:spPr>
          <a:xfrm>
            <a:off x="215209" y="1051565"/>
            <a:ext cx="11976791" cy="5806435"/>
          </a:xfrm>
        </p:spPr>
        <p:txBody>
          <a:bodyPr>
            <a:noAutofit/>
          </a:bodyPr>
          <a:lstStyle/>
          <a:p>
            <a:pPr lvl="1" algn="just">
              <a:buFont typeface="Wingdings" panose="05000000000000000000" pitchFamily="2" charset="2"/>
              <a:buChar char="Ø"/>
            </a:pPr>
            <a:r>
              <a:rPr lang="en-US" u="sng" dirty="0"/>
              <a:t>After the collecting the data , the next step was to represent the data in  manner to make the analysis simple and more efficient.</a:t>
            </a:r>
          </a:p>
          <a:p>
            <a:pPr lvl="1" algn="just">
              <a:buFont typeface="Wingdings" panose="05000000000000000000" pitchFamily="2" charset="2"/>
              <a:buChar char="Ø"/>
            </a:pPr>
            <a:r>
              <a:rPr lang="en-US" u="sng" dirty="0"/>
              <a:t>Firstly we have to the </a:t>
            </a:r>
            <a:r>
              <a:rPr lang="en-US" b="1" i="1" u="sng" dirty="0"/>
              <a:t>CORRELATION</a:t>
            </a:r>
            <a:r>
              <a:rPr lang="en-US" u="sng" dirty="0"/>
              <a:t> between the factors affecting MMR.</a:t>
            </a:r>
          </a:p>
          <a:p>
            <a:pPr lvl="1" algn="just">
              <a:buFont typeface="Wingdings" panose="05000000000000000000" pitchFamily="2" charset="2"/>
              <a:buChar char="Ø"/>
            </a:pPr>
            <a:r>
              <a:rPr lang="en-US" u="sng" dirty="0"/>
              <a:t> After this to check the randomness of the data, we have to perform the </a:t>
            </a:r>
            <a:r>
              <a:rPr lang="en-US" b="1" i="1" u="sng" dirty="0"/>
              <a:t>ONE SAMPLE RUN TEST .</a:t>
            </a:r>
          </a:p>
          <a:p>
            <a:pPr lvl="1" algn="just">
              <a:buFont typeface="Wingdings" panose="05000000000000000000" pitchFamily="2" charset="2"/>
              <a:buChar char="Ø"/>
            </a:pPr>
            <a:r>
              <a:rPr lang="en-US" u="sng" dirty="0"/>
              <a:t>Then to check the </a:t>
            </a:r>
            <a:r>
              <a:rPr lang="en-US" b="1" i="1" u="sng" dirty="0"/>
              <a:t>NORMALITY</a:t>
            </a:r>
            <a:r>
              <a:rPr lang="en-US" u="sng" dirty="0"/>
              <a:t> of data we will use </a:t>
            </a:r>
            <a:r>
              <a:rPr lang="en-US" b="1" i="1" u="sng" dirty="0"/>
              <a:t>SHAPIRO TEST </a:t>
            </a:r>
            <a:r>
              <a:rPr lang="en-US" u="sng" dirty="0"/>
              <a:t>.</a:t>
            </a:r>
          </a:p>
          <a:p>
            <a:pPr lvl="1" algn="just">
              <a:buFont typeface="Wingdings" panose="05000000000000000000" pitchFamily="2" charset="2"/>
              <a:buChar char="Ø"/>
            </a:pPr>
            <a:r>
              <a:rPr lang="en-US" u="sng" dirty="0"/>
              <a:t>To check the equality of 2 sample means we have to use </a:t>
            </a:r>
            <a:r>
              <a:rPr lang="en-US" b="1" i="1" u="sng" dirty="0"/>
              <a:t>t TEST .</a:t>
            </a:r>
          </a:p>
          <a:p>
            <a:pPr lvl="1" algn="just">
              <a:buFont typeface="Wingdings" panose="05000000000000000000" pitchFamily="2" charset="2"/>
              <a:buChar char="Ø"/>
            </a:pPr>
            <a:r>
              <a:rPr lang="en-US" u="sng" dirty="0"/>
              <a:t>The </a:t>
            </a:r>
            <a:r>
              <a:rPr lang="en-US" b="1" i="1" u="sng" dirty="0"/>
              <a:t>paired t test</a:t>
            </a:r>
            <a:r>
              <a:rPr lang="en-US" u="sng" dirty="0"/>
              <a:t> is then used to compare changes in IMR, MMR and Literacy rates from 2011 to 2018.</a:t>
            </a:r>
          </a:p>
          <a:p>
            <a:pPr lvl="1" algn="just">
              <a:buFont typeface="Wingdings" panose="05000000000000000000" pitchFamily="2" charset="2"/>
              <a:buChar char="Ø"/>
            </a:pPr>
            <a:r>
              <a:rPr lang="en-US" u="sng" dirty="0"/>
              <a:t>Then we will study the quantitative relationship between the variables using </a:t>
            </a:r>
            <a:r>
              <a:rPr lang="en-US" b="1" i="1" u="sng" dirty="0"/>
              <a:t>Simple linear regression</a:t>
            </a:r>
            <a:r>
              <a:rPr lang="en-US" u="sng" dirty="0"/>
              <a:t>.</a:t>
            </a:r>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p:txBody>
      </p:sp>
    </p:spTree>
    <p:extLst>
      <p:ext uri="{BB962C8B-B14F-4D97-AF65-F5344CB8AC3E}">
        <p14:creationId xmlns:p14="http://schemas.microsoft.com/office/powerpoint/2010/main" val="337700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5598-6E19-4CCE-9E62-6A8A7DCBB440}"/>
              </a:ext>
            </a:extLst>
          </p:cNvPr>
          <p:cNvSpPr>
            <a:spLocks noGrp="1"/>
          </p:cNvSpPr>
          <p:nvPr>
            <p:ph type="title"/>
          </p:nvPr>
        </p:nvSpPr>
        <p:spPr>
          <a:xfrm>
            <a:off x="167425" y="0"/>
            <a:ext cx="10212948" cy="743795"/>
          </a:xfrm>
        </p:spPr>
        <p:txBody>
          <a:bodyPr>
            <a:normAutofit/>
          </a:bodyPr>
          <a:lstStyle/>
          <a:p>
            <a:r>
              <a:rPr lang="en-US" sz="4000" b="1" dirty="0">
                <a:solidFill>
                  <a:srgbClr val="FF0000"/>
                </a:solidFill>
                <a:effectLst>
                  <a:outerShdw blurRad="38100" dist="38100" dir="2700000" algn="tl">
                    <a:srgbClr val="000000">
                      <a:alpha val="43137"/>
                    </a:srgbClr>
                  </a:outerShdw>
                </a:effectLst>
              </a:rPr>
              <a:t>CORRELATION</a:t>
            </a:r>
          </a:p>
        </p:txBody>
      </p:sp>
      <p:sp>
        <p:nvSpPr>
          <p:cNvPr id="3" name="Content Placeholder 2">
            <a:extLst>
              <a:ext uri="{FF2B5EF4-FFF2-40B4-BE49-F238E27FC236}">
                <a16:creationId xmlns:a16="http://schemas.microsoft.com/office/drawing/2014/main" id="{FFEE7F51-3875-4152-997E-01D54F4824CB}"/>
              </a:ext>
            </a:extLst>
          </p:cNvPr>
          <p:cNvSpPr>
            <a:spLocks noGrp="1"/>
          </p:cNvSpPr>
          <p:nvPr>
            <p:ph idx="1"/>
          </p:nvPr>
        </p:nvSpPr>
        <p:spPr>
          <a:xfrm>
            <a:off x="167426" y="759854"/>
            <a:ext cx="11861442" cy="5924281"/>
          </a:xfrm>
        </p:spPr>
        <p:txBody>
          <a:bodyPr/>
          <a:lstStyle/>
          <a:p>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 y="547090"/>
            <a:ext cx="11705706" cy="3535552"/>
          </a:xfrm>
          <a:prstGeom prst="rect">
            <a:avLst/>
          </a:prstGeom>
        </p:spPr>
      </p:pic>
      <p:sp>
        <p:nvSpPr>
          <p:cNvPr id="6" name="Rectangle 5"/>
          <p:cNvSpPr/>
          <p:nvPr/>
        </p:nvSpPr>
        <p:spPr>
          <a:xfrm>
            <a:off x="167425" y="4098701"/>
            <a:ext cx="11969203" cy="2677656"/>
          </a:xfrm>
          <a:prstGeom prst="rect">
            <a:avLst/>
          </a:prstGeom>
        </p:spPr>
        <p:txBody>
          <a:bodyPr wrap="square">
            <a:spAutoFit/>
          </a:bodyPr>
          <a:lstStyle/>
          <a:p>
            <a:pPr marL="342900" indent="-342900" algn="just">
              <a:buFont typeface="Wingdings" panose="05000000000000000000" pitchFamily="2" charset="2"/>
              <a:buChar char="Ø"/>
            </a:pPr>
            <a:r>
              <a:rPr lang="en-US" sz="2400" b="1" i="1" dirty="0"/>
              <a:t>RESULT FROM CORRELATION:</a:t>
            </a:r>
          </a:p>
          <a:p>
            <a:pPr algn="just"/>
            <a:r>
              <a:rPr lang="en-US" sz="2400" dirty="0"/>
              <a:t>There is </a:t>
            </a:r>
            <a:r>
              <a:rPr lang="en-US" sz="2400" b="1" i="1" dirty="0"/>
              <a:t>strong positive correlation </a:t>
            </a:r>
            <a:r>
              <a:rPr lang="en-US" sz="2400" dirty="0"/>
              <a:t>between </a:t>
            </a:r>
            <a:r>
              <a:rPr lang="en-US" sz="2400" b="1" i="1" dirty="0"/>
              <a:t>IMR and Total Fertility Rate with MMR. </a:t>
            </a:r>
            <a:r>
              <a:rPr lang="en-US" sz="2400" dirty="0"/>
              <a:t>While               there is </a:t>
            </a:r>
            <a:r>
              <a:rPr lang="en-US" sz="2400" b="1" i="1" dirty="0"/>
              <a:t>moderately negative correlation </a:t>
            </a:r>
            <a:r>
              <a:rPr lang="en-US" sz="2400" dirty="0"/>
              <a:t>between </a:t>
            </a:r>
            <a:r>
              <a:rPr lang="en-US" sz="2400" b="1" i="1" dirty="0"/>
              <a:t>Female Literacy Rate and Density of Healthcare workers with MMR.</a:t>
            </a:r>
            <a:r>
              <a:rPr lang="en-US" sz="2400" dirty="0"/>
              <a:t> Which means that as IMR and TFR increases there are greater chances of increasing MMR significantly. And as Literacy Rate and Density of Healthcare workers increases MMR will decrease significantly.</a:t>
            </a:r>
          </a:p>
          <a:p>
            <a:pPr algn="just"/>
            <a:endParaRPr lang="en-US" sz="2400" b="1" i="1" dirty="0"/>
          </a:p>
        </p:txBody>
      </p:sp>
    </p:spTree>
    <p:extLst>
      <p:ext uri="{BB962C8B-B14F-4D97-AF65-F5344CB8AC3E}">
        <p14:creationId xmlns:p14="http://schemas.microsoft.com/office/powerpoint/2010/main" val="264832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50AE-4450-471C-BBCE-C167CEF1C741}"/>
              </a:ext>
            </a:extLst>
          </p:cNvPr>
          <p:cNvSpPr>
            <a:spLocks noGrp="1"/>
          </p:cNvSpPr>
          <p:nvPr>
            <p:ph type="title"/>
          </p:nvPr>
        </p:nvSpPr>
        <p:spPr>
          <a:xfrm>
            <a:off x="224050" y="356952"/>
            <a:ext cx="10515600" cy="652984"/>
          </a:xfrm>
        </p:spPr>
        <p:txBody>
          <a:bodyPr>
            <a:normAutofit/>
          </a:bodyPr>
          <a:lstStyle/>
          <a:p>
            <a:r>
              <a:rPr lang="en-US" sz="4000" b="1" dirty="0">
                <a:solidFill>
                  <a:srgbClr val="FF0000"/>
                </a:solidFill>
                <a:effectLst>
                  <a:outerShdw blurRad="38100" dist="38100" dir="2700000" algn="tl">
                    <a:srgbClr val="000000">
                      <a:alpha val="43137"/>
                    </a:srgbClr>
                  </a:outerShdw>
                </a:effectLst>
              </a:rPr>
              <a:t>ONE SAMPLE RUN TEST</a:t>
            </a:r>
          </a:p>
        </p:txBody>
      </p:sp>
      <p:sp>
        <p:nvSpPr>
          <p:cNvPr id="3" name="Content Placeholder 2">
            <a:extLst>
              <a:ext uri="{FF2B5EF4-FFF2-40B4-BE49-F238E27FC236}">
                <a16:creationId xmlns:a16="http://schemas.microsoft.com/office/drawing/2014/main" id="{9A604615-0D9B-4B2E-AF49-AF6CF3147C56}"/>
              </a:ext>
            </a:extLst>
          </p:cNvPr>
          <p:cNvSpPr>
            <a:spLocks noGrp="1"/>
          </p:cNvSpPr>
          <p:nvPr>
            <p:ph idx="1"/>
          </p:nvPr>
        </p:nvSpPr>
        <p:spPr>
          <a:xfrm>
            <a:off x="224050" y="1262489"/>
            <a:ext cx="11745037" cy="4797118"/>
          </a:xfrm>
        </p:spPr>
        <p:txBody>
          <a:bodyPr>
            <a:normAutofit/>
          </a:bodyPr>
          <a:lstStyle/>
          <a:p>
            <a:pPr lvl="1" algn="just">
              <a:buFont typeface="Wingdings" panose="05000000000000000000" pitchFamily="2" charset="2"/>
              <a:buChar char="Ø"/>
            </a:pPr>
            <a:r>
              <a:rPr lang="en-US" dirty="0"/>
              <a:t>The </a:t>
            </a:r>
            <a:r>
              <a:rPr lang="en-US" b="1" i="1" dirty="0"/>
              <a:t>one sample run test </a:t>
            </a:r>
            <a:r>
              <a:rPr lang="en-US" dirty="0"/>
              <a:t>is used to test the </a:t>
            </a:r>
            <a:r>
              <a:rPr lang="en-US" b="1" i="1" dirty="0"/>
              <a:t>randomness </a:t>
            </a:r>
            <a:r>
              <a:rPr lang="en-US" dirty="0"/>
              <a:t>of the given </a:t>
            </a:r>
            <a:r>
              <a:rPr lang="en-US" b="1" i="1" dirty="0"/>
              <a:t>numeric data</a:t>
            </a:r>
            <a:r>
              <a:rPr lang="en-US" dirty="0"/>
              <a:t>.</a:t>
            </a:r>
          </a:p>
          <a:p>
            <a:pPr marL="256025" lvl="1" indent="0" algn="just">
              <a:buNone/>
            </a:pPr>
            <a:r>
              <a:rPr lang="en-US" dirty="0"/>
              <a:t>   We consider,</a:t>
            </a:r>
          </a:p>
          <a:p>
            <a:pPr marL="256025" lvl="1" indent="0" algn="just">
              <a:buNone/>
            </a:pPr>
            <a:r>
              <a:rPr lang="en-US" dirty="0"/>
              <a:t>  H</a:t>
            </a:r>
            <a:r>
              <a:rPr lang="en-US" sz="1600" dirty="0"/>
              <a:t>0</a:t>
            </a:r>
            <a:r>
              <a:rPr lang="en-US" dirty="0"/>
              <a:t>: The given sample is random.</a:t>
            </a:r>
          </a:p>
          <a:p>
            <a:pPr marL="256025" lvl="1" indent="0" algn="just">
              <a:buNone/>
            </a:pPr>
            <a:r>
              <a:rPr lang="en-US" dirty="0"/>
              <a:t>  H</a:t>
            </a:r>
            <a:r>
              <a:rPr lang="en-US" sz="1600" dirty="0"/>
              <a:t>1</a:t>
            </a:r>
            <a:r>
              <a:rPr lang="en-US" dirty="0"/>
              <a:t>: The given sample is not random.</a:t>
            </a:r>
          </a:p>
          <a:p>
            <a:pPr marL="713225" lvl="1" indent="-457200" algn="just">
              <a:buFont typeface="+mj-lt"/>
              <a:buAutoNum type="arabicParenR"/>
            </a:pPr>
            <a:r>
              <a:rPr lang="en-US" dirty="0"/>
              <a:t>For MMR: we get R(Total number of runs in arrangement)=</a:t>
            </a:r>
            <a:r>
              <a:rPr lang="en-US" b="1" i="1" dirty="0"/>
              <a:t>11   </a:t>
            </a:r>
            <a:r>
              <a:rPr lang="en-US" dirty="0"/>
              <a:t>                                                    where,  </a:t>
            </a:r>
            <a:r>
              <a:rPr lang="en-US" b="1" i="1" dirty="0"/>
              <a:t>C</a:t>
            </a:r>
            <a:r>
              <a:rPr lang="el-GR" sz="1800" b="1" i="1" dirty="0"/>
              <a:t>α</a:t>
            </a:r>
            <a:r>
              <a:rPr lang="en-IN" sz="1800" b="1" i="1" dirty="0"/>
              <a:t>  </a:t>
            </a:r>
            <a:r>
              <a:rPr lang="en-IN" b="1" i="1" dirty="0"/>
              <a:t>=9 and C</a:t>
            </a:r>
            <a:r>
              <a:rPr lang="el-GR" sz="1600" b="1" i="1" dirty="0"/>
              <a:t>α</a:t>
            </a:r>
            <a:r>
              <a:rPr lang="en-IN" sz="1600" b="1" i="1" dirty="0"/>
              <a:t>/2   </a:t>
            </a:r>
            <a:r>
              <a:rPr lang="en-IN" b="1" i="1" dirty="0"/>
              <a:t>=21</a:t>
            </a:r>
            <a:r>
              <a:rPr lang="en-IN" dirty="0"/>
              <a:t>, So here we </a:t>
            </a:r>
            <a:r>
              <a:rPr lang="en-IN" b="1" i="1" dirty="0"/>
              <a:t>accept Ho</a:t>
            </a:r>
            <a:r>
              <a:rPr lang="en-US" dirty="0"/>
              <a:t>.  </a:t>
            </a:r>
          </a:p>
          <a:p>
            <a:pPr marL="713225" lvl="1" indent="-457200" algn="just">
              <a:buFont typeface="+mj-lt"/>
              <a:buAutoNum type="arabicParenR"/>
            </a:pPr>
            <a:r>
              <a:rPr lang="en-US" dirty="0"/>
              <a:t>For Female Literacy Rate: we get R(Total number of runs in arrangement)=</a:t>
            </a:r>
            <a:r>
              <a:rPr lang="en-US" b="1" i="1" dirty="0"/>
              <a:t>14 </a:t>
            </a:r>
            <a:r>
              <a:rPr lang="en-US" dirty="0"/>
              <a:t>                            where, </a:t>
            </a:r>
            <a:r>
              <a:rPr lang="en-US" b="1" i="1" dirty="0"/>
              <a:t>C</a:t>
            </a:r>
            <a:r>
              <a:rPr lang="el-GR" sz="1800" b="1" i="1" dirty="0"/>
              <a:t>α</a:t>
            </a:r>
            <a:r>
              <a:rPr lang="en-IN" sz="1800" b="1" i="1" dirty="0"/>
              <a:t>  </a:t>
            </a:r>
            <a:r>
              <a:rPr lang="en-IN" b="1" i="1" dirty="0"/>
              <a:t>=9 and C</a:t>
            </a:r>
            <a:r>
              <a:rPr lang="el-GR" sz="1600" b="1" i="1" dirty="0"/>
              <a:t>α</a:t>
            </a:r>
            <a:r>
              <a:rPr lang="en-IN" sz="1600" b="1" i="1" dirty="0"/>
              <a:t>/2   </a:t>
            </a:r>
            <a:r>
              <a:rPr lang="en-IN" b="1" i="1" dirty="0"/>
              <a:t>=21</a:t>
            </a:r>
            <a:r>
              <a:rPr lang="en-IN" dirty="0"/>
              <a:t>, So here we </a:t>
            </a:r>
            <a:r>
              <a:rPr lang="en-IN" b="1" i="1" dirty="0"/>
              <a:t>accept Ho</a:t>
            </a:r>
            <a:endParaRPr lang="en-US" b="1" i="1" dirty="0"/>
          </a:p>
          <a:p>
            <a:pPr marL="713225" lvl="1" indent="-457200" algn="just">
              <a:buFont typeface="+mj-lt"/>
              <a:buAutoNum type="arabicParenR"/>
            </a:pPr>
            <a:r>
              <a:rPr lang="en-US" dirty="0"/>
              <a:t>For IMR: we get R(Total number of runs in arrangement)=</a:t>
            </a:r>
            <a:r>
              <a:rPr lang="en-US" b="1" i="1" dirty="0"/>
              <a:t>16  </a:t>
            </a:r>
            <a:r>
              <a:rPr lang="en-US" dirty="0"/>
              <a:t>                                              where, </a:t>
            </a:r>
            <a:r>
              <a:rPr lang="en-US" b="1" i="1" dirty="0"/>
              <a:t>C</a:t>
            </a:r>
            <a:r>
              <a:rPr lang="el-GR" sz="1800" b="1" i="1" dirty="0"/>
              <a:t>α</a:t>
            </a:r>
            <a:r>
              <a:rPr lang="en-IN" sz="1800" b="1" i="1" dirty="0"/>
              <a:t>  </a:t>
            </a:r>
            <a:r>
              <a:rPr lang="en-IN" b="1" i="1" dirty="0"/>
              <a:t>=9 and C</a:t>
            </a:r>
            <a:r>
              <a:rPr lang="el-GR" sz="1600" b="1" i="1" dirty="0"/>
              <a:t>α</a:t>
            </a:r>
            <a:r>
              <a:rPr lang="en-IN" sz="1600" b="1" i="1" dirty="0"/>
              <a:t>/2   </a:t>
            </a:r>
            <a:r>
              <a:rPr lang="en-IN" b="1" i="1" dirty="0"/>
              <a:t>=20, </a:t>
            </a:r>
            <a:r>
              <a:rPr lang="en-IN" dirty="0"/>
              <a:t>So here we </a:t>
            </a:r>
            <a:r>
              <a:rPr lang="en-IN" b="1" i="1" dirty="0"/>
              <a:t>accept Ho</a:t>
            </a:r>
            <a:endParaRPr lang="en-US" b="1" i="1" dirty="0"/>
          </a:p>
        </p:txBody>
      </p:sp>
    </p:spTree>
    <p:extLst>
      <p:ext uri="{BB962C8B-B14F-4D97-AF65-F5344CB8AC3E}">
        <p14:creationId xmlns:p14="http://schemas.microsoft.com/office/powerpoint/2010/main" val="59797505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1605</TotalTime>
  <Words>3090</Words>
  <Application>Microsoft Office PowerPoint</Application>
  <PresentationFormat>Widescreen</PresentationFormat>
  <Paragraphs>187</Paragraphs>
  <Slides>29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Arial Black</vt:lpstr>
      <vt:lpstr>Calibri</vt:lpstr>
      <vt:lpstr>Calibri Light</vt:lpstr>
      <vt:lpstr>Cambria Math</vt:lpstr>
      <vt:lpstr>Wingdings</vt:lpstr>
      <vt:lpstr>Metropolitan</vt:lpstr>
      <vt:lpstr>Document</vt:lpstr>
      <vt:lpstr>INTRODUCTION</vt:lpstr>
      <vt:lpstr>INTRODUCTION</vt:lpstr>
      <vt:lpstr>WHAT IS MMR </vt:lpstr>
      <vt:lpstr>TERMS USED</vt:lpstr>
      <vt:lpstr>OUR OBJECTIVES</vt:lpstr>
      <vt:lpstr>CHOSSING POPULATION</vt:lpstr>
      <vt:lpstr>DATA ANALYSIS</vt:lpstr>
      <vt:lpstr>CORRELATION</vt:lpstr>
      <vt:lpstr>ONE SAMPLE RUN TEST</vt:lpstr>
      <vt:lpstr>ONE SAMPLE RUN TEST</vt:lpstr>
      <vt:lpstr>TEST FOR NORMALITY</vt:lpstr>
      <vt:lpstr>TEST FOR NORMALITY</vt:lpstr>
      <vt:lpstr>T TEST FOR TWO SAMPLE MEANS</vt:lpstr>
      <vt:lpstr>MATERNAL MORTALITY RATE</vt:lpstr>
      <vt:lpstr>PAIRED t-Test </vt:lpstr>
      <vt:lpstr>INFANT MORTALITY RATE</vt:lpstr>
      <vt:lpstr>PAIRED t-Test </vt:lpstr>
      <vt:lpstr>FEMALE LITERACY RATE</vt:lpstr>
      <vt:lpstr>PAIRED t-Test </vt:lpstr>
      <vt:lpstr>SIMPLE LINEAR REGRESSION MODEL</vt:lpstr>
      <vt:lpstr>SIMPLE LINEAR REGRESSION MODEL</vt:lpstr>
      <vt:lpstr>SIMPLE LINEAR REGRESSION MODEL</vt:lpstr>
      <vt:lpstr>SIMPLE LINEAR REGRESSION MODEL</vt:lpstr>
      <vt:lpstr>PowerPoint Presentation</vt:lpstr>
      <vt:lpstr>SIMPLE LINEAR REGRESSION MODEL</vt:lpstr>
      <vt:lpstr>RESULTS</vt:lpstr>
      <vt:lpstr>CONCLUSION</vt:lpstr>
      <vt:lpstr>CONCLUSION</vt:lpstr>
      <vt:lpstr>A 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NAJAN</dc:creator>
  <cp:lastModifiedBy>ABC</cp:lastModifiedBy>
  <cp:revision>216</cp:revision>
  <dcterms:created xsi:type="dcterms:W3CDTF">2021-05-29T16:06:30Z</dcterms:created>
  <dcterms:modified xsi:type="dcterms:W3CDTF">2021-06-18T18:45:37Z</dcterms:modified>
</cp:coreProperties>
</file>