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charset="1" panose="02030502070405020303"/>
      <p:regular r:id="rId19"/>
    </p:embeddedFont>
    <p:embeddedFont>
      <p:font typeface="Times New Roman Bold" charset="1" panose="02030802070405020303"/>
      <p:regular r:id="rId20"/>
    </p:embeddedFont>
    <p:embeddedFont>
      <p:font typeface="Canva San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technical concepts used in out project are:</a:t>
            </a:r>
          </a:p>
          <a:p>
            <a:r>
              <a:rPr lang="en-US"/>
              <a:t>1. Centralized Platform for Relief Aid Management</a:t>
            </a:r>
          </a:p>
          <a:p>
            <a:r>
              <a:rPr lang="en-US"/>
              <a:t>The system brings all relief requests into one platform, ensuring that aid efforts are well-coordinated without duplication.</a:t>
            </a:r>
          </a:p>
          <a:p>
            <a:r>
              <a:rPr lang="en-US"/>
              <a:t>By managing resources centrally, it allows for an efficient allocation of supplies to the most critical areas.</a:t>
            </a:r>
          </a:p>
          <a:p>
            <a:r>
              <a:rPr lang="en-US"/>
              <a:t>Real-time tracking of aid requests and deliveries helps decision-makers stay informed about the current status and adjust responses swiftly based on needs.</a:t>
            </a:r>
          </a:p>
          <a:p>
            <a:r>
              <a:rPr lang="en-US"/>
              <a:t>2. Database Management</a:t>
            </a:r>
          </a:p>
          <a:p>
            <a:r>
              <a:rPr lang="en-US"/>
              <a:t>A structured database stores important information such as aid requests, available supplies, and driver details to streamline relief efforts.</a:t>
            </a:r>
          </a:p>
          <a:p>
            <a:r>
              <a:rPr lang="en-US"/>
              <a:t>Real-time updates ensure that changes, like new requests or fulfilled deliveries, are reflected immediately, minimizing confusion and delays.</a:t>
            </a:r>
          </a:p>
          <a:p>
            <a:r>
              <a:rPr lang="en-US"/>
              <a:t>Security measures are in place to protect sensitive data, ensuring only authorized personnel can access or modify critical information.</a:t>
            </a:r>
          </a:p>
          <a:p>
            <a:r>
              <a:rPr lang="en-US"/>
              <a:t>3. Geographic Zoning for Requests</a:t>
            </a:r>
          </a:p>
          <a:p>
            <a:r>
              <a:rPr lang="en-US"/>
              <a:t>Disaster areas are divided into geographic zones, making it easier to manage resources and track the delivery of aid.</a:t>
            </a:r>
          </a:p>
          <a:p>
            <a:r>
              <a:rPr lang="en-US"/>
              <a:t>Drivers and volunteers are assigned specific zones, which helps prevent overlap and ensures faster aid distribution to the areas most in need.</a:t>
            </a:r>
          </a:p>
          <a:p>
            <a:r>
              <a:rPr lang="en-US"/>
              <a:t>The system also optimizes delivery routes based on real-time data, reducing travel time and enabling more efficient use of resources.</a:t>
            </a:r>
          </a:p>
          <a:p>
            <a:r>
              <a:rPr lang="en-US"/>
              <a:t> summarize the content try to mearge similar points and make It more straight forward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technical concepts used in out project are:</a:t>
            </a:r>
          </a:p>
          <a:p>
            <a:r>
              <a:rPr lang="en-US"/>
              <a:t>1. Centralized Platform for Relief Aid Management</a:t>
            </a:r>
          </a:p>
          <a:p>
            <a:r>
              <a:rPr lang="en-US"/>
              <a:t>The system brings all relief requests into one platform, ensuring that aid efforts are well-coordinated without duplication.</a:t>
            </a:r>
          </a:p>
          <a:p>
            <a:r>
              <a:rPr lang="en-US"/>
              <a:t>By managing resources centrally, it allows for an efficient allocation of supplies to the most critical areas.</a:t>
            </a:r>
          </a:p>
          <a:p>
            <a:r>
              <a:rPr lang="en-US"/>
              <a:t>Real-time tracking of aid requests and deliveries helps decision-makers stay informed about the current status and adjust responses swiftly based on needs.</a:t>
            </a:r>
          </a:p>
          <a:p>
            <a:r>
              <a:rPr lang="en-US"/>
              <a:t>2. Database Management</a:t>
            </a:r>
          </a:p>
          <a:p>
            <a:r>
              <a:rPr lang="en-US"/>
              <a:t>A structured database stores important information such as aid requests, available supplies, and driver details to streamline relief efforts.</a:t>
            </a:r>
          </a:p>
          <a:p>
            <a:r>
              <a:rPr lang="en-US"/>
              <a:t>Real-time updates ensure that changes, like new requests or fulfilled deliveries, are reflected immediately, minimizing confusion and delays.</a:t>
            </a:r>
          </a:p>
          <a:p>
            <a:r>
              <a:rPr lang="en-US"/>
              <a:t>Security measures are in place to protect sensitive data, ensuring only authorized personnel can access or modify critical information.</a:t>
            </a:r>
          </a:p>
          <a:p>
            <a:r>
              <a:rPr lang="en-US"/>
              <a:t>3. Geographic Zoning for Requests</a:t>
            </a:r>
          </a:p>
          <a:p>
            <a:r>
              <a:rPr lang="en-US"/>
              <a:t>Disaster areas are divided into geographic zones, making it easier to manage resources and track the delivery of aid.</a:t>
            </a:r>
          </a:p>
          <a:p>
            <a:r>
              <a:rPr lang="en-US"/>
              <a:t>Drivers and volunteers are assigned specific zones, which helps prevent overlap and ensures faster aid distribution to the areas most in need.</a:t>
            </a:r>
          </a:p>
          <a:p>
            <a:r>
              <a:rPr lang="en-US"/>
              <a:t>The system also optimizes delivery routes based on real-time data, reducing travel time and enabling more efficient use of resources.</a:t>
            </a:r>
          </a:p>
          <a:p>
            <a:r>
              <a:rPr lang="en-US"/>
              <a:t> summarize the content try to mearge similar points and make It more straight forward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project addresses inefficiencies in traditional disaster relief methods, reducing delays and duplication of efforts.</a:t>
            </a:r>
          </a:p>
          <a:p>
            <a:r>
              <a:rPr lang="en-US"/>
              <a:t>Centralized management: Aims to provide a unified system for managing relief requests, resources, and deliveries, streamlining the entire process.</a:t>
            </a:r>
          </a:p>
          <a:p>
            <a:r>
              <a:rPr lang="en-US"/>
              <a:t>Geographic zoning: Enhances the distribution process by organizing aid based on geographic zones, allowing for more targeted and effective relief.</a:t>
            </a:r>
          </a:p>
          <a:p>
            <a:r>
              <a:rPr lang="en-US"/>
              <a:t>Data management: Focuses on efficient data collection and analysis, enabling better decision-making and resource allocation during disaster relief operations.</a:t>
            </a:r>
          </a:p>
          <a:p>
            <a:r>
              <a:rPr lang="en-US"/>
              <a:t/>
            </a:r>
          </a:p>
          <a:p>
            <a:r>
              <a:rPr lang="en-US"/>
              <a:t>The inefficiencies in traditional disaster relief systems are evident in the disorganized communication, poor coordination, and delays in resource allocation, all of which lead to ineffective responses. Existing systems are fragmented, making it challenging to track aid requests, manage resources, and ensure timely deliveries to those affected. These issues significantly hinder the overall effectiveness of relief efforts, causing delays in providing critical support. This project seeks to develop a centralized, technology-driven solution to enhance disaster relief operations through improved real-time tracking, resource management, and aid distribution.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 Focusing on enhancing communication channels between relief agencies and organizations involved in disaster response. By providing a centralized platform for sharing information and updates, it helps avoid duplication of efforts and ensures all stakeholders are informed about ongoing activities. This improved coordination leads to a more organized and effective disaster response.</a:t>
            </a:r>
          </a:p>
          <a:p>
            <a:r>
              <a:rPr lang="en-US"/>
              <a:t/>
            </a:r>
          </a:p>
          <a:p>
            <a:r>
              <a:rPr lang="en-US"/>
              <a:t>Timely Delivery of Aid:</a:t>
            </a:r>
          </a:p>
          <a:p>
            <a:r>
              <a:rPr lang="en-US"/>
              <a:t>   - The project focuses on optimizing logistics to ensure that aid reaches disaster-affected areas quickly and efficiently. By automating and streamlining delivery processes, it reduces the time needed to transport supplies and deploy assistance. Prompt delivery of aid is crucial in mitigating the impact of disasters and providing timely support to those in need.</a:t>
            </a:r>
          </a:p>
          <a:p>
            <a:r>
              <a:rPr lang="en-US"/>
              <a:t/>
            </a:r>
          </a:p>
          <a:p>
            <a:r>
              <a:rPr lang="en-US"/>
              <a:t>Optimizing Resource Allocation:</a:t>
            </a:r>
          </a:p>
          <a:p>
            <a:r>
              <a:rPr lang="en-US"/>
              <a:t>   - Through data analysis and decision-support tools, the project enhances the allocation of resources based on real-time needs and priorities. By analyzing data on the affected areas, the project ensures that resources are directed to where they will have the most impact, improving the overall effectiveness of the relief efforts and maximizing the use of available resources.</a:t>
            </a:r>
          </a:p>
          <a:p>
            <a:r>
              <a:rPr lang="en-US"/>
              <a:t/>
            </a:r>
          </a:p>
          <a:p>
            <a:r>
              <a:rPr lang="en-US"/>
              <a:t>Minimizing Delays:</a:t>
            </a:r>
          </a:p>
          <a:p>
            <a:r>
              <a:rPr lang="en-US"/>
              <a:t>   - The project addresses inefficiencies that cause delays in disaster response by improving workflow and communication. By streamlining procedures and reducing bureaucratic hurdles, it accelerates the response time, allowing for quicker deployment of aid and intervention. Minimizing delays is vital for reducing the overall impact of disasters on affected communities.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Strengths:</a:t>
            </a:r>
          </a:p>
          <a:p>
            <a:r>
              <a:rPr lang="en-US"/>
              <a:t>Real-Time Data Integration: The system provides up-to-date information, allowing for quicker, more informed disaster response decisions.</a:t>
            </a:r>
          </a:p>
          <a:p>
            <a:r>
              <a:rPr lang="en-US"/>
              <a:t>Geospatial Capabilities: Detailed mapping tools enhance planning and resource allocation by visualizing affected areas and infrastructure.</a:t>
            </a:r>
          </a:p>
          <a:p>
            <a:r>
              <a:rPr lang="en-US"/>
              <a:t>User Feedback Mechanism: Enables real-time adjustments based on direct feedback from users on the ground during disaster situations.</a:t>
            </a:r>
          </a:p>
          <a:p>
            <a:r>
              <a:rPr lang="en-US"/>
              <a:t>Historical Data and Predictive Models: Allows for forecasting future events, improving proactive disaster preparedness and response planning.</a:t>
            </a:r>
          </a:p>
          <a:p>
            <a:r>
              <a:rPr lang="en-US"/>
              <a:t/>
            </a:r>
          </a:p>
          <a:p>
            <a:r>
              <a:rPr lang="en-US"/>
              <a:t>Weaknesses:</a:t>
            </a:r>
          </a:p>
          <a:p>
            <a:r>
              <a:rPr lang="en-US"/>
              <a:t>Data Integration Challenges: Integrating data from multiple sources can introduce complexity, potentially affecting data accuracy and processing speed.</a:t>
            </a:r>
          </a:p>
          <a:p>
            <a:r>
              <a:rPr lang="en-US"/>
              <a:t>User Adoption and Training: Success depends on the system's ease of use and whether users receive proper training for its effective deployment.</a:t>
            </a:r>
          </a:p>
          <a:p>
            <a:r>
              <a:rPr lang="en-US"/>
              <a:t>Infrastructure Dependence: The system's reliability may be compromised if the underlying communication and power infrastructure fails during disasters.</a:t>
            </a:r>
          </a:p>
          <a:p>
            <a:r>
              <a:rPr lang="en-US"/>
              <a:t>Data Privacy and Security: Handling sensitive information raises privacy concerns and requires robust security measures to maintain trust and compliance. reduce it all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SWOT Analysis</a:t>
            </a:r>
          </a:p>
          <a:p>
            <a:r>
              <a:rPr lang="en-US"/>
              <a:t/>
            </a:r>
          </a:p>
          <a:p>
            <a:r>
              <a:rPr lang="en-US"/>
              <a:t>Opportunities:</a:t>
            </a:r>
          </a:p>
          <a:p>
            <a:r>
              <a:rPr lang="en-US"/>
              <a:t>Technological Advancements: New innovations, like AI and IoT, can enhance the system's functionality and improve disaster management efficiency.</a:t>
            </a:r>
          </a:p>
          <a:p>
            <a:r>
              <a:rPr lang="en-US"/>
              <a:t>Collaborative Partnerships: Working with NGOs, government bodies, and tech companies can bring in expertise and resources to strengthen the project.</a:t>
            </a:r>
          </a:p>
          <a:p>
            <a:r>
              <a:rPr lang="en-US"/>
              <a:t>Increased Public Awareness and Support: Growing awareness of disaster management needs may attract more funding, resources, and volunteers.</a:t>
            </a:r>
          </a:p>
          <a:p>
            <a:r>
              <a:rPr lang="en-US"/>
              <a:t>Scalability and Adaptability: The system can be adapted to various types of disasters, making it suitable for different regions and emergency scenarios.</a:t>
            </a:r>
          </a:p>
          <a:p>
            <a:r>
              <a:rPr lang="en-US"/>
              <a:t/>
            </a:r>
          </a:p>
          <a:p>
            <a:r>
              <a:rPr lang="en-US"/>
              <a:t>Threats:</a:t>
            </a:r>
          </a:p>
          <a:p>
            <a:r>
              <a:rPr lang="en-US"/>
              <a:t>Natural Disasters' Unpredictability: Unforeseen events can still pose significant challenges, limiting the system's effectiveness in extreme cases.</a:t>
            </a:r>
          </a:p>
          <a:p>
            <a:r>
              <a:rPr lang="en-US"/>
              <a:t>Technological Failures: Malfunctions in hardware or software during critical moments could impair response efforts and disrupt operations.</a:t>
            </a:r>
          </a:p>
          <a:p>
            <a:r>
              <a:rPr lang="en-US"/>
              <a:t>Funding and Resource Constraints: Limited financial support and resources may hinder further development and the system’s ability to scale.</a:t>
            </a:r>
          </a:p>
          <a:p>
            <a:r>
              <a:rPr lang="en-US"/>
              <a:t>Regulatory and Compliance Issues: Navigating different regional laws and privacy regulations could complicate the system's deployment and usage.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Create a database to store and manage user-submitted aid and resource requests.</a:t>
            </a:r>
          </a:p>
          <a:p>
            <a:r>
              <a:rPr lang="en-US"/>
              <a:t>Design a driver-specific interface that displays orders limited to their assigned zone, targeting 4-5 zones.</a:t>
            </a:r>
          </a:p>
          <a:p>
            <a:r>
              <a:rPr lang="en-US"/>
              <a:t>Implement a sorting algorithm to prioritize requests based on urgency and predefined criteria.</a:t>
            </a:r>
          </a:p>
          <a:p>
            <a:r>
              <a:rPr lang="en-US"/>
              <a:t>Develop intuitive user interfaces for drivers and users, with a secure login system for drivers.</a:t>
            </a:r>
          </a:p>
          <a:p>
            <a:r>
              <a:rPr lang="en-US"/>
              <a:t>Enable real-time status updates for drivers (e.g., unfulfilled, out for delivery, delivered, canceled), automatically updating the database for accurate request tracking.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8187" y="12736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2"/>
            <a:stretch>
              <a:fillRect l="0" t="-14695" r="-8055" b="0"/>
            </a:stretch>
          </a:blipFill>
        </p:spPr>
      </p:sp>
      <p:grpSp>
        <p:nvGrpSpPr>
          <p:cNvPr name="Group 5" id="5"/>
          <p:cNvGrpSpPr/>
          <p:nvPr/>
        </p:nvGrpSpPr>
        <p:grpSpPr>
          <a:xfrm rot="0">
            <a:off x="16002000" y="225707"/>
            <a:ext cx="2071869" cy="1024359"/>
            <a:chOff x="0" y="0"/>
            <a:chExt cx="2762492" cy="1365812"/>
          </a:xfrm>
        </p:grpSpPr>
        <p:sp>
          <p:nvSpPr>
            <p:cNvPr name="Freeform 6" id="6"/>
            <p:cNvSpPr/>
            <p:nvPr/>
          </p:nvSpPr>
          <p:spPr>
            <a:xfrm flipH="false" flipV="false" rot="0">
              <a:off x="0" y="0"/>
              <a:ext cx="2762504" cy="1365758"/>
            </a:xfrm>
            <a:custGeom>
              <a:avLst/>
              <a:gdLst/>
              <a:ahLst/>
              <a:cxnLst/>
              <a:rect r="r" b="b" t="t" l="l"/>
              <a:pathLst>
                <a:path h="1365758" w="2762504">
                  <a:moveTo>
                    <a:pt x="0" y="0"/>
                  </a:moveTo>
                  <a:lnTo>
                    <a:pt x="2762504" y="0"/>
                  </a:lnTo>
                  <a:lnTo>
                    <a:pt x="2762504" y="1365758"/>
                  </a:lnTo>
                  <a:lnTo>
                    <a:pt x="0" y="1365758"/>
                  </a:lnTo>
                  <a:close/>
                </a:path>
              </a:pathLst>
            </a:custGeom>
            <a:solidFill>
              <a:srgbClr val="FFFFFF"/>
            </a:solidFill>
          </p:spPr>
        </p:sp>
      </p:grpSp>
      <p:sp>
        <p:nvSpPr>
          <p:cNvPr name="Freeform 7" id="7" descr="A picture containing text, sign, outdoor  Description automatically generated"/>
          <p:cNvSpPr/>
          <p:nvPr/>
        </p:nvSpPr>
        <p:spPr>
          <a:xfrm flipH="false" flipV="false" rot="0">
            <a:off x="457244" y="189162"/>
            <a:ext cx="1314255" cy="2237517"/>
          </a:xfrm>
          <a:custGeom>
            <a:avLst/>
            <a:gdLst/>
            <a:ahLst/>
            <a:cxnLst/>
            <a:rect r="r" b="b" t="t" l="l"/>
            <a:pathLst>
              <a:path h="2237517" w="1314255">
                <a:moveTo>
                  <a:pt x="0" y="0"/>
                </a:moveTo>
                <a:lnTo>
                  <a:pt x="1314255" y="0"/>
                </a:lnTo>
                <a:lnTo>
                  <a:pt x="1314255" y="2237517"/>
                </a:lnTo>
                <a:lnTo>
                  <a:pt x="0" y="2237517"/>
                </a:lnTo>
                <a:lnTo>
                  <a:pt x="0" y="0"/>
                </a:lnTo>
                <a:close/>
              </a:path>
            </a:pathLst>
          </a:custGeom>
          <a:blipFill>
            <a:blip r:embed="rId3"/>
            <a:stretch>
              <a:fillRect l="0" t="-118" r="0" b="-118"/>
            </a:stretch>
          </a:blipFill>
        </p:spPr>
      </p:sp>
      <p:sp>
        <p:nvSpPr>
          <p:cNvPr name="Freeform 8" id="8" descr="A picture containing text, clipart  Description automatically generated"/>
          <p:cNvSpPr/>
          <p:nvPr/>
        </p:nvSpPr>
        <p:spPr>
          <a:xfrm flipH="false" flipV="false" rot="0">
            <a:off x="14246984" y="361045"/>
            <a:ext cx="3826885" cy="1335310"/>
          </a:xfrm>
          <a:custGeom>
            <a:avLst/>
            <a:gdLst/>
            <a:ahLst/>
            <a:cxnLst/>
            <a:rect r="r" b="b" t="t" l="l"/>
            <a:pathLst>
              <a:path h="1335310" w="3826885">
                <a:moveTo>
                  <a:pt x="0" y="0"/>
                </a:moveTo>
                <a:lnTo>
                  <a:pt x="3826885" y="0"/>
                </a:lnTo>
                <a:lnTo>
                  <a:pt x="3826885" y="1335310"/>
                </a:lnTo>
                <a:lnTo>
                  <a:pt x="0" y="1335310"/>
                </a:lnTo>
                <a:lnTo>
                  <a:pt x="0" y="0"/>
                </a:lnTo>
                <a:close/>
              </a:path>
            </a:pathLst>
          </a:custGeom>
          <a:blipFill>
            <a:blip r:embed="rId2"/>
            <a:stretch>
              <a:fillRect l="0" t="-16502" r="-8038" b="-16502"/>
            </a:stretch>
          </a:blipFill>
        </p:spPr>
      </p:sp>
      <p:sp>
        <p:nvSpPr>
          <p:cNvPr name="TextBox 9" id="9"/>
          <p:cNvSpPr txBox="true"/>
          <p:nvPr/>
        </p:nvSpPr>
        <p:spPr>
          <a:xfrm rot="0">
            <a:off x="4377997" y="866775"/>
            <a:ext cx="9868988" cy="2619375"/>
          </a:xfrm>
          <a:prstGeom prst="rect">
            <a:avLst/>
          </a:prstGeom>
        </p:spPr>
        <p:txBody>
          <a:bodyPr anchor="t" rtlCol="false" tIns="0" lIns="0" bIns="0" rIns="0">
            <a:spAutoFit/>
          </a:bodyPr>
          <a:lstStyle/>
          <a:p>
            <a:pPr algn="ctr">
              <a:lnSpc>
                <a:spcPts val="9720"/>
              </a:lnSpc>
            </a:pPr>
            <a:r>
              <a:rPr lang="en-US" sz="8100" spc="75">
                <a:solidFill>
                  <a:srgbClr val="000000"/>
                </a:solidFill>
                <a:latin typeface="Times New Roman"/>
                <a:ea typeface="Times New Roman"/>
                <a:cs typeface="Times New Roman"/>
                <a:sym typeface="Times New Roman"/>
              </a:rPr>
              <a:t>Predictive</a:t>
            </a:r>
            <a:r>
              <a:rPr lang="en-US" sz="8100" spc="75">
                <a:solidFill>
                  <a:srgbClr val="000000"/>
                </a:solidFill>
                <a:latin typeface="Times New Roman"/>
                <a:ea typeface="Times New Roman"/>
                <a:cs typeface="Times New Roman"/>
                <a:sym typeface="Times New Roman"/>
              </a:rPr>
              <a:t> Analytics Lab Project</a:t>
            </a:r>
          </a:p>
        </p:txBody>
      </p:sp>
      <p:sp>
        <p:nvSpPr>
          <p:cNvPr name="TextBox 10" id="10"/>
          <p:cNvSpPr txBox="true"/>
          <p:nvPr/>
        </p:nvSpPr>
        <p:spPr>
          <a:xfrm rot="0">
            <a:off x="1862938" y="3790950"/>
            <a:ext cx="14899104" cy="1543050"/>
          </a:xfrm>
          <a:prstGeom prst="rect">
            <a:avLst/>
          </a:prstGeom>
        </p:spPr>
        <p:txBody>
          <a:bodyPr anchor="t" rtlCol="false" tIns="0" lIns="0" bIns="0" rIns="0">
            <a:spAutoFit/>
          </a:bodyPr>
          <a:lstStyle/>
          <a:p>
            <a:pPr algn="ctr">
              <a:lnSpc>
                <a:spcPts val="5759"/>
              </a:lnSpc>
            </a:pPr>
            <a:r>
              <a:rPr lang="en-US" sz="4800" spc="43">
                <a:solidFill>
                  <a:srgbClr val="000000"/>
                </a:solidFill>
                <a:latin typeface="Times New Roman"/>
                <a:ea typeface="Times New Roman"/>
                <a:cs typeface="Times New Roman"/>
                <a:sym typeface="Times New Roman"/>
              </a:rPr>
              <a:t>Title:</a:t>
            </a:r>
          </a:p>
          <a:p>
            <a:pPr algn="ctr">
              <a:lnSpc>
                <a:spcPts val="5759"/>
              </a:lnSpc>
            </a:pPr>
            <a:r>
              <a:rPr lang="en-US" sz="4800" spc="44">
                <a:solidFill>
                  <a:srgbClr val="000000"/>
                </a:solidFill>
                <a:latin typeface="Times New Roman"/>
                <a:ea typeface="Times New Roman"/>
                <a:cs typeface="Times New Roman"/>
                <a:sym typeface="Times New Roman"/>
              </a:rPr>
              <a:t>Predictive Analysis Of Music Theory On Mental Health</a:t>
            </a:r>
          </a:p>
        </p:txBody>
      </p:sp>
      <p:sp>
        <p:nvSpPr>
          <p:cNvPr name="TextBox 11" id="11"/>
          <p:cNvSpPr txBox="true"/>
          <p:nvPr/>
        </p:nvSpPr>
        <p:spPr>
          <a:xfrm rot="0">
            <a:off x="548682" y="7493181"/>
            <a:ext cx="6110072" cy="876300"/>
          </a:xfrm>
          <a:prstGeom prst="rect">
            <a:avLst/>
          </a:prstGeom>
        </p:spPr>
        <p:txBody>
          <a:bodyPr anchor="t" rtlCol="false" tIns="0" lIns="0" bIns="0" rIns="0">
            <a:spAutoFit/>
          </a:bodyPr>
          <a:lstStyle/>
          <a:p>
            <a:pPr algn="l">
              <a:lnSpc>
                <a:spcPts val="3240"/>
              </a:lnSpc>
            </a:pPr>
            <a:r>
              <a:rPr lang="en-US" sz="2700" spc="25">
                <a:solidFill>
                  <a:srgbClr val="000000"/>
                </a:solidFill>
                <a:latin typeface="Times New Roman"/>
                <a:ea typeface="Times New Roman"/>
                <a:cs typeface="Times New Roman"/>
                <a:sym typeface="Times New Roman"/>
              </a:rPr>
              <a:t>R2142220130: Pranit Abraham Thomas</a:t>
            </a:r>
          </a:p>
          <a:p>
            <a:pPr algn="l">
              <a:lnSpc>
                <a:spcPts val="3240"/>
              </a:lnSpc>
            </a:pPr>
            <a:r>
              <a:rPr lang="en-US" sz="2700" spc="25">
                <a:solidFill>
                  <a:srgbClr val="000000"/>
                </a:solidFill>
                <a:latin typeface="Times New Roman"/>
                <a:ea typeface="Times New Roman"/>
                <a:cs typeface="Times New Roman"/>
                <a:sym typeface="Times New Roman"/>
              </a:rPr>
              <a:t>R2142220136: Pushp Prakhar Bhardwaj</a:t>
            </a:r>
          </a:p>
        </p:txBody>
      </p:sp>
      <p:sp>
        <p:nvSpPr>
          <p:cNvPr name="TextBox 12" id="12"/>
          <p:cNvSpPr txBox="true"/>
          <p:nvPr/>
        </p:nvSpPr>
        <p:spPr>
          <a:xfrm rot="0">
            <a:off x="14094821" y="7493181"/>
            <a:ext cx="3164479" cy="876300"/>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imes New Roman Bold"/>
                <a:ea typeface="Times New Roman Bold"/>
                <a:cs typeface="Times New Roman Bold"/>
                <a:sym typeface="Times New Roman Bold"/>
              </a:rPr>
              <a:t>Mentored By:</a:t>
            </a:r>
          </a:p>
          <a:p>
            <a:pPr algn="l">
              <a:lnSpc>
                <a:spcPts val="3240"/>
              </a:lnSpc>
            </a:pPr>
            <a:r>
              <a:rPr lang="en-US" sz="2700" spc="25">
                <a:solidFill>
                  <a:srgbClr val="000000"/>
                </a:solidFill>
                <a:latin typeface="Times New Roman"/>
                <a:ea typeface="Times New Roman"/>
                <a:cs typeface="Times New Roman"/>
                <a:sym typeface="Times New Roman"/>
              </a:rPr>
              <a:t>Ms. Achala Shakya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0479" y="108315"/>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2"/>
            <a:stretch>
              <a:fillRect l="0" t="-14695" r="-8055" b="0"/>
            </a:stretch>
          </a:blipFill>
        </p:spPr>
      </p:sp>
      <p:sp>
        <p:nvSpPr>
          <p:cNvPr name="Freeform 5" id="5"/>
          <p:cNvSpPr/>
          <p:nvPr/>
        </p:nvSpPr>
        <p:spPr>
          <a:xfrm flipH="false" flipV="false" rot="0">
            <a:off x="697178" y="1298315"/>
            <a:ext cx="6736858" cy="6185661"/>
          </a:xfrm>
          <a:custGeom>
            <a:avLst/>
            <a:gdLst/>
            <a:ahLst/>
            <a:cxnLst/>
            <a:rect r="r" b="b" t="t" l="l"/>
            <a:pathLst>
              <a:path h="6185661" w="6736858">
                <a:moveTo>
                  <a:pt x="0" y="0"/>
                </a:moveTo>
                <a:lnTo>
                  <a:pt x="6736859" y="0"/>
                </a:lnTo>
                <a:lnTo>
                  <a:pt x="6736859" y="6185661"/>
                </a:lnTo>
                <a:lnTo>
                  <a:pt x="0" y="6185661"/>
                </a:lnTo>
                <a:lnTo>
                  <a:pt x="0" y="0"/>
                </a:lnTo>
                <a:close/>
              </a:path>
            </a:pathLst>
          </a:custGeom>
          <a:blipFill>
            <a:blip r:embed="rId3"/>
            <a:stretch>
              <a:fillRect l="0" t="0" r="0" b="0"/>
            </a:stretch>
          </a:blipFill>
        </p:spPr>
      </p:sp>
      <p:sp>
        <p:nvSpPr>
          <p:cNvPr name="Freeform 6" id="6"/>
          <p:cNvSpPr/>
          <p:nvPr/>
        </p:nvSpPr>
        <p:spPr>
          <a:xfrm flipH="false" flipV="false" rot="0">
            <a:off x="8430670" y="1298315"/>
            <a:ext cx="7558474" cy="6185661"/>
          </a:xfrm>
          <a:custGeom>
            <a:avLst/>
            <a:gdLst/>
            <a:ahLst/>
            <a:cxnLst/>
            <a:rect r="r" b="b" t="t" l="l"/>
            <a:pathLst>
              <a:path h="6185661" w="7558474">
                <a:moveTo>
                  <a:pt x="0" y="0"/>
                </a:moveTo>
                <a:lnTo>
                  <a:pt x="7558474" y="0"/>
                </a:lnTo>
                <a:lnTo>
                  <a:pt x="7558474" y="6185661"/>
                </a:lnTo>
                <a:lnTo>
                  <a:pt x="0" y="6185661"/>
                </a:lnTo>
                <a:lnTo>
                  <a:pt x="0" y="0"/>
                </a:lnTo>
                <a:close/>
              </a:path>
            </a:pathLst>
          </a:custGeom>
          <a:blipFill>
            <a:blip r:embed="rId4"/>
            <a:stretch>
              <a:fillRect l="0" t="0" r="0" b="-2667"/>
            </a:stretch>
          </a:blipFill>
        </p:spPr>
      </p:sp>
      <p:sp>
        <p:nvSpPr>
          <p:cNvPr name="TextBox 7" id="7"/>
          <p:cNvSpPr txBox="true"/>
          <p:nvPr/>
        </p:nvSpPr>
        <p:spPr>
          <a:xfrm rot="0">
            <a:off x="580331" y="323409"/>
            <a:ext cx="11112665" cy="819150"/>
          </a:xfrm>
          <a:prstGeom prst="rect">
            <a:avLst/>
          </a:prstGeom>
        </p:spPr>
        <p:txBody>
          <a:bodyPr anchor="t" rtlCol="false" tIns="0" lIns="0" bIns="0" rIns="0">
            <a:spAutoFit/>
          </a:bodyPr>
          <a:lstStyle/>
          <a:p>
            <a:pPr algn="l">
              <a:lnSpc>
                <a:spcPts val="5759"/>
              </a:lnSpc>
            </a:pPr>
            <a:r>
              <a:rPr lang="en-US" sz="4800" b="true">
                <a:solidFill>
                  <a:srgbClr val="F2B02F"/>
                </a:solidFill>
                <a:latin typeface="Times New Roman Bold"/>
                <a:ea typeface="Times New Roman Bold"/>
                <a:cs typeface="Times New Roman Bold"/>
                <a:sym typeface="Times New Roman Bold"/>
              </a:rPr>
              <a:t>Working Module</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0479" y="108315"/>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2"/>
            <a:stretch>
              <a:fillRect l="0" t="-14695" r="-8055" b="0"/>
            </a:stretch>
          </a:blipFill>
        </p:spPr>
      </p:sp>
      <p:sp>
        <p:nvSpPr>
          <p:cNvPr name="Freeform 5" id="5"/>
          <p:cNvSpPr/>
          <p:nvPr/>
        </p:nvSpPr>
        <p:spPr>
          <a:xfrm flipH="false" flipV="false" rot="0">
            <a:off x="861443" y="1276794"/>
            <a:ext cx="7804751" cy="4350848"/>
          </a:xfrm>
          <a:custGeom>
            <a:avLst/>
            <a:gdLst/>
            <a:ahLst/>
            <a:cxnLst/>
            <a:rect r="r" b="b" t="t" l="l"/>
            <a:pathLst>
              <a:path h="4350848" w="7804751">
                <a:moveTo>
                  <a:pt x="0" y="0"/>
                </a:moveTo>
                <a:lnTo>
                  <a:pt x="7804751" y="0"/>
                </a:lnTo>
                <a:lnTo>
                  <a:pt x="7804751" y="4350847"/>
                </a:lnTo>
                <a:lnTo>
                  <a:pt x="0" y="4350847"/>
                </a:lnTo>
                <a:lnTo>
                  <a:pt x="0" y="0"/>
                </a:lnTo>
                <a:close/>
              </a:path>
            </a:pathLst>
          </a:custGeom>
          <a:blipFill>
            <a:blip r:embed="rId3"/>
            <a:stretch>
              <a:fillRect l="0" t="0" r="0" b="0"/>
            </a:stretch>
          </a:blipFill>
        </p:spPr>
      </p:sp>
      <p:sp>
        <p:nvSpPr>
          <p:cNvPr name="Freeform 6" id="6"/>
          <p:cNvSpPr/>
          <p:nvPr/>
        </p:nvSpPr>
        <p:spPr>
          <a:xfrm flipH="false" flipV="false" rot="0">
            <a:off x="9029438" y="1276794"/>
            <a:ext cx="7908600" cy="4408739"/>
          </a:xfrm>
          <a:custGeom>
            <a:avLst/>
            <a:gdLst/>
            <a:ahLst/>
            <a:cxnLst/>
            <a:rect r="r" b="b" t="t" l="l"/>
            <a:pathLst>
              <a:path h="4408739" w="7908600">
                <a:moveTo>
                  <a:pt x="0" y="0"/>
                </a:moveTo>
                <a:lnTo>
                  <a:pt x="7908600" y="0"/>
                </a:lnTo>
                <a:lnTo>
                  <a:pt x="7908600" y="4408739"/>
                </a:lnTo>
                <a:lnTo>
                  <a:pt x="0" y="4408739"/>
                </a:lnTo>
                <a:lnTo>
                  <a:pt x="0" y="0"/>
                </a:lnTo>
                <a:close/>
              </a:path>
            </a:pathLst>
          </a:custGeom>
          <a:blipFill>
            <a:blip r:embed="rId3"/>
            <a:stretch>
              <a:fillRect l="0" t="0" r="0" b="0"/>
            </a:stretch>
          </a:blipFill>
        </p:spPr>
      </p:sp>
      <p:sp>
        <p:nvSpPr>
          <p:cNvPr name="Freeform 7" id="7"/>
          <p:cNvSpPr/>
          <p:nvPr/>
        </p:nvSpPr>
        <p:spPr>
          <a:xfrm flipH="false" flipV="false" rot="0">
            <a:off x="4512033" y="5627641"/>
            <a:ext cx="7785561" cy="3452918"/>
          </a:xfrm>
          <a:custGeom>
            <a:avLst/>
            <a:gdLst/>
            <a:ahLst/>
            <a:cxnLst/>
            <a:rect r="r" b="b" t="t" l="l"/>
            <a:pathLst>
              <a:path h="3452918" w="7785561">
                <a:moveTo>
                  <a:pt x="0" y="0"/>
                </a:moveTo>
                <a:lnTo>
                  <a:pt x="7785561" y="0"/>
                </a:lnTo>
                <a:lnTo>
                  <a:pt x="7785561" y="3452919"/>
                </a:lnTo>
                <a:lnTo>
                  <a:pt x="0" y="3452919"/>
                </a:lnTo>
                <a:lnTo>
                  <a:pt x="0" y="0"/>
                </a:lnTo>
                <a:close/>
              </a:path>
            </a:pathLst>
          </a:custGeom>
          <a:blipFill>
            <a:blip r:embed="rId4"/>
            <a:stretch>
              <a:fillRect l="0" t="0" r="0" b="0"/>
            </a:stretch>
          </a:blipFill>
        </p:spPr>
      </p:sp>
      <p:sp>
        <p:nvSpPr>
          <p:cNvPr name="TextBox 8" id="8"/>
          <p:cNvSpPr txBox="true"/>
          <p:nvPr/>
        </p:nvSpPr>
        <p:spPr>
          <a:xfrm rot="0">
            <a:off x="580331" y="323409"/>
            <a:ext cx="11112665" cy="819150"/>
          </a:xfrm>
          <a:prstGeom prst="rect">
            <a:avLst/>
          </a:prstGeom>
        </p:spPr>
        <p:txBody>
          <a:bodyPr anchor="t" rtlCol="false" tIns="0" lIns="0" bIns="0" rIns="0">
            <a:spAutoFit/>
          </a:bodyPr>
          <a:lstStyle/>
          <a:p>
            <a:pPr algn="l">
              <a:lnSpc>
                <a:spcPts val="5759"/>
              </a:lnSpc>
            </a:pPr>
            <a:r>
              <a:rPr lang="en-US" sz="4800" b="true">
                <a:solidFill>
                  <a:srgbClr val="F2B02F"/>
                </a:solidFill>
                <a:latin typeface="Times New Roman Bold"/>
                <a:ea typeface="Times New Roman Bold"/>
                <a:cs typeface="Times New Roman Bold"/>
                <a:sym typeface="Times New Roman Bold"/>
              </a:rPr>
              <a:t>Working Module</a:t>
            </a:r>
          </a:p>
        </p:txBody>
      </p:sp>
      <p:sp>
        <p:nvSpPr>
          <p:cNvPr name="TextBox 9" id="9"/>
          <p:cNvSpPr txBox="true"/>
          <p:nvPr/>
        </p:nvSpPr>
        <p:spPr>
          <a:xfrm rot="0">
            <a:off x="8148834" y="9324975"/>
            <a:ext cx="880604" cy="381967"/>
          </a:xfrm>
          <a:prstGeom prst="rect">
            <a:avLst/>
          </a:prstGeom>
        </p:spPr>
        <p:txBody>
          <a:bodyPr anchor="t" rtlCol="false" tIns="0" lIns="0" bIns="0" rIns="0">
            <a:spAutoFit/>
          </a:bodyPr>
          <a:lstStyle/>
          <a:p>
            <a:pPr algn="ctr">
              <a:lnSpc>
                <a:spcPts val="3186"/>
              </a:lnSpc>
            </a:pPr>
            <a:r>
              <a:rPr lang="en-US" sz="2275">
                <a:solidFill>
                  <a:srgbClr val="000000"/>
                </a:solidFill>
                <a:latin typeface="Canva Sans"/>
                <a:ea typeface="Canva Sans"/>
                <a:cs typeface="Canva Sans"/>
                <a:sym typeface="Canva Sans"/>
              </a:rPr>
              <a:t>Fig. 24</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373"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2"/>
            <a:stretch>
              <a:fillRect l="0" t="-14695" r="-8055" b="0"/>
            </a:stretch>
          </a:blipFill>
        </p:spPr>
      </p:sp>
      <p:sp>
        <p:nvSpPr>
          <p:cNvPr name="TextBox 5" id="5"/>
          <p:cNvSpPr txBox="true"/>
          <p:nvPr/>
        </p:nvSpPr>
        <p:spPr>
          <a:xfrm rot="0">
            <a:off x="580331" y="323409"/>
            <a:ext cx="11112665" cy="819150"/>
          </a:xfrm>
          <a:prstGeom prst="rect">
            <a:avLst/>
          </a:prstGeom>
        </p:spPr>
        <p:txBody>
          <a:bodyPr anchor="t" rtlCol="false" tIns="0" lIns="0" bIns="0" rIns="0">
            <a:spAutoFit/>
          </a:bodyPr>
          <a:lstStyle/>
          <a:p>
            <a:pPr algn="l">
              <a:lnSpc>
                <a:spcPts val="5759"/>
              </a:lnSpc>
            </a:pPr>
            <a:r>
              <a:rPr lang="en-US" sz="4800" b="true">
                <a:solidFill>
                  <a:srgbClr val="46B0FA"/>
                </a:solidFill>
                <a:latin typeface="Times New Roman Bold"/>
                <a:ea typeface="Times New Roman Bold"/>
                <a:cs typeface="Times New Roman Bold"/>
                <a:sym typeface="Times New Roman Bold"/>
              </a:rPr>
              <a:t>References</a:t>
            </a:r>
          </a:p>
        </p:txBody>
      </p:sp>
      <p:sp>
        <p:nvSpPr>
          <p:cNvPr name="TextBox 6" id="6"/>
          <p:cNvSpPr txBox="true"/>
          <p:nvPr/>
        </p:nvSpPr>
        <p:spPr>
          <a:xfrm rot="0">
            <a:off x="1335404" y="1462446"/>
            <a:ext cx="14668623" cy="2105025"/>
          </a:xfrm>
          <a:prstGeom prst="rect">
            <a:avLst/>
          </a:prstGeom>
        </p:spPr>
        <p:txBody>
          <a:bodyPr anchor="t" rtlCol="false" tIns="0" lIns="0" bIns="0" rIns="0">
            <a:spAutoFit/>
          </a:bodyPr>
          <a:lstStyle/>
          <a:p>
            <a:pPr algn="just" marL="415949" indent="-207975" lvl="1">
              <a:lnSpc>
                <a:spcPts val="2759"/>
              </a:lnSpc>
              <a:buAutoNum type="arabicPeriod" startAt="1"/>
            </a:pPr>
            <a:r>
              <a:rPr lang="en-US" sz="2299">
                <a:solidFill>
                  <a:srgbClr val="374151"/>
                </a:solidFill>
                <a:latin typeface="Times New Roman"/>
                <a:ea typeface="Times New Roman"/>
                <a:cs typeface="Times New Roman"/>
                <a:sym typeface="Times New Roman"/>
              </a:rPr>
              <a:t>Rahman, J. S., Gedeon, T., Caldwell, S., Jones, R., &amp; Jin, Z. (2021). Towards effective music therapy for mental health care using machine learning tools: Human affective reasoning and music genres. Journal of Artificial Intelligence and Soft Computing Research, 11(1), 5–20.</a:t>
            </a:r>
          </a:p>
          <a:p>
            <a:pPr algn="just" marL="415949" indent="-207975" lvl="1">
              <a:lnSpc>
                <a:spcPts val="2759"/>
              </a:lnSpc>
              <a:buAutoNum type="arabicPeriod" startAt="1"/>
            </a:pPr>
            <a:r>
              <a:rPr lang="en-US" sz="2299">
                <a:solidFill>
                  <a:srgbClr val="374151"/>
                </a:solidFill>
                <a:latin typeface="Times New Roman"/>
                <a:ea typeface="Times New Roman"/>
                <a:cs typeface="Times New Roman"/>
                <a:sym typeface="Times New Roman"/>
              </a:rPr>
              <a:t>McFerran, K. S., Garrido, S., &amp; Saarikallio, S. (2013). A critical interpretive synthesis of the literature linking music and adolescent mental health. Youth &amp; Society, 45(4), 1–18.</a:t>
            </a:r>
          </a:p>
          <a:p>
            <a:pPr algn="just">
              <a:lnSpc>
                <a:spcPts val="2759"/>
              </a:lnSpc>
            </a:pPr>
          </a:p>
        </p:txBody>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2"/>
            <a:stretch>
              <a:fillRect l="0" t="-14695" r="-8055" b="0"/>
            </a:stretch>
          </a:blipFill>
        </p:spPr>
      </p:sp>
      <p:sp>
        <p:nvSpPr>
          <p:cNvPr name="TextBox 5" id="5"/>
          <p:cNvSpPr txBox="true"/>
          <p:nvPr/>
        </p:nvSpPr>
        <p:spPr>
          <a:xfrm rot="0">
            <a:off x="2934381" y="5238414"/>
            <a:ext cx="12419238" cy="1847850"/>
          </a:xfrm>
          <a:prstGeom prst="rect">
            <a:avLst/>
          </a:prstGeom>
        </p:spPr>
        <p:txBody>
          <a:bodyPr anchor="t" rtlCol="false" tIns="0" lIns="0" bIns="0" rIns="0">
            <a:spAutoFit/>
          </a:bodyPr>
          <a:lstStyle/>
          <a:p>
            <a:pPr algn="ctr">
              <a:lnSpc>
                <a:spcPts val="12960"/>
              </a:lnSpc>
            </a:pPr>
            <a:r>
              <a:rPr lang="en-US" sz="10800" b="true">
                <a:solidFill>
                  <a:srgbClr val="46B0FA"/>
                </a:solidFill>
                <a:latin typeface="Times New Roman Bold"/>
                <a:ea typeface="Times New Roman Bold"/>
                <a:cs typeface="Times New Roman Bold"/>
                <a:sym typeface="Times New Roman Bold"/>
              </a:rPr>
              <a:t>Thank You</a:t>
            </a:r>
          </a:p>
        </p:txBody>
      </p:sp>
      <p:grpSp>
        <p:nvGrpSpPr>
          <p:cNvPr name="Group 6" id="6"/>
          <p:cNvGrpSpPr/>
          <p:nvPr/>
        </p:nvGrpSpPr>
        <p:grpSpPr>
          <a:xfrm rot="0">
            <a:off x="16002000" y="225707"/>
            <a:ext cx="2071869" cy="1024359"/>
            <a:chOff x="0" y="0"/>
            <a:chExt cx="2762492" cy="1365812"/>
          </a:xfrm>
        </p:grpSpPr>
        <p:sp>
          <p:nvSpPr>
            <p:cNvPr name="Freeform 7" id="7"/>
            <p:cNvSpPr/>
            <p:nvPr/>
          </p:nvSpPr>
          <p:spPr>
            <a:xfrm flipH="false" flipV="false" rot="0">
              <a:off x="0" y="0"/>
              <a:ext cx="2762504" cy="1365758"/>
            </a:xfrm>
            <a:custGeom>
              <a:avLst/>
              <a:gdLst/>
              <a:ahLst/>
              <a:cxnLst/>
              <a:rect r="r" b="b" t="t" l="l"/>
              <a:pathLst>
                <a:path h="1365758" w="2762504">
                  <a:moveTo>
                    <a:pt x="0" y="0"/>
                  </a:moveTo>
                  <a:lnTo>
                    <a:pt x="2762504" y="0"/>
                  </a:lnTo>
                  <a:lnTo>
                    <a:pt x="2762504" y="1365758"/>
                  </a:lnTo>
                  <a:lnTo>
                    <a:pt x="0" y="1365758"/>
                  </a:lnTo>
                  <a:close/>
                </a:path>
              </a:pathLst>
            </a:custGeom>
            <a:solidFill>
              <a:srgbClr val="FFFFFF"/>
            </a:solidFill>
          </p:spPr>
        </p:sp>
      </p:grpSp>
      <p:sp>
        <p:nvSpPr>
          <p:cNvPr name="Freeform 8" id="8" descr="A picture containing text, clipart  Description automatically generated"/>
          <p:cNvSpPr/>
          <p:nvPr/>
        </p:nvSpPr>
        <p:spPr>
          <a:xfrm flipH="false" flipV="false" rot="0">
            <a:off x="5989320" y="2564981"/>
            <a:ext cx="6309360" cy="2710281"/>
          </a:xfrm>
          <a:custGeom>
            <a:avLst/>
            <a:gdLst/>
            <a:ahLst/>
            <a:cxnLst/>
            <a:rect r="r" b="b" t="t" l="l"/>
            <a:pathLst>
              <a:path h="2710281" w="6309360">
                <a:moveTo>
                  <a:pt x="0" y="0"/>
                </a:moveTo>
                <a:lnTo>
                  <a:pt x="6309360" y="0"/>
                </a:lnTo>
                <a:lnTo>
                  <a:pt x="6309360" y="2710281"/>
                </a:lnTo>
                <a:lnTo>
                  <a:pt x="0" y="2710281"/>
                </a:lnTo>
                <a:lnTo>
                  <a:pt x="0" y="0"/>
                </a:lnTo>
                <a:close/>
              </a:path>
            </a:pathLst>
          </a:custGeom>
          <a:blipFill>
            <a:blip r:embed="rId2"/>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5" id="5"/>
          <p:cNvSpPr txBox="true"/>
          <p:nvPr/>
        </p:nvSpPr>
        <p:spPr>
          <a:xfrm rot="0">
            <a:off x="580331" y="284220"/>
            <a:ext cx="11112665" cy="819150"/>
          </a:xfrm>
          <a:prstGeom prst="rect">
            <a:avLst/>
          </a:prstGeom>
        </p:spPr>
        <p:txBody>
          <a:bodyPr anchor="t" rtlCol="false" tIns="0" lIns="0" bIns="0" rIns="0">
            <a:spAutoFit/>
          </a:bodyPr>
          <a:lstStyle/>
          <a:p>
            <a:pPr algn="l">
              <a:lnSpc>
                <a:spcPts val="5759"/>
              </a:lnSpc>
            </a:pPr>
            <a:r>
              <a:rPr lang="en-US" sz="4800" b="true">
                <a:solidFill>
                  <a:srgbClr val="46B0FA"/>
                </a:solidFill>
                <a:latin typeface="Times New Roman Bold"/>
                <a:ea typeface="Times New Roman Bold"/>
                <a:cs typeface="Times New Roman Bold"/>
                <a:sym typeface="Times New Roman Bold"/>
              </a:rPr>
              <a:t>Abstract</a:t>
            </a:r>
          </a:p>
        </p:txBody>
      </p:sp>
      <p:sp>
        <p:nvSpPr>
          <p:cNvPr name="TextBox 6" id="6"/>
          <p:cNvSpPr txBox="true"/>
          <p:nvPr/>
        </p:nvSpPr>
        <p:spPr>
          <a:xfrm rot="0">
            <a:off x="580331" y="1409700"/>
            <a:ext cx="16969659" cy="4181475"/>
          </a:xfrm>
          <a:prstGeom prst="rect">
            <a:avLst/>
          </a:prstGeom>
        </p:spPr>
        <p:txBody>
          <a:bodyPr anchor="t" rtlCol="false" tIns="0" lIns="0" bIns="0" rIns="0">
            <a:spAutoFit/>
          </a:bodyPr>
          <a:lstStyle/>
          <a:p>
            <a:pPr algn="l">
              <a:lnSpc>
                <a:spcPts val="3600"/>
              </a:lnSpc>
            </a:pPr>
            <a:r>
              <a:rPr lang="en-US" sz="3000" spc="27">
                <a:solidFill>
                  <a:srgbClr val="000000"/>
                </a:solidFill>
                <a:latin typeface="Times New Roman"/>
                <a:ea typeface="Times New Roman"/>
                <a:cs typeface="Times New Roman"/>
                <a:sym typeface="Times New Roman"/>
              </a:rPr>
              <a:t>This project explores the intricate relationship between music preferences and mental health outcomes using predictive modeling. By analyzing a diverse dataset containing psychological parameters such as Conscientiousness, Neuroticism, Extraversion, and K-10 scores, the model uncovers patterns that connect musical choices with mental well-being.</a:t>
            </a:r>
          </a:p>
          <a:p>
            <a:pPr algn="l">
              <a:lnSpc>
                <a:spcPts val="3600"/>
              </a:lnSpc>
            </a:pPr>
          </a:p>
          <a:p>
            <a:pPr algn="l">
              <a:lnSpc>
                <a:spcPts val="3600"/>
              </a:lnSpc>
            </a:pPr>
            <a:r>
              <a:rPr lang="en-US" sz="3000" spc="28">
                <a:solidFill>
                  <a:srgbClr val="000000"/>
                </a:solidFill>
                <a:latin typeface="Times New Roman"/>
                <a:ea typeface="Times New Roman"/>
                <a:cs typeface="Times New Roman"/>
                <a:sym typeface="Times New Roman"/>
              </a:rPr>
              <a:t>With an emphasis on ethical considerations, this project utilizes anonymized, publicly available datasets to ensure privacy. Our findings aim to enhance understanding of the emotional and cognitive impacts of music, offering valuable applications in mental health analytics and personalized interventions.</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5" id="5"/>
          <p:cNvSpPr txBox="true"/>
          <p:nvPr/>
        </p:nvSpPr>
        <p:spPr>
          <a:xfrm rot="0">
            <a:off x="580331" y="284220"/>
            <a:ext cx="11112665" cy="819150"/>
          </a:xfrm>
          <a:prstGeom prst="rect">
            <a:avLst/>
          </a:prstGeom>
        </p:spPr>
        <p:txBody>
          <a:bodyPr anchor="t" rtlCol="false" tIns="0" lIns="0" bIns="0" rIns="0">
            <a:spAutoFit/>
          </a:bodyPr>
          <a:lstStyle/>
          <a:p>
            <a:pPr algn="l">
              <a:lnSpc>
                <a:spcPts val="5759"/>
              </a:lnSpc>
            </a:pPr>
            <a:r>
              <a:rPr lang="en-US" sz="4800" b="true">
                <a:solidFill>
                  <a:srgbClr val="46B0FA"/>
                </a:solidFill>
                <a:latin typeface="Times New Roman Bold"/>
                <a:ea typeface="Times New Roman Bold"/>
                <a:cs typeface="Times New Roman Bold"/>
                <a:sym typeface="Times New Roman Bold"/>
              </a:rPr>
              <a:t>Introduction</a:t>
            </a:r>
          </a:p>
        </p:txBody>
      </p:sp>
      <p:sp>
        <p:nvSpPr>
          <p:cNvPr name="TextBox 6" id="6"/>
          <p:cNvSpPr txBox="true"/>
          <p:nvPr/>
        </p:nvSpPr>
        <p:spPr>
          <a:xfrm rot="0">
            <a:off x="580331" y="1289639"/>
            <a:ext cx="14668623" cy="723900"/>
          </a:xfrm>
          <a:prstGeom prst="rect">
            <a:avLst/>
          </a:prstGeom>
        </p:spPr>
        <p:txBody>
          <a:bodyPr anchor="t" rtlCol="false" tIns="0" lIns="0" bIns="0" rIns="0">
            <a:spAutoFit/>
          </a:bodyPr>
          <a:lstStyle/>
          <a:p>
            <a:pPr algn="l">
              <a:lnSpc>
                <a:spcPts val="5040"/>
              </a:lnSpc>
            </a:pPr>
            <a:r>
              <a:rPr lang="en-US" sz="4200">
                <a:solidFill>
                  <a:srgbClr val="FF0000"/>
                </a:solidFill>
                <a:latin typeface="Times New Roman"/>
                <a:ea typeface="Times New Roman"/>
                <a:cs typeface="Times New Roman"/>
                <a:sym typeface="Times New Roman"/>
              </a:rPr>
              <a:t>Technical Concepts used</a:t>
            </a:r>
          </a:p>
        </p:txBody>
      </p:sp>
      <p:sp>
        <p:nvSpPr>
          <p:cNvPr name="TextBox 7" id="7"/>
          <p:cNvSpPr txBox="true"/>
          <p:nvPr/>
        </p:nvSpPr>
        <p:spPr>
          <a:xfrm rot="0">
            <a:off x="854877" y="1992554"/>
            <a:ext cx="16969659" cy="7839075"/>
          </a:xfrm>
          <a:prstGeom prst="rect">
            <a:avLst/>
          </a:prstGeom>
        </p:spPr>
        <p:txBody>
          <a:bodyPr anchor="t" rtlCol="false" tIns="0" lIns="0" bIns="0" rIns="0">
            <a:spAutoFit/>
          </a:bodyPr>
          <a:lstStyle/>
          <a:p>
            <a:pPr algn="l">
              <a:lnSpc>
                <a:spcPts val="3600"/>
              </a:lnSpc>
            </a:pPr>
            <a:r>
              <a:rPr lang="en-US" sz="3000" spc="28">
                <a:solidFill>
                  <a:srgbClr val="000000"/>
                </a:solidFill>
                <a:latin typeface="Times New Roman"/>
                <a:ea typeface="Times New Roman"/>
                <a:cs typeface="Times New Roman"/>
                <a:sym typeface="Times New Roman"/>
              </a:rPr>
              <a:t>The technical concepts used in our project are:</a:t>
            </a:r>
          </a:p>
          <a:p>
            <a:pPr algn="l">
              <a:lnSpc>
                <a:spcPts val="3600"/>
              </a:lnSpc>
            </a:pPr>
          </a:p>
          <a:p>
            <a:pPr algn="l">
              <a:lnSpc>
                <a:spcPts val="3600"/>
              </a:lnSpc>
            </a:pPr>
            <a:r>
              <a:rPr lang="en-US" sz="3000" spc="28">
                <a:solidFill>
                  <a:srgbClr val="000000"/>
                </a:solidFill>
                <a:latin typeface="Times New Roman"/>
                <a:ea typeface="Times New Roman"/>
                <a:cs typeface="Times New Roman"/>
                <a:sym typeface="Times New Roman"/>
              </a:rPr>
              <a:t>1.</a:t>
            </a:r>
            <a:r>
              <a:rPr lang="en-US" b="true" sz="3000" spc="28">
                <a:solidFill>
                  <a:srgbClr val="000000"/>
                </a:solidFill>
                <a:latin typeface="Times New Roman Bold"/>
                <a:ea typeface="Times New Roman Bold"/>
                <a:cs typeface="Times New Roman Bold"/>
                <a:sym typeface="Times New Roman Bold"/>
              </a:rPr>
              <a:t> Machine Learning Algorithms</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XGBoost: Gradient-boosted decision tree algorithm for robust and efficient predictions.</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Random Forest: Ensemble method used for classification and regression tasks.</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Linear </a:t>
            </a:r>
            <a:r>
              <a:rPr lang="en-US" sz="3000" spc="27">
                <a:solidFill>
                  <a:srgbClr val="000000"/>
                </a:solidFill>
                <a:latin typeface="Times New Roman"/>
                <a:ea typeface="Times New Roman"/>
                <a:cs typeface="Times New Roman"/>
                <a:sym typeface="Times New Roman"/>
              </a:rPr>
              <a:t>Regression: Statistical method for modeling relationships between variables.</a:t>
            </a:r>
          </a:p>
          <a:p>
            <a:pPr algn="l">
              <a:lnSpc>
                <a:spcPts val="3600"/>
              </a:lnSpc>
            </a:pPr>
            <a:r>
              <a:rPr lang="en-US" sz="3000" spc="27">
                <a:solidFill>
                  <a:srgbClr val="000000"/>
                </a:solidFill>
                <a:latin typeface="Times New Roman"/>
                <a:ea typeface="Times New Roman"/>
                <a:cs typeface="Times New Roman"/>
                <a:sym typeface="Times New Roman"/>
              </a:rPr>
              <a:t>2.</a:t>
            </a:r>
            <a:r>
              <a:rPr lang="en-US" b="true" sz="3000" spc="27">
                <a:solidFill>
                  <a:srgbClr val="000000"/>
                </a:solidFill>
                <a:latin typeface="Times New Roman Bold"/>
                <a:ea typeface="Times New Roman Bold"/>
                <a:cs typeface="Times New Roman Bold"/>
                <a:sym typeface="Times New Roman Bold"/>
              </a:rPr>
              <a:t> </a:t>
            </a:r>
            <a:r>
              <a:rPr lang="en-US" b="true" sz="3000" spc="27">
                <a:solidFill>
                  <a:srgbClr val="000000"/>
                </a:solidFill>
                <a:latin typeface="Times New Roman Bold"/>
                <a:ea typeface="Times New Roman Bold"/>
                <a:cs typeface="Times New Roman Bold"/>
                <a:sym typeface="Times New Roman Bold"/>
              </a:rPr>
              <a:t>Data Preprocessing</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Data Cleaning: Handling missing, inconsistent, or noisy</a:t>
            </a:r>
            <a:r>
              <a:rPr lang="en-US" sz="3000" spc="27">
                <a:solidFill>
                  <a:srgbClr val="000000"/>
                </a:solidFill>
                <a:latin typeface="Times New Roman"/>
                <a:ea typeface="Times New Roman"/>
                <a:cs typeface="Times New Roman"/>
                <a:sym typeface="Times New Roman"/>
              </a:rPr>
              <a:t> data for better model performance.</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Feature Engineering: Extracting relevant features like personality traits (Openness, Conscientiousness, Neuroticism) and mental health indicators (K-10 scores).</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Normalization and Scaling: Ensuring all features are on a comparable scale for accurate modeling.</a:t>
            </a:r>
          </a:p>
          <a:p>
            <a:pPr algn="l">
              <a:lnSpc>
                <a:spcPts val="3600"/>
              </a:lnSpc>
            </a:pPr>
          </a:p>
          <a:p>
            <a:pPr algn="l">
              <a:lnSpc>
                <a:spcPts val="3600"/>
              </a:lnSpc>
            </a:pPr>
            <a:r>
              <a:rPr lang="en-US" sz="3000" spc="27">
                <a:solidFill>
                  <a:srgbClr val="000000"/>
                </a:solidFill>
                <a:latin typeface="Times New Roman"/>
                <a:ea typeface="Times New Roman"/>
                <a:cs typeface="Times New Roman"/>
                <a:sym typeface="Times New Roman"/>
              </a:rPr>
              <a:t>3. </a:t>
            </a:r>
            <a:r>
              <a:rPr lang="en-US" b="true" sz="3000" spc="27">
                <a:solidFill>
                  <a:srgbClr val="000000"/>
                </a:solidFill>
                <a:latin typeface="Times New Roman Bold"/>
                <a:ea typeface="Times New Roman Bold"/>
                <a:cs typeface="Times New Roman Bold"/>
                <a:sym typeface="Times New Roman Bold"/>
              </a:rPr>
              <a:t>Psychological and Personality Metrics</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Incorporation of the Big Five Personality Traits (Openness, Conscientiousness, Extraversion, Agreeableness, Neuroticism).</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Use of K-10 Mental Health Scale to measure psychological distress levels.</a:t>
            </a:r>
          </a:p>
          <a:p>
            <a:pPr algn="l" marL="542925" indent="-271462" lvl="1">
              <a:lnSpc>
                <a:spcPts val="3600"/>
              </a:lnSpc>
            </a:pP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3" id="3"/>
          <p:cNvSpPr txBox="true"/>
          <p:nvPr/>
        </p:nvSpPr>
        <p:spPr>
          <a:xfrm rot="0">
            <a:off x="580331" y="284220"/>
            <a:ext cx="11112665" cy="819150"/>
          </a:xfrm>
          <a:prstGeom prst="rect">
            <a:avLst/>
          </a:prstGeom>
        </p:spPr>
        <p:txBody>
          <a:bodyPr anchor="t" rtlCol="false" tIns="0" lIns="0" bIns="0" rIns="0">
            <a:spAutoFit/>
          </a:bodyPr>
          <a:lstStyle/>
          <a:p>
            <a:pPr algn="l">
              <a:lnSpc>
                <a:spcPts val="5759"/>
              </a:lnSpc>
            </a:pPr>
            <a:r>
              <a:rPr lang="en-US" sz="4800" b="true">
                <a:solidFill>
                  <a:srgbClr val="46B0FA"/>
                </a:solidFill>
                <a:latin typeface="Times New Roman Bold"/>
                <a:ea typeface="Times New Roman Bold"/>
                <a:cs typeface="Times New Roman Bold"/>
                <a:sym typeface="Times New Roman Bold"/>
              </a:rPr>
              <a:t>Introduction</a:t>
            </a:r>
          </a:p>
        </p:txBody>
      </p:sp>
      <p:grpSp>
        <p:nvGrpSpPr>
          <p:cNvPr name="Group 4" id="4"/>
          <p:cNvGrpSpPr/>
          <p:nvPr/>
        </p:nvGrpSpPr>
        <p:grpSpPr>
          <a:xfrm rot="0">
            <a:off x="84471" y="84659"/>
            <a:ext cx="18082856" cy="10094025"/>
            <a:chOff x="0" y="0"/>
            <a:chExt cx="24053972" cy="13427160"/>
          </a:xfrm>
        </p:grpSpPr>
        <p:sp>
          <p:nvSpPr>
            <p:cNvPr name="Freeform 5" id="5"/>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TextBox 6" id="6"/>
          <p:cNvSpPr txBox="true"/>
          <p:nvPr/>
        </p:nvSpPr>
        <p:spPr>
          <a:xfrm rot="0">
            <a:off x="580331" y="1108042"/>
            <a:ext cx="17241998" cy="8858250"/>
          </a:xfrm>
          <a:prstGeom prst="rect">
            <a:avLst/>
          </a:prstGeom>
        </p:spPr>
        <p:txBody>
          <a:bodyPr anchor="t" rtlCol="false" tIns="0" lIns="0" bIns="0" rIns="0">
            <a:spAutoFit/>
          </a:bodyPr>
          <a:lstStyle/>
          <a:p>
            <a:pPr algn="l">
              <a:lnSpc>
                <a:spcPts val="3358"/>
              </a:lnSpc>
            </a:pPr>
            <a:r>
              <a:rPr lang="en-US" sz="2798" spc="26">
                <a:solidFill>
                  <a:srgbClr val="FF0000"/>
                </a:solidFill>
                <a:latin typeface="Times New Roman"/>
                <a:ea typeface="Times New Roman"/>
                <a:cs typeface="Times New Roman"/>
                <a:sym typeface="Times New Roman"/>
              </a:rPr>
              <a:t>Motivation</a:t>
            </a:r>
          </a:p>
          <a:p>
            <a:pPr algn="l">
              <a:lnSpc>
                <a:spcPts val="3358"/>
              </a:lnSpc>
            </a:pPr>
            <a:r>
              <a:rPr lang="en-US" sz="2798" spc="25">
                <a:solidFill>
                  <a:srgbClr val="000000"/>
                </a:solidFill>
                <a:latin typeface="Times New Roman"/>
                <a:ea typeface="Times New Roman"/>
                <a:cs typeface="Times New Roman"/>
                <a:sym typeface="Times New Roman"/>
              </a:rPr>
              <a:t>Music</a:t>
            </a:r>
            <a:r>
              <a:rPr lang="en-US" sz="2798" spc="25">
                <a:solidFill>
                  <a:srgbClr val="000000"/>
                </a:solidFill>
                <a:latin typeface="Times New Roman"/>
                <a:ea typeface="Times New Roman"/>
                <a:cs typeface="Times New Roman"/>
                <a:sym typeface="Times New Roman"/>
              </a:rPr>
              <a:t> is</a:t>
            </a:r>
            <a:r>
              <a:rPr lang="en-US" sz="2798" spc="25">
                <a:solidFill>
                  <a:srgbClr val="000000"/>
                </a:solidFill>
                <a:latin typeface="Times New Roman"/>
                <a:ea typeface="Times New Roman"/>
                <a:cs typeface="Times New Roman"/>
                <a:sym typeface="Times New Roman"/>
              </a:rPr>
              <a:t> </a:t>
            </a:r>
            <a:r>
              <a:rPr lang="en-US" sz="2798" spc="25">
                <a:solidFill>
                  <a:srgbClr val="000000"/>
                </a:solidFill>
                <a:latin typeface="Times New Roman"/>
                <a:ea typeface="Times New Roman"/>
                <a:cs typeface="Times New Roman"/>
                <a:sym typeface="Times New Roman"/>
              </a:rPr>
              <a:t>a</a:t>
            </a:r>
            <a:r>
              <a:rPr lang="en-US" sz="2798" spc="25">
                <a:solidFill>
                  <a:srgbClr val="000000"/>
                </a:solidFill>
                <a:latin typeface="Times New Roman"/>
                <a:ea typeface="Times New Roman"/>
                <a:cs typeface="Times New Roman"/>
                <a:sym typeface="Times New Roman"/>
              </a:rPr>
              <a:t> univ</a:t>
            </a:r>
            <a:r>
              <a:rPr lang="en-US" sz="2798" spc="25">
                <a:solidFill>
                  <a:srgbClr val="000000"/>
                </a:solidFill>
                <a:latin typeface="Times New Roman"/>
                <a:ea typeface="Times New Roman"/>
                <a:cs typeface="Times New Roman"/>
                <a:sym typeface="Times New Roman"/>
              </a:rPr>
              <a:t>er</a:t>
            </a:r>
            <a:r>
              <a:rPr lang="en-US" sz="2798" spc="25">
                <a:solidFill>
                  <a:srgbClr val="000000"/>
                </a:solidFill>
                <a:latin typeface="Times New Roman"/>
                <a:ea typeface="Times New Roman"/>
                <a:cs typeface="Times New Roman"/>
                <a:sym typeface="Times New Roman"/>
              </a:rPr>
              <a:t>sal</a:t>
            </a:r>
            <a:r>
              <a:rPr lang="en-US" sz="2798" spc="25">
                <a:solidFill>
                  <a:srgbClr val="000000"/>
                </a:solidFill>
                <a:latin typeface="Times New Roman"/>
                <a:ea typeface="Times New Roman"/>
                <a:cs typeface="Times New Roman"/>
                <a:sym typeface="Times New Roman"/>
              </a:rPr>
              <a:t> l</a:t>
            </a:r>
            <a:r>
              <a:rPr lang="en-US" sz="2798" spc="25">
                <a:solidFill>
                  <a:srgbClr val="000000"/>
                </a:solidFill>
                <a:latin typeface="Times New Roman"/>
                <a:ea typeface="Times New Roman"/>
                <a:cs typeface="Times New Roman"/>
                <a:sym typeface="Times New Roman"/>
              </a:rPr>
              <a:t>a</a:t>
            </a:r>
            <a:r>
              <a:rPr lang="en-US" sz="2798" spc="25">
                <a:solidFill>
                  <a:srgbClr val="000000"/>
                </a:solidFill>
                <a:latin typeface="Times New Roman"/>
                <a:ea typeface="Times New Roman"/>
                <a:cs typeface="Times New Roman"/>
                <a:sym typeface="Times New Roman"/>
              </a:rPr>
              <a:t>n</a:t>
            </a:r>
            <a:r>
              <a:rPr lang="en-US" sz="2798" spc="25">
                <a:solidFill>
                  <a:srgbClr val="000000"/>
                </a:solidFill>
                <a:latin typeface="Times New Roman"/>
                <a:ea typeface="Times New Roman"/>
                <a:cs typeface="Times New Roman"/>
                <a:sym typeface="Times New Roman"/>
              </a:rPr>
              <a:t>g</a:t>
            </a:r>
            <a:r>
              <a:rPr lang="en-US" sz="2798" spc="25">
                <a:solidFill>
                  <a:srgbClr val="000000"/>
                </a:solidFill>
                <a:latin typeface="Times New Roman"/>
                <a:ea typeface="Times New Roman"/>
                <a:cs typeface="Times New Roman"/>
                <a:sym typeface="Times New Roman"/>
              </a:rPr>
              <a:t>uage that profoundly impacts human emotions, cognition, and mental well-being. However, the extent to which music preferences</a:t>
            </a:r>
            <a:r>
              <a:rPr lang="en-US" sz="2798" spc="25">
                <a:solidFill>
                  <a:srgbClr val="000000"/>
                </a:solidFill>
                <a:latin typeface="Times New Roman"/>
                <a:ea typeface="Times New Roman"/>
                <a:cs typeface="Times New Roman"/>
                <a:sym typeface="Times New Roman"/>
              </a:rPr>
              <a:t> influence m</a:t>
            </a:r>
            <a:r>
              <a:rPr lang="en-US" sz="2798" spc="25">
                <a:solidFill>
                  <a:srgbClr val="000000"/>
                </a:solidFill>
                <a:latin typeface="Times New Roman"/>
                <a:ea typeface="Times New Roman"/>
                <a:cs typeface="Times New Roman"/>
                <a:sym typeface="Times New Roman"/>
              </a:rPr>
              <a:t>ental </a:t>
            </a:r>
            <a:r>
              <a:rPr lang="en-US" sz="2798" spc="25">
                <a:solidFill>
                  <a:srgbClr val="000000"/>
                </a:solidFill>
                <a:latin typeface="Times New Roman"/>
                <a:ea typeface="Times New Roman"/>
                <a:cs typeface="Times New Roman"/>
                <a:sym typeface="Times New Roman"/>
              </a:rPr>
              <a:t>he</a:t>
            </a:r>
            <a:r>
              <a:rPr lang="en-US" sz="2798" spc="25">
                <a:solidFill>
                  <a:srgbClr val="000000"/>
                </a:solidFill>
                <a:latin typeface="Times New Roman"/>
                <a:ea typeface="Times New Roman"/>
                <a:cs typeface="Times New Roman"/>
                <a:sym typeface="Times New Roman"/>
              </a:rPr>
              <a:t>a</a:t>
            </a:r>
            <a:r>
              <a:rPr lang="en-US" sz="2798" spc="25">
                <a:solidFill>
                  <a:srgbClr val="000000"/>
                </a:solidFill>
                <a:latin typeface="Times New Roman"/>
                <a:ea typeface="Times New Roman"/>
                <a:cs typeface="Times New Roman"/>
                <a:sym typeface="Times New Roman"/>
              </a:rPr>
              <a:t>lth r</a:t>
            </a:r>
            <a:r>
              <a:rPr lang="en-US" sz="2798" spc="25">
                <a:solidFill>
                  <a:srgbClr val="000000"/>
                </a:solidFill>
                <a:latin typeface="Times New Roman"/>
                <a:ea typeface="Times New Roman"/>
                <a:cs typeface="Times New Roman"/>
                <a:sym typeface="Times New Roman"/>
              </a:rPr>
              <a:t>em</a:t>
            </a:r>
            <a:r>
              <a:rPr lang="en-US" sz="2798" spc="25">
                <a:solidFill>
                  <a:srgbClr val="000000"/>
                </a:solidFill>
                <a:latin typeface="Times New Roman"/>
                <a:ea typeface="Times New Roman"/>
                <a:cs typeface="Times New Roman"/>
                <a:sym typeface="Times New Roman"/>
              </a:rPr>
              <a:t>ai</a:t>
            </a:r>
            <a:r>
              <a:rPr lang="en-US" sz="2798" spc="25">
                <a:solidFill>
                  <a:srgbClr val="000000"/>
                </a:solidFill>
                <a:latin typeface="Times New Roman"/>
                <a:ea typeface="Times New Roman"/>
                <a:cs typeface="Times New Roman"/>
                <a:sym typeface="Times New Roman"/>
              </a:rPr>
              <a:t>n</a:t>
            </a:r>
            <a:r>
              <a:rPr lang="en-US" sz="2798" spc="25">
                <a:solidFill>
                  <a:srgbClr val="000000"/>
                </a:solidFill>
                <a:latin typeface="Times New Roman"/>
                <a:ea typeface="Times New Roman"/>
                <a:cs typeface="Times New Roman"/>
                <a:sym typeface="Times New Roman"/>
              </a:rPr>
              <a:t>s u</a:t>
            </a:r>
            <a:r>
              <a:rPr lang="en-US" sz="2798" spc="25">
                <a:solidFill>
                  <a:srgbClr val="000000"/>
                </a:solidFill>
                <a:latin typeface="Times New Roman"/>
                <a:ea typeface="Times New Roman"/>
                <a:cs typeface="Times New Roman"/>
                <a:sym typeface="Times New Roman"/>
              </a:rPr>
              <a:t>nderexplored. This project was inspired by the following key motivations:</a:t>
            </a:r>
          </a:p>
          <a:p>
            <a:pPr algn="l" marL="604192" indent="-302096" lvl="1">
              <a:lnSpc>
                <a:spcPts val="3358"/>
              </a:lnSpc>
              <a:buAutoNum type="arabicPeriod" startAt="1"/>
            </a:pPr>
            <a:r>
              <a:rPr lang="en-US" b="true" sz="2798" spc="25">
                <a:solidFill>
                  <a:srgbClr val="000000"/>
                </a:solidFill>
                <a:latin typeface="Times New Roman Bold"/>
                <a:ea typeface="Times New Roman Bold"/>
                <a:cs typeface="Times New Roman Bold"/>
                <a:sym typeface="Times New Roman Bold"/>
              </a:rPr>
              <a:t>Rising Mental Health Concerns</a:t>
            </a:r>
          </a:p>
          <a:p>
            <a:pPr algn="l" marL="1208385" indent="-402795" lvl="2">
              <a:lnSpc>
                <a:spcPts val="3358"/>
              </a:lnSpc>
              <a:buFont typeface="Arial"/>
              <a:buChar char="⚬"/>
            </a:pPr>
            <a:r>
              <a:rPr lang="en-US" sz="2798" spc="25">
                <a:solidFill>
                  <a:srgbClr val="000000"/>
                </a:solidFill>
                <a:latin typeface="Times New Roman"/>
                <a:ea typeface="Times New Roman"/>
                <a:cs typeface="Times New Roman"/>
                <a:sym typeface="Times New Roman"/>
              </a:rPr>
              <a:t>With increasing awareness of mental health issues worldwide, understanding unconventional yet impactful factors like music</a:t>
            </a:r>
            <a:r>
              <a:rPr lang="en-US" sz="2798" spc="25">
                <a:solidFill>
                  <a:srgbClr val="000000"/>
                </a:solidFill>
                <a:latin typeface="Times New Roman"/>
                <a:ea typeface="Times New Roman"/>
                <a:cs typeface="Times New Roman"/>
                <a:sym typeface="Times New Roman"/>
              </a:rPr>
              <a:t> b</a:t>
            </a:r>
            <a:r>
              <a:rPr lang="en-US" sz="2798" spc="25">
                <a:solidFill>
                  <a:srgbClr val="000000"/>
                </a:solidFill>
                <a:latin typeface="Times New Roman"/>
                <a:ea typeface="Times New Roman"/>
                <a:cs typeface="Times New Roman"/>
                <a:sym typeface="Times New Roman"/>
              </a:rPr>
              <a:t>e</a:t>
            </a:r>
            <a:r>
              <a:rPr lang="en-US" sz="2798" spc="25">
                <a:solidFill>
                  <a:srgbClr val="000000"/>
                </a:solidFill>
                <a:latin typeface="Times New Roman"/>
                <a:ea typeface="Times New Roman"/>
                <a:cs typeface="Times New Roman"/>
                <a:sym typeface="Times New Roman"/>
              </a:rPr>
              <a:t>c</a:t>
            </a:r>
            <a:r>
              <a:rPr lang="en-US" sz="2798" spc="25">
                <a:solidFill>
                  <a:srgbClr val="000000"/>
                </a:solidFill>
                <a:latin typeface="Times New Roman"/>
                <a:ea typeface="Times New Roman"/>
                <a:cs typeface="Times New Roman"/>
                <a:sym typeface="Times New Roman"/>
              </a:rPr>
              <a:t>o</a:t>
            </a:r>
            <a:r>
              <a:rPr lang="en-US" sz="2798" spc="25">
                <a:solidFill>
                  <a:srgbClr val="000000"/>
                </a:solidFill>
                <a:latin typeface="Times New Roman"/>
                <a:ea typeface="Times New Roman"/>
                <a:cs typeface="Times New Roman"/>
                <a:sym typeface="Times New Roman"/>
              </a:rPr>
              <a:t>mes c</a:t>
            </a:r>
            <a:r>
              <a:rPr lang="en-US" sz="2798" spc="25">
                <a:solidFill>
                  <a:srgbClr val="000000"/>
                </a:solidFill>
                <a:latin typeface="Times New Roman"/>
                <a:ea typeface="Times New Roman"/>
                <a:cs typeface="Times New Roman"/>
                <a:sym typeface="Times New Roman"/>
              </a:rPr>
              <a:t>r</a:t>
            </a:r>
            <a:r>
              <a:rPr lang="en-US" sz="2798" spc="25">
                <a:solidFill>
                  <a:srgbClr val="000000"/>
                </a:solidFill>
                <a:latin typeface="Times New Roman"/>
                <a:ea typeface="Times New Roman"/>
                <a:cs typeface="Times New Roman"/>
                <a:sym typeface="Times New Roman"/>
              </a:rPr>
              <a:t>uci</a:t>
            </a:r>
            <a:r>
              <a:rPr lang="en-US" sz="2798" spc="25">
                <a:solidFill>
                  <a:srgbClr val="000000"/>
                </a:solidFill>
                <a:latin typeface="Times New Roman"/>
                <a:ea typeface="Times New Roman"/>
                <a:cs typeface="Times New Roman"/>
                <a:sym typeface="Times New Roman"/>
              </a:rPr>
              <a:t>a</a:t>
            </a:r>
            <a:r>
              <a:rPr lang="en-US" sz="2798" spc="25">
                <a:solidFill>
                  <a:srgbClr val="000000"/>
                </a:solidFill>
                <a:latin typeface="Times New Roman"/>
                <a:ea typeface="Times New Roman"/>
                <a:cs typeface="Times New Roman"/>
                <a:sym typeface="Times New Roman"/>
              </a:rPr>
              <a:t>l for innovat</a:t>
            </a:r>
            <a:r>
              <a:rPr lang="en-US" sz="2798" spc="25">
                <a:solidFill>
                  <a:srgbClr val="000000"/>
                </a:solidFill>
                <a:latin typeface="Times New Roman"/>
                <a:ea typeface="Times New Roman"/>
                <a:cs typeface="Times New Roman"/>
                <a:sym typeface="Times New Roman"/>
              </a:rPr>
              <a:t>i</a:t>
            </a:r>
            <a:r>
              <a:rPr lang="en-US" sz="2798" spc="25">
                <a:solidFill>
                  <a:srgbClr val="000000"/>
                </a:solidFill>
                <a:latin typeface="Times New Roman"/>
                <a:ea typeface="Times New Roman"/>
                <a:cs typeface="Times New Roman"/>
                <a:sym typeface="Times New Roman"/>
              </a:rPr>
              <a:t>ve</a:t>
            </a:r>
            <a:r>
              <a:rPr lang="en-US" sz="2798" spc="25">
                <a:solidFill>
                  <a:srgbClr val="000000"/>
                </a:solidFill>
                <a:latin typeface="Times New Roman"/>
                <a:ea typeface="Times New Roman"/>
                <a:cs typeface="Times New Roman"/>
                <a:sym typeface="Times New Roman"/>
              </a:rPr>
              <a:t> </a:t>
            </a:r>
            <a:r>
              <a:rPr lang="en-US" sz="2798" spc="25">
                <a:solidFill>
                  <a:srgbClr val="000000"/>
                </a:solidFill>
                <a:latin typeface="Times New Roman"/>
                <a:ea typeface="Times New Roman"/>
                <a:cs typeface="Times New Roman"/>
                <a:sym typeface="Times New Roman"/>
              </a:rPr>
              <a:t>s</a:t>
            </a:r>
            <a:r>
              <a:rPr lang="en-US" sz="2798" spc="25">
                <a:solidFill>
                  <a:srgbClr val="000000"/>
                </a:solidFill>
                <a:latin typeface="Times New Roman"/>
                <a:ea typeface="Times New Roman"/>
                <a:cs typeface="Times New Roman"/>
                <a:sym typeface="Times New Roman"/>
              </a:rPr>
              <a:t>o</a:t>
            </a:r>
            <a:r>
              <a:rPr lang="en-US" sz="2798" spc="25">
                <a:solidFill>
                  <a:srgbClr val="000000"/>
                </a:solidFill>
                <a:latin typeface="Times New Roman"/>
                <a:ea typeface="Times New Roman"/>
                <a:cs typeface="Times New Roman"/>
                <a:sym typeface="Times New Roman"/>
              </a:rPr>
              <a:t>lut</a:t>
            </a:r>
            <a:r>
              <a:rPr lang="en-US" sz="2798" spc="25">
                <a:solidFill>
                  <a:srgbClr val="000000"/>
                </a:solidFill>
                <a:latin typeface="Times New Roman"/>
                <a:ea typeface="Times New Roman"/>
                <a:cs typeface="Times New Roman"/>
                <a:sym typeface="Times New Roman"/>
              </a:rPr>
              <a:t>i</a:t>
            </a:r>
            <a:r>
              <a:rPr lang="en-US" sz="2798" spc="25">
                <a:solidFill>
                  <a:srgbClr val="000000"/>
                </a:solidFill>
                <a:latin typeface="Times New Roman"/>
                <a:ea typeface="Times New Roman"/>
                <a:cs typeface="Times New Roman"/>
                <a:sym typeface="Times New Roman"/>
              </a:rPr>
              <a:t>o</a:t>
            </a:r>
            <a:r>
              <a:rPr lang="en-US" sz="2798" spc="25">
                <a:solidFill>
                  <a:srgbClr val="000000"/>
                </a:solidFill>
                <a:latin typeface="Times New Roman"/>
                <a:ea typeface="Times New Roman"/>
                <a:cs typeface="Times New Roman"/>
                <a:sym typeface="Times New Roman"/>
              </a:rPr>
              <a:t>n</a:t>
            </a:r>
            <a:r>
              <a:rPr lang="en-US" sz="2798" spc="25">
                <a:solidFill>
                  <a:srgbClr val="000000"/>
                </a:solidFill>
                <a:latin typeface="Times New Roman"/>
                <a:ea typeface="Times New Roman"/>
                <a:cs typeface="Times New Roman"/>
                <a:sym typeface="Times New Roman"/>
              </a:rPr>
              <a:t>s.</a:t>
            </a:r>
          </a:p>
          <a:p>
            <a:pPr algn="l" marL="604192" indent="-302096" lvl="1">
              <a:lnSpc>
                <a:spcPts val="3358"/>
              </a:lnSpc>
              <a:buAutoNum type="arabicPeriod" startAt="1"/>
            </a:pPr>
            <a:r>
              <a:rPr lang="en-US" b="true" sz="2798" spc="25">
                <a:solidFill>
                  <a:srgbClr val="000000"/>
                </a:solidFill>
                <a:latin typeface="Times New Roman Bold"/>
                <a:ea typeface="Times New Roman Bold"/>
                <a:cs typeface="Times New Roman Bold"/>
                <a:sym typeface="Times New Roman Bold"/>
              </a:rPr>
              <a:t>Pe</a:t>
            </a:r>
            <a:r>
              <a:rPr lang="en-US" b="true" sz="2798" spc="25">
                <a:solidFill>
                  <a:srgbClr val="000000"/>
                </a:solidFill>
                <a:latin typeface="Times New Roman Bold"/>
                <a:ea typeface="Times New Roman Bold"/>
                <a:cs typeface="Times New Roman Bold"/>
                <a:sym typeface="Times New Roman Bold"/>
              </a:rPr>
              <a:t>rsonalized Mental Health Insights</a:t>
            </a:r>
          </a:p>
          <a:p>
            <a:pPr algn="l" marL="1208385" indent="-402795" lvl="2">
              <a:lnSpc>
                <a:spcPts val="3358"/>
              </a:lnSpc>
              <a:buFont typeface="Arial"/>
              <a:buChar char="⚬"/>
            </a:pPr>
            <a:r>
              <a:rPr lang="en-US" sz="2798" spc="25">
                <a:solidFill>
                  <a:srgbClr val="000000"/>
                </a:solidFill>
                <a:latin typeface="Times New Roman"/>
                <a:ea typeface="Times New Roman"/>
                <a:cs typeface="Times New Roman"/>
                <a:sym typeface="Times New Roman"/>
              </a:rPr>
              <a:t>Music, being deeply personal, has the potential to offer tailored therapeutic benefits. By analyzing individu</a:t>
            </a:r>
            <a:r>
              <a:rPr lang="en-US" sz="2798" spc="25">
                <a:solidFill>
                  <a:srgbClr val="000000"/>
                </a:solidFill>
                <a:latin typeface="Times New Roman"/>
                <a:ea typeface="Times New Roman"/>
                <a:cs typeface="Times New Roman"/>
                <a:sym typeface="Times New Roman"/>
              </a:rPr>
              <a:t>a</a:t>
            </a:r>
            <a:r>
              <a:rPr lang="en-US" sz="2798" spc="25">
                <a:solidFill>
                  <a:srgbClr val="000000"/>
                </a:solidFill>
                <a:latin typeface="Times New Roman"/>
                <a:ea typeface="Times New Roman"/>
                <a:cs typeface="Times New Roman"/>
                <a:sym typeface="Times New Roman"/>
              </a:rPr>
              <a:t>l</a:t>
            </a:r>
            <a:r>
              <a:rPr lang="en-US" sz="2798" spc="25">
                <a:solidFill>
                  <a:srgbClr val="000000"/>
                </a:solidFill>
                <a:latin typeface="Times New Roman"/>
                <a:ea typeface="Times New Roman"/>
                <a:cs typeface="Times New Roman"/>
                <a:sym typeface="Times New Roman"/>
              </a:rPr>
              <a:t> m</a:t>
            </a:r>
            <a:r>
              <a:rPr lang="en-US" sz="2798" spc="25">
                <a:solidFill>
                  <a:srgbClr val="000000"/>
                </a:solidFill>
                <a:latin typeface="Times New Roman"/>
                <a:ea typeface="Times New Roman"/>
                <a:cs typeface="Times New Roman"/>
                <a:sym typeface="Times New Roman"/>
              </a:rPr>
              <a:t>usic pref</a:t>
            </a:r>
            <a:r>
              <a:rPr lang="en-US" sz="2798" spc="25">
                <a:solidFill>
                  <a:srgbClr val="000000"/>
                </a:solidFill>
                <a:latin typeface="Times New Roman"/>
                <a:ea typeface="Times New Roman"/>
                <a:cs typeface="Times New Roman"/>
                <a:sym typeface="Times New Roman"/>
              </a:rPr>
              <a:t>e</a:t>
            </a:r>
            <a:r>
              <a:rPr lang="en-US" sz="2798" spc="25">
                <a:solidFill>
                  <a:srgbClr val="000000"/>
                </a:solidFill>
                <a:latin typeface="Times New Roman"/>
                <a:ea typeface="Times New Roman"/>
                <a:cs typeface="Times New Roman"/>
                <a:sym typeface="Times New Roman"/>
              </a:rPr>
              <a:t>r</a:t>
            </a:r>
            <a:r>
              <a:rPr lang="en-US" sz="2798" spc="25">
                <a:solidFill>
                  <a:srgbClr val="000000"/>
                </a:solidFill>
                <a:latin typeface="Times New Roman"/>
                <a:ea typeface="Times New Roman"/>
                <a:cs typeface="Times New Roman"/>
                <a:sym typeface="Times New Roman"/>
              </a:rPr>
              <a:t>en</a:t>
            </a:r>
            <a:r>
              <a:rPr lang="en-US" sz="2798" spc="25">
                <a:solidFill>
                  <a:srgbClr val="000000"/>
                </a:solidFill>
                <a:latin typeface="Times New Roman"/>
                <a:ea typeface="Times New Roman"/>
                <a:cs typeface="Times New Roman"/>
                <a:sym typeface="Times New Roman"/>
              </a:rPr>
              <a:t>ces, this project aims to provide actionable insights for emotional well-being.</a:t>
            </a:r>
          </a:p>
          <a:p>
            <a:pPr algn="l" marL="604192" indent="-302096" lvl="1">
              <a:lnSpc>
                <a:spcPts val="3358"/>
              </a:lnSpc>
              <a:buAutoNum type="arabicPeriod" startAt="1"/>
            </a:pPr>
            <a:r>
              <a:rPr lang="en-US" b="true" sz="2798" spc="25">
                <a:solidFill>
                  <a:srgbClr val="000000"/>
                </a:solidFill>
                <a:latin typeface="Times New Roman Bold"/>
                <a:ea typeface="Times New Roman Bold"/>
                <a:cs typeface="Times New Roman Bold"/>
                <a:sym typeface="Times New Roman Bold"/>
              </a:rPr>
              <a:t>Integration of Psychology and Data Science</a:t>
            </a:r>
          </a:p>
          <a:p>
            <a:pPr algn="l" marL="1208385" indent="-402795" lvl="2">
              <a:lnSpc>
                <a:spcPts val="3358"/>
              </a:lnSpc>
              <a:buFont typeface="Arial"/>
              <a:buChar char="⚬"/>
            </a:pPr>
            <a:r>
              <a:rPr lang="en-US" sz="2798" spc="25">
                <a:solidFill>
                  <a:srgbClr val="000000"/>
                </a:solidFill>
                <a:latin typeface="Times New Roman"/>
                <a:ea typeface="Times New Roman"/>
                <a:cs typeface="Times New Roman"/>
                <a:sym typeface="Times New Roman"/>
              </a:rPr>
              <a:t>Bridging the gap between psychological theories (e.g., Big Five Personality Traits) and advanced machine learning techniques can uncover meaningful correlations that traditional methods might overlook.</a:t>
            </a:r>
          </a:p>
          <a:p>
            <a:pPr algn="l">
              <a:lnSpc>
                <a:spcPts val="3358"/>
              </a:lnSpc>
            </a:pPr>
            <a:r>
              <a:rPr lang="en-US" sz="2798" spc="25">
                <a:solidFill>
                  <a:srgbClr val="FF0000"/>
                </a:solidFill>
                <a:latin typeface="Times New Roman"/>
                <a:ea typeface="Times New Roman"/>
                <a:cs typeface="Times New Roman"/>
                <a:sym typeface="Times New Roman"/>
              </a:rPr>
              <a:t>Problem Statement</a:t>
            </a:r>
          </a:p>
          <a:p>
            <a:pPr algn="just">
              <a:lnSpc>
                <a:spcPts val="3358"/>
              </a:lnSpc>
            </a:pPr>
            <a:r>
              <a:rPr lang="en-US" sz="2798" spc="26">
                <a:solidFill>
                  <a:srgbClr val="000000"/>
                </a:solidFill>
                <a:latin typeface="Times New Roman"/>
                <a:ea typeface="Times New Roman"/>
                <a:cs typeface="Times New Roman"/>
                <a:sym typeface="Times New Roman"/>
              </a:rPr>
              <a:t>The project aims to bridge the gap between music preferences and mental health by developing a machine learning-driven predictive model. It seeks to analyze patterns and correlations between individuals' musical choices and psychological parameters, such as the Big Five Personality Traits and K-10 scores, using diverse and anonymized datasets. By addressing the challenge of quantifying the impact of music on mental well-being, the project provides users with personalized insights to foster self-awareness and promote mental health understanding.</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1"/>
            <a:ext cx="2004386" cy="811161"/>
          </a:xfrm>
          <a:custGeom>
            <a:avLst/>
            <a:gdLst/>
            <a:ahLst/>
            <a:cxnLst/>
            <a:rect r="r" b="b" t="t" l="l"/>
            <a:pathLst>
              <a:path h="811161" w="2004386">
                <a:moveTo>
                  <a:pt x="0" y="0"/>
                </a:moveTo>
                <a:lnTo>
                  <a:pt x="2004385" y="0"/>
                </a:lnTo>
                <a:lnTo>
                  <a:pt x="2004385" y="811161"/>
                </a:lnTo>
                <a:lnTo>
                  <a:pt x="0" y="811161"/>
                </a:lnTo>
                <a:lnTo>
                  <a:pt x="0" y="0"/>
                </a:lnTo>
                <a:close/>
              </a:path>
            </a:pathLst>
          </a:custGeom>
          <a:blipFill>
            <a:blip r:embed="rId2"/>
            <a:stretch>
              <a:fillRect l="0" t="-14695" r="-8055" b="0"/>
            </a:stretch>
          </a:blipFill>
        </p:spPr>
      </p:sp>
      <p:sp>
        <p:nvSpPr>
          <p:cNvPr name="TextBox 5" id="5"/>
          <p:cNvSpPr txBox="true"/>
          <p:nvPr/>
        </p:nvSpPr>
        <p:spPr>
          <a:xfrm rot="0">
            <a:off x="580331" y="284220"/>
            <a:ext cx="11112665" cy="819150"/>
          </a:xfrm>
          <a:prstGeom prst="rect">
            <a:avLst/>
          </a:prstGeom>
        </p:spPr>
        <p:txBody>
          <a:bodyPr anchor="t" rtlCol="false" tIns="0" lIns="0" bIns="0" rIns="0">
            <a:spAutoFit/>
          </a:bodyPr>
          <a:lstStyle/>
          <a:p>
            <a:pPr algn="l">
              <a:lnSpc>
                <a:spcPts val="5759"/>
              </a:lnSpc>
            </a:pPr>
            <a:r>
              <a:rPr lang="en-US" sz="4800" b="true">
                <a:solidFill>
                  <a:srgbClr val="46B0FA"/>
                </a:solidFill>
                <a:latin typeface="Times New Roman Bold"/>
                <a:ea typeface="Times New Roman Bold"/>
                <a:cs typeface="Times New Roman Bold"/>
                <a:sym typeface="Times New Roman Bold"/>
              </a:rPr>
              <a:t>Literature Review</a:t>
            </a:r>
          </a:p>
        </p:txBody>
      </p:sp>
      <p:sp>
        <p:nvSpPr>
          <p:cNvPr name="TextBox 6" id="6"/>
          <p:cNvSpPr txBox="true"/>
          <p:nvPr/>
        </p:nvSpPr>
        <p:spPr>
          <a:xfrm rot="0">
            <a:off x="580331" y="1108043"/>
            <a:ext cx="17241998" cy="8439150"/>
          </a:xfrm>
          <a:prstGeom prst="rect">
            <a:avLst/>
          </a:prstGeom>
        </p:spPr>
        <p:txBody>
          <a:bodyPr anchor="t" rtlCol="false" tIns="0" lIns="0" bIns="0" rIns="0">
            <a:spAutoFit/>
          </a:bodyPr>
          <a:lstStyle/>
          <a:p>
            <a:pPr algn="l" marL="604192" indent="-302096" lvl="1">
              <a:lnSpc>
                <a:spcPts val="3358"/>
              </a:lnSpc>
              <a:buFont typeface="Arial"/>
              <a:buChar char="•"/>
            </a:pPr>
            <a:r>
              <a:rPr lang="en-US" sz="2798" spc="25">
                <a:solidFill>
                  <a:srgbClr val="000000"/>
                </a:solidFill>
                <a:latin typeface="Times New Roman"/>
                <a:ea typeface="Times New Roman"/>
                <a:cs typeface="Times New Roman"/>
                <a:sym typeface="Times New Roman"/>
              </a:rPr>
              <a:t>Music plays a significant role in mental health, influencing emotional regulation and therapeutic practices. Rahman et al. explore how physiological signals like Electrodermal Activity (EDA) and Blood Volume Pulse (BVP) can classify emotional responses and music genres with remarkable accuracy. Their study demonstrates the potential of machine learning tools to personalize music therapy, offering new ways to address mental health issues. Similarly, McFerran et al. emphasize music's importance in adolescent mental health, noting that active engagement, such as group music-making, fosters positive outcomes like mood improvement and social bonding [1, 2].</a:t>
            </a:r>
          </a:p>
          <a:p>
            <a:pPr algn="l" marL="604192" indent="-302096" lvl="1">
              <a:lnSpc>
                <a:spcPts val="3358"/>
              </a:lnSpc>
              <a:buFont typeface="Arial"/>
              <a:buChar char="•"/>
            </a:pPr>
            <a:r>
              <a:rPr lang="en-US" sz="2798" spc="25">
                <a:solidFill>
                  <a:srgbClr val="000000"/>
                </a:solidFill>
                <a:latin typeface="Times New Roman"/>
                <a:ea typeface="Times New Roman"/>
                <a:cs typeface="Times New Roman"/>
                <a:sym typeface="Times New Roman"/>
              </a:rPr>
              <a:t>The studies reveal a distinction between music preferences and behaviors. Rahman et al. focus on physiological responses to different genres, showcasing music’s direct impact on emotional states. In contrast, McFerran et al. find that while music-making consistently enhances mental health, listening to negatively valenced or violent music correlates with adverse effects like depression. Both studies highlight the varying implications of passive listening and active musical participation, urging a balanced approach to understanding music's role in mental health [1, 2].</a:t>
            </a:r>
          </a:p>
          <a:p>
            <a:pPr algn="l" marL="604192" indent="-302096" lvl="1">
              <a:lnSpc>
                <a:spcPts val="3358"/>
              </a:lnSpc>
              <a:buFont typeface="Arial"/>
              <a:buChar char="•"/>
            </a:pPr>
            <a:r>
              <a:rPr lang="en-US" sz="2798" spc="25">
                <a:solidFill>
                  <a:srgbClr val="000000"/>
                </a:solidFill>
                <a:latin typeface="Times New Roman"/>
                <a:ea typeface="Times New Roman"/>
                <a:cs typeface="Times New Roman"/>
                <a:sym typeface="Times New Roman"/>
              </a:rPr>
              <a:t>Both studies underscore the need for innovative methodologies and further research. Rahman et al. propose the "Gingerbread Animation" technique for visualizing physiological data, enabling deeper insights and applications in music therapy. McFerran et al. call for multidimensional research designs to better understand the intricate relationship between music and mental health. Together, these works highlight music's therapeutic potential and advocate for evidence-based, integrative approaches to enhance mental well-being [1, 2].</a:t>
            </a:r>
          </a:p>
          <a:p>
            <a:pPr algn="l">
              <a:lnSpc>
                <a:spcPts val="3358"/>
              </a:lnSpc>
            </a:pP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5" id="5"/>
          <p:cNvSpPr txBox="true"/>
          <p:nvPr/>
        </p:nvSpPr>
        <p:spPr>
          <a:xfrm rot="0">
            <a:off x="778108" y="933449"/>
            <a:ext cx="16169521" cy="6924675"/>
          </a:xfrm>
          <a:prstGeom prst="rect">
            <a:avLst/>
          </a:prstGeom>
        </p:spPr>
        <p:txBody>
          <a:bodyPr anchor="t" rtlCol="false" tIns="0" lIns="0" bIns="0" rIns="0">
            <a:spAutoFit/>
          </a:bodyPr>
          <a:lstStyle/>
          <a:p>
            <a:pPr algn="l">
              <a:lnSpc>
                <a:spcPts val="3600"/>
              </a:lnSpc>
            </a:pPr>
            <a:r>
              <a:rPr lang="en-US" sz="3000" spc="28">
                <a:solidFill>
                  <a:srgbClr val="FF0000"/>
                </a:solidFill>
                <a:latin typeface="Times New Roman"/>
                <a:ea typeface="Times New Roman"/>
                <a:cs typeface="Times New Roman"/>
                <a:sym typeface="Times New Roman"/>
              </a:rPr>
              <a:t>Area of Application</a:t>
            </a:r>
          </a:p>
          <a:p>
            <a:pPr algn="l">
              <a:lnSpc>
                <a:spcPts val="3600"/>
              </a:lnSpc>
            </a:pPr>
            <a:r>
              <a:rPr lang="en-US" b="true" sz="3000" spc="27">
                <a:solidFill>
                  <a:srgbClr val="000000"/>
                </a:solidFill>
                <a:latin typeface="Times New Roman Bold"/>
                <a:ea typeface="Times New Roman Bold"/>
                <a:cs typeface="Times New Roman Bold"/>
                <a:sym typeface="Times New Roman Bold"/>
              </a:rPr>
              <a:t>Mental Health Therapy</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P</a:t>
            </a:r>
            <a:r>
              <a:rPr lang="en-US" sz="3000" spc="27">
                <a:solidFill>
                  <a:srgbClr val="000000"/>
                </a:solidFill>
                <a:latin typeface="Times New Roman"/>
                <a:ea typeface="Times New Roman"/>
                <a:cs typeface="Times New Roman"/>
                <a:sym typeface="Times New Roman"/>
              </a:rPr>
              <a:t>ersonalized music therapy for managing stress, anxiety, depression, and other mental health conditions by tailoring interventions based on individual preferences and physiological responses.</a:t>
            </a:r>
          </a:p>
          <a:p>
            <a:pPr algn="l">
              <a:lnSpc>
                <a:spcPts val="3600"/>
              </a:lnSpc>
            </a:pPr>
            <a:r>
              <a:rPr lang="en-US" b="true" sz="3000" spc="27">
                <a:solidFill>
                  <a:srgbClr val="000000"/>
                </a:solidFill>
                <a:latin typeface="Times New Roman Bold"/>
                <a:ea typeface="Times New Roman Bold"/>
                <a:cs typeface="Times New Roman Bold"/>
                <a:sym typeface="Times New Roman Bold"/>
              </a:rPr>
              <a:t>Emot</a:t>
            </a:r>
            <a:r>
              <a:rPr lang="en-US" b="true" sz="3000" spc="27">
                <a:solidFill>
                  <a:srgbClr val="000000"/>
                </a:solidFill>
                <a:latin typeface="Times New Roman Bold"/>
                <a:ea typeface="Times New Roman Bold"/>
                <a:cs typeface="Times New Roman Bold"/>
                <a:sym typeface="Times New Roman Bold"/>
              </a:rPr>
              <a:t>ional Well-being Enhancement</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Deve</a:t>
            </a:r>
            <a:r>
              <a:rPr lang="en-US" sz="3000" spc="27">
                <a:solidFill>
                  <a:srgbClr val="000000"/>
                </a:solidFill>
                <a:latin typeface="Times New Roman"/>
                <a:ea typeface="Times New Roman"/>
                <a:cs typeface="Times New Roman"/>
                <a:sym typeface="Times New Roman"/>
              </a:rPr>
              <a:t>lopment</a:t>
            </a:r>
            <a:r>
              <a:rPr lang="en-US" sz="3000" spc="27">
                <a:solidFill>
                  <a:srgbClr val="000000"/>
                </a:solidFill>
                <a:latin typeface="Times New Roman"/>
                <a:ea typeface="Times New Roman"/>
                <a:cs typeface="Times New Roman"/>
                <a:sym typeface="Times New Roman"/>
              </a:rPr>
              <a:t> of </a:t>
            </a:r>
            <a:r>
              <a:rPr lang="en-US" sz="3000" spc="27">
                <a:solidFill>
                  <a:srgbClr val="000000"/>
                </a:solidFill>
                <a:latin typeface="Times New Roman"/>
                <a:ea typeface="Times New Roman"/>
                <a:cs typeface="Times New Roman"/>
                <a:sym typeface="Times New Roman"/>
              </a:rPr>
              <a:t>tools and applicat</a:t>
            </a:r>
            <a:r>
              <a:rPr lang="en-US" sz="3000" spc="27">
                <a:solidFill>
                  <a:srgbClr val="000000"/>
                </a:solidFill>
                <a:latin typeface="Times New Roman"/>
                <a:ea typeface="Times New Roman"/>
                <a:cs typeface="Times New Roman"/>
                <a:sym typeface="Times New Roman"/>
              </a:rPr>
              <a:t>i</a:t>
            </a:r>
            <a:r>
              <a:rPr lang="en-US" sz="3000" spc="27">
                <a:solidFill>
                  <a:srgbClr val="000000"/>
                </a:solidFill>
                <a:latin typeface="Times New Roman"/>
                <a:ea typeface="Times New Roman"/>
                <a:cs typeface="Times New Roman"/>
                <a:sym typeface="Times New Roman"/>
              </a:rPr>
              <a:t>ons </a:t>
            </a:r>
            <a:r>
              <a:rPr lang="en-US" sz="3000" spc="27">
                <a:solidFill>
                  <a:srgbClr val="000000"/>
                </a:solidFill>
                <a:latin typeface="Times New Roman"/>
                <a:ea typeface="Times New Roman"/>
                <a:cs typeface="Times New Roman"/>
                <a:sym typeface="Times New Roman"/>
              </a:rPr>
              <a:t>that suggest music to enhance mood, boost focus, or promote relaxation based on real-time user inputs and predictive modeling.</a:t>
            </a:r>
          </a:p>
          <a:p>
            <a:pPr algn="l">
              <a:lnSpc>
                <a:spcPts val="3600"/>
              </a:lnSpc>
            </a:pPr>
            <a:r>
              <a:rPr lang="en-US" sz="3000" spc="27" b="true">
                <a:solidFill>
                  <a:srgbClr val="000000"/>
                </a:solidFill>
                <a:latin typeface="Times New Roman Bold"/>
                <a:ea typeface="Times New Roman Bold"/>
                <a:cs typeface="Times New Roman Bold"/>
                <a:sym typeface="Times New Roman Bold"/>
              </a:rPr>
              <a:t>Health Monitoring Systems</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Integra</a:t>
            </a:r>
            <a:r>
              <a:rPr lang="en-US" sz="3000" spc="27">
                <a:solidFill>
                  <a:srgbClr val="000000"/>
                </a:solidFill>
                <a:latin typeface="Times New Roman"/>
                <a:ea typeface="Times New Roman"/>
                <a:cs typeface="Times New Roman"/>
                <a:sym typeface="Times New Roman"/>
              </a:rPr>
              <a:t>ti</a:t>
            </a:r>
            <a:r>
              <a:rPr lang="en-US" sz="3000" spc="27">
                <a:solidFill>
                  <a:srgbClr val="000000"/>
                </a:solidFill>
                <a:latin typeface="Times New Roman"/>
                <a:ea typeface="Times New Roman"/>
                <a:cs typeface="Times New Roman"/>
                <a:sym typeface="Times New Roman"/>
              </a:rPr>
              <a:t>on </a:t>
            </a:r>
            <a:r>
              <a:rPr lang="en-US" sz="3000" spc="27">
                <a:solidFill>
                  <a:srgbClr val="000000"/>
                </a:solidFill>
                <a:latin typeface="Times New Roman"/>
                <a:ea typeface="Times New Roman"/>
                <a:cs typeface="Times New Roman"/>
                <a:sym typeface="Times New Roman"/>
              </a:rPr>
              <a:t>in</a:t>
            </a:r>
            <a:r>
              <a:rPr lang="en-US" sz="3000" spc="27">
                <a:solidFill>
                  <a:srgbClr val="000000"/>
                </a:solidFill>
                <a:latin typeface="Times New Roman"/>
                <a:ea typeface="Times New Roman"/>
                <a:cs typeface="Times New Roman"/>
                <a:sym typeface="Times New Roman"/>
              </a:rPr>
              <a:t>to</a:t>
            </a:r>
            <a:r>
              <a:rPr lang="en-US" sz="3000" spc="27">
                <a:solidFill>
                  <a:srgbClr val="000000"/>
                </a:solidFill>
                <a:latin typeface="Times New Roman"/>
                <a:ea typeface="Times New Roman"/>
                <a:cs typeface="Times New Roman"/>
                <a:sym typeface="Times New Roman"/>
              </a:rPr>
              <a:t> </a:t>
            </a:r>
            <a:r>
              <a:rPr lang="en-US" sz="3000" spc="27">
                <a:solidFill>
                  <a:srgbClr val="000000"/>
                </a:solidFill>
                <a:latin typeface="Times New Roman"/>
                <a:ea typeface="Times New Roman"/>
                <a:cs typeface="Times New Roman"/>
                <a:sym typeface="Times New Roman"/>
              </a:rPr>
              <a:t>w</a:t>
            </a:r>
            <a:r>
              <a:rPr lang="en-US" sz="3000" spc="27">
                <a:solidFill>
                  <a:srgbClr val="000000"/>
                </a:solidFill>
                <a:latin typeface="Times New Roman"/>
                <a:ea typeface="Times New Roman"/>
                <a:cs typeface="Times New Roman"/>
                <a:sym typeface="Times New Roman"/>
              </a:rPr>
              <a:t>e</a:t>
            </a:r>
            <a:r>
              <a:rPr lang="en-US" sz="3000" spc="27">
                <a:solidFill>
                  <a:srgbClr val="000000"/>
                </a:solidFill>
                <a:latin typeface="Times New Roman"/>
                <a:ea typeface="Times New Roman"/>
                <a:cs typeface="Times New Roman"/>
                <a:sym typeface="Times New Roman"/>
              </a:rPr>
              <a:t>a</a:t>
            </a:r>
            <a:r>
              <a:rPr lang="en-US" sz="3000" spc="27">
                <a:solidFill>
                  <a:srgbClr val="000000"/>
                </a:solidFill>
                <a:latin typeface="Times New Roman"/>
                <a:ea typeface="Times New Roman"/>
                <a:cs typeface="Times New Roman"/>
                <a:sym typeface="Times New Roman"/>
              </a:rPr>
              <a:t>r</a:t>
            </a:r>
            <a:r>
              <a:rPr lang="en-US" sz="3000" spc="27">
                <a:solidFill>
                  <a:srgbClr val="000000"/>
                </a:solidFill>
                <a:latin typeface="Times New Roman"/>
                <a:ea typeface="Times New Roman"/>
                <a:cs typeface="Times New Roman"/>
                <a:sym typeface="Times New Roman"/>
              </a:rPr>
              <a:t>abl</a:t>
            </a:r>
            <a:r>
              <a:rPr lang="en-US" sz="3000" spc="27">
                <a:solidFill>
                  <a:srgbClr val="000000"/>
                </a:solidFill>
                <a:latin typeface="Times New Roman"/>
                <a:ea typeface="Times New Roman"/>
                <a:cs typeface="Times New Roman"/>
                <a:sym typeface="Times New Roman"/>
              </a:rPr>
              <a:t>e </a:t>
            </a:r>
            <a:r>
              <a:rPr lang="en-US" sz="3000" spc="27">
                <a:solidFill>
                  <a:srgbClr val="000000"/>
                </a:solidFill>
                <a:latin typeface="Times New Roman"/>
                <a:ea typeface="Times New Roman"/>
                <a:cs typeface="Times New Roman"/>
                <a:sym typeface="Times New Roman"/>
              </a:rPr>
              <a:t>devi</a:t>
            </a:r>
            <a:r>
              <a:rPr lang="en-US" sz="3000" spc="27">
                <a:solidFill>
                  <a:srgbClr val="000000"/>
                </a:solidFill>
                <a:latin typeface="Times New Roman"/>
                <a:ea typeface="Times New Roman"/>
                <a:cs typeface="Times New Roman"/>
                <a:sym typeface="Times New Roman"/>
              </a:rPr>
              <a:t>c</a:t>
            </a:r>
            <a:r>
              <a:rPr lang="en-US" sz="3000" spc="27">
                <a:solidFill>
                  <a:srgbClr val="000000"/>
                </a:solidFill>
                <a:latin typeface="Times New Roman"/>
                <a:ea typeface="Times New Roman"/>
                <a:cs typeface="Times New Roman"/>
                <a:sym typeface="Times New Roman"/>
              </a:rPr>
              <a:t>es </a:t>
            </a:r>
            <a:r>
              <a:rPr lang="en-US" sz="3000" spc="27">
                <a:solidFill>
                  <a:srgbClr val="000000"/>
                </a:solidFill>
                <a:latin typeface="Times New Roman"/>
                <a:ea typeface="Times New Roman"/>
                <a:cs typeface="Times New Roman"/>
                <a:sym typeface="Times New Roman"/>
              </a:rPr>
              <a:t>t</a:t>
            </a:r>
            <a:r>
              <a:rPr lang="en-US" sz="3000" spc="27">
                <a:solidFill>
                  <a:srgbClr val="000000"/>
                </a:solidFill>
                <a:latin typeface="Times New Roman"/>
                <a:ea typeface="Times New Roman"/>
                <a:cs typeface="Times New Roman"/>
                <a:sym typeface="Times New Roman"/>
              </a:rPr>
              <a:t>o m</a:t>
            </a:r>
            <a:r>
              <a:rPr lang="en-US" sz="3000" spc="27">
                <a:solidFill>
                  <a:srgbClr val="000000"/>
                </a:solidFill>
                <a:latin typeface="Times New Roman"/>
                <a:ea typeface="Times New Roman"/>
                <a:cs typeface="Times New Roman"/>
                <a:sym typeface="Times New Roman"/>
              </a:rPr>
              <a:t>on</a:t>
            </a:r>
            <a:r>
              <a:rPr lang="en-US" sz="3000" spc="27">
                <a:solidFill>
                  <a:srgbClr val="000000"/>
                </a:solidFill>
                <a:latin typeface="Times New Roman"/>
                <a:ea typeface="Times New Roman"/>
                <a:cs typeface="Times New Roman"/>
                <a:sym typeface="Times New Roman"/>
              </a:rPr>
              <a:t>i</a:t>
            </a:r>
            <a:r>
              <a:rPr lang="en-US" sz="3000" spc="27">
                <a:solidFill>
                  <a:srgbClr val="000000"/>
                </a:solidFill>
                <a:latin typeface="Times New Roman"/>
                <a:ea typeface="Times New Roman"/>
                <a:cs typeface="Times New Roman"/>
                <a:sym typeface="Times New Roman"/>
              </a:rPr>
              <a:t>tor physiological signals and recommend music as a preventive measure for mental health challenges.</a:t>
            </a:r>
          </a:p>
          <a:p>
            <a:pPr algn="l">
              <a:lnSpc>
                <a:spcPts val="3600"/>
              </a:lnSpc>
            </a:pPr>
            <a:r>
              <a:rPr lang="en-US" b="true" sz="3000" spc="27">
                <a:solidFill>
                  <a:srgbClr val="000000"/>
                </a:solidFill>
                <a:latin typeface="Times New Roman Bold"/>
                <a:ea typeface="Times New Roman Bold"/>
                <a:cs typeface="Times New Roman Bold"/>
                <a:sym typeface="Times New Roman Bold"/>
              </a:rPr>
              <a:t>Psychological Research and Assessment</a:t>
            </a:r>
          </a:p>
          <a:p>
            <a:pPr algn="l" marL="647700" indent="-323850" lvl="1">
              <a:lnSpc>
                <a:spcPts val="3600"/>
              </a:lnSpc>
              <a:buFont typeface="Arial"/>
              <a:buChar char="•"/>
            </a:pPr>
            <a:r>
              <a:rPr lang="en-US" sz="3000" spc="27">
                <a:solidFill>
                  <a:srgbClr val="000000"/>
                </a:solidFill>
                <a:latin typeface="Times New Roman"/>
                <a:ea typeface="Times New Roman"/>
                <a:cs typeface="Times New Roman"/>
                <a:sym typeface="Times New Roman"/>
              </a:rPr>
              <a:t>Support</a:t>
            </a:r>
            <a:r>
              <a:rPr lang="en-US" sz="3000" spc="27">
                <a:solidFill>
                  <a:srgbClr val="000000"/>
                </a:solidFill>
                <a:latin typeface="Times New Roman"/>
                <a:ea typeface="Times New Roman"/>
                <a:cs typeface="Times New Roman"/>
                <a:sym typeface="Times New Roman"/>
              </a:rPr>
              <a:t>ing s</a:t>
            </a:r>
            <a:r>
              <a:rPr lang="en-US" sz="3000" spc="27">
                <a:solidFill>
                  <a:srgbClr val="000000"/>
                </a:solidFill>
                <a:latin typeface="Times New Roman"/>
                <a:ea typeface="Times New Roman"/>
                <a:cs typeface="Times New Roman"/>
                <a:sym typeface="Times New Roman"/>
              </a:rPr>
              <a:t>tudies in psychology and neuroscience to explore the relationship between music and cognitive or emotional states, providing insights into human behavior and well-being.</a:t>
            </a:r>
          </a:p>
          <a:p>
            <a:pPr algn="l">
              <a:lnSpc>
                <a:spcPts val="3600"/>
              </a:lnSpc>
            </a:pP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5" id="5"/>
          <p:cNvSpPr txBox="true"/>
          <p:nvPr/>
        </p:nvSpPr>
        <p:spPr>
          <a:xfrm rot="0">
            <a:off x="1028700" y="971550"/>
            <a:ext cx="16108106" cy="5876925"/>
          </a:xfrm>
          <a:prstGeom prst="rect">
            <a:avLst/>
          </a:prstGeom>
        </p:spPr>
        <p:txBody>
          <a:bodyPr anchor="t" rtlCol="false" tIns="0" lIns="0" bIns="0" rIns="0">
            <a:spAutoFit/>
          </a:bodyPr>
          <a:lstStyle/>
          <a:p>
            <a:pPr algn="l">
              <a:lnSpc>
                <a:spcPts val="3599"/>
              </a:lnSpc>
            </a:pPr>
          </a:p>
          <a:p>
            <a:pPr algn="l">
              <a:lnSpc>
                <a:spcPts val="3599"/>
              </a:lnSpc>
            </a:pPr>
          </a:p>
          <a:p>
            <a:pPr algn="l">
              <a:lnSpc>
                <a:spcPts val="3599"/>
              </a:lnSpc>
            </a:pPr>
            <a:r>
              <a:rPr lang="en-US" sz="2999" spc="26">
                <a:solidFill>
                  <a:srgbClr val="000000"/>
                </a:solidFill>
                <a:latin typeface="Times New Roman"/>
                <a:ea typeface="Times New Roman"/>
                <a:cs typeface="Times New Roman"/>
                <a:sym typeface="Times New Roman"/>
              </a:rPr>
              <a:t>Strengths</a:t>
            </a:r>
          </a:p>
          <a:p>
            <a:pPr algn="l">
              <a:lnSpc>
                <a:spcPts val="3599"/>
              </a:lnSpc>
            </a:pPr>
          </a:p>
          <a:p>
            <a:pPr algn="l" marL="647697" indent="-323848" lvl="1">
              <a:lnSpc>
                <a:spcPts val="3599"/>
              </a:lnSpc>
              <a:buFont typeface="Arial"/>
              <a:buChar char="•"/>
            </a:pPr>
            <a:r>
              <a:rPr lang="en-US" sz="2999" spc="26">
                <a:solidFill>
                  <a:srgbClr val="000000"/>
                </a:solidFill>
                <a:latin typeface="Times New Roman"/>
                <a:ea typeface="Times New Roman"/>
                <a:cs typeface="Times New Roman"/>
                <a:sym typeface="Times New Roman"/>
              </a:rPr>
              <a:t>Personalized music therapy using advanced machine learning.</a:t>
            </a:r>
          </a:p>
          <a:p>
            <a:pPr algn="l" marL="647697" indent="-323848" lvl="1">
              <a:lnSpc>
                <a:spcPts val="3599"/>
              </a:lnSpc>
              <a:buFont typeface="Arial"/>
              <a:buChar char="•"/>
            </a:pPr>
            <a:r>
              <a:rPr lang="en-US" sz="2999" spc="26">
                <a:solidFill>
                  <a:srgbClr val="000000"/>
                </a:solidFill>
                <a:latin typeface="Times New Roman"/>
                <a:ea typeface="Times New Roman"/>
                <a:cs typeface="Times New Roman"/>
                <a:sym typeface="Times New Roman"/>
              </a:rPr>
              <a:t>Combines data science, psychology, and music therapy for a unique approach.</a:t>
            </a:r>
          </a:p>
          <a:p>
            <a:pPr algn="l">
              <a:lnSpc>
                <a:spcPts val="3599"/>
              </a:lnSpc>
            </a:pPr>
          </a:p>
          <a:p>
            <a:pPr algn="l">
              <a:lnSpc>
                <a:spcPts val="3599"/>
              </a:lnSpc>
            </a:pPr>
            <a:r>
              <a:rPr lang="en-US" sz="2999" spc="26">
                <a:solidFill>
                  <a:srgbClr val="000000"/>
                </a:solidFill>
                <a:latin typeface="Times New Roman"/>
                <a:ea typeface="Times New Roman"/>
                <a:cs typeface="Times New Roman"/>
                <a:sym typeface="Times New Roman"/>
              </a:rPr>
              <a:t>Weaknesses</a:t>
            </a:r>
          </a:p>
          <a:p>
            <a:pPr algn="l">
              <a:lnSpc>
                <a:spcPts val="3599"/>
              </a:lnSpc>
            </a:pPr>
          </a:p>
          <a:p>
            <a:pPr algn="l" marL="647697" indent="-323848" lvl="1">
              <a:lnSpc>
                <a:spcPts val="3599"/>
              </a:lnSpc>
              <a:buFont typeface="Arial"/>
              <a:buChar char="•"/>
            </a:pPr>
            <a:r>
              <a:rPr lang="en-US" sz="2999" spc="26">
                <a:solidFill>
                  <a:srgbClr val="000000"/>
                </a:solidFill>
                <a:latin typeface="Times New Roman"/>
                <a:ea typeface="Times New Roman"/>
                <a:cs typeface="Times New Roman"/>
                <a:sym typeface="Times New Roman"/>
              </a:rPr>
              <a:t>Dependence on high-quality, diverse datasets.</a:t>
            </a:r>
          </a:p>
          <a:p>
            <a:pPr algn="l" marL="647697" indent="-323848" lvl="1">
              <a:lnSpc>
                <a:spcPts val="3599"/>
              </a:lnSpc>
              <a:buFont typeface="Arial"/>
              <a:buChar char="•"/>
            </a:pPr>
            <a:r>
              <a:rPr lang="en-US" sz="2999" spc="26">
                <a:solidFill>
                  <a:srgbClr val="000000"/>
                </a:solidFill>
                <a:latin typeface="Times New Roman"/>
                <a:ea typeface="Times New Roman"/>
                <a:cs typeface="Times New Roman"/>
                <a:sym typeface="Times New Roman"/>
              </a:rPr>
              <a:t>Technical complexity and resource-intensive implementation.</a:t>
            </a:r>
          </a:p>
          <a:p>
            <a:pPr algn="l" marL="647697" indent="-323848" lvl="1">
              <a:lnSpc>
                <a:spcPts val="3599"/>
              </a:lnSpc>
              <a:buFont typeface="Arial"/>
              <a:buChar char="•"/>
            </a:pPr>
            <a:r>
              <a:rPr lang="en-US" sz="2999" spc="26">
                <a:solidFill>
                  <a:srgbClr val="000000"/>
                </a:solidFill>
                <a:latin typeface="Times New Roman"/>
                <a:ea typeface="Times New Roman"/>
                <a:cs typeface="Times New Roman"/>
                <a:sym typeface="Times New Roman"/>
              </a:rPr>
              <a:t>Challenges in validating outcomes across diverse populations.</a:t>
            </a:r>
          </a:p>
          <a:p>
            <a:pPr algn="l">
              <a:lnSpc>
                <a:spcPts val="3599"/>
              </a:lnSpc>
            </a:pPr>
          </a:p>
        </p:txBody>
      </p:sp>
      <p:sp>
        <p:nvSpPr>
          <p:cNvPr name="TextBox 6" id="6"/>
          <p:cNvSpPr txBox="true"/>
          <p:nvPr/>
        </p:nvSpPr>
        <p:spPr>
          <a:xfrm rot="0">
            <a:off x="875922" y="866775"/>
            <a:ext cx="3953735" cy="798195"/>
          </a:xfrm>
          <a:prstGeom prst="rect">
            <a:avLst/>
          </a:prstGeom>
        </p:spPr>
        <p:txBody>
          <a:bodyPr anchor="t" rtlCol="false" tIns="0" lIns="0" bIns="0" rIns="0">
            <a:spAutoFit/>
          </a:bodyPr>
          <a:lstStyle/>
          <a:p>
            <a:pPr algn="ctr">
              <a:lnSpc>
                <a:spcPts val="5880"/>
              </a:lnSpc>
            </a:pPr>
            <a:r>
              <a:rPr lang="en-US" sz="4200" b="true">
                <a:solidFill>
                  <a:srgbClr val="FF0000"/>
                </a:solidFill>
                <a:latin typeface="Times New Roman Bold"/>
                <a:ea typeface="Times New Roman Bold"/>
                <a:cs typeface="Times New Roman Bold"/>
                <a:sym typeface="Times New Roman Bold"/>
              </a:rPr>
              <a:t>SWOT Analysis</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5" id="5"/>
          <p:cNvSpPr txBox="true"/>
          <p:nvPr/>
        </p:nvSpPr>
        <p:spPr>
          <a:xfrm rot="0">
            <a:off x="1028700" y="1280160"/>
            <a:ext cx="16108106" cy="7058025"/>
          </a:xfrm>
          <a:prstGeom prst="rect">
            <a:avLst/>
          </a:prstGeom>
        </p:spPr>
        <p:txBody>
          <a:bodyPr anchor="t" rtlCol="false" tIns="0" lIns="0" bIns="0" rIns="0">
            <a:spAutoFit/>
          </a:bodyPr>
          <a:lstStyle/>
          <a:p>
            <a:pPr algn="l">
              <a:lnSpc>
                <a:spcPts val="3719"/>
              </a:lnSpc>
            </a:pPr>
          </a:p>
          <a:p>
            <a:pPr algn="l">
              <a:lnSpc>
                <a:spcPts val="3719"/>
              </a:lnSpc>
            </a:pPr>
            <a:r>
              <a:rPr lang="en-US" sz="3099" spc="27">
                <a:solidFill>
                  <a:srgbClr val="000000"/>
                </a:solidFill>
                <a:latin typeface="Times New Roman"/>
                <a:ea typeface="Times New Roman"/>
                <a:cs typeface="Times New Roman"/>
                <a:sym typeface="Times New Roman"/>
              </a:rPr>
              <a:t>Opportunities</a:t>
            </a:r>
          </a:p>
          <a:p>
            <a:pPr algn="l">
              <a:lnSpc>
                <a:spcPts val="3719"/>
              </a:lnSpc>
            </a:pP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Integration with health systems, streaming platforms, and therapy programs.</a:t>
            </a: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Rising demand due to growing mental health awareness.</a:t>
            </a: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Potential for collaborations with mental health and tech organizations.</a:t>
            </a: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Commercial products like apps or devices for personalized care.</a:t>
            </a:r>
          </a:p>
          <a:p>
            <a:pPr algn="l">
              <a:lnSpc>
                <a:spcPts val="3600"/>
              </a:lnSpc>
            </a:pPr>
          </a:p>
          <a:p>
            <a:pPr algn="l">
              <a:lnSpc>
                <a:spcPts val="3719"/>
              </a:lnSpc>
            </a:pPr>
            <a:r>
              <a:rPr lang="en-US" sz="3099" spc="27">
                <a:solidFill>
                  <a:srgbClr val="000000"/>
                </a:solidFill>
                <a:latin typeface="Times New Roman"/>
                <a:ea typeface="Times New Roman"/>
                <a:cs typeface="Times New Roman"/>
                <a:sym typeface="Times New Roman"/>
              </a:rPr>
              <a:t>Threats</a:t>
            </a:r>
          </a:p>
          <a:p>
            <a:pPr algn="l">
              <a:lnSpc>
                <a:spcPts val="3719"/>
              </a:lnSpc>
            </a:pP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Data privacy and ethical concerns.</a:t>
            </a: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Increasing competition in mental health technology.</a:t>
            </a: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Variability in user responses to music and technology.</a:t>
            </a:r>
          </a:p>
          <a:p>
            <a:pPr algn="l" marL="669286" indent="-334643" lvl="1">
              <a:lnSpc>
                <a:spcPts val="3719"/>
              </a:lnSpc>
              <a:buFont typeface="Arial"/>
              <a:buChar char="•"/>
            </a:pPr>
            <a:r>
              <a:rPr lang="en-US" sz="3099" spc="27">
                <a:solidFill>
                  <a:srgbClr val="000000"/>
                </a:solidFill>
                <a:latin typeface="Times New Roman"/>
                <a:ea typeface="Times New Roman"/>
                <a:cs typeface="Times New Roman"/>
                <a:sym typeface="Times New Roman"/>
              </a:rPr>
              <a:t>Regulatory compliance and approval challenges.</a:t>
            </a:r>
          </a:p>
          <a:p>
            <a:pPr algn="l">
              <a:lnSpc>
                <a:spcPts val="3719"/>
              </a:lnSpc>
            </a:pPr>
          </a:p>
        </p:txBody>
      </p:sp>
      <p:sp>
        <p:nvSpPr>
          <p:cNvPr name="TextBox 6" id="6"/>
          <p:cNvSpPr txBox="true"/>
          <p:nvPr/>
        </p:nvSpPr>
        <p:spPr>
          <a:xfrm rot="0">
            <a:off x="840409" y="866775"/>
            <a:ext cx="3953735" cy="798195"/>
          </a:xfrm>
          <a:prstGeom prst="rect">
            <a:avLst/>
          </a:prstGeom>
        </p:spPr>
        <p:txBody>
          <a:bodyPr anchor="t" rtlCol="false" tIns="0" lIns="0" bIns="0" rIns="0">
            <a:spAutoFit/>
          </a:bodyPr>
          <a:lstStyle/>
          <a:p>
            <a:pPr algn="ctr">
              <a:lnSpc>
                <a:spcPts val="5880"/>
              </a:lnSpc>
            </a:pPr>
            <a:r>
              <a:rPr lang="en-US" sz="4200" b="true">
                <a:solidFill>
                  <a:srgbClr val="FF0000"/>
                </a:solidFill>
                <a:latin typeface="Times New Roman Bold"/>
                <a:ea typeface="Times New Roman Bold"/>
                <a:cs typeface="Times New Roman Bold"/>
                <a:sym typeface="Times New Roman Bold"/>
              </a:rPr>
              <a:t>SWOT Analysis</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273" y="108314"/>
            <a:ext cx="18040479" cy="10070370"/>
            <a:chOff x="0" y="0"/>
            <a:chExt cx="24053972" cy="13427160"/>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name="Freeform 4" id="4" descr="A picture containing text, clipart  Description automatically generated"/>
          <p:cNvSpPr/>
          <p:nvPr/>
        </p:nvSpPr>
        <p:spPr>
          <a:xfrm flipH="false" flipV="false" rot="0">
            <a:off x="16077135" y="191732"/>
            <a:ext cx="2004386" cy="811161"/>
          </a:xfrm>
          <a:custGeom>
            <a:avLst/>
            <a:gdLst/>
            <a:ahLst/>
            <a:cxnLst/>
            <a:rect r="r" b="b" t="t" l="l"/>
            <a:pathLst>
              <a:path h="811161" w="2004386">
                <a:moveTo>
                  <a:pt x="0" y="0"/>
                </a:moveTo>
                <a:lnTo>
                  <a:pt x="2004385" y="0"/>
                </a:lnTo>
                <a:lnTo>
                  <a:pt x="2004385" y="811160"/>
                </a:lnTo>
                <a:lnTo>
                  <a:pt x="0" y="811160"/>
                </a:lnTo>
                <a:lnTo>
                  <a:pt x="0" y="0"/>
                </a:lnTo>
                <a:close/>
              </a:path>
            </a:pathLst>
          </a:custGeom>
          <a:blipFill>
            <a:blip r:embed="rId3"/>
            <a:stretch>
              <a:fillRect l="0" t="-14695" r="-8055" b="0"/>
            </a:stretch>
          </a:blipFill>
        </p:spPr>
      </p:sp>
      <p:sp>
        <p:nvSpPr>
          <p:cNvPr name="TextBox 5" id="5"/>
          <p:cNvSpPr txBox="true"/>
          <p:nvPr/>
        </p:nvSpPr>
        <p:spPr>
          <a:xfrm rot="0">
            <a:off x="580331" y="323409"/>
            <a:ext cx="11112665" cy="819150"/>
          </a:xfrm>
          <a:prstGeom prst="rect">
            <a:avLst/>
          </a:prstGeom>
        </p:spPr>
        <p:txBody>
          <a:bodyPr anchor="t" rtlCol="false" tIns="0" lIns="0" bIns="0" rIns="0">
            <a:spAutoFit/>
          </a:bodyPr>
          <a:lstStyle/>
          <a:p>
            <a:pPr algn="l">
              <a:lnSpc>
                <a:spcPts val="5759"/>
              </a:lnSpc>
            </a:pPr>
            <a:r>
              <a:rPr lang="en-US" sz="4800" b="true">
                <a:solidFill>
                  <a:srgbClr val="46B0FA"/>
                </a:solidFill>
                <a:latin typeface="Times New Roman Bold"/>
                <a:ea typeface="Times New Roman Bold"/>
                <a:cs typeface="Times New Roman Bold"/>
                <a:sym typeface="Times New Roman Bold"/>
              </a:rPr>
              <a:t>Objective</a:t>
            </a:r>
          </a:p>
        </p:txBody>
      </p:sp>
      <p:sp>
        <p:nvSpPr>
          <p:cNvPr name="TextBox 6" id="6"/>
          <p:cNvSpPr txBox="true"/>
          <p:nvPr/>
        </p:nvSpPr>
        <p:spPr>
          <a:xfrm rot="0">
            <a:off x="580331" y="1230000"/>
            <a:ext cx="16678970" cy="6488430"/>
          </a:xfrm>
          <a:prstGeom prst="rect">
            <a:avLst/>
          </a:prstGeom>
        </p:spPr>
        <p:txBody>
          <a:bodyPr anchor="t" rtlCol="false" tIns="0" lIns="0" bIns="0" rIns="0">
            <a:spAutoFit/>
          </a:bodyPr>
          <a:lstStyle/>
          <a:p>
            <a:pPr algn="l">
              <a:lnSpc>
                <a:spcPts val="5160"/>
              </a:lnSpc>
            </a:pPr>
          </a:p>
          <a:p>
            <a:pPr algn="l" marL="647700" indent="-323850" lvl="1">
              <a:lnSpc>
                <a:spcPts val="5160"/>
              </a:lnSpc>
              <a:buFont typeface="Arial"/>
              <a:buChar char="•"/>
            </a:pPr>
            <a:r>
              <a:rPr lang="en-US" sz="3000">
                <a:solidFill>
                  <a:srgbClr val="000000"/>
                </a:solidFill>
                <a:latin typeface="Times New Roman"/>
                <a:ea typeface="Times New Roman"/>
                <a:cs typeface="Times New Roman"/>
                <a:sym typeface="Times New Roman"/>
              </a:rPr>
              <a:t>Develop a predictive model to analyze the relationship between music preferences and mental health outcomes.</a:t>
            </a:r>
          </a:p>
          <a:p>
            <a:pPr algn="l" marL="647700" indent="-323850" lvl="1">
              <a:lnSpc>
                <a:spcPts val="5160"/>
              </a:lnSpc>
              <a:buFont typeface="Arial"/>
              <a:buChar char="•"/>
            </a:pPr>
            <a:r>
              <a:rPr lang="en-US" sz="3000">
                <a:solidFill>
                  <a:srgbClr val="000000"/>
                </a:solidFill>
                <a:latin typeface="Times New Roman"/>
                <a:ea typeface="Times New Roman"/>
                <a:cs typeface="Times New Roman"/>
                <a:sym typeface="Times New Roman"/>
              </a:rPr>
              <a:t>Identify patterns and correlations between musical choices and psychological parameters like personality traits and emotional well-being.</a:t>
            </a:r>
          </a:p>
          <a:p>
            <a:pPr algn="l" marL="647700" indent="-323850" lvl="1">
              <a:lnSpc>
                <a:spcPts val="5160"/>
              </a:lnSpc>
              <a:buFont typeface="Arial"/>
              <a:buChar char="•"/>
            </a:pPr>
            <a:r>
              <a:rPr lang="en-US" sz="3000">
                <a:solidFill>
                  <a:srgbClr val="000000"/>
                </a:solidFill>
                <a:latin typeface="Times New Roman"/>
                <a:ea typeface="Times New Roman"/>
                <a:cs typeface="Times New Roman"/>
                <a:sym typeface="Times New Roman"/>
              </a:rPr>
              <a:t>Leverage machine learning techniques and physiological data to provide accurate and personalized insights.</a:t>
            </a:r>
          </a:p>
          <a:p>
            <a:pPr algn="l" marL="647700" indent="-323850" lvl="1">
              <a:lnSpc>
                <a:spcPts val="5160"/>
              </a:lnSpc>
              <a:buFont typeface="Arial"/>
              <a:buChar char="•"/>
            </a:pPr>
            <a:r>
              <a:rPr lang="en-US" sz="3000">
                <a:solidFill>
                  <a:srgbClr val="000000"/>
                </a:solidFill>
                <a:latin typeface="Times New Roman"/>
                <a:ea typeface="Times New Roman"/>
                <a:cs typeface="Times New Roman"/>
                <a:sym typeface="Times New Roman"/>
              </a:rPr>
              <a:t>Promote mental health and emotional well-being through tailored music-based interventions.</a:t>
            </a:r>
          </a:p>
          <a:p>
            <a:pPr algn="l">
              <a:lnSpc>
                <a:spcPts val="5160"/>
              </a:lnSpc>
            </a:pPr>
          </a:p>
          <a:p>
            <a:pPr algn="l" marL="542925" indent="-271462" lvl="1">
              <a:lnSpc>
                <a:spcPts val="5160"/>
              </a:lnSpc>
            </a:pP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DAGWpcNjCCk</dc:identifier>
  <dcterms:modified xsi:type="dcterms:W3CDTF">2011-08-01T06:04:30Z</dcterms:modified>
  <cp:revision>1</cp:revision>
  <dc:title>Predictive Analysis Of Music Theory On Mental Health</dc:title>
</cp:coreProperties>
</file>