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59" r:id="rId4"/>
    <p:sldId id="260" r:id="rId5"/>
    <p:sldId id="263" r:id="rId6"/>
    <p:sldId id="265" r:id="rId7"/>
    <p:sldId id="273" r:id="rId8"/>
    <p:sldId id="261" r:id="rId9"/>
    <p:sldId id="262" r:id="rId10"/>
    <p:sldId id="267" r:id="rId11"/>
    <p:sldId id="272" r:id="rId12"/>
    <p:sldId id="271" r:id="rId13"/>
    <p:sldId id="27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E9CF652-6759-4AD1-B5EA-E3A40BBF5E80}" type="datetimeFigureOut">
              <a:rPr lang="en-US" smtClean="0"/>
              <a:pPr/>
              <a:t>4/12/2019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75D8DD9-7EA4-462E-957B-671417634BA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9CF652-6759-4AD1-B5EA-E3A40BBF5E80}" type="datetimeFigureOut">
              <a:rPr lang="en-US" smtClean="0"/>
              <a:pPr/>
              <a:t>4/12/2019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5D8DD9-7EA4-462E-957B-671417634BA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9CF652-6759-4AD1-B5EA-E3A40BBF5E80}" type="datetimeFigureOut">
              <a:rPr lang="en-US" smtClean="0"/>
              <a:pPr/>
              <a:t>4/12/2019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5D8DD9-7EA4-462E-957B-671417634BA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9CF652-6759-4AD1-B5EA-E3A40BBF5E80}" type="datetimeFigureOut">
              <a:rPr lang="en-US" smtClean="0"/>
              <a:pPr/>
              <a:t>4/12/2019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5D8DD9-7EA4-462E-957B-671417634BA1}"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9CF652-6759-4AD1-B5EA-E3A40BBF5E80}" type="datetimeFigureOut">
              <a:rPr lang="en-US" smtClean="0"/>
              <a:pPr/>
              <a:t>4/12/2019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5D8DD9-7EA4-462E-957B-671417634BA1}"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9CF652-6759-4AD1-B5EA-E3A40BBF5E80}" type="datetimeFigureOut">
              <a:rPr lang="en-US" smtClean="0"/>
              <a:pPr/>
              <a:t>4/12/2019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75D8DD9-7EA4-462E-957B-671417634BA1}"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9CF652-6759-4AD1-B5EA-E3A40BBF5E80}" type="datetimeFigureOut">
              <a:rPr lang="en-US" smtClean="0"/>
              <a:pPr/>
              <a:t>4/12/2019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75D8DD9-7EA4-462E-957B-671417634BA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E9CF652-6759-4AD1-B5EA-E3A40BBF5E80}" type="datetimeFigureOut">
              <a:rPr lang="en-US" smtClean="0"/>
              <a:pPr/>
              <a:t>4/12/2019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75D8DD9-7EA4-462E-957B-671417634BA1}"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E9CF652-6759-4AD1-B5EA-E3A40BBF5E80}" type="datetimeFigureOut">
              <a:rPr lang="en-US" smtClean="0"/>
              <a:pPr/>
              <a:t>4/12/2019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75D8DD9-7EA4-462E-957B-671417634BA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E9CF652-6759-4AD1-B5EA-E3A40BBF5E80}" type="datetimeFigureOut">
              <a:rPr lang="en-US" smtClean="0"/>
              <a:pPr/>
              <a:t>4/12/2019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75D8DD9-7EA4-462E-957B-671417634BA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E9CF652-6759-4AD1-B5EA-E3A40BBF5E80}" type="datetimeFigureOut">
              <a:rPr lang="en-US" smtClean="0"/>
              <a:pPr/>
              <a:t>4/12/2019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75D8DD9-7EA4-462E-957B-671417634BA1}"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9CF652-6759-4AD1-B5EA-E3A40BBF5E80}" type="datetimeFigureOut">
              <a:rPr lang="en-US" smtClean="0"/>
              <a:pPr/>
              <a:t>4/12/2019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75D8DD9-7EA4-462E-957B-671417634BA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143000"/>
          </a:xfrm>
        </p:spPr>
        <p:txBody>
          <a:bodyPr>
            <a:normAutofit/>
          </a:bodyPr>
          <a:lstStyle/>
          <a:p>
            <a:pPr algn="l"/>
            <a:r>
              <a:rPr lang="en-US" sz="2400" dirty="0" smtClean="0">
                <a:latin typeface="Times New Roman" pitchFamily="18" charset="0"/>
                <a:cs typeface="Times New Roman" pitchFamily="18" charset="0"/>
              </a:rPr>
              <a:t>A mega project  on</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Subtitle 2"/>
          <p:cNvSpPr>
            <a:spLocks noGrp="1"/>
          </p:cNvSpPr>
          <p:nvPr>
            <p:ph type="subTitle" idx="1"/>
          </p:nvPr>
        </p:nvSpPr>
        <p:spPr>
          <a:xfrm>
            <a:off x="762000" y="1981200"/>
            <a:ext cx="7239000" cy="1752600"/>
          </a:xfrm>
        </p:spPr>
        <p:txBody>
          <a:bodyPr>
            <a:normAutofit/>
          </a:bodyPr>
          <a:lstStyle/>
          <a:p>
            <a:pPr algn="just"/>
            <a:r>
              <a:rPr lang="en-US" sz="36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Animal </a:t>
            </a:r>
            <a:r>
              <a:rPr lang="en-US" sz="36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Detection To Avoid Collision </a:t>
            </a:r>
            <a:r>
              <a:rPr lang="en-US" sz="36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Using</a:t>
            </a:r>
            <a:r>
              <a:rPr lang="mr-IN" sz="36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 </a:t>
            </a:r>
            <a:r>
              <a:rPr lang="en-US" sz="36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Machine Learning (YOLO algorithm)</a:t>
            </a:r>
            <a:endParaRPr lang="en-US" sz="36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endParaRPr>
          </a:p>
          <a:p>
            <a:pPr algn="l"/>
            <a:endParaRPr lang="en-US" sz="3600" dirty="0"/>
          </a:p>
        </p:txBody>
      </p:sp>
      <p:sp>
        <p:nvSpPr>
          <p:cNvPr id="4" name="TextBox 3"/>
          <p:cNvSpPr txBox="1"/>
          <p:nvPr/>
        </p:nvSpPr>
        <p:spPr>
          <a:xfrm>
            <a:off x="5652655" y="4336473"/>
            <a:ext cx="3505200" cy="707886"/>
          </a:xfrm>
          <a:prstGeom prst="rect">
            <a:avLst/>
          </a:prstGeom>
          <a:noFill/>
        </p:spPr>
        <p:txBody>
          <a:bodyPr wrap="square" rtlCol="0">
            <a:spAutoFit/>
          </a:bodyPr>
          <a:lstStyle/>
          <a:p>
            <a:r>
              <a:rPr lang="en-US" sz="2000" dirty="0" smtClean="0">
                <a:latin typeface="Times New Roman" pitchFamily="18" charset="0"/>
                <a:cs typeface="Times New Roman" pitchFamily="18" charset="0"/>
              </a:rPr>
              <a:t>Under Guidance of</a:t>
            </a:r>
          </a:p>
          <a:p>
            <a:r>
              <a:rPr lang="en-US" sz="2000" b="1" dirty="0" smtClean="0">
                <a:latin typeface="Times New Roman" pitchFamily="18" charset="0"/>
                <a:cs typeface="Times New Roman" pitchFamily="18" charset="0"/>
              </a:rPr>
              <a:t>Prof. Y. M. Kamble</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en-US" sz="2000" dirty="0" smtClean="0">
                <a:latin typeface="Times New Roman" pitchFamily="18" charset="0"/>
                <a:cs typeface="Times New Roman" pitchFamily="18" charset="0"/>
              </a:rPr>
              <a:t>    Input: Any video.</a:t>
            </a:r>
          </a:p>
          <a:p>
            <a:pPr algn="just">
              <a:buFont typeface="Wingdings" pitchFamily="2" charset="2"/>
              <a:buChar char="q"/>
            </a:pPr>
            <a:endParaRPr lang="en-US" sz="2000" dirty="0" smtClean="0">
              <a:latin typeface="Times New Roman" pitchFamily="18" charset="0"/>
              <a:cs typeface="Times New Roman" pitchFamily="18" charset="0"/>
            </a:endParaRPr>
          </a:p>
          <a:p>
            <a:pPr algn="just"/>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COCO class </a:t>
            </a:r>
            <a:r>
              <a:rPr lang="en-US" sz="2000" dirty="0" smtClean="0">
                <a:latin typeface="Times New Roman" panose="02020603050405020304" pitchFamily="18" charset="0"/>
                <a:cs typeface="Times New Roman" panose="02020603050405020304" pitchFamily="18" charset="0"/>
              </a:rPr>
              <a:t>labels are loaded </a:t>
            </a:r>
            <a:r>
              <a:rPr lang="en-US" sz="2000" dirty="0">
                <a:latin typeface="Times New Roman" panose="02020603050405020304" pitchFamily="18" charset="0"/>
                <a:cs typeface="Times New Roman" panose="02020603050405020304" pitchFamily="18" charset="0"/>
              </a:rPr>
              <a:t>which is trained on YOLO model.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YOLO object detector </a:t>
            </a:r>
            <a:r>
              <a:rPr lang="en-US" sz="2000" dirty="0" smtClean="0">
                <a:latin typeface="Times New Roman" panose="02020603050405020304" pitchFamily="18" charset="0"/>
                <a:cs typeface="Times New Roman" panose="02020603050405020304" pitchFamily="18" charset="0"/>
              </a:rPr>
              <a:t>is loaded which is trained </a:t>
            </a:r>
            <a:r>
              <a:rPr lang="en-US" sz="2000" dirty="0">
                <a:latin typeface="Times New Roman" panose="02020603050405020304" pitchFamily="18" charset="0"/>
                <a:cs typeface="Times New Roman" panose="02020603050405020304" pitchFamily="18" charset="0"/>
              </a:rPr>
              <a:t>COCO dataset which consists of 80 classes</a:t>
            </a:r>
            <a:r>
              <a:rPr lang="en-US" sz="2000" dirty="0" smtClean="0">
                <a:latin typeface="Times New Roman" panose="02020603050405020304" pitchFamily="18" charset="0"/>
                <a:cs typeface="Times New Roman" panose="02020603050405020304" pitchFamily="18" charset="0"/>
              </a:rPr>
              <a:t>.</a:t>
            </a:r>
          </a:p>
          <a:p>
            <a:pPr marL="109728"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Video will converted into frames.</a:t>
            </a:r>
          </a:p>
        </p:txBody>
      </p:sp>
      <p:sp>
        <p:nvSpPr>
          <p:cNvPr id="3" name="Title 2"/>
          <p:cNvSpPr>
            <a:spLocks noGrp="1"/>
          </p:cNvSpPr>
          <p:nvPr>
            <p:ph type="title"/>
          </p:nvPr>
        </p:nvSpPr>
        <p:spPr/>
        <p:txBody>
          <a:bodyPr>
            <a:normAutofit/>
          </a:bodyPr>
          <a:lstStyle/>
          <a:p>
            <a:r>
              <a:rPr lang="en-US"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rPr>
              <a:t>METHODOLOGY &amp; IMPLEMENTATION</a:t>
            </a:r>
            <a:endParaRPr lang="en-US"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endParaRPr>
          </a:p>
        </p:txBody>
      </p:sp>
    </p:spTree>
    <p:extLst>
      <p:ext uri="{BB962C8B-B14F-4D97-AF65-F5344CB8AC3E}">
        <p14:creationId xmlns:p14="http://schemas.microsoft.com/office/powerpoint/2010/main" val="1547550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After getting frames construct a blob from it. This gives bounding boxes and associated probabilities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Extraction of the class ID and confidence of the current object detection occurs. </a:t>
            </a:r>
            <a:endParaRPr lang="en-US" sz="2000" dirty="0" smtClean="0">
              <a:latin typeface="Times New Roman" panose="02020603050405020304" pitchFamily="18" charset="0"/>
              <a:cs typeface="Times New Roman" panose="02020603050405020304" pitchFamily="18" charset="0"/>
            </a:endParaRPr>
          </a:p>
          <a:p>
            <a:pPr marL="109728"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Bounding box coordinates are scaled back relative to the size of the image.</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center coordinates are used to derive the top and left corner of the bounding box.</a:t>
            </a:r>
          </a:p>
          <a:p>
            <a:pPr marL="109728" indent="0">
              <a:buNone/>
            </a:pPr>
            <a:r>
              <a:rPr lang="en-US" sz="2000" dirty="0"/>
              <a:t/>
            </a:r>
            <a:br>
              <a:rPr lang="en-US" sz="2000" dirty="0"/>
            </a:b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a:bodyPr>
          <a:lstStyle/>
          <a:p>
            <a:pPr>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Non-maxima suppression is applied to suppress weak, overlapping bounding boxes</a:t>
            </a:r>
            <a:r>
              <a:rPr lang="en-US" sz="2000" dirty="0" smtClean="0">
                <a:latin typeface="Times New Roman" pitchFamily="18" charset="0"/>
                <a:cs typeface="Times New Roman" pitchFamily="18" charset="0"/>
              </a:rPr>
              <a:t>.</a:t>
            </a:r>
          </a:p>
          <a:p>
            <a:pPr marL="109728"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Then bounding box rectangle and label are drawn on the frame. In this way object is detected. Then find the distance of animal from vehicle and alert the driver. </a:t>
            </a:r>
          </a:p>
          <a:p>
            <a:pPr marL="109728"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69266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Reliability</a:t>
            </a:r>
          </a:p>
          <a:p>
            <a:r>
              <a:rPr lang="en-US" dirty="0" smtClean="0">
                <a:latin typeface="Times New Roman" pitchFamily="18" charset="0"/>
                <a:cs typeface="Times New Roman" pitchFamily="18" charset="0"/>
              </a:rPr>
              <a:t>Availability</a:t>
            </a:r>
          </a:p>
          <a:p>
            <a:r>
              <a:rPr lang="en-US" dirty="0" smtClean="0">
                <a:latin typeface="Times New Roman" pitchFamily="18" charset="0"/>
                <a:cs typeface="Times New Roman" pitchFamily="18" charset="0"/>
              </a:rPr>
              <a:t>Security</a:t>
            </a:r>
          </a:p>
          <a:p>
            <a:r>
              <a:rPr lang="en-US" dirty="0" smtClean="0">
                <a:latin typeface="Times New Roman" pitchFamily="18" charset="0"/>
                <a:cs typeface="Times New Roman" pitchFamily="18" charset="0"/>
              </a:rPr>
              <a:t>Maintainability</a:t>
            </a:r>
          </a:p>
          <a:p>
            <a:r>
              <a:rPr lang="en-US" dirty="0" smtClean="0">
                <a:latin typeface="Times New Roman" pitchFamily="18" charset="0"/>
                <a:cs typeface="Times New Roman" pitchFamily="18" charset="0"/>
              </a:rPr>
              <a:t>Portability</a:t>
            </a:r>
          </a:p>
          <a:p>
            <a:endParaRPr lang="en-US" dirty="0"/>
          </a:p>
        </p:txBody>
      </p:sp>
      <p:sp>
        <p:nvSpPr>
          <p:cNvPr id="3" name="Title 2"/>
          <p:cNvSpPr>
            <a:spLocks noGrp="1"/>
          </p:cNvSpPr>
          <p:nvPr>
            <p:ph type="title"/>
          </p:nvPr>
        </p:nvSpPr>
        <p:spPr/>
        <p:txBody>
          <a:bodyPr/>
          <a:lstStyle/>
          <a:p>
            <a:r>
              <a:rPr lang="en-US" sz="4400" dirty="0" smtClean="0">
                <a:latin typeface="Times New Roman" pitchFamily="18" charset="0"/>
                <a:cs typeface="Times New Roman" pitchFamily="18" charset="0"/>
              </a:rPr>
              <a:t>Software System Requirements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178491"/>
          </a:xfrm>
        </p:spPr>
        <p:txBody>
          <a:bodyPr>
            <a:normAutofit/>
          </a:bodyPr>
          <a:lstStyle/>
          <a:p>
            <a:pPr algn="just">
              <a:buNone/>
            </a:pPr>
            <a:r>
              <a:rPr lang="en-US" sz="6000" dirty="0" smtClean="0">
                <a:latin typeface="Times New Roman" pitchFamily="18" charset="0"/>
                <a:cs typeface="Times New Roman" pitchFamily="18" charset="0"/>
              </a:rPr>
              <a:t>            </a:t>
            </a:r>
          </a:p>
          <a:p>
            <a:pPr algn="just">
              <a:buNone/>
            </a:pPr>
            <a:r>
              <a:rPr lang="en-US"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t>
            </a:r>
            <a:r>
              <a:rPr lang="en-US"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t>
            </a:r>
            <a:r>
              <a:rPr lang="en-US"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endParaRPr lang="en-US"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Courier New" pitchFamily="49" charset="0"/>
              <a:buChar char="o"/>
            </a:pPr>
            <a:endParaRPr lang="en-US" sz="2400" dirty="0" smtClean="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Ms. Pranita Giri                                 15cmpn08</a:t>
            </a:r>
          </a:p>
          <a:p>
            <a:pPr>
              <a:buFont typeface="Courier New" pitchFamily="49" charset="0"/>
              <a:buChar char="o"/>
            </a:pPr>
            <a:r>
              <a:rPr lang="en-US" sz="2400" dirty="0" smtClean="0">
                <a:latin typeface="Times New Roman" pitchFamily="18" charset="0"/>
                <a:cs typeface="Times New Roman" pitchFamily="18" charset="0"/>
              </a:rPr>
              <a:t>Ms. Shraddha Karadge                      15cmpn20</a:t>
            </a:r>
          </a:p>
          <a:p>
            <a:pPr>
              <a:buFont typeface="Courier New" pitchFamily="49" charset="0"/>
              <a:buChar char="o"/>
            </a:pPr>
            <a:r>
              <a:rPr lang="en-US" sz="2400" dirty="0">
                <a:latin typeface="Times New Roman" pitchFamily="18" charset="0"/>
                <a:cs typeface="Times New Roman" pitchFamily="18" charset="0"/>
              </a:rPr>
              <a:t>Ms</a:t>
            </a:r>
            <a:r>
              <a:rPr lang="en-US" sz="2400" dirty="0" smtClean="0">
                <a:latin typeface="Times New Roman" pitchFamily="18" charset="0"/>
                <a:cs typeface="Times New Roman" pitchFamily="18" charset="0"/>
              </a:rPr>
              <a:t>. Priyanka Khot                             15cmpn24</a:t>
            </a:r>
          </a:p>
          <a:p>
            <a:pPr>
              <a:buFont typeface="Courier New" pitchFamily="49" charset="0"/>
              <a:buChar char="o"/>
            </a:pPr>
            <a:r>
              <a:rPr lang="en-US" sz="2400" dirty="0">
                <a:latin typeface="Times New Roman" pitchFamily="18" charset="0"/>
                <a:cs typeface="Times New Roman" pitchFamily="18" charset="0"/>
              </a:rPr>
              <a:t>Ms</a:t>
            </a:r>
            <a:r>
              <a:rPr lang="en-US" sz="2400" dirty="0" smtClean="0">
                <a:latin typeface="Times New Roman" pitchFamily="18" charset="0"/>
                <a:cs typeface="Times New Roman" pitchFamily="18" charset="0"/>
              </a:rPr>
              <a:t>. Shraddha Rhatole                       15cmpn47</a:t>
            </a:r>
          </a:p>
          <a:p>
            <a:pPr>
              <a:buFont typeface="Courier New" pitchFamily="49" charset="0"/>
              <a:buChar char="o"/>
            </a:pPr>
            <a:r>
              <a:rPr lang="en-US" sz="2400" dirty="0" smtClean="0">
                <a:latin typeface="Times New Roman" pitchFamily="18" charset="0"/>
                <a:cs typeface="Times New Roman" pitchFamily="18" charset="0"/>
              </a:rPr>
              <a:t>Ms. Jyoti Shinde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15cmpn51</a:t>
            </a:r>
          </a:p>
          <a:p>
            <a:pPr>
              <a:buFont typeface="Courier New" pitchFamily="49" charset="0"/>
              <a:buChar char="o"/>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Group members</a:t>
            </a:r>
            <a:endParaRPr lang="en-US"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1521747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1"/>
            <a:ext cx="8229600" cy="3429000"/>
          </a:xfrm>
        </p:spPr>
        <p:txBody>
          <a:bodyPr>
            <a:normAutofit/>
          </a:bodyPr>
          <a:lstStyle/>
          <a:p>
            <a:r>
              <a:rPr lang="en-US" sz="2000" dirty="0" smtClean="0">
                <a:latin typeface="Times New Roman" pitchFamily="18" charset="0"/>
                <a:cs typeface="Times New Roman" pitchFamily="18" charset="0"/>
              </a:rPr>
              <a:t>Introduction</a:t>
            </a:r>
          </a:p>
          <a:p>
            <a:r>
              <a:rPr lang="en-US" sz="2000" dirty="0" smtClean="0">
                <a:latin typeface="Times New Roman" pitchFamily="18" charset="0"/>
                <a:cs typeface="Times New Roman" pitchFamily="18" charset="0"/>
              </a:rPr>
              <a:t>Literature Review</a:t>
            </a:r>
          </a:p>
          <a:p>
            <a:r>
              <a:rPr lang="en-US" sz="2000" dirty="0" smtClean="0">
                <a:latin typeface="Times New Roman" pitchFamily="18" charset="0"/>
                <a:cs typeface="Times New Roman" pitchFamily="18" charset="0"/>
              </a:rPr>
              <a:t>Problem Statement</a:t>
            </a:r>
          </a:p>
          <a:p>
            <a:r>
              <a:rPr lang="en-US" sz="2000" dirty="0" smtClean="0">
                <a:latin typeface="Times New Roman" pitchFamily="18" charset="0"/>
                <a:cs typeface="Times New Roman" pitchFamily="18" charset="0"/>
              </a:rPr>
              <a:t>Objectives</a:t>
            </a:r>
          </a:p>
          <a:p>
            <a:r>
              <a:rPr lang="en-US" sz="2000" dirty="0" smtClean="0">
                <a:latin typeface="Times New Roman" pitchFamily="18" charset="0"/>
                <a:cs typeface="Times New Roman" pitchFamily="18" charset="0"/>
              </a:rPr>
              <a:t>Proposed Work</a:t>
            </a:r>
          </a:p>
          <a:p>
            <a:r>
              <a:rPr lang="en-US" sz="2000" dirty="0" smtClean="0">
                <a:latin typeface="Times New Roman" pitchFamily="18" charset="0"/>
                <a:cs typeface="Times New Roman" pitchFamily="18" charset="0"/>
              </a:rPr>
              <a:t>System Architecture</a:t>
            </a:r>
          </a:p>
          <a:p>
            <a:r>
              <a:rPr lang="en-US" sz="2000" dirty="0" smtClean="0">
                <a:latin typeface="Times New Roman" pitchFamily="18" charset="0"/>
                <a:cs typeface="Times New Roman" pitchFamily="18" charset="0"/>
              </a:rPr>
              <a:t>Methodology &amp; Implementation</a:t>
            </a:r>
          </a:p>
          <a:p>
            <a:r>
              <a:rPr lang="en-US" sz="2000" dirty="0" smtClean="0">
                <a:latin typeface="Times New Roman" pitchFamily="18" charset="0"/>
                <a:cs typeface="Times New Roman" pitchFamily="18" charset="0"/>
              </a:rPr>
              <a:t>Software System Requirements</a:t>
            </a:r>
          </a:p>
        </p:txBody>
      </p:sp>
      <p:sp>
        <p:nvSpPr>
          <p:cNvPr id="3" name="Title 2"/>
          <p:cNvSpPr>
            <a:spLocks noGrp="1"/>
          </p:cNvSpPr>
          <p:nvPr>
            <p:ph type="title"/>
          </p:nvPr>
        </p:nvSpPr>
        <p:spPr>
          <a:xfrm>
            <a:off x="457200" y="274638"/>
            <a:ext cx="8229600" cy="1143000"/>
          </a:xfrm>
        </p:spPr>
        <p:txBody>
          <a:bodyPr>
            <a:normAutofit/>
          </a:bodyPr>
          <a:lstStyle/>
          <a:p>
            <a:pPr algn="just"/>
            <a:r>
              <a:rPr lang="en-US"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Index</a:t>
            </a:r>
            <a:endParaRPr lang="en-US"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normAutofit/>
          </a:bodyPr>
          <a:lstStyle/>
          <a:p>
            <a:pPr algn="just">
              <a:buFont typeface="Wingdings" pitchFamily="2" charset="2"/>
              <a:buChar char="q"/>
            </a:pPr>
            <a:r>
              <a:rPr lang="en-GB" sz="2000" dirty="0" smtClean="0">
                <a:latin typeface="Times New Roman" pitchFamily="18" charset="0"/>
                <a:cs typeface="Times New Roman" pitchFamily="18" charset="0"/>
              </a:rPr>
              <a:t>Today’s </a:t>
            </a:r>
            <a:r>
              <a:rPr lang="en-GB" sz="2000" dirty="0">
                <a:latin typeface="Times New Roman" pitchFamily="18" charset="0"/>
                <a:cs typeface="Times New Roman" pitchFamily="18" charset="0"/>
              </a:rPr>
              <a:t>automobile design primarily depends on safety measures, security tools and comfort mechanism. The safety of an automobile is the highest priority. A major percentage of these road crashes and accidents involved cars, other vehicles and animal collision. </a:t>
            </a:r>
            <a:endParaRPr lang="en-GB" sz="2000" dirty="0" smtClean="0">
              <a:latin typeface="Times New Roman" pitchFamily="18" charset="0"/>
              <a:cs typeface="Times New Roman" pitchFamily="18" charset="0"/>
            </a:endParaRPr>
          </a:p>
          <a:p>
            <a:pPr algn="just">
              <a:buFont typeface="Wingdings" pitchFamily="2" charset="2"/>
              <a:buChar char="q"/>
            </a:pPr>
            <a:r>
              <a:rPr lang="en-GB" sz="2000" dirty="0">
                <a:latin typeface="Times New Roman" pitchFamily="18" charset="0"/>
                <a:cs typeface="Times New Roman" pitchFamily="18" charset="0"/>
              </a:rPr>
              <a:t>So there is one approach to overcome this issue. Also there are some papers in which animals are detected using roadside system and for night vision and also for moose detection system. </a:t>
            </a:r>
            <a:endParaRPr lang="en-US" sz="2000" dirty="0">
              <a:latin typeface="Times New Roman" pitchFamily="18" charset="0"/>
              <a:cs typeface="Times New Roman" pitchFamily="18" charset="0"/>
            </a:endParaRPr>
          </a:p>
          <a:p>
            <a:pPr algn="just">
              <a:buFont typeface="Wingdings" pitchFamily="2" charset="2"/>
              <a:buChar char="q"/>
            </a:pPr>
            <a:r>
              <a:rPr lang="en-GB" sz="2000" dirty="0">
                <a:latin typeface="Times New Roman" pitchFamily="18" charset="0"/>
                <a:cs typeface="Times New Roman" pitchFamily="18" charset="0"/>
              </a:rPr>
              <a:t>The proposed system is to develop a practical animal detection system used to reduce the number of road accidents due to animal collision. This system will be applicable in real time for security purpose of wildlife and human being.</a:t>
            </a:r>
            <a:endParaRPr lang="en-US" sz="2000" dirty="0">
              <a:latin typeface="Times New Roman" pitchFamily="18" charset="0"/>
              <a:cs typeface="Times New Roman" pitchFamily="18" charset="0"/>
            </a:endParaRPr>
          </a:p>
          <a:p>
            <a:pPr algn="just">
              <a:buFont typeface="Wingdings" pitchFamily="2" charset="2"/>
              <a:buChar char="q"/>
            </a:pPr>
            <a:endParaRPr lang="en-GB" sz="2000" dirty="0" smtClean="0">
              <a:latin typeface="Times New Roman" pitchFamily="18" charset="0"/>
              <a:cs typeface="Times New Roman" pitchFamily="18" charset="0"/>
            </a:endParaRPr>
          </a:p>
          <a:p>
            <a:pPr marL="109728" indent="0">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Introduction</a:t>
            </a:r>
            <a:endParaRPr lang="en-US"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3949891"/>
          </a:xfrm>
        </p:spPr>
        <p:txBody>
          <a:bodyPr>
            <a:normAutofit/>
          </a:bodyPr>
          <a:lstStyle/>
          <a:p>
            <a:pPr>
              <a:buFont typeface="Wingdings" pitchFamily="2" charset="2"/>
              <a:buChar char="q"/>
            </a:pPr>
            <a:r>
              <a:rPr lang="en-US" sz="2000" dirty="0">
                <a:latin typeface="Times New Roman" pitchFamily="18" charset="0"/>
                <a:cs typeface="Times New Roman" pitchFamily="18" charset="0"/>
              </a:rPr>
              <a:t>A recent study </a:t>
            </a:r>
            <a:r>
              <a:rPr lang="en-US" sz="2000" dirty="0" smtClean="0">
                <a:latin typeface="Times New Roman" pitchFamily="18" charset="0"/>
                <a:cs typeface="Times New Roman" pitchFamily="18" charset="0"/>
              </a:rPr>
              <a:t>shown </a:t>
            </a:r>
            <a:r>
              <a:rPr lang="en-US" sz="2000" dirty="0">
                <a:latin typeface="Times New Roman" pitchFamily="18" charset="0"/>
                <a:cs typeface="Times New Roman" pitchFamily="18" charset="0"/>
              </a:rPr>
              <a:t>that human beings have to take the final call while driving whether they can control their car to prevent collision with a response time of 150ms or </a:t>
            </a:r>
            <a:r>
              <a:rPr lang="en-US" sz="2000" dirty="0" smtClean="0">
                <a:latin typeface="Times New Roman" pitchFamily="18" charset="0"/>
                <a:cs typeface="Times New Roman" pitchFamily="18" charset="0"/>
              </a:rPr>
              <a:t>no.</a:t>
            </a: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scientific </a:t>
            </a:r>
            <a:r>
              <a:rPr lang="en-US" sz="2000" dirty="0" smtClean="0">
                <a:latin typeface="Times New Roman" pitchFamily="18" charset="0"/>
                <a:cs typeface="Times New Roman" pitchFamily="18" charset="0"/>
              </a:rPr>
              <a:t>researchers have </a:t>
            </a:r>
            <a:r>
              <a:rPr lang="en-US" sz="2000" dirty="0">
                <a:latin typeface="Times New Roman" pitchFamily="18" charset="0"/>
                <a:cs typeface="Times New Roman" pitchFamily="18" charset="0"/>
              </a:rPr>
              <a:t>proposed a method that requires the animals to take a pose towards the camera for the trigger, including face </a:t>
            </a:r>
            <a:r>
              <a:rPr lang="en-US" sz="2000" dirty="0" smtClean="0">
                <a:latin typeface="Times New Roman" pitchFamily="18" charset="0"/>
                <a:cs typeface="Times New Roman" pitchFamily="18" charset="0"/>
              </a:rPr>
              <a:t>detection. </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Recent </a:t>
            </a:r>
            <a:r>
              <a:rPr lang="en-US" sz="2000" dirty="0" smtClean="0">
                <a:latin typeface="Times New Roman" pitchFamily="18" charset="0"/>
                <a:cs typeface="Times New Roman" pitchFamily="18" charset="0"/>
              </a:rPr>
              <a:t>researches also </a:t>
            </a:r>
            <a:r>
              <a:rPr lang="en-US" sz="2000" dirty="0">
                <a:latin typeface="Times New Roman" pitchFamily="18" charset="0"/>
                <a:cs typeface="Times New Roman" pitchFamily="18" charset="0"/>
              </a:rPr>
              <a:t>revealed that it 's hard to decide the threshold value as the background changes often. </a:t>
            </a:r>
          </a:p>
        </p:txBody>
      </p:sp>
      <p:sp>
        <p:nvSpPr>
          <p:cNvPr id="3" name="Title 2"/>
          <p:cNvSpPr>
            <a:spLocks noGrp="1"/>
          </p:cNvSpPr>
          <p:nvPr>
            <p:ph type="title"/>
          </p:nvPr>
        </p:nvSpPr>
        <p:spPr/>
        <p:txBody>
          <a:bodyPr>
            <a:normAutofit/>
          </a:bodyPr>
          <a:lstStyle/>
          <a:p>
            <a:r>
              <a:rPr lang="en-US"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LiterAture Review</a:t>
            </a:r>
            <a:endParaRPr lang="en-US"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2895600"/>
          </a:xfrm>
        </p:spPr>
        <p:txBody>
          <a:bodyPr>
            <a:normAutofit/>
          </a:bodyPr>
          <a:lstStyle/>
          <a:p>
            <a:pPr marL="109728" indent="0">
              <a:buNone/>
            </a:pPr>
            <a:r>
              <a:rPr lang="en-US" sz="2000" dirty="0">
                <a:latin typeface="Times New Roman" pitchFamily="18" charset="0"/>
                <a:cs typeface="Times New Roman" pitchFamily="18" charset="0"/>
              </a:rPr>
              <a:t>To design and develop a system to find animals around the vehicle in motion </a:t>
            </a:r>
            <a:r>
              <a:rPr lang="en-US" sz="2000" dirty="0" smtClean="0">
                <a:latin typeface="Times New Roman" pitchFamily="18" charset="0"/>
                <a:cs typeface="Times New Roman" pitchFamily="18" charset="0"/>
              </a:rPr>
              <a:t>using YOLO algorithm.</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Problem Statement</a:t>
            </a:r>
            <a:endParaRPr lang="en-US"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latin typeface="Times New Roman" pitchFamily="18" charset="0"/>
                <a:cs typeface="Times New Roman" pitchFamily="18" charset="0"/>
              </a:rPr>
              <a:t>To get the features of the animal by using feature extraction technique.</a:t>
            </a:r>
          </a:p>
          <a:p>
            <a:pPr>
              <a:buNone/>
            </a:pP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To develop a low-cost automatic animal detection system.</a:t>
            </a:r>
          </a:p>
          <a:p>
            <a:pPr>
              <a:buNone/>
            </a:pP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To implement a system used to avoid the animal-vehicle collision by using object detection.</a:t>
            </a:r>
          </a:p>
          <a:p>
            <a:pPr>
              <a:buNone/>
            </a:pP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To enhance a security of animals as well as human being.</a:t>
            </a:r>
            <a:endParaRPr lang="en-US" sz="20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4102291"/>
          </a:xfrm>
        </p:spPr>
        <p:txBody>
          <a:bodyPr>
            <a:normAutofit/>
          </a:bodyPr>
          <a:lstStyle/>
          <a:p>
            <a:pPr algn="just"/>
            <a:r>
              <a:rPr lang="en-US" sz="2000" dirty="0">
                <a:latin typeface="Times New Roman" panose="02020603050405020304" pitchFamily="18" charset="0"/>
                <a:cs typeface="Times New Roman" panose="02020603050405020304" pitchFamily="18" charset="0"/>
              </a:rPr>
              <a:t>First of all the system will capture the input video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short interval of time. Then it will generate frames from the input video. </a:t>
            </a:r>
            <a:endParaRPr lang="en-US" sz="2000" dirty="0" smtClean="0">
              <a:latin typeface="Times New Roman" panose="02020603050405020304" pitchFamily="18" charset="0"/>
              <a:cs typeface="Times New Roman" panose="02020603050405020304" pitchFamily="18" charset="0"/>
            </a:endParaRPr>
          </a:p>
          <a:p>
            <a:pPr marL="109728"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Then </a:t>
            </a:r>
            <a:r>
              <a:rPr lang="en-US" sz="2000" dirty="0" smtClean="0">
                <a:latin typeface="Times New Roman" panose="02020603050405020304" pitchFamily="18" charset="0"/>
                <a:cs typeface="Times New Roman" panose="02020603050405020304" pitchFamily="18" charset="0"/>
              </a:rPr>
              <a:t>the system </a:t>
            </a:r>
            <a:r>
              <a:rPr lang="en-US" sz="2000" dirty="0">
                <a:latin typeface="Times New Roman" panose="02020603050405020304" pitchFamily="18" charset="0"/>
                <a:cs typeface="Times New Roman" panose="02020603050405020304" pitchFamily="18" charset="0"/>
              </a:rPr>
              <a:t>will construct blob from input frame giving bounding boxes and associated probabilities. </a:t>
            </a:r>
            <a:endParaRPr lang="en-US" sz="2000" dirty="0" smtClean="0">
              <a:latin typeface="Times New Roman" panose="02020603050405020304" pitchFamily="18" charset="0"/>
              <a:cs typeface="Times New Roman" panose="02020603050405020304" pitchFamily="18" charset="0"/>
            </a:endParaRPr>
          </a:p>
          <a:p>
            <a:pPr marL="109728"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will extract the class ID and probability of the current object. </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it draw a bounding box rectangle and label on the frame and the object is detected. </a:t>
            </a:r>
          </a:p>
          <a:p>
            <a:pPr marL="109728" indent="0">
              <a:buNone/>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Proposed Work</a:t>
            </a:r>
            <a:endParaRPr lang="en-US"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SYSTEM  ARCHITECTURE</a:t>
            </a:r>
            <a:endParaRPr lang="en-US"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21781" y="1752600"/>
            <a:ext cx="7300437" cy="4572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683</TotalTime>
  <Words>498</Words>
  <Application>Microsoft Office PowerPoint</Application>
  <PresentationFormat>On-screen Show (4:3)</PresentationFormat>
  <Paragraphs>83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Courier New</vt:lpstr>
      <vt:lpstr>Lucida Sans Unicode</vt:lpstr>
      <vt:lpstr>Times New Roman</vt:lpstr>
      <vt:lpstr>Verdana</vt:lpstr>
      <vt:lpstr>Wingdings</vt:lpstr>
      <vt:lpstr>Wingdings 2</vt:lpstr>
      <vt:lpstr>Wingdings 3</vt:lpstr>
      <vt:lpstr>Concourse</vt:lpstr>
      <vt:lpstr>A mega project  on </vt:lpstr>
      <vt:lpstr>Group members</vt:lpstr>
      <vt:lpstr>Index</vt:lpstr>
      <vt:lpstr>Introduction</vt:lpstr>
      <vt:lpstr>LiterAture Review</vt:lpstr>
      <vt:lpstr>Problem Statement</vt:lpstr>
      <vt:lpstr>OBJECTIVES</vt:lpstr>
      <vt:lpstr>Proposed Work</vt:lpstr>
      <vt:lpstr>SYSTEM  ARCHITECTURE</vt:lpstr>
      <vt:lpstr>METHODOLOGY &amp; IMPLEMENTATION</vt:lpstr>
      <vt:lpstr>PowerPoint Presentation</vt:lpstr>
      <vt:lpstr>PowerPoint Presentation</vt:lpstr>
      <vt:lpstr>Software System Requirements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mega project  on</dc:title>
  <dc:creator>IN</dc:creator>
  <cp:lastModifiedBy>priyankakhot199751@gmail.com</cp:lastModifiedBy>
  <cp:revision>48</cp:revision>
  <dcterms:created xsi:type="dcterms:W3CDTF">2018-08-05T15:18:31Z</dcterms:created>
  <dcterms:modified xsi:type="dcterms:W3CDTF">2019-04-12T04:30:42Z</dcterms:modified>
</cp:coreProperties>
</file>