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58" r:id="rId5"/>
    <p:sldId id="259" r:id="rId6"/>
    <p:sldId id="261" r:id="rId7"/>
    <p:sldId id="265" r:id="rId8"/>
    <p:sldId id="266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83" d="100"/>
          <a:sy n="83" d="100"/>
        </p:scale>
        <p:origin x="146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1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5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1980-2AB8-4869-B485-3ADC3F762B3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697CF8-DED9-4179-9933-2966F671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Implementation of Land Reforms</a:t>
            </a:r>
            <a:endParaRPr lang="en-US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12160" y="4437112"/>
            <a:ext cx="2446040" cy="16561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Ashwina Poudel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Bibek Sunwar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3068960"/>
            <a:ext cx="72728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YOU!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768752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Land Reforms refer to reforms related to Land ownership, Land holdings and landlord-tenant relationships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Land reforms aim at redistributing ownership holding from the viewpoint of social justice, and reorganizing operational holdings from the viewpoint of optimum utilization of land.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7355160" cy="12961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3"/>
            <a:ext cx="7571184" cy="460631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Increase Agricultural </a:t>
            </a:r>
            <a:r>
              <a:rPr lang="en-US" sz="2400" dirty="0" smtClean="0"/>
              <a:t>Productivity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Social Welfare 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Economic Growth</a:t>
            </a:r>
            <a:endParaRPr lang="en-US" sz="2400" b="1" dirty="0" smtClean="0"/>
          </a:p>
          <a:p>
            <a:pPr lvl="0">
              <a:lnSpc>
                <a:spcPct val="150000"/>
              </a:lnSpc>
            </a:pPr>
            <a:r>
              <a:rPr lang="en-US" sz="2400" dirty="0"/>
              <a:t>To abolish the </a:t>
            </a:r>
            <a:r>
              <a:rPr lang="en-US" sz="2400" dirty="0" smtClean="0"/>
              <a:t>Intermediaries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prevent the exploitation of the tenants by the </a:t>
            </a:r>
            <a:r>
              <a:rPr lang="en-US" sz="2400" dirty="0" smtClean="0"/>
              <a:t>landlords</a:t>
            </a:r>
            <a:endParaRPr lang="en-US" sz="2400" dirty="0"/>
          </a:p>
          <a:p>
            <a:pPr lvl="0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580911"/>
            <a:ext cx="7211144" cy="1048036"/>
          </a:xfrm>
        </p:spPr>
        <p:txBody>
          <a:bodyPr>
            <a:noAutofit/>
          </a:bodyPr>
          <a:lstStyle/>
          <a:p>
            <a:r>
              <a:rPr lang="en-US" sz="3200" dirty="0" smtClean="0"/>
              <a:t>Government changes regarding to land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75656" y="1916832"/>
            <a:ext cx="6048672" cy="345638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Abolition of </a:t>
            </a:r>
            <a:r>
              <a:rPr lang="en-US" sz="2400" dirty="0" smtClean="0"/>
              <a:t>Intermediaries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Regulation of rent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Cooperative farming  </a:t>
            </a:r>
            <a:endParaRPr lang="en-US" sz="2400" dirty="0"/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Celling </a:t>
            </a:r>
            <a:r>
              <a:rPr lang="en-US" sz="2400" dirty="0"/>
              <a:t>on Landholdings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      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19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100" dirty="0" smtClean="0">
                <a:solidFill>
                  <a:schemeClr val="tx1"/>
                </a:solidFill>
                <a:latin typeface="+mj-lt"/>
              </a:rPr>
              <a:t>Status of </a:t>
            </a:r>
            <a:r>
              <a:rPr lang="en-US" sz="3100" dirty="0">
                <a:solidFill>
                  <a:schemeClr val="tx1"/>
                </a:solidFill>
                <a:latin typeface="+mj-lt"/>
              </a:rPr>
              <a:t>Land Management in </a:t>
            </a:r>
            <a:r>
              <a:rPr lang="en-US" sz="3100" dirty="0" smtClean="0">
                <a:solidFill>
                  <a:schemeClr val="tx1"/>
                </a:solidFill>
                <a:latin typeface="+mj-lt"/>
              </a:rPr>
              <a:t>Nepal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5224" y="1772816"/>
            <a:ext cx="749917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According to the data of  Forest Research and Training Center ,2020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73226"/>
            <a:ext cx="5616624" cy="41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439831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7884368" cy="792088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 </a:t>
            </a:r>
            <a:r>
              <a:rPr lang="en-US" sz="2800" dirty="0"/>
              <a:t>I</a:t>
            </a:r>
            <a:r>
              <a:rPr lang="en-US" sz="2800" dirty="0" smtClean="0"/>
              <a:t>ssues facing equitable land ownership 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700808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The real picture of land ownership is not </a:t>
            </a:r>
            <a:r>
              <a:rPr lang="en-US" sz="2400" dirty="0" smtClean="0"/>
              <a:t>known.</a:t>
            </a:r>
          </a:p>
          <a:p>
            <a:pPr lvl="0" algn="just"/>
            <a:r>
              <a:rPr lang="en-US" sz="2400" dirty="0"/>
              <a:t>The rule of (land) law has been seriously </a:t>
            </a:r>
            <a:r>
              <a:rPr lang="en-US" sz="2400" dirty="0" smtClean="0"/>
              <a:t>undetermined through </a:t>
            </a:r>
            <a:r>
              <a:rPr lang="en-US" sz="2400" dirty="0"/>
              <a:t>repeated failure to enforce the legal land reform provisions enacted, permitting evasion to run unchecked.</a:t>
            </a:r>
          </a:p>
          <a:p>
            <a:pPr algn="just"/>
            <a:r>
              <a:rPr lang="en-US" sz="2400" dirty="0" smtClean="0"/>
              <a:t>Ordinary </a:t>
            </a:r>
            <a:r>
              <a:rPr lang="en-US" sz="2400" dirty="0"/>
              <a:t>land owners have no control over </a:t>
            </a:r>
            <a:r>
              <a:rPr lang="en-US" sz="2400" dirty="0" smtClean="0"/>
              <a:t>their </a:t>
            </a:r>
            <a:r>
              <a:rPr lang="en-US" sz="2400" dirty="0"/>
              <a:t>land </a:t>
            </a:r>
            <a:r>
              <a:rPr lang="en-US" sz="2400" dirty="0" smtClean="0"/>
              <a:t>relations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Polarization &amp; exploitation continues – and resentment </a:t>
            </a:r>
            <a:r>
              <a:rPr lang="en-US" sz="2400" dirty="0" smtClean="0"/>
              <a:t>grows.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7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Land use Norms and Standards in Planning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7665" y="1905000"/>
            <a:ext cx="6986736" cy="40062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Planning Norms and Standards in </a:t>
            </a:r>
            <a:r>
              <a:rPr lang="en-US" sz="2400" dirty="0" smtClean="0"/>
              <a:t>2020.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Table </a:t>
            </a:r>
            <a:r>
              <a:rPr lang="en-US" sz="1800" dirty="0"/>
              <a:t>1. Types of land use for Market Center.</a:t>
            </a:r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32763"/>
              </p:ext>
            </p:extLst>
          </p:nvPr>
        </p:nvGraphicFramePr>
        <p:xfrm>
          <a:off x="1691680" y="2348880"/>
          <a:ext cx="5760640" cy="3068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431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S.No.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Broad </a:t>
                      </a:r>
                      <a:endParaRPr lang="en-US" sz="1100">
                        <a:effectLst/>
                      </a:endParaRP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Classification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Sub-classification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53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Natural Resources Area (60%)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Agricultural forest/Community forest/Water bodies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238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Settlement Promoted Area (40%)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(Residential cum Commercial)/Residential/Institution al (Office complexes)/Industrial (Agricultural initial processing industries that are linked to the industries of the cities)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sz="1800" dirty="0" smtClean="0"/>
              <a:t>  Table </a:t>
            </a:r>
            <a:r>
              <a:rPr lang="en-US" sz="1800" dirty="0"/>
              <a:t>2</a:t>
            </a:r>
            <a:r>
              <a:rPr lang="en-US" sz="1800" dirty="0" smtClean="0"/>
              <a:t>. </a:t>
            </a:r>
            <a:r>
              <a:rPr lang="en-US" sz="1800" dirty="0"/>
              <a:t>Types of land use for City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8768"/>
              </p:ext>
            </p:extLst>
          </p:nvPr>
        </p:nvGraphicFramePr>
        <p:xfrm>
          <a:off x="1547664" y="846138"/>
          <a:ext cx="5483225" cy="3043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S.No.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Broad Classification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Sub-classification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65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Natural Resources Area (60%)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Urban agriculture/Water bodies/Open spaces/Public land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685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Settlement Promoted Area (40%)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Mixed(Residential cum Commercial)/Residential/Rural residential/Commercial/Institutional/ Industrial (Production with heavy processing)/Recreational/Park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 </a:t>
            </a:r>
            <a:r>
              <a:rPr lang="en-US" sz="3100" dirty="0" smtClean="0"/>
              <a:t>CONCLUSION 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641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Land reform is successful in Nepal because government were committed to the policy of land reform and has the equality in landholdings.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local governments have attained required technical and institutional capacity with long-term vision for spatial development of their land resources.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361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Times New Roman</vt:lpstr>
      <vt:lpstr>Wingdings 3</vt:lpstr>
      <vt:lpstr>Wisp</vt:lpstr>
      <vt:lpstr>Implementation of Land Reforms</vt:lpstr>
      <vt:lpstr>Introduction</vt:lpstr>
      <vt:lpstr>Objectives</vt:lpstr>
      <vt:lpstr>Government changes regarding to land </vt:lpstr>
      <vt:lpstr>Status of Land Management in Nepal </vt:lpstr>
      <vt:lpstr> Issues facing equitable land ownership   </vt:lpstr>
      <vt:lpstr>Land use Norms and Standards in Planning Practice</vt:lpstr>
      <vt:lpstr>   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Land Reforms</dc:title>
  <dc:creator>WIN10</dc:creator>
  <cp:lastModifiedBy>Dell</cp:lastModifiedBy>
  <cp:revision>21</cp:revision>
  <dcterms:created xsi:type="dcterms:W3CDTF">2022-05-21T10:01:27Z</dcterms:created>
  <dcterms:modified xsi:type="dcterms:W3CDTF">2022-06-07T09:48:10Z</dcterms:modified>
</cp:coreProperties>
</file>