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sldIdLst>
    <p:sldId id="256" r:id="rId2"/>
    <p:sldId id="257" r:id="rId3"/>
    <p:sldId id="258" r:id="rId4"/>
    <p:sldId id="259" r:id="rId5"/>
    <p:sldId id="263" r:id="rId6"/>
    <p:sldId id="265" r:id="rId7"/>
    <p:sldId id="266" r:id="rId8"/>
    <p:sldId id="274" r:id="rId9"/>
    <p:sldId id="275" r:id="rId10"/>
    <p:sldId id="277" r:id="rId11"/>
    <p:sldId id="267" r:id="rId12"/>
    <p:sldId id="278" r:id="rId13"/>
    <p:sldId id="269" r:id="rId14"/>
    <p:sldId id="270"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56" autoAdjust="0"/>
    <p:restoredTop sz="94660"/>
  </p:normalViewPr>
  <p:slideViewPr>
    <p:cSldViewPr snapToGrid="0">
      <p:cViewPr>
        <p:scale>
          <a:sx n="75" d="100"/>
          <a:sy n="75" d="100"/>
        </p:scale>
        <p:origin x="5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700B27-DE4C-4B9E-BB11-B9027034A00F}" type="datetimeFigureOut">
              <a:rPr lang="en-US" smtClean="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648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0045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012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6612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40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8/19/2024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854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8/19/2024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3822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8/19/2024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525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FA9179F-009E-4FA5-B091-7EBB82A185BD}" type="datetimeFigureOut">
              <a:rPr lang="en-US" smtClean="0"/>
              <a:t>8/19/2024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236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665CEB-0076-4E37-B880-BCEA9784DE0A}" type="datetimeFigureOut">
              <a:rPr lang="en-US" smtClean="0"/>
              <a:t>8/19/2024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176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8/19/2024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616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E0D914D-B099-4142-A885-11F276715148}" type="datetimeFigureOut">
              <a:rPr lang="en-US" smtClean="0"/>
              <a:t>8/19/2024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230193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B055-450A-4857-8FA6-67F5315C07D6}"/>
              </a:ext>
            </a:extLst>
          </p:cNvPr>
          <p:cNvSpPr>
            <a:spLocks noGrp="1"/>
          </p:cNvSpPr>
          <p:nvPr>
            <p:ph type="ctrTitle"/>
          </p:nvPr>
        </p:nvSpPr>
        <p:spPr>
          <a:xfrm>
            <a:off x="1097280" y="772399"/>
            <a:ext cx="10058400" cy="3566160"/>
          </a:xfrm>
        </p:spPr>
        <p:txBody>
          <a:bodyPr>
            <a:normAutofit fontScale="90000"/>
          </a:bodyPr>
          <a:lstStyle/>
          <a:p>
            <a:pPr algn="ctr"/>
            <a:r>
              <a:rPr lang="en-US" b="1" dirty="0"/>
              <a:t>Predictive model for Energy Consumption and Electricity Generation</a:t>
            </a:r>
            <a:endParaRPr lang="en-IN" b="1" dirty="0"/>
          </a:p>
        </p:txBody>
      </p:sp>
      <p:sp>
        <p:nvSpPr>
          <p:cNvPr id="3" name="Subtitle 2">
            <a:extLst>
              <a:ext uri="{FF2B5EF4-FFF2-40B4-BE49-F238E27FC236}">
                <a16:creationId xmlns:a16="http://schemas.microsoft.com/office/drawing/2014/main" id="{66507C04-83BA-420F-BB08-8CA0458D0413}"/>
              </a:ext>
            </a:extLst>
          </p:cNvPr>
          <p:cNvSpPr>
            <a:spLocks noGrp="1"/>
          </p:cNvSpPr>
          <p:nvPr>
            <p:ph type="subTitle" idx="1"/>
          </p:nvPr>
        </p:nvSpPr>
        <p:spPr/>
        <p:txBody>
          <a:bodyPr/>
          <a:lstStyle/>
          <a:p>
            <a:pPr algn="r"/>
            <a:r>
              <a:rPr lang="en-GB" dirty="0"/>
              <a:t>Pranita Dhole</a:t>
            </a:r>
            <a:endParaRPr lang="en-IN" dirty="0"/>
          </a:p>
        </p:txBody>
      </p:sp>
    </p:spTree>
    <p:extLst>
      <p:ext uri="{BB962C8B-B14F-4D97-AF65-F5344CB8AC3E}">
        <p14:creationId xmlns:p14="http://schemas.microsoft.com/office/powerpoint/2010/main" val="181995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FD58-794E-4975-B89E-AEBE38B56C90}"/>
              </a:ext>
            </a:extLst>
          </p:cNvPr>
          <p:cNvSpPr>
            <a:spLocks noGrp="1"/>
          </p:cNvSpPr>
          <p:nvPr>
            <p:ph type="title"/>
          </p:nvPr>
        </p:nvSpPr>
        <p:spPr>
          <a:xfrm>
            <a:off x="1154954" y="731620"/>
            <a:ext cx="8903446" cy="1097179"/>
          </a:xfrm>
        </p:spPr>
        <p:txBody>
          <a:bodyPr/>
          <a:lstStyle/>
          <a:p>
            <a:pPr fontAlgn="base"/>
            <a:r>
              <a:rPr lang="en-IN" b="1" dirty="0"/>
              <a:t>Data Preprocessing</a:t>
            </a:r>
          </a:p>
        </p:txBody>
      </p:sp>
      <p:sp>
        <p:nvSpPr>
          <p:cNvPr id="3" name="Content Placeholder 2">
            <a:extLst>
              <a:ext uri="{FF2B5EF4-FFF2-40B4-BE49-F238E27FC236}">
                <a16:creationId xmlns:a16="http://schemas.microsoft.com/office/drawing/2014/main" id="{88E43E8E-EDC5-4B1C-9D93-8F2CB8F0AFB9}"/>
              </a:ext>
            </a:extLst>
          </p:cNvPr>
          <p:cNvSpPr>
            <a:spLocks noGrp="1"/>
          </p:cNvSpPr>
          <p:nvPr>
            <p:ph idx="1"/>
          </p:nvPr>
        </p:nvSpPr>
        <p:spPr>
          <a:xfrm>
            <a:off x="1225971" y="2243418"/>
            <a:ext cx="8761412" cy="4356848"/>
          </a:xfrm>
        </p:spPr>
        <p:txBody>
          <a:bodyPr>
            <a:normAutofit fontScale="92500" lnSpcReduction="10000"/>
          </a:bodyPr>
          <a:lstStyle/>
          <a:p>
            <a:pPr fontAlgn="base"/>
            <a:r>
              <a:rPr lang="en-US" sz="2200" b="1" dirty="0"/>
              <a:t>Feature Engineering</a:t>
            </a:r>
            <a:r>
              <a:rPr lang="en-US" sz="2200" dirty="0"/>
              <a:t>:</a:t>
            </a:r>
          </a:p>
          <a:p>
            <a:pPr lvl="1" fontAlgn="base"/>
            <a:r>
              <a:rPr lang="en-US" dirty="0"/>
              <a:t>Selected relevant columns for model building.</a:t>
            </a:r>
          </a:p>
          <a:p>
            <a:pPr lvl="1" fontAlgn="base"/>
            <a:r>
              <a:rPr lang="en-US" dirty="0"/>
              <a:t>Created a new feature: 'energy_production_ratio'.</a:t>
            </a:r>
          </a:p>
          <a:p>
            <a:pPr lvl="1" fontAlgn="base"/>
            <a:endParaRPr lang="en-US" dirty="0"/>
          </a:p>
          <a:p>
            <a:pPr lvl="1" fontAlgn="base"/>
            <a:endParaRPr lang="en-US" dirty="0"/>
          </a:p>
          <a:p>
            <a:pPr fontAlgn="base"/>
            <a:endParaRPr lang="en-US" b="1" dirty="0"/>
          </a:p>
          <a:p>
            <a:pPr fontAlgn="base"/>
            <a:r>
              <a:rPr lang="en-US" sz="2200" b="1" dirty="0"/>
              <a:t>Data Scaling</a:t>
            </a:r>
            <a:r>
              <a:rPr lang="en-US" sz="2200" dirty="0"/>
              <a:t>:</a:t>
            </a:r>
          </a:p>
          <a:p>
            <a:pPr lvl="1" fontAlgn="base"/>
            <a:r>
              <a:rPr lang="en-US" dirty="0"/>
              <a:t>Applied MinMaxScaler to numerical features.</a:t>
            </a:r>
          </a:p>
          <a:p>
            <a:pPr lvl="1" fontAlgn="base"/>
            <a:r>
              <a:rPr lang="en-US" dirty="0"/>
              <a:t>StandardScaler to the 'year' column.</a:t>
            </a:r>
          </a:p>
          <a:p>
            <a:pPr lvl="1" fontAlgn="base"/>
            <a:endParaRPr lang="en-US" dirty="0"/>
          </a:p>
          <a:p>
            <a:pPr fontAlgn="base"/>
            <a:r>
              <a:rPr lang="en-US" sz="2200" b="1" dirty="0"/>
              <a:t>Handling Categorical Variables</a:t>
            </a:r>
            <a:r>
              <a:rPr lang="en-US" sz="2200" dirty="0"/>
              <a:t>:</a:t>
            </a:r>
          </a:p>
          <a:p>
            <a:pPr lvl="1" fontAlgn="base"/>
            <a:r>
              <a:rPr lang="en-US" dirty="0"/>
              <a:t>Used LabelEncoder for 'country' and OneHotEncoder for target labels.</a:t>
            </a:r>
          </a:p>
          <a:p>
            <a:pPr marL="0" indent="0" algn="ctr">
              <a:buNone/>
            </a:pPr>
            <a:r>
              <a:rPr lang="en-GB" sz="2000" dirty="0"/>
              <a:t>                                 </a:t>
            </a:r>
          </a:p>
          <a:p>
            <a:endParaRPr lang="en-GB" sz="2000" dirty="0"/>
          </a:p>
        </p:txBody>
      </p:sp>
      <p:sp>
        <p:nvSpPr>
          <p:cNvPr id="5" name="TextBox 4">
            <a:extLst>
              <a:ext uri="{FF2B5EF4-FFF2-40B4-BE49-F238E27FC236}">
                <a16:creationId xmlns:a16="http://schemas.microsoft.com/office/drawing/2014/main" id="{C897A637-474A-4F3B-A237-0F2124B53B2B}"/>
              </a:ext>
            </a:extLst>
          </p:cNvPr>
          <p:cNvSpPr txBox="1"/>
          <p:nvPr/>
        </p:nvSpPr>
        <p:spPr>
          <a:xfrm>
            <a:off x="5638800" y="2967318"/>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B453561A-DA78-4E88-8955-674E61859B27}"/>
              </a:ext>
            </a:extLst>
          </p:cNvPr>
          <p:cNvSpPr txBox="1"/>
          <p:nvPr/>
        </p:nvSpPr>
        <p:spPr>
          <a:xfrm>
            <a:off x="5638800" y="2967318"/>
            <a:ext cx="914400" cy="914400"/>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18C3F576-1071-48B0-869C-2BC3C0B8F2FA}"/>
              </a:ext>
            </a:extLst>
          </p:cNvPr>
          <p:cNvSpPr txBox="1"/>
          <p:nvPr/>
        </p:nvSpPr>
        <p:spPr>
          <a:xfrm>
            <a:off x="1154954" y="3213843"/>
            <a:ext cx="9537700" cy="667875"/>
          </a:xfrm>
          <a:prstGeom prst="rect">
            <a:avLst/>
          </a:prstGeom>
          <a:noFill/>
        </p:spPr>
        <p:txBody>
          <a:bodyPr wrap="square" rtlCol="0">
            <a:spAutoFit/>
          </a:bodyPr>
          <a:lstStyle/>
          <a:p>
            <a:pPr marL="384048" lvl="1" indent="-182880" defTabSz="914400" fontAlgn="base">
              <a:lnSpc>
                <a:spcPct val="90000"/>
              </a:lnSpc>
              <a:spcBef>
                <a:spcPts val="200"/>
              </a:spcBef>
              <a:spcAft>
                <a:spcPts val="400"/>
              </a:spcAft>
              <a:buClr>
                <a:schemeClr val="accent1"/>
              </a:buClr>
              <a:buFont typeface="Calibri" pitchFamily="34" charset="0"/>
              <a:buChar char="◦"/>
            </a:pPr>
            <a:r>
              <a:rPr lang="en-US" altLang="en-US" dirty="0">
                <a:solidFill>
                  <a:schemeClr val="tx1">
                    <a:lumMod val="75000"/>
                    <a:lumOff val="25000"/>
                  </a:schemeClr>
                </a:solidFill>
              </a:rPr>
              <a:t>Target Label: Categorical labels for energy self-sufficiency levels ("High," "Moderate," "Low").</a:t>
            </a:r>
            <a:endParaRPr lang="en-IN" dirty="0">
              <a:solidFill>
                <a:schemeClr val="tx1">
                  <a:lumMod val="75000"/>
                  <a:lumOff val="25000"/>
                </a:schemeClr>
              </a:solidFill>
            </a:endParaRPr>
          </a:p>
          <a:p>
            <a:pPr marL="384048" lvl="1" indent="-182880" defTabSz="914400" fontAlgn="base">
              <a:lnSpc>
                <a:spcPct val="90000"/>
              </a:lnSpc>
              <a:spcBef>
                <a:spcPts val="200"/>
              </a:spcBef>
              <a:spcAft>
                <a:spcPts val="400"/>
              </a:spcAft>
              <a:buClr>
                <a:schemeClr val="accent1"/>
              </a:buClr>
              <a:buFont typeface="Calibri" pitchFamily="34" charset="0"/>
              <a:buChar char="◦"/>
            </a:pPr>
            <a:r>
              <a:rPr lang="en-US" altLang="en-US" dirty="0">
                <a:solidFill>
                  <a:schemeClr val="tx1">
                    <a:lumMod val="75000"/>
                    <a:lumOff val="25000"/>
                  </a:schemeClr>
                </a:solidFill>
              </a:rPr>
              <a:t>Classification of countries by energy security and self-sufficiency.</a:t>
            </a:r>
          </a:p>
        </p:txBody>
      </p:sp>
    </p:spTree>
    <p:extLst>
      <p:ext uri="{BB962C8B-B14F-4D97-AF65-F5344CB8AC3E}">
        <p14:creationId xmlns:p14="http://schemas.microsoft.com/office/powerpoint/2010/main" val="2125867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07A9-9CA9-4466-BFF2-958DDBAEEEFE}"/>
              </a:ext>
            </a:extLst>
          </p:cNvPr>
          <p:cNvSpPr>
            <a:spLocks noGrp="1"/>
          </p:cNvSpPr>
          <p:nvPr>
            <p:ph type="title"/>
          </p:nvPr>
        </p:nvSpPr>
        <p:spPr/>
        <p:txBody>
          <a:bodyPr/>
          <a:lstStyle/>
          <a:p>
            <a:r>
              <a:rPr lang="en-GB" dirty="0"/>
              <a:t>Model Building</a:t>
            </a:r>
            <a:endParaRPr lang="en-IN" dirty="0"/>
          </a:p>
        </p:txBody>
      </p:sp>
      <p:sp>
        <p:nvSpPr>
          <p:cNvPr id="6" name="Content Placeholder 5">
            <a:extLst>
              <a:ext uri="{FF2B5EF4-FFF2-40B4-BE49-F238E27FC236}">
                <a16:creationId xmlns:a16="http://schemas.microsoft.com/office/drawing/2014/main" id="{8A0F0C66-5715-4006-8DBB-4FCEFD731F4F}"/>
              </a:ext>
            </a:extLst>
          </p:cNvPr>
          <p:cNvSpPr>
            <a:spLocks noGrp="1"/>
          </p:cNvSpPr>
          <p:nvPr>
            <p:ph idx="1"/>
          </p:nvPr>
        </p:nvSpPr>
        <p:spPr>
          <a:xfrm>
            <a:off x="1105348" y="2224743"/>
            <a:ext cx="10429539" cy="3650328"/>
          </a:xfrm>
        </p:spPr>
        <p:txBody>
          <a:bodyPr>
            <a:normAutofit lnSpcReduction="10000"/>
          </a:bodyPr>
          <a:lstStyle/>
          <a:p>
            <a:pPr fontAlgn="base"/>
            <a:r>
              <a:rPr lang="en-IN" b="1" dirty="0"/>
              <a:t>Classification Task</a:t>
            </a:r>
            <a:r>
              <a:rPr lang="en-IN" dirty="0"/>
              <a:t>: </a:t>
            </a:r>
          </a:p>
          <a:p>
            <a:pPr lvl="1" fontAlgn="base">
              <a:lnSpc>
                <a:spcPct val="100000"/>
              </a:lnSpc>
            </a:pPr>
            <a:r>
              <a:rPr lang="en-IN" dirty="0"/>
              <a:t>Classify countries based on energy self-sufficiency.</a:t>
            </a:r>
          </a:p>
          <a:p>
            <a:pPr fontAlgn="base"/>
            <a:r>
              <a:rPr lang="en-IN" b="1" dirty="0"/>
              <a:t>Algorithms Used</a:t>
            </a:r>
            <a:r>
              <a:rPr lang="en-IN" dirty="0"/>
              <a:t>:</a:t>
            </a:r>
          </a:p>
          <a:p>
            <a:pPr lvl="1" fontAlgn="base"/>
            <a:r>
              <a:rPr lang="en-IN" dirty="0"/>
              <a:t>Logistic Regression.</a:t>
            </a:r>
          </a:p>
          <a:p>
            <a:pPr lvl="1" fontAlgn="base"/>
            <a:r>
              <a:rPr lang="en-IN" dirty="0"/>
              <a:t>Decision Tree Classifier.</a:t>
            </a:r>
          </a:p>
          <a:p>
            <a:pPr fontAlgn="base"/>
            <a:r>
              <a:rPr lang="en-IN" b="1" dirty="0"/>
              <a:t>Hyperparameter Tuning</a:t>
            </a:r>
            <a:r>
              <a:rPr lang="en-IN" dirty="0"/>
              <a:t>:</a:t>
            </a:r>
          </a:p>
          <a:p>
            <a:pPr lvl="1" fontAlgn="base"/>
            <a:r>
              <a:rPr lang="en-IN" dirty="0"/>
              <a:t>Optimized parameters for better performance.</a:t>
            </a:r>
          </a:p>
          <a:p>
            <a:pPr lvl="1" fontAlgn="base"/>
            <a:r>
              <a:rPr lang="en-IN" dirty="0"/>
              <a:t>Used </a:t>
            </a:r>
            <a:r>
              <a:rPr lang="en-IN" dirty="0" err="1"/>
              <a:t>GridSearchCV</a:t>
            </a:r>
            <a:r>
              <a:rPr lang="en-IN" dirty="0"/>
              <a:t> for logistic regression.</a:t>
            </a:r>
          </a:p>
          <a:p>
            <a:pPr fontAlgn="base"/>
            <a:r>
              <a:rPr lang="en-IN" b="1" dirty="0"/>
              <a:t>Feature Selection</a:t>
            </a:r>
            <a:r>
              <a:rPr lang="en-IN" dirty="0"/>
              <a:t>:</a:t>
            </a:r>
          </a:p>
          <a:p>
            <a:pPr lvl="1" fontAlgn="base"/>
            <a:r>
              <a:rPr lang="en-IN" dirty="0"/>
              <a:t>Applied RFE and RFECV for feature selection.</a:t>
            </a:r>
          </a:p>
          <a:p>
            <a:pPr marL="0" indent="0">
              <a:buNone/>
            </a:pPr>
            <a:endParaRPr lang="en-IN" dirty="0"/>
          </a:p>
        </p:txBody>
      </p:sp>
    </p:spTree>
    <p:extLst>
      <p:ext uri="{BB962C8B-B14F-4D97-AF65-F5344CB8AC3E}">
        <p14:creationId xmlns:p14="http://schemas.microsoft.com/office/powerpoint/2010/main" val="3488224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07A9-9CA9-4466-BFF2-958DDBAEEEFE}"/>
              </a:ext>
            </a:extLst>
          </p:cNvPr>
          <p:cNvSpPr>
            <a:spLocks noGrp="1"/>
          </p:cNvSpPr>
          <p:nvPr>
            <p:ph type="title"/>
          </p:nvPr>
        </p:nvSpPr>
        <p:spPr/>
        <p:txBody>
          <a:bodyPr/>
          <a:lstStyle/>
          <a:p>
            <a:pPr fontAlgn="base"/>
            <a:r>
              <a:rPr lang="en-IN" b="1" dirty="0"/>
              <a:t>Model Evaluation</a:t>
            </a:r>
          </a:p>
        </p:txBody>
      </p:sp>
      <p:sp>
        <p:nvSpPr>
          <p:cNvPr id="6" name="Content Placeholder 5">
            <a:extLst>
              <a:ext uri="{FF2B5EF4-FFF2-40B4-BE49-F238E27FC236}">
                <a16:creationId xmlns:a16="http://schemas.microsoft.com/office/drawing/2014/main" id="{8A0F0C66-5715-4006-8DBB-4FCEFD731F4F}"/>
              </a:ext>
            </a:extLst>
          </p:cNvPr>
          <p:cNvSpPr>
            <a:spLocks noGrp="1"/>
          </p:cNvSpPr>
          <p:nvPr>
            <p:ph idx="1"/>
          </p:nvPr>
        </p:nvSpPr>
        <p:spPr>
          <a:xfrm>
            <a:off x="1193800" y="1968500"/>
            <a:ext cx="9961880" cy="3900594"/>
          </a:xfrm>
        </p:spPr>
        <p:txBody>
          <a:bodyPr/>
          <a:lstStyle/>
          <a:p>
            <a:pPr fontAlgn="base"/>
            <a:endParaRPr lang="en-IN" b="1" dirty="0"/>
          </a:p>
          <a:p>
            <a:pPr fontAlgn="base"/>
            <a:r>
              <a:rPr lang="en-IN" b="1" dirty="0"/>
              <a:t>Metrics</a:t>
            </a:r>
            <a:r>
              <a:rPr lang="en-IN" dirty="0"/>
              <a:t>:</a:t>
            </a:r>
          </a:p>
          <a:p>
            <a:pPr lvl="1" fontAlgn="base"/>
            <a:r>
              <a:rPr lang="en-IN" dirty="0"/>
              <a:t>Accuracy, Precision, Recall, F1-score.</a:t>
            </a:r>
          </a:p>
          <a:p>
            <a:pPr marL="0" indent="0" fontAlgn="base">
              <a:buNone/>
            </a:pPr>
            <a:endParaRPr lang="en-IN" b="1" dirty="0"/>
          </a:p>
          <a:p>
            <a:pPr marL="0" indent="0" fontAlgn="base">
              <a:buNone/>
            </a:pPr>
            <a:r>
              <a:rPr lang="en-IN" b="1" dirty="0"/>
              <a:t> Results</a:t>
            </a:r>
            <a:r>
              <a:rPr lang="en-IN" dirty="0"/>
              <a:t>:</a:t>
            </a:r>
          </a:p>
          <a:p>
            <a:pPr lvl="1" fontAlgn="base"/>
            <a:r>
              <a:rPr lang="en-IN" dirty="0"/>
              <a:t>Logistic Regression outperformed Decision Tree Classifier.</a:t>
            </a:r>
          </a:p>
          <a:p>
            <a:pPr lvl="1" fontAlgn="base"/>
            <a:r>
              <a:rPr lang="en-IN" dirty="0"/>
              <a:t>Best model achieved [specific accuracy score] after hyperparameter tuning and feature selection.</a:t>
            </a:r>
          </a:p>
          <a:p>
            <a:br>
              <a:rPr lang="en-IN" dirty="0"/>
            </a:br>
            <a:endParaRPr lang="en-IN" dirty="0"/>
          </a:p>
        </p:txBody>
      </p:sp>
    </p:spTree>
    <p:extLst>
      <p:ext uri="{BB962C8B-B14F-4D97-AF65-F5344CB8AC3E}">
        <p14:creationId xmlns:p14="http://schemas.microsoft.com/office/powerpoint/2010/main" val="4009577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F8B57-6A28-4822-902C-62C80E38BBF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Business Insights</a:t>
            </a:r>
            <a:endParaRPr lang="en-IN" dirty="0"/>
          </a:p>
        </p:txBody>
      </p:sp>
      <p:sp>
        <p:nvSpPr>
          <p:cNvPr id="3" name="Content Placeholder 2">
            <a:extLst>
              <a:ext uri="{FF2B5EF4-FFF2-40B4-BE49-F238E27FC236}">
                <a16:creationId xmlns:a16="http://schemas.microsoft.com/office/drawing/2014/main" id="{13B8F977-0F9E-4ABB-A562-7A1F4763E32C}"/>
              </a:ext>
            </a:extLst>
          </p:cNvPr>
          <p:cNvSpPr>
            <a:spLocks noGrp="1"/>
          </p:cNvSpPr>
          <p:nvPr>
            <p:ph idx="1"/>
          </p:nvPr>
        </p:nvSpPr>
        <p:spPr>
          <a:xfrm>
            <a:off x="1219199" y="1737360"/>
            <a:ext cx="10327341" cy="3698240"/>
          </a:xfrm>
        </p:spPr>
        <p:txBody>
          <a:bodyPr>
            <a:normAutofit/>
          </a:bodyPr>
          <a:lstStyle/>
          <a:p>
            <a:pPr marL="0" indent="0" fontAlgn="base">
              <a:buNone/>
            </a:pPr>
            <a:endParaRPr lang="en-US" b="1" dirty="0"/>
          </a:p>
          <a:p>
            <a:pPr marL="0" indent="0" fontAlgn="base">
              <a:buNone/>
            </a:pPr>
            <a:r>
              <a:rPr lang="en-US" b="1" dirty="0"/>
              <a:t>Trends in Energy Generation</a:t>
            </a:r>
            <a:r>
              <a:rPr lang="en-US" dirty="0"/>
              <a:t>:</a:t>
            </a:r>
          </a:p>
          <a:p>
            <a:pPr lvl="1" fontAlgn="base"/>
            <a:r>
              <a:rPr lang="en-US" dirty="0"/>
              <a:t>Shift towards renewable energy sources observed.</a:t>
            </a:r>
          </a:p>
          <a:p>
            <a:pPr lvl="1" fontAlgn="base"/>
            <a:r>
              <a:rPr lang="en-US" dirty="0"/>
              <a:t>Developed nations show stable demand and generation patterns.</a:t>
            </a:r>
          </a:p>
          <a:p>
            <a:pPr lvl="1" fontAlgn="base"/>
            <a:r>
              <a:rPr lang="en-US" dirty="0"/>
              <a:t>Emerging economies exhibit sharp upward trends in energy demand and generation.</a:t>
            </a:r>
          </a:p>
          <a:p>
            <a:pPr fontAlgn="base"/>
            <a:endParaRPr lang="en-US" b="1" dirty="0"/>
          </a:p>
          <a:p>
            <a:pPr fontAlgn="base"/>
            <a:r>
              <a:rPr lang="en-US" b="1" dirty="0"/>
              <a:t>Energy Security</a:t>
            </a:r>
            <a:r>
              <a:rPr lang="en-US" dirty="0"/>
              <a:t>:</a:t>
            </a:r>
          </a:p>
          <a:p>
            <a:pPr lvl="1" fontAlgn="base"/>
            <a:r>
              <a:rPr lang="en-US" dirty="0"/>
              <a:t>Identified countries heavily reliant on energy imports.</a:t>
            </a:r>
          </a:p>
          <a:p>
            <a:pPr lvl="1" fontAlgn="base"/>
            <a:r>
              <a:rPr lang="en-US" dirty="0"/>
              <a:t>Highlighted potential areas for increasing domestic energy production or diversification.</a:t>
            </a:r>
          </a:p>
          <a:p>
            <a:pPr marL="0" indent="0">
              <a:buNone/>
            </a:pPr>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247022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8C9C-B93E-4BFC-9E32-B5009FA2AB02}"/>
              </a:ext>
            </a:extLst>
          </p:cNvPr>
          <p:cNvSpPr>
            <a:spLocks noGrp="1"/>
          </p:cNvSpPr>
          <p:nvPr>
            <p:ph type="title"/>
          </p:nvPr>
        </p:nvSpPr>
        <p:spPr/>
        <p:txBody>
          <a:bodyPr/>
          <a:lstStyle/>
          <a:p>
            <a:r>
              <a:rPr lang="en-IN" sz="4000" dirty="0">
                <a:latin typeface="Arial" panose="020B0604020202020204" pitchFamily="34" charset="0"/>
                <a:cs typeface="Arial" panose="020B0604020202020204" pitchFamily="34" charset="0"/>
              </a:rPr>
              <a:t>Recommendations</a:t>
            </a:r>
          </a:p>
        </p:txBody>
      </p:sp>
      <p:sp>
        <p:nvSpPr>
          <p:cNvPr id="3" name="Content Placeholder 2">
            <a:extLst>
              <a:ext uri="{FF2B5EF4-FFF2-40B4-BE49-F238E27FC236}">
                <a16:creationId xmlns:a16="http://schemas.microsoft.com/office/drawing/2014/main" id="{351826D7-68F8-4486-B8F9-450D409707E3}"/>
              </a:ext>
            </a:extLst>
          </p:cNvPr>
          <p:cNvSpPr>
            <a:spLocks noGrp="1"/>
          </p:cNvSpPr>
          <p:nvPr>
            <p:ph idx="1"/>
          </p:nvPr>
        </p:nvSpPr>
        <p:spPr>
          <a:xfrm>
            <a:off x="1193054" y="1994647"/>
            <a:ext cx="10337800" cy="4482353"/>
          </a:xfrm>
        </p:spPr>
        <p:txBody>
          <a:bodyPr>
            <a:normAutofit/>
          </a:bodyPr>
          <a:lstStyle/>
          <a:p>
            <a:pPr fontAlgn="base"/>
            <a:endParaRPr lang="en-US" b="1" dirty="0"/>
          </a:p>
          <a:p>
            <a:pPr fontAlgn="base"/>
            <a:r>
              <a:rPr lang="en-US" b="1" dirty="0"/>
              <a:t>Policy Recommendations</a:t>
            </a:r>
            <a:r>
              <a:rPr lang="en-US" dirty="0"/>
              <a:t>:</a:t>
            </a:r>
          </a:p>
          <a:p>
            <a:pPr lvl="1" fontAlgn="base"/>
            <a:r>
              <a:rPr lang="en-US" dirty="0"/>
              <a:t>Increase investment in renewable energy sources to reduce reliance on fossil fuels.</a:t>
            </a:r>
          </a:p>
          <a:p>
            <a:pPr lvl="1" fontAlgn="base"/>
            <a:r>
              <a:rPr lang="en-US" dirty="0"/>
              <a:t>Implement policies to promote energy efficiency and conservation.</a:t>
            </a:r>
          </a:p>
          <a:p>
            <a:pPr lvl="1" fontAlgn="base"/>
            <a:r>
              <a:rPr lang="en-US" dirty="0"/>
              <a:t>Develop strategic partnerships for energy trade to ensure energy security.</a:t>
            </a:r>
          </a:p>
          <a:p>
            <a:pPr lvl="1" fontAlgn="base"/>
            <a:endParaRPr lang="en-US" dirty="0"/>
          </a:p>
          <a:p>
            <a:r>
              <a:rPr lang="en-US" b="1"/>
              <a:t>Technical Recommendations</a:t>
            </a:r>
            <a:r>
              <a:rPr lang="en-US"/>
              <a:t>:</a:t>
            </a:r>
          </a:p>
          <a:p>
            <a:pPr lvl="1" fontAlgn="base"/>
            <a:r>
              <a:rPr lang="en-US"/>
              <a:t>Further refine the model with more granular data and additional features.</a:t>
            </a:r>
          </a:p>
          <a:p>
            <a:pPr lvl="1" fontAlgn="base"/>
            <a:r>
              <a:rPr lang="en-US"/>
              <a:t>Explore advanced machine learning techniques for better predictive accuracy.</a:t>
            </a:r>
          </a:p>
          <a:p>
            <a:pPr lvl="1" fontAlgn="base"/>
            <a:endParaRPr lang="en-US"/>
          </a:p>
          <a:p>
            <a:endParaRPr lang="en-IN" dirty="0"/>
          </a:p>
        </p:txBody>
      </p:sp>
    </p:spTree>
    <p:extLst>
      <p:ext uri="{BB962C8B-B14F-4D97-AF65-F5344CB8AC3E}">
        <p14:creationId xmlns:p14="http://schemas.microsoft.com/office/powerpoint/2010/main" val="293448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9DC56-5B90-40C5-BCE2-F4AC11FBECBC}"/>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Conclusion</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1466357-6487-4363-B1F2-A3A80E17BE56}"/>
              </a:ext>
            </a:extLst>
          </p:cNvPr>
          <p:cNvSpPr>
            <a:spLocks noGrp="1"/>
          </p:cNvSpPr>
          <p:nvPr>
            <p:ph idx="1"/>
          </p:nvPr>
        </p:nvSpPr>
        <p:spPr/>
        <p:txBody>
          <a:bodyPr/>
          <a:lstStyle/>
          <a:p>
            <a:pPr fontAlgn="base"/>
            <a:endParaRPr lang="en-US" b="1" dirty="0"/>
          </a:p>
          <a:p>
            <a:pPr algn="just" fontAlgn="base"/>
            <a:r>
              <a:rPr lang="en-US" b="1" dirty="0"/>
              <a:t>Summary of Findings</a:t>
            </a:r>
            <a:r>
              <a:rPr lang="en-US" dirty="0"/>
              <a:t>:</a:t>
            </a:r>
          </a:p>
          <a:p>
            <a:pPr lvl="1" algn="just" fontAlgn="base"/>
            <a:r>
              <a:rPr lang="en-US" dirty="0"/>
              <a:t>Successfully developed a predictive model to analyze global energy consumption and generation.</a:t>
            </a:r>
          </a:p>
          <a:p>
            <a:pPr lvl="1" algn="just" fontAlgn="base"/>
            <a:r>
              <a:rPr lang="en-US" dirty="0"/>
              <a:t>Identified key trends and insights for policy and strategic planning.</a:t>
            </a:r>
          </a:p>
          <a:p>
            <a:pPr lvl="1" algn="just" fontAlgn="base"/>
            <a:endParaRPr lang="en-US" dirty="0"/>
          </a:p>
          <a:p>
            <a:pPr algn="just" fontAlgn="base"/>
            <a:r>
              <a:rPr lang="en-US" b="1" dirty="0"/>
              <a:t>Future Work</a:t>
            </a:r>
            <a:r>
              <a:rPr lang="en-US" dirty="0"/>
              <a:t>:</a:t>
            </a:r>
          </a:p>
          <a:p>
            <a:pPr lvl="1" algn="just" fontAlgn="base"/>
            <a:r>
              <a:rPr lang="en-US" dirty="0"/>
              <a:t>Continue monitoring and updating the model with the latest data.</a:t>
            </a:r>
          </a:p>
          <a:p>
            <a:pPr lvl="1" algn="just" fontAlgn="base"/>
            <a:r>
              <a:rPr lang="en-US" dirty="0"/>
              <a:t>Explore the integration of real-time data for more dynamic predictions.</a:t>
            </a:r>
          </a:p>
          <a:p>
            <a:endParaRPr lang="en-US" dirty="0"/>
          </a:p>
        </p:txBody>
      </p:sp>
    </p:spTree>
    <p:extLst>
      <p:ext uri="{BB962C8B-B14F-4D97-AF65-F5344CB8AC3E}">
        <p14:creationId xmlns:p14="http://schemas.microsoft.com/office/powerpoint/2010/main" val="1328965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6FC8E-436C-4EE3-BE43-CC6648595676}"/>
              </a:ext>
            </a:extLst>
          </p:cNvPr>
          <p:cNvSpPr>
            <a:spLocks noGrp="1"/>
          </p:cNvSpPr>
          <p:nvPr>
            <p:ph type="title"/>
          </p:nvPr>
        </p:nvSpPr>
        <p:spPr/>
        <p:txBody>
          <a:bodyPr/>
          <a:lstStyle/>
          <a:p>
            <a:r>
              <a:rPr lang="en-GB" sz="4000" b="1" dirty="0">
                <a:latin typeface="Arial" panose="020B0604020202020204" pitchFamily="34" charset="0"/>
                <a:cs typeface="Arial" panose="020B0604020202020204" pitchFamily="34" charset="0"/>
              </a:rPr>
              <a:t>Problem Statement</a:t>
            </a:r>
            <a:endParaRPr lang="en-IN"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623FE60-1D49-4A03-BD5A-8800BC7C8EE7}"/>
              </a:ext>
            </a:extLst>
          </p:cNvPr>
          <p:cNvSpPr>
            <a:spLocks noGrp="1"/>
          </p:cNvSpPr>
          <p:nvPr>
            <p:ph idx="1"/>
          </p:nvPr>
        </p:nvSpPr>
        <p:spPr>
          <a:xfrm>
            <a:off x="1114687" y="2079065"/>
            <a:ext cx="10023585" cy="3416300"/>
          </a:xfrm>
        </p:spPr>
        <p:txBody>
          <a:bodyPr>
            <a:normAutofit/>
          </a:bodyPr>
          <a:lstStyle/>
          <a:p>
            <a:pPr algn="just"/>
            <a:r>
              <a:rPr lang="en-US" sz="1800" dirty="0">
                <a:cs typeface="Arial" panose="020B0604020202020204" pitchFamily="34" charset="0"/>
              </a:rPr>
              <a:t>The primary goal is to gain insights into global energy consumption patterns, identify trends in renewable and non-renewable energy sources, and classify countries based on their energy self-sufficiency levels. This analysis aims to provide a comprehensive understanding of the energy sector and its impact on greenhouse gas emissions, as well as identify countries that are heavily reliant on energy imports and potential areas for increasing domestic energy production or diversification. Develop a predictive model to forecast global energy consumption based on historical data.</a:t>
            </a:r>
            <a:endParaRPr lang="en-IN" sz="1800" dirty="0"/>
          </a:p>
        </p:txBody>
      </p:sp>
    </p:spTree>
    <p:extLst>
      <p:ext uri="{BB962C8B-B14F-4D97-AF65-F5344CB8AC3E}">
        <p14:creationId xmlns:p14="http://schemas.microsoft.com/office/powerpoint/2010/main" val="296235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871D-B8CD-4C0B-807C-A941C83E6C70}"/>
              </a:ext>
            </a:extLst>
          </p:cNvPr>
          <p:cNvSpPr>
            <a:spLocks noGrp="1"/>
          </p:cNvSpPr>
          <p:nvPr>
            <p:ph type="title"/>
          </p:nvPr>
        </p:nvSpPr>
        <p:spPr/>
        <p:txBody>
          <a:bodyPr/>
          <a:lstStyle/>
          <a:p>
            <a:r>
              <a:rPr lang="en-GB" sz="4000" b="1" dirty="0">
                <a:latin typeface="Arial" panose="020B0604020202020204" pitchFamily="34" charset="0"/>
                <a:cs typeface="Arial" panose="020B0604020202020204" pitchFamily="34" charset="0"/>
              </a:rPr>
              <a:t>Data Exploration</a:t>
            </a:r>
            <a:endParaRPr lang="en-IN"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A624D3A-8A1F-4578-A89C-0D300E621E72}"/>
              </a:ext>
            </a:extLst>
          </p:cNvPr>
          <p:cNvSpPr>
            <a:spLocks noGrp="1"/>
          </p:cNvSpPr>
          <p:nvPr>
            <p:ph idx="1"/>
          </p:nvPr>
        </p:nvSpPr>
        <p:spPr>
          <a:xfrm>
            <a:off x="1238250" y="1891554"/>
            <a:ext cx="9917429" cy="4294093"/>
          </a:xfrm>
        </p:spPr>
        <p:txBody>
          <a:bodyPr>
            <a:normAutofit lnSpcReduction="10000"/>
          </a:bodyPr>
          <a:lstStyle/>
          <a:p>
            <a:pPr marL="0" indent="0" algn="just">
              <a:buNone/>
            </a:pPr>
            <a:r>
              <a:rPr lang="en-IN" b="1" dirty="0">
                <a:cs typeface="Arial" panose="020B0604020202020204" pitchFamily="34" charset="0"/>
              </a:rPr>
              <a:t>Data Source: </a:t>
            </a:r>
          </a:p>
          <a:p>
            <a:pPr lvl="1" fontAlgn="base">
              <a:lnSpc>
                <a:spcPct val="100000"/>
              </a:lnSpc>
            </a:pPr>
            <a:r>
              <a:rPr lang="en-IN" sz="1800" dirty="0">
                <a:cs typeface="Arial" panose="020B0604020202020204" pitchFamily="34" charset="0"/>
              </a:rPr>
              <a:t> </a:t>
            </a:r>
            <a:r>
              <a:rPr lang="en-IN" dirty="0"/>
              <a:t>Utilizing World Energy Data from “Our World in Data”.</a:t>
            </a:r>
          </a:p>
          <a:p>
            <a:pPr marL="0" indent="0" algn="just">
              <a:buNone/>
            </a:pPr>
            <a:r>
              <a:rPr lang="en-IN" b="1" dirty="0">
                <a:cs typeface="Arial" panose="020B0604020202020204" pitchFamily="34" charset="0"/>
              </a:rPr>
              <a:t>Overview: </a:t>
            </a:r>
          </a:p>
          <a:p>
            <a:pPr lvl="1" fontAlgn="base">
              <a:lnSpc>
                <a:spcPct val="110000"/>
              </a:lnSpc>
            </a:pPr>
            <a:r>
              <a:rPr lang="en-IN" dirty="0">
                <a:cs typeface="Arial" panose="020B0604020202020204" pitchFamily="34" charset="0"/>
              </a:rPr>
              <a:t>Includes key metrics like primary energy, per capita consumption, growth rates, energy mix, and electricity mix.</a:t>
            </a:r>
          </a:p>
          <a:p>
            <a:pPr marL="0" indent="0" algn="just">
              <a:buNone/>
            </a:pPr>
            <a:r>
              <a:rPr lang="en-IN" b="1" dirty="0">
                <a:cs typeface="Arial" panose="020B0604020202020204" pitchFamily="34" charset="0"/>
              </a:rPr>
              <a:t>International Energy Agency (IEA): </a:t>
            </a:r>
          </a:p>
          <a:p>
            <a:pPr lvl="1" fontAlgn="base">
              <a:lnSpc>
                <a:spcPct val="120000"/>
              </a:lnSpc>
            </a:pPr>
            <a:r>
              <a:rPr lang="en-IN" dirty="0">
                <a:cs typeface="Arial" panose="020B0604020202020204" pitchFamily="34" charset="0"/>
              </a:rPr>
              <a:t>Established in 1974, provides global energy data and policy recommendations.</a:t>
            </a:r>
          </a:p>
          <a:p>
            <a:pPr marL="0" indent="0" algn="just">
              <a:buNone/>
            </a:pPr>
            <a:r>
              <a:rPr lang="en-IN" b="1" dirty="0">
                <a:cs typeface="Arial" panose="020B0604020202020204" pitchFamily="34" charset="0"/>
              </a:rPr>
              <a:t>Data Scope: </a:t>
            </a:r>
          </a:p>
          <a:p>
            <a:pPr lvl="1" fontAlgn="base">
              <a:lnSpc>
                <a:spcPct val="120000"/>
              </a:lnSpc>
            </a:pPr>
            <a:r>
              <a:rPr lang="en-IN" dirty="0">
                <a:cs typeface="Arial" panose="020B0604020202020204" pitchFamily="34" charset="0"/>
              </a:rPr>
              <a:t>Focus on data from 1974 onwards, excluding non-country entities from the dataset.</a:t>
            </a:r>
          </a:p>
          <a:p>
            <a:pPr marL="0" indent="0" algn="just">
              <a:buNone/>
            </a:pPr>
            <a:r>
              <a:rPr lang="en-IN" b="1" dirty="0">
                <a:cs typeface="Arial" panose="020B0604020202020204" pitchFamily="34" charset="0"/>
              </a:rPr>
              <a:t>Original shape: </a:t>
            </a:r>
          </a:p>
          <a:p>
            <a:pPr lvl="1" fontAlgn="base">
              <a:lnSpc>
                <a:spcPct val="120000"/>
              </a:lnSpc>
            </a:pPr>
            <a:r>
              <a:rPr lang="en-IN" dirty="0">
                <a:cs typeface="Arial" panose="020B0604020202020204" pitchFamily="34" charset="0"/>
              </a:rPr>
              <a:t>(22,012 rows, 129 columns)After </a:t>
            </a:r>
            <a:r>
              <a:rPr lang="en-IN" dirty="0" err="1">
                <a:cs typeface="Arial" panose="020B0604020202020204" pitchFamily="34" charset="0"/>
              </a:rPr>
              <a:t>preprocessing</a:t>
            </a:r>
            <a:r>
              <a:rPr lang="en-IN" dirty="0">
                <a:cs typeface="Arial" panose="020B0604020202020204" pitchFamily="34" charset="0"/>
              </a:rPr>
              <a:t>: (16,113 rows, 129 columns)</a:t>
            </a:r>
          </a:p>
        </p:txBody>
      </p:sp>
    </p:spTree>
    <p:extLst>
      <p:ext uri="{BB962C8B-B14F-4D97-AF65-F5344CB8AC3E}">
        <p14:creationId xmlns:p14="http://schemas.microsoft.com/office/powerpoint/2010/main" val="123833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21B17-A370-4E8D-B220-326E7FB54ACF}"/>
              </a:ext>
            </a:extLst>
          </p:cNvPr>
          <p:cNvSpPr>
            <a:spLocks noGrp="1"/>
          </p:cNvSpPr>
          <p:nvPr>
            <p:ph type="title"/>
          </p:nvPr>
        </p:nvSpPr>
        <p:spPr/>
        <p:txBody>
          <a:bodyPr/>
          <a:lstStyle/>
          <a:p>
            <a:r>
              <a:rPr lang="en-IN" b="1" dirty="0"/>
              <a:t>Exploratory Data Analysis (EDA)</a:t>
            </a:r>
            <a:endParaRPr lang="en-IN" sz="4000" b="1"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BC196199-1F0E-4FF6-B7E1-A0153904E6A8}"/>
              </a:ext>
            </a:extLst>
          </p:cNvPr>
          <p:cNvSpPr/>
          <p:nvPr/>
        </p:nvSpPr>
        <p:spPr>
          <a:xfrm>
            <a:off x="1097280" y="1981320"/>
            <a:ext cx="6727109" cy="4093428"/>
          </a:xfrm>
          <a:prstGeom prst="rect">
            <a:avLst/>
          </a:prstGeom>
        </p:spPr>
        <p:txBody>
          <a:bodyPr wrap="square">
            <a:spAutoFit/>
          </a:bodyPr>
          <a:lstStyle/>
          <a:p>
            <a:r>
              <a:rPr lang="en-GB" sz="2000" b="1" dirty="0">
                <a:cs typeface="Arial" panose="020B0604020202020204" pitchFamily="34" charset="0"/>
              </a:rPr>
              <a:t>Insights from EDA</a:t>
            </a:r>
          </a:p>
          <a:p>
            <a:endParaRPr lang="en-US" sz="2000" b="1" dirty="0">
              <a:cs typeface="Arial" panose="020B0604020202020204" pitchFamily="34" charset="0"/>
            </a:endParaRPr>
          </a:p>
          <a:p>
            <a:r>
              <a:rPr lang="en-US" dirty="0">
                <a:solidFill>
                  <a:schemeClr val="tx1">
                    <a:lumMod val="75000"/>
                    <a:lumOff val="25000"/>
                  </a:schemeClr>
                </a:solidFill>
                <a:cs typeface="Arial" panose="020B0604020202020204" pitchFamily="34" charset="0"/>
              </a:rPr>
              <a:t>Displays the share of electricity generation </a:t>
            </a:r>
          </a:p>
          <a:p>
            <a:r>
              <a:rPr lang="en-US" dirty="0">
                <a:solidFill>
                  <a:schemeClr val="tx1">
                    <a:lumMod val="75000"/>
                    <a:lumOff val="25000"/>
                  </a:schemeClr>
                </a:solidFill>
                <a:cs typeface="Arial" panose="020B0604020202020204" pitchFamily="34" charset="0"/>
              </a:rPr>
              <a:t>by different sources over the years.</a:t>
            </a:r>
          </a:p>
          <a:p>
            <a:endParaRPr lang="en-US" sz="2000" b="1" dirty="0">
              <a:solidFill>
                <a:schemeClr val="tx1">
                  <a:lumMod val="75000"/>
                  <a:lumOff val="25000"/>
                </a:schemeClr>
              </a:solidFill>
              <a:cs typeface="Arial" panose="020B0604020202020204" pitchFamily="34" charset="0"/>
            </a:endParaRPr>
          </a:p>
          <a:p>
            <a:r>
              <a:rPr lang="en-US" sz="2000" b="1" dirty="0">
                <a:solidFill>
                  <a:schemeClr val="tx1">
                    <a:lumMod val="75000"/>
                    <a:lumOff val="25000"/>
                  </a:schemeClr>
                </a:solidFill>
                <a:cs typeface="Arial" panose="020B0604020202020204" pitchFamily="34" charset="0"/>
              </a:rPr>
              <a:t>Overall Trend: </a:t>
            </a:r>
          </a:p>
          <a:p>
            <a:r>
              <a:rPr lang="en-US" dirty="0">
                <a:solidFill>
                  <a:schemeClr val="tx1">
                    <a:lumMod val="75000"/>
                    <a:lumOff val="25000"/>
                  </a:schemeClr>
                </a:solidFill>
                <a:cs typeface="Arial" panose="020B0604020202020204" pitchFamily="34" charset="0"/>
              </a:rPr>
              <a:t>	Clear upward trend in electricity  generation </a:t>
            </a:r>
          </a:p>
          <a:p>
            <a:r>
              <a:rPr lang="en-US" dirty="0">
                <a:solidFill>
                  <a:schemeClr val="tx1">
                    <a:lumMod val="75000"/>
                    <a:lumOff val="25000"/>
                  </a:schemeClr>
                </a:solidFill>
                <a:cs typeface="Arial" panose="020B0604020202020204" pitchFamily="34" charset="0"/>
              </a:rPr>
              <a:t>	capacities over the years.</a:t>
            </a:r>
          </a:p>
          <a:p>
            <a:endParaRPr lang="en-US" b="1" dirty="0">
              <a:solidFill>
                <a:schemeClr val="tx1">
                  <a:lumMod val="75000"/>
                  <a:lumOff val="25000"/>
                </a:schemeClr>
              </a:solidFill>
              <a:cs typeface="Arial" panose="020B0604020202020204" pitchFamily="34" charset="0"/>
            </a:endParaRPr>
          </a:p>
          <a:p>
            <a:r>
              <a:rPr lang="en-US" sz="2000" b="1" dirty="0">
                <a:solidFill>
                  <a:schemeClr val="tx1">
                    <a:lumMod val="75000"/>
                    <a:lumOff val="25000"/>
                  </a:schemeClr>
                </a:solidFill>
                <a:cs typeface="Arial" panose="020B0604020202020204" pitchFamily="34" charset="0"/>
              </a:rPr>
              <a:t>Key Factors:</a:t>
            </a:r>
          </a:p>
          <a:p>
            <a:r>
              <a:rPr lang="en-US" dirty="0">
                <a:solidFill>
                  <a:schemeClr val="tx1">
                    <a:lumMod val="75000"/>
                    <a:lumOff val="25000"/>
                  </a:schemeClr>
                </a:solidFill>
                <a:cs typeface="Arial" panose="020B0604020202020204" pitchFamily="34" charset="0"/>
              </a:rPr>
              <a:t>	Adoption of technology from more </a:t>
            </a:r>
          </a:p>
          <a:p>
            <a:r>
              <a:rPr lang="en-US" dirty="0">
                <a:solidFill>
                  <a:schemeClr val="tx1">
                    <a:lumMod val="75000"/>
                    <a:lumOff val="25000"/>
                  </a:schemeClr>
                </a:solidFill>
                <a:cs typeface="Arial" panose="020B0604020202020204" pitchFamily="34" charset="0"/>
              </a:rPr>
              <a:t>	developed countries.</a:t>
            </a:r>
          </a:p>
          <a:p>
            <a:r>
              <a:rPr lang="en-US" dirty="0">
                <a:solidFill>
                  <a:schemeClr val="tx1">
                    <a:lumMod val="75000"/>
                    <a:lumOff val="25000"/>
                  </a:schemeClr>
                </a:solidFill>
                <a:cs typeface="Arial" panose="020B0604020202020204" pitchFamily="34" charset="0"/>
              </a:rPr>
              <a:t>	Increased focus on renewable energy sources, </a:t>
            </a:r>
          </a:p>
          <a:p>
            <a:r>
              <a:rPr lang="en-US" dirty="0">
                <a:solidFill>
                  <a:schemeClr val="tx1">
                    <a:lumMod val="75000"/>
                    <a:lumOff val="25000"/>
                  </a:schemeClr>
                </a:solidFill>
                <a:cs typeface="Arial" panose="020B0604020202020204" pitchFamily="34" charset="0"/>
              </a:rPr>
              <a:t>	leading to sudden spikes in capacity.</a:t>
            </a:r>
            <a:endParaRPr lang="en-IN" dirty="0">
              <a:solidFill>
                <a:schemeClr val="tx1">
                  <a:lumMod val="75000"/>
                  <a:lumOff val="25000"/>
                </a:schemeClr>
              </a:solidFill>
              <a:cs typeface="Arial" panose="020B0604020202020204" pitchFamily="34" charset="0"/>
            </a:endParaRPr>
          </a:p>
        </p:txBody>
      </p:sp>
      <p:pic>
        <p:nvPicPr>
          <p:cNvPr id="9" name="Content Placeholder 8">
            <a:extLst>
              <a:ext uri="{FF2B5EF4-FFF2-40B4-BE49-F238E27FC236}">
                <a16:creationId xmlns:a16="http://schemas.microsoft.com/office/drawing/2014/main" id="{7EE6FCA1-306E-4B5B-95A0-877074A1B47A}"/>
              </a:ext>
            </a:extLst>
          </p:cNvPr>
          <p:cNvPicPr>
            <a:picLocks noGrp="1" noChangeAspect="1"/>
          </p:cNvPicPr>
          <p:nvPr>
            <p:ph idx="1"/>
          </p:nvPr>
        </p:nvPicPr>
        <p:blipFill>
          <a:blip r:embed="rId2"/>
          <a:stretch>
            <a:fillRect/>
          </a:stretch>
        </p:blipFill>
        <p:spPr>
          <a:xfrm>
            <a:off x="6096000" y="1981320"/>
            <a:ext cx="6007269" cy="4043698"/>
          </a:xfrm>
        </p:spPr>
      </p:pic>
    </p:spTree>
    <p:extLst>
      <p:ext uri="{BB962C8B-B14F-4D97-AF65-F5344CB8AC3E}">
        <p14:creationId xmlns:p14="http://schemas.microsoft.com/office/powerpoint/2010/main" val="3205326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C000-1CA8-46F8-8C60-EA32EC161189}"/>
              </a:ext>
            </a:extLst>
          </p:cNvPr>
          <p:cNvSpPr>
            <a:spLocks noGrp="1"/>
          </p:cNvSpPr>
          <p:nvPr>
            <p:ph type="title"/>
          </p:nvPr>
        </p:nvSpPr>
        <p:spPr>
          <a:xfrm>
            <a:off x="1154952" y="806824"/>
            <a:ext cx="8849660" cy="1088214"/>
          </a:xfrm>
        </p:spPr>
        <p:txBody>
          <a:bodyPr>
            <a:normAutofit/>
          </a:bodyPr>
          <a:lstStyle/>
          <a:p>
            <a:r>
              <a:rPr lang="en-GB" dirty="0"/>
              <a:t>EDA</a:t>
            </a:r>
            <a:endParaRPr lang="en-IN" dirty="0"/>
          </a:p>
        </p:txBody>
      </p:sp>
      <p:pic>
        <p:nvPicPr>
          <p:cNvPr id="12" name="Content Placeholder 11">
            <a:extLst>
              <a:ext uri="{FF2B5EF4-FFF2-40B4-BE49-F238E27FC236}">
                <a16:creationId xmlns:a16="http://schemas.microsoft.com/office/drawing/2014/main" id="{C1CD01EB-7AA9-45C5-97CD-3124081D33F2}"/>
              </a:ext>
            </a:extLst>
          </p:cNvPr>
          <p:cNvPicPr>
            <a:picLocks noGrp="1" noChangeAspect="1"/>
          </p:cNvPicPr>
          <p:nvPr>
            <p:ph idx="1"/>
          </p:nvPr>
        </p:nvPicPr>
        <p:blipFill>
          <a:blip r:embed="rId2"/>
          <a:stretch>
            <a:fillRect/>
          </a:stretch>
        </p:blipFill>
        <p:spPr>
          <a:xfrm>
            <a:off x="4334344" y="1895037"/>
            <a:ext cx="7468532" cy="4008221"/>
          </a:xfrm>
        </p:spPr>
      </p:pic>
      <p:sp>
        <p:nvSpPr>
          <p:cNvPr id="13" name="TextBox 12">
            <a:extLst>
              <a:ext uri="{FF2B5EF4-FFF2-40B4-BE49-F238E27FC236}">
                <a16:creationId xmlns:a16="http://schemas.microsoft.com/office/drawing/2014/main" id="{414C853A-8A94-4135-9288-A9D3D600FFBD}"/>
              </a:ext>
            </a:extLst>
          </p:cNvPr>
          <p:cNvSpPr txBox="1"/>
          <p:nvPr/>
        </p:nvSpPr>
        <p:spPr>
          <a:xfrm>
            <a:off x="1236382" y="1895036"/>
            <a:ext cx="4343400" cy="3754874"/>
          </a:xfrm>
          <a:prstGeom prst="rect">
            <a:avLst/>
          </a:prstGeom>
          <a:noFill/>
        </p:spPr>
        <p:txBody>
          <a:bodyPr wrap="square" rtlCol="0">
            <a:spAutoFit/>
          </a:bodyPr>
          <a:lstStyle/>
          <a:p>
            <a:r>
              <a:rPr lang="en-GB" sz="2000" b="1" dirty="0">
                <a:cs typeface="Arial" panose="020B0604020202020204" pitchFamily="34" charset="0"/>
              </a:rPr>
              <a:t>Insights from EDA</a:t>
            </a:r>
          </a:p>
          <a:p>
            <a:pPr lvl="0" defTabSz="914400" eaLnBrk="0" fontAlgn="base" hangingPunct="0">
              <a:spcBef>
                <a:spcPct val="0"/>
              </a:spcBef>
              <a:spcAft>
                <a:spcPct val="0"/>
              </a:spcAft>
            </a:pPr>
            <a:endParaRPr lang="en-US" altLang="en-US" dirty="0"/>
          </a:p>
          <a:p>
            <a:pPr lvl="0" defTabSz="914400" eaLnBrk="0" fontAlgn="base" hangingPunct="0">
              <a:spcBef>
                <a:spcPct val="0"/>
              </a:spcBef>
              <a:spcAft>
                <a:spcPct val="0"/>
              </a:spcAft>
            </a:pPr>
            <a:r>
              <a:rPr lang="en-US" altLang="en-US" dirty="0"/>
              <a:t>Increasing focus on generating energy from renewable sources over the years.</a:t>
            </a:r>
          </a:p>
          <a:p>
            <a:pPr lvl="0" defTabSz="914400" eaLnBrk="0" fontAlgn="base" hangingPunct="0">
              <a:spcBef>
                <a:spcPct val="0"/>
              </a:spcBef>
              <a:spcAft>
                <a:spcPct val="0"/>
              </a:spcAft>
            </a:pPr>
            <a:endParaRPr lang="en-US" altLang="en-US" b="1" dirty="0"/>
          </a:p>
          <a:p>
            <a:pPr lvl="0" defTabSz="914400" eaLnBrk="0" fontAlgn="base" hangingPunct="0">
              <a:spcBef>
                <a:spcPct val="0"/>
              </a:spcBef>
              <a:spcAft>
                <a:spcPct val="0"/>
              </a:spcAft>
            </a:pPr>
            <a:r>
              <a:rPr lang="en-US" altLang="en-US" sz="2000" b="1" dirty="0"/>
              <a:t>Renewable Energy Contribution</a:t>
            </a:r>
            <a:r>
              <a:rPr lang="en-US" altLang="en-US" sz="2000" dirty="0"/>
              <a:t>:</a:t>
            </a:r>
          </a:p>
          <a:p>
            <a:pPr lvl="1" defTabSz="914400" eaLnBrk="0" fontAlgn="base" hangingPunct="0">
              <a:spcBef>
                <a:spcPct val="0"/>
              </a:spcBef>
              <a:spcAft>
                <a:spcPct val="0"/>
              </a:spcAft>
            </a:pPr>
            <a:r>
              <a:rPr lang="en-US" altLang="en-US" dirty="0"/>
              <a:t>In 1992: Approximately 9%.</a:t>
            </a:r>
          </a:p>
          <a:p>
            <a:pPr lvl="1" defTabSz="914400" eaLnBrk="0" fontAlgn="base" hangingPunct="0">
              <a:spcBef>
                <a:spcPct val="0"/>
              </a:spcBef>
              <a:spcAft>
                <a:spcPct val="0"/>
              </a:spcAft>
            </a:pPr>
            <a:r>
              <a:rPr lang="en-US" altLang="en-US" dirty="0"/>
              <a:t>By 2022: Increased to around 17%.</a:t>
            </a:r>
          </a:p>
          <a:p>
            <a:pPr lvl="0" defTabSz="914400" eaLnBrk="0" fontAlgn="base" hangingPunct="0">
              <a:spcBef>
                <a:spcPct val="0"/>
              </a:spcBef>
              <a:spcAft>
                <a:spcPct val="0"/>
              </a:spcAft>
            </a:pPr>
            <a:r>
              <a:rPr lang="en-US" altLang="en-US" sz="2000" b="1" dirty="0"/>
              <a:t>Other Sources (2022)</a:t>
            </a:r>
            <a:r>
              <a:rPr lang="en-US" altLang="en-US" sz="2000" dirty="0"/>
              <a:t>:</a:t>
            </a:r>
          </a:p>
          <a:p>
            <a:pPr lvl="1" defTabSz="914400" eaLnBrk="0" fontAlgn="base" hangingPunct="0">
              <a:spcBef>
                <a:spcPct val="0"/>
              </a:spcBef>
              <a:spcAft>
                <a:spcPct val="0"/>
              </a:spcAft>
            </a:pPr>
            <a:r>
              <a:rPr lang="en-US" altLang="en-US" dirty="0"/>
              <a:t>Nuclear: Contribution around 4%.</a:t>
            </a:r>
          </a:p>
          <a:p>
            <a:pPr lvl="1" defTabSz="914400" eaLnBrk="0" fontAlgn="base" hangingPunct="0">
              <a:spcBef>
                <a:spcPct val="0"/>
              </a:spcBef>
              <a:spcAft>
                <a:spcPct val="0"/>
              </a:spcAft>
            </a:pPr>
            <a:r>
              <a:rPr lang="en-US" altLang="en-US" dirty="0"/>
              <a:t>Fossil Fuels: Contribution around 78%.</a:t>
            </a:r>
          </a:p>
          <a:p>
            <a:pPr algn="ctr"/>
            <a:endParaRPr lang="en-IN" b="1" dirty="0">
              <a:latin typeface="Arial" panose="020B0604020202020204" pitchFamily="34" charset="0"/>
              <a:cs typeface="Arial" panose="020B0604020202020204" pitchFamily="34" charset="0"/>
            </a:endParaRPr>
          </a:p>
          <a:p>
            <a:endParaRPr lang="en-IN" dirty="0"/>
          </a:p>
        </p:txBody>
      </p:sp>
      <p:sp>
        <p:nvSpPr>
          <p:cNvPr id="5" name="Rectangle 3">
            <a:extLst>
              <a:ext uri="{FF2B5EF4-FFF2-40B4-BE49-F238E27FC236}">
                <a16:creationId xmlns:a16="http://schemas.microsoft.com/office/drawing/2014/main" id="{9D30B6A0-EE2A-4B57-9B00-56249EE49F54}"/>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6158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1EB1-925C-4DCB-930F-D432BF7BCCB1}"/>
              </a:ext>
            </a:extLst>
          </p:cNvPr>
          <p:cNvSpPr>
            <a:spLocks noGrp="1"/>
          </p:cNvSpPr>
          <p:nvPr>
            <p:ph type="title"/>
          </p:nvPr>
        </p:nvSpPr>
        <p:spPr>
          <a:xfrm>
            <a:off x="1097280" y="246262"/>
            <a:ext cx="10058400" cy="1450757"/>
          </a:xfrm>
        </p:spPr>
        <p:txBody>
          <a:bodyPr>
            <a:normAutofit/>
          </a:bodyPr>
          <a:lstStyle/>
          <a:p>
            <a:r>
              <a:rPr lang="en-GB" dirty="0"/>
              <a:t>EDA</a:t>
            </a:r>
            <a:endParaRPr lang="en-IN" dirty="0"/>
          </a:p>
        </p:txBody>
      </p:sp>
      <p:pic>
        <p:nvPicPr>
          <p:cNvPr id="6" name="Picture 5">
            <a:extLst>
              <a:ext uri="{FF2B5EF4-FFF2-40B4-BE49-F238E27FC236}">
                <a16:creationId xmlns:a16="http://schemas.microsoft.com/office/drawing/2014/main" id="{67D4189E-B110-4F9A-92A0-D557E1567AE9}"/>
              </a:ext>
            </a:extLst>
          </p:cNvPr>
          <p:cNvPicPr>
            <a:picLocks noChangeAspect="1"/>
          </p:cNvPicPr>
          <p:nvPr/>
        </p:nvPicPr>
        <p:blipFill>
          <a:blip r:embed="rId2"/>
          <a:stretch>
            <a:fillRect/>
          </a:stretch>
        </p:blipFill>
        <p:spPr>
          <a:xfrm>
            <a:off x="862853" y="1845734"/>
            <a:ext cx="6210300" cy="4491910"/>
          </a:xfrm>
          <a:prstGeom prst="rect">
            <a:avLst/>
          </a:prstGeom>
        </p:spPr>
      </p:pic>
      <p:sp>
        <p:nvSpPr>
          <p:cNvPr id="7" name="Content Placeholder 6">
            <a:extLst>
              <a:ext uri="{FF2B5EF4-FFF2-40B4-BE49-F238E27FC236}">
                <a16:creationId xmlns:a16="http://schemas.microsoft.com/office/drawing/2014/main" id="{CCE682A1-7295-4575-B49F-9D7501A20182}"/>
              </a:ext>
            </a:extLst>
          </p:cNvPr>
          <p:cNvSpPr>
            <a:spLocks noGrp="1"/>
          </p:cNvSpPr>
          <p:nvPr>
            <p:ph idx="1"/>
          </p:nvPr>
        </p:nvSpPr>
        <p:spPr>
          <a:xfrm>
            <a:off x="8027894" y="1845734"/>
            <a:ext cx="3127786" cy="4023360"/>
          </a:xfrm>
        </p:spPr>
        <p:txBody>
          <a:bodyPr>
            <a:normAutofit/>
          </a:bodyPr>
          <a:lstStyle/>
          <a:p>
            <a:endParaRPr lang="en-US" sz="1800" dirty="0"/>
          </a:p>
          <a:p>
            <a:endParaRPr lang="en-US" sz="1800" dirty="0"/>
          </a:p>
          <a:p>
            <a:endParaRPr lang="en-US" sz="1800" dirty="0"/>
          </a:p>
          <a:p>
            <a:pPr marL="0" indent="0">
              <a:buNone/>
            </a:pPr>
            <a:r>
              <a:rPr lang="en-US" sz="1800" dirty="0"/>
              <a:t>It can be concluded that countries with larger populations tend to have lower </a:t>
            </a:r>
            <a:r>
              <a:rPr lang="en-US" sz="1800" dirty="0" err="1"/>
              <a:t>energy_per_capita</a:t>
            </a:r>
            <a:endParaRPr lang="en-IN" sz="1800" dirty="0"/>
          </a:p>
        </p:txBody>
      </p:sp>
    </p:spTree>
    <p:extLst>
      <p:ext uri="{BB962C8B-B14F-4D97-AF65-F5344CB8AC3E}">
        <p14:creationId xmlns:p14="http://schemas.microsoft.com/office/powerpoint/2010/main" val="240774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67A7-2DF5-4716-B415-C38418ABDA29}"/>
              </a:ext>
            </a:extLst>
          </p:cNvPr>
          <p:cNvSpPr>
            <a:spLocks noGrp="1"/>
          </p:cNvSpPr>
          <p:nvPr>
            <p:ph type="title"/>
          </p:nvPr>
        </p:nvSpPr>
        <p:spPr/>
        <p:txBody>
          <a:bodyPr/>
          <a:lstStyle/>
          <a:p>
            <a:r>
              <a:rPr lang="en-GB" dirty="0"/>
              <a:t>EDA</a:t>
            </a:r>
            <a:endParaRPr lang="en-IN" dirty="0"/>
          </a:p>
        </p:txBody>
      </p:sp>
      <p:sp>
        <p:nvSpPr>
          <p:cNvPr id="3" name="Content Placeholder 2">
            <a:extLst>
              <a:ext uri="{FF2B5EF4-FFF2-40B4-BE49-F238E27FC236}">
                <a16:creationId xmlns:a16="http://schemas.microsoft.com/office/drawing/2014/main" id="{B1FC9ACF-C38A-4939-A6D7-21C1F458A605}"/>
              </a:ext>
            </a:extLst>
          </p:cNvPr>
          <p:cNvSpPr>
            <a:spLocks noGrp="1"/>
          </p:cNvSpPr>
          <p:nvPr>
            <p:ph idx="1"/>
          </p:nvPr>
        </p:nvSpPr>
        <p:spPr>
          <a:xfrm>
            <a:off x="8538882" y="1992032"/>
            <a:ext cx="2616798" cy="2873936"/>
          </a:xfrm>
        </p:spPr>
        <p:txBody>
          <a:bodyPr>
            <a:normAutofit/>
          </a:bodyPr>
          <a:lstStyle/>
          <a:p>
            <a:endParaRPr lang="en-US" sz="1800" dirty="0"/>
          </a:p>
          <a:p>
            <a:endParaRPr lang="en-US" sz="1800" dirty="0"/>
          </a:p>
          <a:p>
            <a:endParaRPr lang="en-US" sz="1800" dirty="0"/>
          </a:p>
          <a:p>
            <a:r>
              <a:rPr lang="en-US" sz="1800" dirty="0"/>
              <a:t>It can be concluded that countries with </a:t>
            </a:r>
            <a:r>
              <a:rPr lang="en-US" sz="1800" dirty="0" err="1"/>
              <a:t>with</a:t>
            </a:r>
            <a:r>
              <a:rPr lang="en-US" sz="1800" dirty="0"/>
              <a:t> smaller populations exhibit higher </a:t>
            </a:r>
            <a:r>
              <a:rPr lang="en-US" sz="1800" dirty="0" err="1"/>
              <a:t>energy_per_capita</a:t>
            </a:r>
            <a:r>
              <a:rPr lang="en-US" sz="1800" dirty="0"/>
              <a:t>.</a:t>
            </a:r>
            <a:endParaRPr lang="en-IN" sz="1800" dirty="0"/>
          </a:p>
        </p:txBody>
      </p:sp>
      <p:pic>
        <p:nvPicPr>
          <p:cNvPr id="4" name="Content Placeholder 4">
            <a:extLst>
              <a:ext uri="{FF2B5EF4-FFF2-40B4-BE49-F238E27FC236}">
                <a16:creationId xmlns:a16="http://schemas.microsoft.com/office/drawing/2014/main" id="{64BBE5F2-E02A-472E-BAFB-E362CE76E0CF}"/>
              </a:ext>
            </a:extLst>
          </p:cNvPr>
          <p:cNvPicPr>
            <a:picLocks noChangeAspect="1"/>
          </p:cNvPicPr>
          <p:nvPr/>
        </p:nvPicPr>
        <p:blipFill>
          <a:blip r:embed="rId2"/>
          <a:stretch>
            <a:fillRect/>
          </a:stretch>
        </p:blipFill>
        <p:spPr>
          <a:xfrm>
            <a:off x="909020" y="1992032"/>
            <a:ext cx="6459967" cy="4313816"/>
          </a:xfrm>
          <a:prstGeom prst="rect">
            <a:avLst/>
          </a:prstGeom>
        </p:spPr>
      </p:pic>
    </p:spTree>
    <p:extLst>
      <p:ext uri="{BB962C8B-B14F-4D97-AF65-F5344CB8AC3E}">
        <p14:creationId xmlns:p14="http://schemas.microsoft.com/office/powerpoint/2010/main" val="391774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67A7-2DF5-4716-B415-C38418ABDA29}"/>
              </a:ext>
            </a:extLst>
          </p:cNvPr>
          <p:cNvSpPr>
            <a:spLocks noGrp="1"/>
          </p:cNvSpPr>
          <p:nvPr>
            <p:ph type="title"/>
          </p:nvPr>
        </p:nvSpPr>
        <p:spPr/>
        <p:txBody>
          <a:bodyPr/>
          <a:lstStyle/>
          <a:p>
            <a:r>
              <a:rPr lang="en-GB" dirty="0"/>
              <a:t>EDA</a:t>
            </a:r>
            <a:endParaRPr lang="en-IN" dirty="0"/>
          </a:p>
        </p:txBody>
      </p:sp>
      <p:sp>
        <p:nvSpPr>
          <p:cNvPr id="3" name="Content Placeholder 2">
            <a:extLst>
              <a:ext uri="{FF2B5EF4-FFF2-40B4-BE49-F238E27FC236}">
                <a16:creationId xmlns:a16="http://schemas.microsoft.com/office/drawing/2014/main" id="{B1FC9ACF-C38A-4939-A6D7-21C1F458A605}"/>
              </a:ext>
            </a:extLst>
          </p:cNvPr>
          <p:cNvSpPr>
            <a:spLocks noGrp="1"/>
          </p:cNvSpPr>
          <p:nvPr>
            <p:ph idx="1"/>
          </p:nvPr>
        </p:nvSpPr>
        <p:spPr>
          <a:xfrm>
            <a:off x="7772400" y="1992031"/>
            <a:ext cx="3523128" cy="3965015"/>
          </a:xfrm>
        </p:spPr>
        <p:txBody>
          <a:bodyPr>
            <a:normAutofit fontScale="92500" lnSpcReduction="20000"/>
          </a:bodyPr>
          <a:lstStyle/>
          <a:p>
            <a:pPr marL="0" indent="0">
              <a:buNone/>
            </a:pPr>
            <a:r>
              <a:rPr lang="en-US" b="1" dirty="0"/>
              <a:t>Electricity Demand and Supply</a:t>
            </a:r>
            <a:r>
              <a:rPr lang="en-US" dirty="0"/>
              <a:t>: </a:t>
            </a:r>
            <a:r>
              <a:rPr lang="en-US" sz="1900" dirty="0"/>
              <a:t>Steadily increasing over the years.</a:t>
            </a:r>
          </a:p>
          <a:p>
            <a:pPr marL="0" indent="0">
              <a:buNone/>
            </a:pPr>
            <a:r>
              <a:rPr lang="en-US" b="1" dirty="0"/>
              <a:t>Developed Nations (USA, Canada, UK, France): </a:t>
            </a:r>
            <a:r>
              <a:rPr lang="en-US" sz="1900" dirty="0"/>
              <a:t>No significant surge in demand or generation capacity. Values have remained relatively stable.</a:t>
            </a:r>
          </a:p>
          <a:p>
            <a:pPr marL="0" indent="0">
              <a:buNone/>
            </a:pPr>
            <a:r>
              <a:rPr lang="en-US" b="1" dirty="0"/>
              <a:t>Smaller European Countries (Norway, Netherlands, North Macedonia, Serbia, Luxembourg):  </a:t>
            </a:r>
            <a:r>
              <a:rPr lang="en-US" sz="1900" dirty="0" err="1"/>
              <a:t>imilar</a:t>
            </a:r>
            <a:r>
              <a:rPr lang="en-US" sz="1900" dirty="0"/>
              <a:t> stable pattern as in developed nations.</a:t>
            </a:r>
          </a:p>
          <a:p>
            <a:pPr marL="0" indent="0">
              <a:buNone/>
            </a:pPr>
            <a:r>
              <a:rPr lang="en-US" b="1" dirty="0"/>
              <a:t>Emerging Economies (India, China, Argentina, Israel): </a:t>
            </a:r>
            <a:r>
              <a:rPr lang="en-US" sz="1900" dirty="0"/>
              <a:t>Sharp upward trend in demand and generation capacity.</a:t>
            </a:r>
            <a:endParaRPr lang="en-US" dirty="0"/>
          </a:p>
        </p:txBody>
      </p:sp>
      <p:pic>
        <p:nvPicPr>
          <p:cNvPr id="6" name="Picture 5">
            <a:extLst>
              <a:ext uri="{FF2B5EF4-FFF2-40B4-BE49-F238E27FC236}">
                <a16:creationId xmlns:a16="http://schemas.microsoft.com/office/drawing/2014/main" id="{D04041FE-42FD-483B-A6F7-4C4EE3A6CBA3}"/>
              </a:ext>
            </a:extLst>
          </p:cNvPr>
          <p:cNvPicPr>
            <a:picLocks noChangeAspect="1"/>
          </p:cNvPicPr>
          <p:nvPr/>
        </p:nvPicPr>
        <p:blipFill>
          <a:blip r:embed="rId2"/>
          <a:stretch>
            <a:fillRect/>
          </a:stretch>
        </p:blipFill>
        <p:spPr>
          <a:xfrm>
            <a:off x="896471" y="1882586"/>
            <a:ext cx="6580093" cy="4410637"/>
          </a:xfrm>
          <a:prstGeom prst="rect">
            <a:avLst/>
          </a:prstGeom>
        </p:spPr>
      </p:pic>
    </p:spTree>
    <p:extLst>
      <p:ext uri="{BB962C8B-B14F-4D97-AF65-F5344CB8AC3E}">
        <p14:creationId xmlns:p14="http://schemas.microsoft.com/office/powerpoint/2010/main" val="2511910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67A7-2DF5-4716-B415-C38418ABDA29}"/>
              </a:ext>
            </a:extLst>
          </p:cNvPr>
          <p:cNvSpPr>
            <a:spLocks noGrp="1"/>
          </p:cNvSpPr>
          <p:nvPr>
            <p:ph type="title"/>
          </p:nvPr>
        </p:nvSpPr>
        <p:spPr/>
        <p:txBody>
          <a:bodyPr/>
          <a:lstStyle/>
          <a:p>
            <a:r>
              <a:rPr lang="en-GB" dirty="0"/>
              <a:t>EDA</a:t>
            </a:r>
            <a:endParaRPr lang="en-IN" dirty="0"/>
          </a:p>
        </p:txBody>
      </p:sp>
      <p:sp>
        <p:nvSpPr>
          <p:cNvPr id="3" name="Content Placeholder 2">
            <a:extLst>
              <a:ext uri="{FF2B5EF4-FFF2-40B4-BE49-F238E27FC236}">
                <a16:creationId xmlns:a16="http://schemas.microsoft.com/office/drawing/2014/main" id="{B1FC9ACF-C38A-4939-A6D7-21C1F458A605}"/>
              </a:ext>
            </a:extLst>
          </p:cNvPr>
          <p:cNvSpPr>
            <a:spLocks noGrp="1"/>
          </p:cNvSpPr>
          <p:nvPr>
            <p:ph idx="1"/>
          </p:nvPr>
        </p:nvSpPr>
        <p:spPr>
          <a:xfrm>
            <a:off x="7772400" y="1992031"/>
            <a:ext cx="3684494" cy="3965015"/>
          </a:xfrm>
        </p:spPr>
        <p:txBody>
          <a:bodyPr>
            <a:normAutofit/>
          </a:bodyPr>
          <a:lstStyle/>
          <a:p>
            <a:pPr>
              <a:buFont typeface="Wingdings" panose="05000000000000000000" pitchFamily="2" charset="2"/>
              <a:buChar char="Ø"/>
            </a:pPr>
            <a:endParaRPr lang="en-US" b="1" dirty="0"/>
          </a:p>
          <a:p>
            <a:pPr marL="0" indent="0">
              <a:buNone/>
            </a:pPr>
            <a:r>
              <a:rPr lang="en-US" b="1" dirty="0"/>
              <a:t>Greenhouse Gas Emissions:    </a:t>
            </a:r>
          </a:p>
          <a:p>
            <a:pPr marL="0" indent="0">
              <a:buNone/>
            </a:pPr>
            <a:r>
              <a:rPr lang="en-US" sz="1800" dirty="0"/>
              <a:t>Despite regulations, emissions have grown over recent decades</a:t>
            </a:r>
            <a:r>
              <a:rPr lang="en-US" dirty="0"/>
              <a:t>.</a:t>
            </a:r>
          </a:p>
          <a:p>
            <a:pPr marL="0" indent="0">
              <a:buNone/>
            </a:pPr>
            <a:r>
              <a:rPr lang="en-US" b="1" dirty="0"/>
              <a:t>Need for Change: </a:t>
            </a:r>
          </a:p>
          <a:p>
            <a:pPr marL="0" indent="0">
              <a:buNone/>
            </a:pPr>
            <a:r>
              <a:rPr lang="en-US" dirty="0"/>
              <a:t>Indicates a need to shift focus towards renewable energy sources for generation.</a:t>
            </a:r>
          </a:p>
        </p:txBody>
      </p:sp>
      <p:pic>
        <p:nvPicPr>
          <p:cNvPr id="5" name="Picture 4">
            <a:extLst>
              <a:ext uri="{FF2B5EF4-FFF2-40B4-BE49-F238E27FC236}">
                <a16:creationId xmlns:a16="http://schemas.microsoft.com/office/drawing/2014/main" id="{5A0956BD-5EEF-4991-9DBD-3A8BA78BEB9C}"/>
              </a:ext>
            </a:extLst>
          </p:cNvPr>
          <p:cNvPicPr>
            <a:picLocks noChangeAspect="1"/>
          </p:cNvPicPr>
          <p:nvPr/>
        </p:nvPicPr>
        <p:blipFill>
          <a:blip r:embed="rId2"/>
          <a:stretch>
            <a:fillRect/>
          </a:stretch>
        </p:blipFill>
        <p:spPr>
          <a:xfrm>
            <a:off x="1036320" y="1755408"/>
            <a:ext cx="6507480" cy="4524368"/>
          </a:xfrm>
          <a:prstGeom prst="rect">
            <a:avLst/>
          </a:prstGeom>
        </p:spPr>
      </p:pic>
    </p:spTree>
    <p:extLst>
      <p:ext uri="{BB962C8B-B14F-4D97-AF65-F5344CB8AC3E}">
        <p14:creationId xmlns:p14="http://schemas.microsoft.com/office/powerpoint/2010/main" val="1630024224"/>
      </p:ext>
    </p:extLst>
  </p:cSld>
  <p:clrMapOvr>
    <a:masterClrMapping/>
  </p:clrMapOvr>
</p:sld>
</file>

<file path=ppt/theme/theme1.xml><?xml version="1.0" encoding="utf-8"?>
<a:theme xmlns:a="http://schemas.openxmlformats.org/drawingml/2006/main" name="Retrospec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3217</TotalTime>
  <Words>807</Words>
  <Application>Microsoft Office PowerPoint</Application>
  <PresentationFormat>Widescreen</PresentationFormat>
  <Paragraphs>130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Retrospect</vt:lpstr>
      <vt:lpstr>Predictive model for Energy Consumption and Electricity Generation</vt:lpstr>
      <vt:lpstr>Problem Statement</vt:lpstr>
      <vt:lpstr>Data Exploration</vt:lpstr>
      <vt:lpstr>Exploratory Data Analysis (EDA)</vt:lpstr>
      <vt:lpstr>EDA</vt:lpstr>
      <vt:lpstr>EDA</vt:lpstr>
      <vt:lpstr>EDA</vt:lpstr>
      <vt:lpstr>EDA</vt:lpstr>
      <vt:lpstr>EDA</vt:lpstr>
      <vt:lpstr>Data Preprocessing</vt:lpstr>
      <vt:lpstr>Model Building</vt:lpstr>
      <vt:lpstr>Model Evaluation</vt:lpstr>
      <vt:lpstr>Business Insights</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DEMAND FORECASTING</dc:title>
  <dc:creator>chanakya patil</dc:creator>
  <cp:lastModifiedBy>Pranita</cp:lastModifiedBy>
  <cp:revision>65</cp:revision>
  <dcterms:created xsi:type="dcterms:W3CDTF">2024-06-15T06:08:37Z</dcterms:created>
  <dcterms:modified xsi:type="dcterms:W3CDTF">2024-08-20T04:42:34Z</dcterms:modified>
</cp:coreProperties>
</file>