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62" r:id="rId3"/>
    <p:sldId id="263" r:id="rId4"/>
    <p:sldId id="264" r:id="rId5"/>
    <p:sldId id="265" r:id="rId6"/>
    <p:sldId id="257" r:id="rId7"/>
    <p:sldId id="258" r:id="rId8"/>
    <p:sldId id="259" r:id="rId9"/>
    <p:sldId id="260" r:id="rId10"/>
    <p:sldId id="266" r:id="rId11"/>
    <p:sldId id="261"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BB059-A528-43A4-ADA5-416C0423B745}" type="datetimeFigureOut">
              <a:rPr lang="en-IN" smtClean="0"/>
              <a:t>18-06-2022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8B6EC-0026-4479-968C-E5C4FFA1D250}" type="slidenum">
              <a:rPr lang="en-IN" smtClean="0"/>
              <a:t>‹#›</a:t>
            </a:fld>
            <a:endParaRPr lang="en-IN"/>
          </a:p>
        </p:txBody>
      </p:sp>
    </p:spTree>
    <p:extLst>
      <p:ext uri="{BB962C8B-B14F-4D97-AF65-F5344CB8AC3E}">
        <p14:creationId xmlns:p14="http://schemas.microsoft.com/office/powerpoint/2010/main" val="3409025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columnChart</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clusteredColumnChart</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columnChart</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ef5f214-8f6b-4087-acc6-49d22e28e6f7?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9ef5f214-8f6b-4087-acc6-49d22e28e6f7/?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9ef5f214-8f6b-4087-acc6-49d22e28e6f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9ef5f214-8f6b-4087-acc6-49d22e28e6f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9ef5f214-8f6b-4087-acc6-49d22e28e6f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9ef5f214-8f6b-4087-acc6-49d22e28e6f7/?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Edtech Companies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CF595-E42E-6B55-3320-6BA021B9BA47}"/>
              </a:ext>
            </a:extLst>
          </p:cNvPr>
          <p:cNvPicPr>
            <a:picLocks noChangeAspect="1"/>
          </p:cNvPicPr>
          <p:nvPr/>
        </p:nvPicPr>
        <p:blipFill>
          <a:blip r:embed="rId2"/>
          <a:stretch>
            <a:fillRect/>
          </a:stretch>
        </p:blipFill>
        <p:spPr>
          <a:xfrm>
            <a:off x="506818" y="124691"/>
            <a:ext cx="10414027" cy="5540067"/>
          </a:xfrm>
          <a:prstGeom prst="rect">
            <a:avLst/>
          </a:prstGeom>
        </p:spPr>
      </p:pic>
      <p:sp>
        <p:nvSpPr>
          <p:cNvPr id="4" name="TextBox 3">
            <a:extLst>
              <a:ext uri="{FF2B5EF4-FFF2-40B4-BE49-F238E27FC236}">
                <a16:creationId xmlns:a16="http://schemas.microsoft.com/office/drawing/2014/main" id="{1F27878C-1661-BD09-54D8-AB7493B9FD9D}"/>
              </a:ext>
            </a:extLst>
          </p:cNvPr>
          <p:cNvSpPr txBox="1"/>
          <p:nvPr/>
        </p:nvSpPr>
        <p:spPr>
          <a:xfrm>
            <a:off x="1153391" y="5850082"/>
            <a:ext cx="8853054" cy="646331"/>
          </a:xfrm>
          <a:prstGeom prst="rect">
            <a:avLst/>
          </a:prstGeom>
          <a:noFill/>
        </p:spPr>
        <p:txBody>
          <a:bodyPr wrap="square" rtlCol="0">
            <a:spAutoFit/>
          </a:bodyPr>
          <a:lstStyle/>
          <a:p>
            <a:pPr marL="285750" indent="-285750">
              <a:buFont typeface="Arial" panose="020B0604020202020204" pitchFamily="34" charset="0"/>
              <a:buChar char="•"/>
            </a:pPr>
            <a:r>
              <a:rPr lang="en-IN" dirty="0"/>
              <a:t>As per this plot shows Coursera as and </a:t>
            </a:r>
            <a:r>
              <a:rPr lang="en-IN" dirty="0" err="1"/>
              <a:t>Edx</a:t>
            </a:r>
            <a:r>
              <a:rPr lang="en-IN" dirty="0"/>
              <a:t> as the highest customer satisfaction stars  of 4.5 while </a:t>
            </a:r>
            <a:r>
              <a:rPr lang="en-IN" dirty="0" err="1"/>
              <a:t>Unacademy</a:t>
            </a:r>
            <a:r>
              <a:rPr lang="en-IN" dirty="0"/>
              <a:t> got the lowest in this following companies of 2.2 . </a:t>
            </a:r>
          </a:p>
        </p:txBody>
      </p:sp>
    </p:spTree>
    <p:extLst>
      <p:ext uri="{BB962C8B-B14F-4D97-AF65-F5344CB8AC3E}">
        <p14:creationId xmlns:p14="http://schemas.microsoft.com/office/powerpoint/2010/main" val="408191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card ,textbox ,columnChart ,columnChart ,clusteredColumnChart ,clusteredColumnChart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EdTech Report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4700-AE14-4D02-4685-DF3DB0389BF8}"/>
              </a:ext>
            </a:extLst>
          </p:cNvPr>
          <p:cNvSpPr>
            <a:spLocks noGrp="1"/>
          </p:cNvSpPr>
          <p:nvPr>
            <p:ph type="title"/>
          </p:nvPr>
        </p:nvSpPr>
        <p:spPr>
          <a:xfrm>
            <a:off x="838200" y="333953"/>
            <a:ext cx="10515600" cy="518102"/>
          </a:xfrm>
        </p:spPr>
        <p:txBody>
          <a:bodyPr>
            <a:normAutofit fontScale="90000"/>
          </a:bodyPr>
          <a:lstStyle/>
          <a:p>
            <a:pPr algn="ctr"/>
            <a:r>
              <a:rPr lang="en-US" b="1" dirty="0"/>
              <a:t>Conclusions</a:t>
            </a:r>
            <a:endParaRPr lang="en-IN" b="1" dirty="0"/>
          </a:p>
        </p:txBody>
      </p:sp>
      <p:sp>
        <p:nvSpPr>
          <p:cNvPr id="3" name="Content Placeholder 2">
            <a:extLst>
              <a:ext uri="{FF2B5EF4-FFF2-40B4-BE49-F238E27FC236}">
                <a16:creationId xmlns:a16="http://schemas.microsoft.com/office/drawing/2014/main" id="{23CC7019-1430-C7F7-6B43-F4923A929393}"/>
              </a:ext>
            </a:extLst>
          </p:cNvPr>
          <p:cNvSpPr>
            <a:spLocks noGrp="1"/>
          </p:cNvSpPr>
          <p:nvPr>
            <p:ph idx="1"/>
          </p:nvPr>
        </p:nvSpPr>
        <p:spPr>
          <a:xfrm>
            <a:off x="838200" y="1142999"/>
            <a:ext cx="10515600" cy="5033963"/>
          </a:xfrm>
        </p:spPr>
        <p:txBody>
          <a:bodyPr>
            <a:normAutofit fontScale="92500" lnSpcReduction="20000"/>
          </a:bodyPr>
          <a:lstStyle/>
          <a:p>
            <a:pPr marL="0" indent="0">
              <a:buNone/>
            </a:pPr>
            <a:r>
              <a:rPr lang="en-US" sz="3600" dirty="0"/>
              <a:t>Revenue models-</a:t>
            </a:r>
          </a:p>
          <a:p>
            <a:r>
              <a:rPr lang="en-US" sz="2800" dirty="0"/>
              <a:t>Analysis shows that the companies with the subscription based plans are tend to have good number of users.</a:t>
            </a:r>
          </a:p>
          <a:p>
            <a:r>
              <a:rPr lang="en-US" sz="2800" dirty="0"/>
              <a:t>The concept of providing Degrees through partnered universities is also booming in the industry as an individual can get a degree online, so it could be great business module for the individual entering in this business.</a:t>
            </a:r>
          </a:p>
          <a:p>
            <a:r>
              <a:rPr lang="en-US" sz="2800" dirty="0"/>
              <a:t>Also one should focus on the great teaching faculty on the platform with great support team to help students or users to solve any query or doubts.</a:t>
            </a:r>
          </a:p>
          <a:p>
            <a:r>
              <a:rPr lang="en-US" sz="2800" dirty="0"/>
              <a:t>The idea of working with universities like MIT, Harvard to create blended classes, in which online videos and homework are supplemented by in-class discussions adds a value to the course.</a:t>
            </a:r>
          </a:p>
          <a:p>
            <a:r>
              <a:rPr lang="en-US" sz="2800" dirty="0"/>
              <a:t>programs to help them become first-job ready, and one-to-one virtual advisory for multiple career streams could also be a good revenue model to be added for business.</a:t>
            </a:r>
          </a:p>
          <a:p>
            <a:endParaRPr lang="en-IN" dirty="0"/>
          </a:p>
        </p:txBody>
      </p:sp>
    </p:spTree>
    <p:extLst>
      <p:ext uri="{BB962C8B-B14F-4D97-AF65-F5344CB8AC3E}">
        <p14:creationId xmlns:p14="http://schemas.microsoft.com/office/powerpoint/2010/main" val="2843315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E7AA4-3AC5-CBEE-5919-A1EE1202E8A0}"/>
              </a:ext>
            </a:extLst>
          </p:cNvPr>
          <p:cNvSpPr>
            <a:spLocks noGrp="1"/>
          </p:cNvSpPr>
          <p:nvPr>
            <p:ph idx="1"/>
          </p:nvPr>
        </p:nvSpPr>
        <p:spPr>
          <a:xfrm>
            <a:off x="838200" y="758536"/>
            <a:ext cx="10515600" cy="5418427"/>
          </a:xfrm>
        </p:spPr>
        <p:txBody>
          <a:bodyPr>
            <a:normAutofit fontScale="92500" lnSpcReduction="10000"/>
          </a:bodyPr>
          <a:lstStyle/>
          <a:p>
            <a:pPr marL="0" indent="0">
              <a:buNone/>
            </a:pPr>
            <a:r>
              <a:rPr lang="en-US" sz="3600" b="1" dirty="0"/>
              <a:t>Marketing Strategies</a:t>
            </a:r>
          </a:p>
          <a:p>
            <a:pPr marL="0" indent="0">
              <a:buNone/>
            </a:pPr>
            <a:endParaRPr lang="en-US" sz="3600" dirty="0"/>
          </a:p>
          <a:p>
            <a:r>
              <a:rPr lang="en-US" sz="2800" dirty="0"/>
              <a:t>Extensive use of Digital marketing and SEO should be used to gain large user and customer base.</a:t>
            </a:r>
          </a:p>
          <a:p>
            <a:r>
              <a:rPr lang="en-US" sz="2800" dirty="0"/>
              <a:t>If the budget of marketing allows one should promote advertisements , video marketing campaigns, </a:t>
            </a:r>
            <a:r>
              <a:rPr lang="en-US" sz="2800" dirty="0" err="1"/>
              <a:t>youtube</a:t>
            </a:r>
            <a:r>
              <a:rPr lang="en-US" sz="2800" dirty="0"/>
              <a:t> ads etc.</a:t>
            </a:r>
          </a:p>
          <a:p>
            <a:r>
              <a:rPr lang="en-US" sz="2800" dirty="0"/>
              <a:t>If the business is showing a good amount of growth and if the marketing budget allows, then on should also focus on collaborations and sponsorships with different digital media companies.</a:t>
            </a:r>
          </a:p>
          <a:p>
            <a:r>
              <a:rPr lang="en-US" sz="2800" dirty="0"/>
              <a:t>Ads highlight how switching from offline coaching to online learning platform results in a positive change in the student’s results with a better understanding of the subject and ability to answer the questions correctly. So this could be a great marketing strategy.</a:t>
            </a:r>
            <a:endParaRPr lang="en-IN" sz="2800" dirty="0"/>
          </a:p>
          <a:p>
            <a:pPr marL="0" indent="0">
              <a:buNone/>
            </a:pPr>
            <a:endParaRPr lang="en-IN" dirty="0"/>
          </a:p>
        </p:txBody>
      </p:sp>
    </p:spTree>
    <p:extLst>
      <p:ext uri="{BB962C8B-B14F-4D97-AF65-F5344CB8AC3E}">
        <p14:creationId xmlns:p14="http://schemas.microsoft.com/office/powerpoint/2010/main" val="228847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962A67-C2C1-2ABD-22C7-F30492B1C2B4}"/>
              </a:ext>
            </a:extLst>
          </p:cNvPr>
          <p:cNvSpPr txBox="1"/>
          <p:nvPr/>
        </p:nvSpPr>
        <p:spPr>
          <a:xfrm>
            <a:off x="301336" y="374073"/>
            <a:ext cx="11689773" cy="5970865"/>
          </a:xfrm>
          <a:prstGeom prst="rect">
            <a:avLst/>
          </a:prstGeom>
          <a:noFill/>
        </p:spPr>
        <p:txBody>
          <a:bodyPr wrap="square" rtlCol="0">
            <a:spAutoFit/>
          </a:bodyPr>
          <a:lstStyle/>
          <a:p>
            <a:pPr marL="0" indent="0">
              <a:buNone/>
            </a:pPr>
            <a:r>
              <a:rPr lang="en-US" sz="2800" b="1" dirty="0"/>
              <a:t>How Indian Ed-Tech companies can compete in international markets?</a:t>
            </a:r>
          </a:p>
          <a:p>
            <a:pPr marL="0" indent="0">
              <a:buNone/>
            </a:pPr>
            <a:endParaRPr lang="en-US" sz="2800" dirty="0"/>
          </a:p>
          <a:p>
            <a:pPr marL="457200" indent="-457200">
              <a:buFont typeface="Arial" panose="020B0604020202020204" pitchFamily="34" charset="0"/>
              <a:buChar char="•"/>
            </a:pPr>
            <a:r>
              <a:rPr lang="en-US" sz="2800" dirty="0"/>
              <a:t>Well we can say that Indian ED-Tech companies have already started competing in the International markets. </a:t>
            </a:r>
            <a:r>
              <a:rPr lang="en-US" sz="2800" dirty="0" err="1"/>
              <a:t>Upgrad</a:t>
            </a:r>
            <a:r>
              <a:rPr lang="en-US" sz="2800" dirty="0"/>
              <a:t> and Great Learning which are Indian ED-Tech company's  have already partnered with some foreign universities and are providing with degrees to their users.</a:t>
            </a:r>
          </a:p>
          <a:p>
            <a:pPr marL="457200" indent="-457200">
              <a:buFont typeface="Arial" panose="020B0604020202020204" pitchFamily="34" charset="0"/>
              <a:buChar char="•"/>
            </a:pPr>
            <a:r>
              <a:rPr lang="en-US" sz="2800" dirty="0"/>
              <a:t>Just like these companies other Indian ED-Tech companies should also have collaborations with the top universities in the world to have great learning experience for customers and to provide them with quality content and industry ready experience.</a:t>
            </a:r>
          </a:p>
          <a:p>
            <a:pPr marL="457200" indent="-457200">
              <a:buFont typeface="Arial" panose="020B0604020202020204" pitchFamily="34" charset="0"/>
              <a:buChar char="•"/>
            </a:pPr>
            <a:r>
              <a:rPr lang="en-US" sz="2800" dirty="0"/>
              <a:t>Well the quality of the content provided by Indian ED-Tech companies should be top notch to be able to compete in international markets are users will be joining their customer base rom all over the world.</a:t>
            </a:r>
          </a:p>
          <a:p>
            <a:endParaRPr lang="en-IN" dirty="0"/>
          </a:p>
        </p:txBody>
      </p:sp>
    </p:spTree>
    <p:extLst>
      <p:ext uri="{BB962C8B-B14F-4D97-AF65-F5344CB8AC3E}">
        <p14:creationId xmlns:p14="http://schemas.microsoft.com/office/powerpoint/2010/main" val="230808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43BF-75F0-2A46-AE82-732B3B6039D5}"/>
              </a:ext>
            </a:extLst>
          </p:cNvPr>
          <p:cNvSpPr>
            <a:spLocks noGrp="1"/>
          </p:cNvSpPr>
          <p:nvPr>
            <p:ph type="title"/>
          </p:nvPr>
        </p:nvSpPr>
        <p:spPr>
          <a:xfrm>
            <a:off x="838200" y="365125"/>
            <a:ext cx="10515600" cy="4238048"/>
          </a:xfrm>
        </p:spPr>
        <p:txBody>
          <a:bodyPr>
            <a:normAutofit/>
          </a:bodyPr>
          <a:lstStyle/>
          <a:p>
            <a:pPr algn="ctr"/>
            <a:r>
              <a:rPr lang="en-IN" sz="7200" dirty="0"/>
              <a:t>THANK YOU!</a:t>
            </a:r>
          </a:p>
        </p:txBody>
      </p:sp>
    </p:spTree>
    <p:extLst>
      <p:ext uri="{BB962C8B-B14F-4D97-AF65-F5344CB8AC3E}">
        <p14:creationId xmlns:p14="http://schemas.microsoft.com/office/powerpoint/2010/main" val="366713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5102-BF99-D663-DAEB-3FBE06A62A03}"/>
              </a:ext>
            </a:extLst>
          </p:cNvPr>
          <p:cNvSpPr>
            <a:spLocks noGrp="1"/>
          </p:cNvSpPr>
          <p:nvPr>
            <p:ph type="title"/>
          </p:nvPr>
        </p:nvSpPr>
        <p:spPr>
          <a:xfrm>
            <a:off x="838200" y="83128"/>
            <a:ext cx="10515600" cy="779318"/>
          </a:xfrm>
        </p:spPr>
        <p:txBody>
          <a:bodyPr>
            <a:normAutofit/>
          </a:bodyPr>
          <a:lstStyle/>
          <a:p>
            <a:pPr algn="ctr"/>
            <a:r>
              <a:rPr lang="en-US" sz="4400" b="1" dirty="0"/>
              <a:t>REVENUE MODEL</a:t>
            </a:r>
            <a:endParaRPr lang="en-IN" b="1" dirty="0"/>
          </a:p>
        </p:txBody>
      </p:sp>
      <p:sp>
        <p:nvSpPr>
          <p:cNvPr id="3" name="Content Placeholder 2">
            <a:extLst>
              <a:ext uri="{FF2B5EF4-FFF2-40B4-BE49-F238E27FC236}">
                <a16:creationId xmlns:a16="http://schemas.microsoft.com/office/drawing/2014/main" id="{CE68BA2E-14C1-D4B3-7420-5FD7DF78A757}"/>
              </a:ext>
            </a:extLst>
          </p:cNvPr>
          <p:cNvSpPr>
            <a:spLocks noGrp="1"/>
          </p:cNvSpPr>
          <p:nvPr>
            <p:ph idx="1"/>
          </p:nvPr>
        </p:nvSpPr>
        <p:spPr>
          <a:xfrm>
            <a:off x="166255" y="1485900"/>
            <a:ext cx="11710554" cy="4883727"/>
          </a:xfrm>
        </p:spPr>
        <p:txBody>
          <a:bodyPr>
            <a:normAutofit fontScale="77500" lnSpcReduction="20000"/>
          </a:bodyPr>
          <a:lstStyle/>
          <a:p>
            <a:r>
              <a:rPr lang="en-IN" sz="2800" b="1" dirty="0" err="1"/>
              <a:t>Byjus</a:t>
            </a:r>
            <a:r>
              <a:rPr lang="en-IN" sz="2800" dirty="0"/>
              <a:t>- Subscription based.</a:t>
            </a:r>
          </a:p>
          <a:p>
            <a:r>
              <a:rPr lang="en-IN" sz="2800" b="1" dirty="0" err="1"/>
              <a:t>Unacademy</a:t>
            </a:r>
            <a:r>
              <a:rPr lang="en-IN" sz="2800" dirty="0"/>
              <a:t>-</a:t>
            </a:r>
            <a:r>
              <a:rPr lang="en-US" sz="2800" dirty="0"/>
              <a:t>Paid live class, </a:t>
            </a:r>
            <a:r>
              <a:rPr lang="en-US" sz="2800" dirty="0" err="1"/>
              <a:t>youtube</a:t>
            </a:r>
            <a:r>
              <a:rPr lang="en-US" sz="2800" dirty="0"/>
              <a:t>, content marketing, in-app purchases.</a:t>
            </a:r>
          </a:p>
          <a:p>
            <a:r>
              <a:rPr lang="en-US" sz="2800" b="1" dirty="0"/>
              <a:t>Upgrad</a:t>
            </a:r>
            <a:r>
              <a:rPr lang="en-US" sz="2800" dirty="0"/>
              <a:t>-B2c, recorded videos, provides Degrees with partnered universities.</a:t>
            </a:r>
          </a:p>
          <a:p>
            <a:r>
              <a:rPr lang="en-US" sz="2800" b="1" dirty="0" err="1"/>
              <a:t>Toppr</a:t>
            </a:r>
            <a:r>
              <a:rPr lang="en-US" sz="2800" dirty="0"/>
              <a:t>-subscription based</a:t>
            </a:r>
          </a:p>
          <a:p>
            <a:r>
              <a:rPr lang="en-US" sz="2800" b="1" dirty="0"/>
              <a:t>Next Education</a:t>
            </a:r>
            <a:r>
              <a:rPr lang="en-US" sz="2800" dirty="0"/>
              <a:t>-B2b, B2C,digitalisation of classrooms, implementation of activity-oriented education, administrative guidance and tools.</a:t>
            </a:r>
          </a:p>
          <a:p>
            <a:r>
              <a:rPr lang="en-US" sz="2800" b="1" dirty="0"/>
              <a:t>Merit Nation</a:t>
            </a:r>
            <a:r>
              <a:rPr lang="en-US" sz="2800" dirty="0"/>
              <a:t>-Subscription and package based.</a:t>
            </a:r>
          </a:p>
          <a:p>
            <a:r>
              <a:rPr lang="en-US" sz="2800" b="1" dirty="0"/>
              <a:t>Leverage Edu</a:t>
            </a:r>
            <a:r>
              <a:rPr lang="en-US" sz="2800" dirty="0"/>
              <a:t>- Mentorship products, end-to-end college admission guidance, programs to help them become first-job ready, and one-to-one virtual advisory for multiple career streams.</a:t>
            </a:r>
          </a:p>
          <a:p>
            <a:r>
              <a:rPr lang="en-US" sz="2800" b="1" dirty="0"/>
              <a:t>Coursera</a:t>
            </a:r>
            <a:r>
              <a:rPr lang="en-US" sz="2800" dirty="0"/>
              <a:t>-Online courses and online degrees from leading universities and companies.</a:t>
            </a:r>
          </a:p>
          <a:p>
            <a:r>
              <a:rPr lang="en-US" sz="2800" b="1" dirty="0" err="1"/>
              <a:t>Edx</a:t>
            </a:r>
            <a:r>
              <a:rPr lang="en-US" sz="2800" dirty="0"/>
              <a:t>-Free online classes Coursera and Udacity, edX has tested the idea of working with universities to create blended classes, in which online videos and homework are supplemented by in-class discussions. In one pilot program, San Jose State University (SJSU) blended an edX engineering course on circuits and electronics created by MIT with its own on-campus engineering class. </a:t>
            </a:r>
          </a:p>
          <a:p>
            <a:endParaRPr lang="en-IN" dirty="0"/>
          </a:p>
        </p:txBody>
      </p:sp>
    </p:spTree>
    <p:extLst>
      <p:ext uri="{BB962C8B-B14F-4D97-AF65-F5344CB8AC3E}">
        <p14:creationId xmlns:p14="http://schemas.microsoft.com/office/powerpoint/2010/main" val="111753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8687-3853-026B-B080-1E6ADF442526}"/>
              </a:ext>
            </a:extLst>
          </p:cNvPr>
          <p:cNvSpPr>
            <a:spLocks noGrp="1"/>
          </p:cNvSpPr>
          <p:nvPr>
            <p:ph type="title"/>
          </p:nvPr>
        </p:nvSpPr>
        <p:spPr>
          <a:xfrm>
            <a:off x="838200" y="365127"/>
            <a:ext cx="10515600" cy="642792"/>
          </a:xfrm>
        </p:spPr>
        <p:txBody>
          <a:bodyPr>
            <a:normAutofit fontScale="90000"/>
          </a:bodyPr>
          <a:lstStyle/>
          <a:p>
            <a:pPr algn="ctr"/>
            <a:r>
              <a:rPr lang="en-IN" sz="4400" b="1" dirty="0"/>
              <a:t>Popularity of ED-Tech companies</a:t>
            </a:r>
            <a:endParaRPr lang="en-IN" b="1" dirty="0"/>
          </a:p>
        </p:txBody>
      </p:sp>
      <p:sp>
        <p:nvSpPr>
          <p:cNvPr id="3" name="Content Placeholder 2">
            <a:extLst>
              <a:ext uri="{FF2B5EF4-FFF2-40B4-BE49-F238E27FC236}">
                <a16:creationId xmlns:a16="http://schemas.microsoft.com/office/drawing/2014/main" id="{793B5203-7C10-A95F-8E79-A39FCDCD11CE}"/>
              </a:ext>
            </a:extLst>
          </p:cNvPr>
          <p:cNvSpPr>
            <a:spLocks noGrp="1"/>
          </p:cNvSpPr>
          <p:nvPr>
            <p:ph idx="1"/>
          </p:nvPr>
        </p:nvSpPr>
        <p:spPr>
          <a:xfrm>
            <a:off x="187035" y="1257300"/>
            <a:ext cx="11710555" cy="5235574"/>
          </a:xfrm>
        </p:spPr>
        <p:txBody>
          <a:bodyPr>
            <a:normAutofit fontScale="77500" lnSpcReduction="20000"/>
          </a:bodyPr>
          <a:lstStyle/>
          <a:p>
            <a:r>
              <a:rPr lang="en-US" sz="2800" b="1" dirty="0" err="1"/>
              <a:t>Byjus</a:t>
            </a:r>
            <a:r>
              <a:rPr lang="en-US" sz="2800" dirty="0"/>
              <a:t>- More than 15 million students all over the world and has 9,00,000 paid subscribers.</a:t>
            </a:r>
          </a:p>
          <a:p>
            <a:r>
              <a:rPr lang="en-US" sz="2800" b="1" dirty="0" err="1"/>
              <a:t>Unacdemy</a:t>
            </a:r>
            <a:r>
              <a:rPr lang="en-US" sz="2800" dirty="0"/>
              <a:t>-The learning platform is now one of India's most popular online education platforms, with over 10 million registered users and 250,000 educators.</a:t>
            </a:r>
          </a:p>
          <a:p>
            <a:r>
              <a:rPr lang="en-US" sz="2800" b="1" dirty="0" err="1"/>
              <a:t>upgrad</a:t>
            </a:r>
            <a:r>
              <a:rPr lang="en-US" sz="2800" dirty="0"/>
              <a:t>- </a:t>
            </a:r>
            <a:r>
              <a:rPr lang="en-US" sz="2800" dirty="0" err="1"/>
              <a:t>upGrad</a:t>
            </a:r>
            <a:r>
              <a:rPr lang="en-US" sz="2800" dirty="0"/>
              <a:t> has a variety of courses to offer, curated with reputed universities Finance, Law, have now gained popularity.</a:t>
            </a:r>
          </a:p>
          <a:p>
            <a:r>
              <a:rPr lang="en-US" sz="2800" b="1" dirty="0" err="1"/>
              <a:t>Toppr</a:t>
            </a:r>
            <a:r>
              <a:rPr lang="en-US" sz="2800" dirty="0"/>
              <a:t>-This edtech platform caters to over 2.5 million registered students.</a:t>
            </a:r>
          </a:p>
          <a:p>
            <a:r>
              <a:rPr lang="en-US" sz="2800" b="1" dirty="0"/>
              <a:t>Next Education</a:t>
            </a:r>
            <a:r>
              <a:rPr lang="en-US" sz="2800" dirty="0"/>
              <a:t>- Next Education is an optimal education solutions provider, based out of Hyderabad. Touching the lives of 12,000,000+ students and 240,000+ teachers across 12,000+ schools, their solutions serve multiple purposes of both academic and administrative domains.</a:t>
            </a:r>
          </a:p>
          <a:p>
            <a:r>
              <a:rPr lang="en-US" sz="2800" b="1" dirty="0"/>
              <a:t>Merit Nation</a:t>
            </a:r>
            <a:r>
              <a:rPr lang="en-US" sz="2800" dirty="0"/>
              <a:t>-Meritnation.com is the most popular online education platform for K-12 students across India &amp; the Gulf. Over 7.6 million users study on Meritnation.com using Live Classes, Animated Videos, Interactive exercises, </a:t>
            </a:r>
            <a:r>
              <a:rPr lang="en-US" sz="2800" dirty="0" err="1"/>
              <a:t>Practise</a:t>
            </a:r>
            <a:r>
              <a:rPr lang="en-US" sz="2800" dirty="0"/>
              <a:t> Problems, Tests &amp; more.</a:t>
            </a:r>
          </a:p>
          <a:p>
            <a:r>
              <a:rPr lang="en-US" sz="2800" b="1" dirty="0"/>
              <a:t>Coursera-Coursera</a:t>
            </a:r>
            <a:r>
              <a:rPr lang="en-US" sz="2800" dirty="0"/>
              <a:t> is one of the top e-learning platforms and offers over 3,000 online courses, specializations, and professional certificate programs.</a:t>
            </a:r>
          </a:p>
          <a:p>
            <a:r>
              <a:rPr lang="en-US" sz="2800" b="1" dirty="0" err="1"/>
              <a:t>edx</a:t>
            </a:r>
            <a:r>
              <a:rPr lang="en-US" sz="2800" dirty="0"/>
              <a:t>-According to Class Central's edX's 2020: Year in Review, edX's total registered learners grew to 35 million, with 110 million course enrollments by the end of 2020.</a:t>
            </a:r>
            <a:endParaRPr lang="en-IN" sz="2800" dirty="0"/>
          </a:p>
          <a:p>
            <a:endParaRPr lang="en-IN" dirty="0"/>
          </a:p>
        </p:txBody>
      </p:sp>
    </p:spTree>
    <p:extLst>
      <p:ext uri="{BB962C8B-B14F-4D97-AF65-F5344CB8AC3E}">
        <p14:creationId xmlns:p14="http://schemas.microsoft.com/office/powerpoint/2010/main" val="383670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ACEB-A7C1-AF47-AE7F-1BB18EB47A44}"/>
              </a:ext>
            </a:extLst>
          </p:cNvPr>
          <p:cNvSpPr>
            <a:spLocks noGrp="1"/>
          </p:cNvSpPr>
          <p:nvPr>
            <p:ph type="title"/>
          </p:nvPr>
        </p:nvSpPr>
        <p:spPr>
          <a:xfrm>
            <a:off x="838200" y="365125"/>
            <a:ext cx="10515600" cy="757093"/>
          </a:xfrm>
        </p:spPr>
        <p:txBody>
          <a:bodyPr>
            <a:normAutofit fontScale="90000"/>
          </a:bodyPr>
          <a:lstStyle/>
          <a:p>
            <a:pPr algn="ctr"/>
            <a:r>
              <a:rPr lang="en-US" sz="4400" b="1" dirty="0"/>
              <a:t>Marketing Strategies of different ED-Tech Companies</a:t>
            </a:r>
            <a:endParaRPr lang="en-IN" b="1" dirty="0"/>
          </a:p>
        </p:txBody>
      </p:sp>
      <p:sp>
        <p:nvSpPr>
          <p:cNvPr id="3" name="Content Placeholder 2">
            <a:extLst>
              <a:ext uri="{FF2B5EF4-FFF2-40B4-BE49-F238E27FC236}">
                <a16:creationId xmlns:a16="http://schemas.microsoft.com/office/drawing/2014/main" id="{78693D6D-6930-4F0C-7E90-D39C928BCCEF}"/>
              </a:ext>
            </a:extLst>
          </p:cNvPr>
          <p:cNvSpPr>
            <a:spLocks noGrp="1"/>
          </p:cNvSpPr>
          <p:nvPr>
            <p:ph idx="1"/>
          </p:nvPr>
        </p:nvSpPr>
        <p:spPr>
          <a:xfrm>
            <a:off x="280555" y="1253331"/>
            <a:ext cx="11793681" cy="5344896"/>
          </a:xfrm>
        </p:spPr>
        <p:txBody>
          <a:bodyPr>
            <a:normAutofit fontScale="85000" lnSpcReduction="20000"/>
          </a:bodyPr>
          <a:lstStyle/>
          <a:p>
            <a:r>
              <a:rPr lang="en-US" sz="2800" b="1" dirty="0" err="1"/>
              <a:t>Byjus</a:t>
            </a:r>
            <a:r>
              <a:rPr lang="en-US" sz="2800" dirty="0"/>
              <a:t>- Brand ambassadors like </a:t>
            </a:r>
            <a:r>
              <a:rPr lang="en-US" sz="2800" dirty="0" err="1"/>
              <a:t>sharukh</a:t>
            </a:r>
            <a:r>
              <a:rPr lang="en-US" sz="2800" dirty="0"/>
              <a:t> khan, regional campaigns, collaborations and sponsorship's like cricket team </a:t>
            </a:r>
            <a:r>
              <a:rPr lang="en-US" sz="2800" dirty="0" err="1"/>
              <a:t>icc</a:t>
            </a:r>
            <a:r>
              <a:rPr lang="en-US" sz="2800" dirty="0"/>
              <a:t> world cup, partner with news18 network, sponsorship of history tv18,Digital </a:t>
            </a:r>
            <a:r>
              <a:rPr lang="en-US" sz="2800" dirty="0" err="1"/>
              <a:t>ads,Seo</a:t>
            </a:r>
            <a:r>
              <a:rPr lang="en-US" sz="2800" dirty="0"/>
              <a:t>, video marketing campaigns.</a:t>
            </a:r>
          </a:p>
          <a:p>
            <a:r>
              <a:rPr lang="en-US" sz="2800" b="1" dirty="0" err="1"/>
              <a:t>Unacademy</a:t>
            </a:r>
            <a:r>
              <a:rPr lang="en-US" sz="2800" dirty="0"/>
              <a:t>- </a:t>
            </a:r>
            <a:r>
              <a:rPr lang="en-US" sz="2800" dirty="0" err="1"/>
              <a:t>Unacademy</a:t>
            </a:r>
            <a:r>
              <a:rPr lang="en-US" sz="2800" dirty="0"/>
              <a:t> makes extensive use of digital marketing (Google, Social Media and OTT platforms such as Netflix, Amazon Prime, etc.), TV commercials, Radio, and out-of-home (OOH) advertising methods such as billboards.</a:t>
            </a:r>
          </a:p>
          <a:p>
            <a:r>
              <a:rPr lang="en-US" sz="2800" b="1" dirty="0" err="1"/>
              <a:t>Upgrad</a:t>
            </a:r>
            <a:r>
              <a:rPr lang="en-US" sz="2800" dirty="0"/>
              <a:t>- The company spends a whopping sum of money on its advertisements. The company also uses online tools for marketing its products to customers. Some of the most common ones are Google Ads, Social Media Ads, promotional guest posts, and many more. </a:t>
            </a:r>
            <a:r>
              <a:rPr lang="en-US" sz="2800" dirty="0" err="1"/>
              <a:t>UpGrad</a:t>
            </a:r>
            <a:r>
              <a:rPr lang="en-US" sz="2800" dirty="0"/>
              <a:t> also focused on promotional activities. The company took an active part in promoting its business during the 2020 IPL season. Even in the latest IPL season, i.e. 2021 </a:t>
            </a:r>
            <a:r>
              <a:rPr lang="en-US" sz="2800" dirty="0" err="1"/>
              <a:t>upGrad</a:t>
            </a:r>
            <a:r>
              <a:rPr lang="en-US" sz="2800" dirty="0"/>
              <a:t> took an effective part in its promotional activities. The company tied up with Disney+ </a:t>
            </a:r>
            <a:r>
              <a:rPr lang="en-US" sz="2800" dirty="0" err="1"/>
              <a:t>Hotstar</a:t>
            </a:r>
            <a:r>
              <a:rPr lang="en-US" sz="2800" dirty="0"/>
              <a:t> and associated with the Star Sports network. This again became a huge boost in the company’s marketing and promotional activities.</a:t>
            </a:r>
          </a:p>
          <a:p>
            <a:r>
              <a:rPr lang="en-US" sz="2800" b="1" dirty="0" err="1"/>
              <a:t>Toppr</a:t>
            </a:r>
            <a:r>
              <a:rPr lang="en-US" sz="2800" dirty="0"/>
              <a:t>-As part of the campaign, </a:t>
            </a:r>
            <a:r>
              <a:rPr lang="en-US" sz="2800" dirty="0" err="1"/>
              <a:t>Toppr</a:t>
            </a:r>
            <a:r>
              <a:rPr lang="en-US" sz="2800" dirty="0"/>
              <a:t> has launched three TVCs in collaboration with advertising and marketing communications company Lowe Lintas. These ads highlight how switching from offline coaching to </a:t>
            </a:r>
            <a:r>
              <a:rPr lang="en-US" sz="2800" dirty="0" err="1"/>
              <a:t>Toppr’s</a:t>
            </a:r>
            <a:r>
              <a:rPr lang="en-US" sz="2800" dirty="0"/>
              <a:t> online learning platform results in a positive change in the student’s results with a better understanding of the subject and ability to answer the questions correctly.</a:t>
            </a:r>
            <a:endParaRPr lang="en-IN" sz="2800" dirty="0"/>
          </a:p>
          <a:p>
            <a:endParaRPr lang="en-IN" dirty="0"/>
          </a:p>
        </p:txBody>
      </p:sp>
    </p:spTree>
    <p:extLst>
      <p:ext uri="{BB962C8B-B14F-4D97-AF65-F5344CB8AC3E}">
        <p14:creationId xmlns:p14="http://schemas.microsoft.com/office/powerpoint/2010/main" val="192293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7DEE-E694-EC4F-1C5C-8CFA19F859E8}"/>
              </a:ext>
            </a:extLst>
          </p:cNvPr>
          <p:cNvSpPr>
            <a:spLocks noGrp="1"/>
          </p:cNvSpPr>
          <p:nvPr>
            <p:ph type="title"/>
          </p:nvPr>
        </p:nvSpPr>
        <p:spPr>
          <a:xfrm>
            <a:off x="838200" y="365125"/>
            <a:ext cx="10515600" cy="912957"/>
          </a:xfrm>
        </p:spPr>
        <p:txBody>
          <a:bodyPr>
            <a:normAutofit/>
          </a:bodyPr>
          <a:lstStyle/>
          <a:p>
            <a:r>
              <a:rPr lang="en-US" sz="3600" b="1" dirty="0"/>
              <a:t>Marketing Strategies of different ED-Tech Companies</a:t>
            </a:r>
            <a:endParaRPr lang="en-IN" sz="3600" b="1" dirty="0"/>
          </a:p>
        </p:txBody>
      </p:sp>
      <p:sp>
        <p:nvSpPr>
          <p:cNvPr id="3" name="Content Placeholder 2">
            <a:extLst>
              <a:ext uri="{FF2B5EF4-FFF2-40B4-BE49-F238E27FC236}">
                <a16:creationId xmlns:a16="http://schemas.microsoft.com/office/drawing/2014/main" id="{6C584974-370D-16D6-33DC-AF802EF22D3D}"/>
              </a:ext>
            </a:extLst>
          </p:cNvPr>
          <p:cNvSpPr>
            <a:spLocks noGrp="1"/>
          </p:cNvSpPr>
          <p:nvPr>
            <p:ph idx="1"/>
          </p:nvPr>
        </p:nvSpPr>
        <p:spPr/>
        <p:txBody>
          <a:bodyPr>
            <a:normAutofit fontScale="92500" lnSpcReduction="10000"/>
          </a:bodyPr>
          <a:lstStyle/>
          <a:p>
            <a:r>
              <a:rPr lang="en-US" sz="2800" b="1" dirty="0"/>
              <a:t>Merit Nation</a:t>
            </a:r>
            <a:r>
              <a:rPr lang="en-US" sz="2800" dirty="0"/>
              <a:t>-The company invested heavily in UI – UX making sure that every touch point which interfaced with their users was of a high quality. The company also invested heavily in TV campaigns in the years 2010,2011 and 2012. These two factors helped the company create a perception about being a high quality brand in their space. The promise of quality helped create trust in the minds of </a:t>
            </a:r>
            <a:r>
              <a:rPr lang="en-US" sz="2800" dirty="0" err="1"/>
              <a:t>users.Meritnation</a:t>
            </a:r>
            <a:r>
              <a:rPr lang="en-US" sz="2800" dirty="0"/>
              <a:t> recently also came up with a mobile app that helped parents track the activities of their kids while using </a:t>
            </a:r>
            <a:r>
              <a:rPr lang="en-US" sz="2800" dirty="0" err="1"/>
              <a:t>Meritnation</a:t>
            </a:r>
            <a:r>
              <a:rPr lang="en-US" sz="2800" dirty="0"/>
              <a:t> product. Keeping the parents informed and involved has helped the company to become a trusted partner in the education segment.</a:t>
            </a:r>
          </a:p>
          <a:p>
            <a:r>
              <a:rPr lang="en-US" sz="2800" b="1" dirty="0"/>
              <a:t>Leverage Edu</a:t>
            </a:r>
            <a:r>
              <a:rPr lang="en-US" sz="2800" dirty="0"/>
              <a:t>- video marketing campaigns like </a:t>
            </a:r>
            <a:r>
              <a:rPr lang="en-US" sz="2800" dirty="0" err="1"/>
              <a:t>youtube</a:t>
            </a:r>
            <a:r>
              <a:rPr lang="en-US" sz="2800" dirty="0"/>
              <a:t>.</a:t>
            </a:r>
          </a:p>
          <a:p>
            <a:r>
              <a:rPr lang="en-US" sz="2800" b="1" dirty="0"/>
              <a:t>Coursera</a:t>
            </a:r>
            <a:r>
              <a:rPr lang="en-US" sz="2800" dirty="0"/>
              <a:t>-video marketing campaigns.</a:t>
            </a:r>
          </a:p>
          <a:p>
            <a:endParaRPr lang="en-IN" dirty="0"/>
          </a:p>
        </p:txBody>
      </p:sp>
    </p:spTree>
    <p:extLst>
      <p:ext uri="{BB962C8B-B14F-4D97-AF65-F5344CB8AC3E}">
        <p14:creationId xmlns:p14="http://schemas.microsoft.com/office/powerpoint/2010/main" val="130925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lusteredColumnChart. Please refer to the notes on this slide for details">
            <a:hlinkClick r:id="rId3"/>
          </p:cNvPr>
          <p:cNvPicPr>
            <a:picLocks noChangeAspect="1"/>
          </p:cNvPicPr>
          <p:nvPr/>
        </p:nvPicPr>
        <p:blipFill>
          <a:blip r:embed="rId4"/>
          <a:stretch>
            <a:fillRect/>
          </a:stretch>
        </p:blipFill>
        <p:spPr>
          <a:xfrm>
            <a:off x="0" y="0"/>
            <a:ext cx="12020550" cy="6858000"/>
          </a:xfrm>
          <a:prstGeom prst="rect">
            <a:avLst/>
          </a:prstGeom>
          <a:noFill/>
        </p:spPr>
      </p:pic>
      <p:sp>
        <p:nvSpPr>
          <p:cNvPr id="4" name="Title" hidden="1"/>
          <p:cNvSpPr>
            <a:spLocks noGrp="1"/>
          </p:cNvSpPr>
          <p:nvPr>
            <p:ph type="title"/>
          </p:nvPr>
        </p:nvSpPr>
        <p:spPr/>
        <p:txBody>
          <a:bodyPr/>
          <a:lstStyle/>
          <a:p>
            <a:r>
              <a:t>Page 2</a:t>
            </a:r>
          </a:p>
        </p:txBody>
      </p:sp>
      <p:sp>
        <p:nvSpPr>
          <p:cNvPr id="5" name="TextBox 4">
            <a:extLst>
              <a:ext uri="{FF2B5EF4-FFF2-40B4-BE49-F238E27FC236}">
                <a16:creationId xmlns:a16="http://schemas.microsoft.com/office/drawing/2014/main" id="{3C8E16CF-650B-E849-CBB2-B0C94196EADE}"/>
              </a:ext>
            </a:extLst>
          </p:cNvPr>
          <p:cNvSpPr txBox="1"/>
          <p:nvPr/>
        </p:nvSpPr>
        <p:spPr>
          <a:xfrm>
            <a:off x="5112327" y="1153391"/>
            <a:ext cx="5112328" cy="923330"/>
          </a:xfrm>
          <a:prstGeom prst="rect">
            <a:avLst/>
          </a:prstGeom>
          <a:noFill/>
        </p:spPr>
        <p:txBody>
          <a:bodyPr wrap="square" rtlCol="0">
            <a:spAutoFit/>
          </a:bodyPr>
          <a:lstStyle/>
          <a:p>
            <a:pPr marL="285750" indent="-285750">
              <a:buFont typeface="Arial" panose="020B0604020202020204" pitchFamily="34" charset="0"/>
              <a:buChar char="•"/>
            </a:pPr>
            <a:r>
              <a:rPr lang="en-IN" dirty="0"/>
              <a:t>As per the plots shows Coursera as the biggest sales with second highest income  while merit nation as the lowest Sales and income.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lumn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3</a:t>
            </a:r>
          </a:p>
        </p:txBody>
      </p:sp>
      <p:sp>
        <p:nvSpPr>
          <p:cNvPr id="2" name="TextBox 1">
            <a:extLst>
              <a:ext uri="{FF2B5EF4-FFF2-40B4-BE49-F238E27FC236}">
                <a16:creationId xmlns:a16="http://schemas.microsoft.com/office/drawing/2014/main" id="{21275D50-7370-152B-EA62-7509E55852CC}"/>
              </a:ext>
            </a:extLst>
          </p:cNvPr>
          <p:cNvSpPr txBox="1"/>
          <p:nvPr/>
        </p:nvSpPr>
        <p:spPr>
          <a:xfrm>
            <a:off x="6096000" y="540327"/>
            <a:ext cx="5666509" cy="923330"/>
          </a:xfrm>
          <a:prstGeom prst="rect">
            <a:avLst/>
          </a:prstGeom>
          <a:noFill/>
        </p:spPr>
        <p:txBody>
          <a:bodyPr wrap="square" rtlCol="0">
            <a:spAutoFit/>
          </a:bodyPr>
          <a:lstStyle/>
          <a:p>
            <a:pPr marL="285750" indent="-285750">
              <a:buFont typeface="Arial" panose="020B0604020202020204" pitchFamily="34" charset="0"/>
              <a:buChar char="•"/>
            </a:pPr>
            <a:r>
              <a:rPr lang="en-IN" dirty="0"/>
              <a:t>As per the plot shows </a:t>
            </a:r>
            <a:r>
              <a:rPr lang="en-IN" dirty="0" err="1"/>
              <a:t>Byjus</a:t>
            </a:r>
            <a:r>
              <a:rPr lang="en-IN" dirty="0"/>
              <a:t> as the highest number of customers 107 million while </a:t>
            </a:r>
            <a:r>
              <a:rPr lang="en-IN" dirty="0" err="1"/>
              <a:t>Upgrad</a:t>
            </a:r>
            <a:r>
              <a:rPr lang="en-IN" dirty="0"/>
              <a:t> as the lowest of 2 million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lusteredColumnChart. Please refer to the notes on this slide for details">
            <a:hlinkClick r:id="rId3"/>
          </p:cNvPr>
          <p:cNvPicPr>
            <a:picLocks noChangeAspect="1"/>
          </p:cNvPicPr>
          <p:nvPr/>
        </p:nvPicPr>
        <p:blipFill>
          <a:blip r:embed="rId4"/>
          <a:stretch>
            <a:fillRect/>
          </a:stretch>
        </p:blipFill>
        <p:spPr>
          <a:xfrm>
            <a:off x="-13855" y="0"/>
            <a:ext cx="12020550" cy="6858000"/>
          </a:xfrm>
          <a:prstGeom prst="rect">
            <a:avLst/>
          </a:prstGeom>
          <a:noFill/>
        </p:spPr>
      </p:pic>
      <p:sp>
        <p:nvSpPr>
          <p:cNvPr id="4" name="Title" hidden="1"/>
          <p:cNvSpPr>
            <a:spLocks noGrp="1"/>
          </p:cNvSpPr>
          <p:nvPr>
            <p:ph type="title"/>
          </p:nvPr>
        </p:nvSpPr>
        <p:spPr/>
        <p:txBody>
          <a:bodyPr/>
          <a:lstStyle/>
          <a:p>
            <a:r>
              <a:t>Page 4</a:t>
            </a:r>
          </a:p>
        </p:txBody>
      </p:sp>
      <p:sp>
        <p:nvSpPr>
          <p:cNvPr id="2" name="TextBox 1">
            <a:extLst>
              <a:ext uri="{FF2B5EF4-FFF2-40B4-BE49-F238E27FC236}">
                <a16:creationId xmlns:a16="http://schemas.microsoft.com/office/drawing/2014/main" id="{8CF21DC5-07F9-D325-4D99-810CBC387AA5}"/>
              </a:ext>
            </a:extLst>
          </p:cNvPr>
          <p:cNvSpPr txBox="1"/>
          <p:nvPr/>
        </p:nvSpPr>
        <p:spPr>
          <a:xfrm>
            <a:off x="5517573" y="706582"/>
            <a:ext cx="5798127"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This plot is the representation of customers(million) with compared to Income generated by companies.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lumn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5</a:t>
            </a:r>
          </a:p>
        </p:txBody>
      </p:sp>
      <p:sp>
        <p:nvSpPr>
          <p:cNvPr id="2" name="TextBox 1">
            <a:extLst>
              <a:ext uri="{FF2B5EF4-FFF2-40B4-BE49-F238E27FC236}">
                <a16:creationId xmlns:a16="http://schemas.microsoft.com/office/drawing/2014/main" id="{7040EC8A-7BAA-E7F2-2C47-399FBA767DE6}"/>
              </a:ext>
            </a:extLst>
          </p:cNvPr>
          <p:cNvSpPr txBox="1"/>
          <p:nvPr/>
        </p:nvSpPr>
        <p:spPr>
          <a:xfrm>
            <a:off x="3719945" y="233795"/>
            <a:ext cx="816725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 the plot shows </a:t>
            </a:r>
            <a:r>
              <a:rPr lang="en-US" dirty="0" err="1"/>
              <a:t>Byjus</a:t>
            </a:r>
            <a:r>
              <a:rPr lang="en-US" dirty="0"/>
              <a:t> has the highest  net income of  INR 1430cr  followed by Coursera with INR 1228cr.</a:t>
            </a:r>
          </a:p>
          <a:p>
            <a:pPr marL="285750" indent="-285750">
              <a:buFont typeface="Arial" panose="020B0604020202020204" pitchFamily="34" charset="0"/>
              <a:buChar char="•"/>
            </a:pPr>
            <a:r>
              <a:rPr lang="en-US" dirty="0"/>
              <a:t>Merit Nation has the lowest  net Income as per the plot.</a:t>
            </a:r>
          </a:p>
          <a:p>
            <a:pPr marL="285750" indent="-285750">
              <a:buFont typeface="Arial" panose="020B0604020202020204" pitchFamily="34" charset="0"/>
              <a:buChar char="•"/>
            </a:pPr>
            <a:r>
              <a:rPr lang="en-US" dirty="0"/>
              <a:t>Data for Leverage Edu is not revealed.</a:t>
            </a:r>
            <a:endParaRPr lang="en-IN" dirty="0"/>
          </a:p>
          <a:p>
            <a:endParaRPr lang="en-IN"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1387</Words>
  <Application>Microsoft Office PowerPoint</Application>
  <PresentationFormat>Widescreen</PresentationFormat>
  <Paragraphs>92</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UI</vt:lpstr>
      <vt:lpstr>Segoe UI Light</vt:lpstr>
      <vt:lpstr>Custom Design</vt:lpstr>
      <vt:lpstr>Edtech Companies</vt:lpstr>
      <vt:lpstr>REVENUE MODEL</vt:lpstr>
      <vt:lpstr>Popularity of ED-Tech companies</vt:lpstr>
      <vt:lpstr>Marketing Strategies of different ED-Tech Companies</vt:lpstr>
      <vt:lpstr>Marketing Strategies of different ED-Tech Companies</vt:lpstr>
      <vt:lpstr>Page 2</vt:lpstr>
      <vt:lpstr>Page 3</vt:lpstr>
      <vt:lpstr>Page 4</vt:lpstr>
      <vt:lpstr>Page 5</vt:lpstr>
      <vt:lpstr>PowerPoint Presentation</vt:lpstr>
      <vt:lpstr>EdTech Report</vt:lpstr>
      <vt:lpstr>Conclusions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Pranit Bane</cp:lastModifiedBy>
  <cp:revision>5</cp:revision>
  <dcterms:created xsi:type="dcterms:W3CDTF">2016-09-04T11:54:55Z</dcterms:created>
  <dcterms:modified xsi:type="dcterms:W3CDTF">2022-06-17T19:24:46Z</dcterms:modified>
</cp:coreProperties>
</file>