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0194CF-2C10-4698-AAD1-22CDBDE2F732}">
  <a:tblStyle styleId="{CE0194CF-2C10-4698-AAD1-22CDBDE2F73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963d97057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963d9705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3963d97057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3963d9705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963d97057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963d9705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963d97057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963d9705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3963d97057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3963d9705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963d97057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963d9705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3963d97057_0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3963d9705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3963d97057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3963d9705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3963d97057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3963d9705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3963d97057_1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3963d97057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3963d97057_1_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23963d97057_1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3963d97057_1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3963d9705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3963d97057_1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3963d9705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3963d97057_1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3963d97057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963d97057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963d9705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963d9705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963d9705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963d9705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963d9705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963d9705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963d9705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 2">
    <p:spTree>
      <p:nvGrpSpPr>
        <p:cNvPr id="63" name="Shape 63"/>
        <p:cNvGrpSpPr/>
        <p:nvPr/>
      </p:nvGrpSpPr>
      <p:grpSpPr>
        <a:xfrm>
          <a:off x="0" y="0"/>
          <a:ext cx="0" cy="0"/>
          <a:chOff x="0" y="0"/>
          <a:chExt cx="0" cy="0"/>
        </a:xfrm>
      </p:grpSpPr>
      <p:sp>
        <p:nvSpPr>
          <p:cNvPr id="64" name="Google Shape;64;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5" name="Google Shape;65;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atin typeface="Avenir"/>
                <a:ea typeface="Avenir"/>
                <a:cs typeface="Avenir"/>
                <a:sym typeface="Avenir"/>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6" name="Google Shape;66;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atin typeface="Avenir"/>
                <a:ea typeface="Avenir"/>
                <a:cs typeface="Avenir"/>
                <a:sym typeface="Avenir"/>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7" name="Google Shape;67;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Avenir"/>
                <a:ea typeface="Avenir"/>
                <a:cs typeface="Avenir"/>
                <a:sym typeface="Avenir"/>
              </a:defRPr>
            </a:lvl1pPr>
            <a:lvl2pPr indent="0" lvl="1" marL="0" marR="0" rtl="0" algn="r">
              <a:spcBef>
                <a:spcPts val="0"/>
              </a:spcBef>
              <a:buNone/>
              <a:defRPr b="0" i="0" sz="900" u="none" cap="none" strike="noStrike">
                <a:solidFill>
                  <a:srgbClr val="888888"/>
                </a:solidFill>
                <a:latin typeface="Avenir"/>
                <a:ea typeface="Avenir"/>
                <a:cs typeface="Avenir"/>
                <a:sym typeface="Avenir"/>
              </a:defRPr>
            </a:lvl2pPr>
            <a:lvl3pPr indent="0" lvl="2" marL="0" marR="0" rtl="0" algn="r">
              <a:spcBef>
                <a:spcPts val="0"/>
              </a:spcBef>
              <a:buNone/>
              <a:defRPr b="0" i="0" sz="900" u="none" cap="none" strike="noStrike">
                <a:solidFill>
                  <a:srgbClr val="888888"/>
                </a:solidFill>
                <a:latin typeface="Avenir"/>
                <a:ea typeface="Avenir"/>
                <a:cs typeface="Avenir"/>
                <a:sym typeface="Avenir"/>
              </a:defRPr>
            </a:lvl3pPr>
            <a:lvl4pPr indent="0" lvl="3" marL="0" marR="0" rtl="0" algn="r">
              <a:spcBef>
                <a:spcPts val="0"/>
              </a:spcBef>
              <a:buNone/>
              <a:defRPr b="0" i="0" sz="900" u="none" cap="none" strike="noStrike">
                <a:solidFill>
                  <a:srgbClr val="888888"/>
                </a:solidFill>
                <a:latin typeface="Avenir"/>
                <a:ea typeface="Avenir"/>
                <a:cs typeface="Avenir"/>
                <a:sym typeface="Avenir"/>
              </a:defRPr>
            </a:lvl4pPr>
            <a:lvl5pPr indent="0" lvl="4" marL="0" marR="0" rtl="0" algn="r">
              <a:spcBef>
                <a:spcPts val="0"/>
              </a:spcBef>
              <a:buNone/>
              <a:defRPr b="0" i="0" sz="900" u="none" cap="none" strike="noStrike">
                <a:solidFill>
                  <a:srgbClr val="888888"/>
                </a:solidFill>
                <a:latin typeface="Avenir"/>
                <a:ea typeface="Avenir"/>
                <a:cs typeface="Avenir"/>
                <a:sym typeface="Avenir"/>
              </a:defRPr>
            </a:lvl5pPr>
            <a:lvl6pPr indent="0" lvl="5" marL="0" marR="0" rtl="0" algn="r">
              <a:spcBef>
                <a:spcPts val="0"/>
              </a:spcBef>
              <a:buNone/>
              <a:defRPr b="0" i="0" sz="900" u="none" cap="none" strike="noStrike">
                <a:solidFill>
                  <a:srgbClr val="888888"/>
                </a:solidFill>
                <a:latin typeface="Avenir"/>
                <a:ea typeface="Avenir"/>
                <a:cs typeface="Avenir"/>
                <a:sym typeface="Avenir"/>
              </a:defRPr>
            </a:lvl6pPr>
            <a:lvl7pPr indent="0" lvl="6" marL="0" marR="0" rtl="0" algn="r">
              <a:spcBef>
                <a:spcPts val="0"/>
              </a:spcBef>
              <a:buNone/>
              <a:defRPr b="0" i="0" sz="900" u="none" cap="none" strike="noStrike">
                <a:solidFill>
                  <a:srgbClr val="888888"/>
                </a:solidFill>
                <a:latin typeface="Avenir"/>
                <a:ea typeface="Avenir"/>
                <a:cs typeface="Avenir"/>
                <a:sym typeface="Avenir"/>
              </a:defRPr>
            </a:lvl7pPr>
            <a:lvl8pPr indent="0" lvl="7" marL="0" marR="0" rtl="0" algn="r">
              <a:spcBef>
                <a:spcPts val="0"/>
              </a:spcBef>
              <a:buNone/>
              <a:defRPr b="0" i="0" sz="900" u="none" cap="none" strike="noStrike">
                <a:solidFill>
                  <a:srgbClr val="888888"/>
                </a:solidFill>
                <a:latin typeface="Avenir"/>
                <a:ea typeface="Avenir"/>
                <a:cs typeface="Avenir"/>
                <a:sym typeface="Avenir"/>
              </a:defRPr>
            </a:lvl8pPr>
            <a:lvl9pPr indent="0" lvl="8" marL="0" marR="0" rtl="0" algn="r">
              <a:spcBef>
                <a:spcPts val="0"/>
              </a:spcBef>
              <a:buNone/>
              <a:defRPr b="0" i="0" sz="9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3"/>
          <p:cNvSpPr/>
          <p:nvPr/>
        </p:nvSpPr>
        <p:spPr>
          <a:xfrm rot="-5400000">
            <a:off x="-291700" y="3630895"/>
            <a:ext cx="1303051" cy="719652"/>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venir"/>
              <a:buNone/>
            </a:pPr>
            <a:r>
              <a:t/>
            </a:r>
            <a:endParaRPr b="0" i="0" sz="1400" u="none" cap="none" strike="noStrike">
              <a:solidFill>
                <a:srgbClr val="000000"/>
              </a:solidFill>
              <a:latin typeface="Calibri"/>
              <a:ea typeface="Calibri"/>
              <a:cs typeface="Calibri"/>
              <a:sym typeface="Calibri"/>
            </a:endParaRPr>
          </a:p>
        </p:txBody>
      </p:sp>
      <p:sp>
        <p:nvSpPr>
          <p:cNvPr id="69" name="Google Shape;69;p13"/>
          <p:cNvSpPr/>
          <p:nvPr/>
        </p:nvSpPr>
        <p:spPr>
          <a:xfrm>
            <a:off x="7870825" y="2"/>
            <a:ext cx="635637" cy="26767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venir"/>
              <a:buNone/>
            </a:pPr>
            <a:r>
              <a:t/>
            </a:r>
            <a:endParaRPr b="0" i="0" sz="1400" u="none" cap="none" strike="noStrike">
              <a:solidFill>
                <a:srgbClr val="FFFFFF"/>
              </a:solidFill>
              <a:latin typeface="Calibri"/>
              <a:ea typeface="Calibri"/>
              <a:cs typeface="Calibri"/>
              <a:sym typeface="Calibri"/>
            </a:endParaRPr>
          </a:p>
        </p:txBody>
      </p:sp>
      <p:sp>
        <p:nvSpPr>
          <p:cNvPr id="70" name="Google Shape;70;p13"/>
          <p:cNvSpPr txBox="1"/>
          <p:nvPr>
            <p:ph idx="1" type="body"/>
          </p:nvPr>
        </p:nvSpPr>
        <p:spPr>
          <a:xfrm>
            <a:off x="628650" y="1433322"/>
            <a:ext cx="7886700" cy="28950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6.jpg"/><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4.jpg"/><Relationship Id="rId5" Type="http://schemas.openxmlformats.org/officeDocument/2006/relationships/image" Target="../media/image6.jpg"/><Relationship Id="rId6" Type="http://schemas.openxmlformats.org/officeDocument/2006/relationships/image" Target="../media/image2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 513: KNOWLEDGE DISCOVERY AND DATA MINING</a:t>
            </a:r>
            <a:endParaRPr/>
          </a:p>
        </p:txBody>
      </p:sp>
      <p:sp>
        <p:nvSpPr>
          <p:cNvPr id="76" name="Google Shape;76;p14"/>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Customer Churn Analysis</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226075" y="357800"/>
            <a:ext cx="2808000" cy="160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Linear Discriminant Analysis</a:t>
            </a:r>
            <a:endParaRPr/>
          </a:p>
        </p:txBody>
      </p:sp>
      <p:sp>
        <p:nvSpPr>
          <p:cNvPr id="149" name="Google Shape;149;p23"/>
          <p:cNvSpPr txBox="1"/>
          <p:nvPr>
            <p:ph idx="1" type="body"/>
          </p:nvPr>
        </p:nvSpPr>
        <p:spPr>
          <a:xfrm>
            <a:off x="226075" y="3096450"/>
            <a:ext cx="2808000" cy="410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50" name="Google Shape;150;p23"/>
          <p:cNvSpPr txBox="1"/>
          <p:nvPr/>
        </p:nvSpPr>
        <p:spPr>
          <a:xfrm>
            <a:off x="3709825" y="236475"/>
            <a:ext cx="52617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Roboto"/>
              <a:ea typeface="Roboto"/>
              <a:cs typeface="Roboto"/>
              <a:sym typeface="Roboto"/>
            </a:endParaRPr>
          </a:p>
        </p:txBody>
      </p:sp>
      <p:pic>
        <p:nvPicPr>
          <p:cNvPr id="151" name="Google Shape;151;p23"/>
          <p:cNvPicPr preferRelativeResize="0"/>
          <p:nvPr/>
        </p:nvPicPr>
        <p:blipFill>
          <a:blip r:embed="rId3">
            <a:alphaModFix/>
          </a:blip>
          <a:stretch>
            <a:fillRect/>
          </a:stretch>
        </p:blipFill>
        <p:spPr>
          <a:xfrm>
            <a:off x="3955050" y="426950"/>
            <a:ext cx="4378579" cy="42020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226075" y="357800"/>
            <a:ext cx="2808000" cy="160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XGBoost</a:t>
            </a:r>
            <a:endParaRPr/>
          </a:p>
        </p:txBody>
      </p:sp>
      <p:sp>
        <p:nvSpPr>
          <p:cNvPr id="157" name="Google Shape;157;p24"/>
          <p:cNvSpPr txBox="1"/>
          <p:nvPr>
            <p:ph idx="1" type="body"/>
          </p:nvPr>
        </p:nvSpPr>
        <p:spPr>
          <a:xfrm>
            <a:off x="226075" y="3096450"/>
            <a:ext cx="2808000" cy="410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58" name="Google Shape;158;p24"/>
          <p:cNvSpPr txBox="1"/>
          <p:nvPr/>
        </p:nvSpPr>
        <p:spPr>
          <a:xfrm>
            <a:off x="3709825" y="236475"/>
            <a:ext cx="52617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Roboto"/>
              <a:ea typeface="Roboto"/>
              <a:cs typeface="Roboto"/>
              <a:sym typeface="Roboto"/>
            </a:endParaRPr>
          </a:p>
        </p:txBody>
      </p:sp>
      <p:pic>
        <p:nvPicPr>
          <p:cNvPr id="159" name="Google Shape;159;p24"/>
          <p:cNvPicPr preferRelativeResize="0"/>
          <p:nvPr/>
        </p:nvPicPr>
        <p:blipFill>
          <a:blip r:embed="rId3">
            <a:alphaModFix/>
          </a:blip>
          <a:stretch>
            <a:fillRect/>
          </a:stretch>
        </p:blipFill>
        <p:spPr>
          <a:xfrm>
            <a:off x="3881150" y="515650"/>
            <a:ext cx="4246726" cy="42020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226075" y="357800"/>
            <a:ext cx="2808000" cy="160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Support Vector Machine</a:t>
            </a:r>
            <a:endParaRPr/>
          </a:p>
        </p:txBody>
      </p:sp>
      <p:sp>
        <p:nvSpPr>
          <p:cNvPr id="165" name="Google Shape;165;p25"/>
          <p:cNvSpPr txBox="1"/>
          <p:nvPr>
            <p:ph idx="1" type="body"/>
          </p:nvPr>
        </p:nvSpPr>
        <p:spPr>
          <a:xfrm>
            <a:off x="226075" y="3096450"/>
            <a:ext cx="2808000" cy="410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66" name="Google Shape;166;p25"/>
          <p:cNvSpPr txBox="1"/>
          <p:nvPr/>
        </p:nvSpPr>
        <p:spPr>
          <a:xfrm>
            <a:off x="3709825" y="236475"/>
            <a:ext cx="52617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Roboto"/>
              <a:ea typeface="Roboto"/>
              <a:cs typeface="Roboto"/>
              <a:sym typeface="Roboto"/>
            </a:endParaRPr>
          </a:p>
        </p:txBody>
      </p:sp>
      <p:pic>
        <p:nvPicPr>
          <p:cNvPr id="167" name="Google Shape;167;p25"/>
          <p:cNvPicPr preferRelativeResize="0"/>
          <p:nvPr/>
        </p:nvPicPr>
        <p:blipFill>
          <a:blip r:embed="rId3">
            <a:alphaModFix/>
          </a:blip>
          <a:stretch>
            <a:fillRect/>
          </a:stretch>
        </p:blipFill>
        <p:spPr>
          <a:xfrm>
            <a:off x="4006775" y="508250"/>
            <a:ext cx="4246726" cy="42020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226075" y="357800"/>
            <a:ext cx="2808000" cy="160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ADA Boost</a:t>
            </a:r>
            <a:endParaRPr/>
          </a:p>
        </p:txBody>
      </p:sp>
      <p:sp>
        <p:nvSpPr>
          <p:cNvPr id="173" name="Google Shape;173;p26"/>
          <p:cNvSpPr txBox="1"/>
          <p:nvPr>
            <p:ph idx="1" type="body"/>
          </p:nvPr>
        </p:nvSpPr>
        <p:spPr>
          <a:xfrm>
            <a:off x="226075" y="3096450"/>
            <a:ext cx="2808000" cy="410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74" name="Google Shape;174;p26"/>
          <p:cNvSpPr txBox="1"/>
          <p:nvPr/>
        </p:nvSpPr>
        <p:spPr>
          <a:xfrm>
            <a:off x="3709825" y="236475"/>
            <a:ext cx="52617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Roboto"/>
              <a:ea typeface="Roboto"/>
              <a:cs typeface="Roboto"/>
              <a:sym typeface="Roboto"/>
            </a:endParaRPr>
          </a:p>
        </p:txBody>
      </p:sp>
      <p:pic>
        <p:nvPicPr>
          <p:cNvPr id="175" name="Google Shape;175;p26"/>
          <p:cNvPicPr preferRelativeResize="0"/>
          <p:nvPr/>
        </p:nvPicPr>
        <p:blipFill rotWithShape="1">
          <a:blip r:embed="rId3">
            <a:alphaModFix/>
          </a:blip>
          <a:srcRect b="0" l="0" r="0" t="0"/>
          <a:stretch/>
        </p:blipFill>
        <p:spPr>
          <a:xfrm>
            <a:off x="3881150" y="515650"/>
            <a:ext cx="4246726" cy="42020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226075" y="357800"/>
            <a:ext cx="2808000" cy="160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Network</a:t>
            </a:r>
            <a:endParaRPr/>
          </a:p>
        </p:txBody>
      </p:sp>
      <p:sp>
        <p:nvSpPr>
          <p:cNvPr id="181" name="Google Shape;181;p27"/>
          <p:cNvSpPr txBox="1"/>
          <p:nvPr>
            <p:ph idx="1" type="body"/>
          </p:nvPr>
        </p:nvSpPr>
        <p:spPr>
          <a:xfrm>
            <a:off x="226075" y="3096450"/>
            <a:ext cx="2808000" cy="410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82" name="Google Shape;182;p27"/>
          <p:cNvSpPr txBox="1"/>
          <p:nvPr/>
        </p:nvSpPr>
        <p:spPr>
          <a:xfrm>
            <a:off x="3709825" y="236475"/>
            <a:ext cx="52617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Roboto"/>
              <a:ea typeface="Roboto"/>
              <a:cs typeface="Roboto"/>
              <a:sym typeface="Roboto"/>
            </a:endParaRPr>
          </a:p>
        </p:txBody>
      </p:sp>
      <p:pic>
        <p:nvPicPr>
          <p:cNvPr id="183" name="Google Shape;183;p27"/>
          <p:cNvPicPr preferRelativeResize="0"/>
          <p:nvPr/>
        </p:nvPicPr>
        <p:blipFill rotWithShape="1">
          <a:blip r:embed="rId3">
            <a:alphaModFix/>
          </a:blip>
          <a:srcRect b="0" l="0" r="0" t="0"/>
          <a:stretch/>
        </p:blipFill>
        <p:spPr>
          <a:xfrm>
            <a:off x="3881150" y="515650"/>
            <a:ext cx="4246726" cy="420202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226075" y="357800"/>
            <a:ext cx="2808000" cy="160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Network With Grid Search</a:t>
            </a:r>
            <a:endParaRPr/>
          </a:p>
        </p:txBody>
      </p:sp>
      <p:sp>
        <p:nvSpPr>
          <p:cNvPr id="189" name="Google Shape;189;p28"/>
          <p:cNvSpPr txBox="1"/>
          <p:nvPr>
            <p:ph idx="1" type="body"/>
          </p:nvPr>
        </p:nvSpPr>
        <p:spPr>
          <a:xfrm>
            <a:off x="226075" y="3096450"/>
            <a:ext cx="2808000" cy="410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90" name="Google Shape;190;p28"/>
          <p:cNvSpPr txBox="1"/>
          <p:nvPr/>
        </p:nvSpPr>
        <p:spPr>
          <a:xfrm>
            <a:off x="3709825" y="236475"/>
            <a:ext cx="52617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Roboto"/>
              <a:ea typeface="Roboto"/>
              <a:cs typeface="Roboto"/>
              <a:sym typeface="Roboto"/>
            </a:endParaRPr>
          </a:p>
        </p:txBody>
      </p:sp>
      <p:pic>
        <p:nvPicPr>
          <p:cNvPr id="191" name="Google Shape;191;p28"/>
          <p:cNvPicPr preferRelativeResize="0"/>
          <p:nvPr/>
        </p:nvPicPr>
        <p:blipFill rotWithShape="1">
          <a:blip r:embed="rId3">
            <a:alphaModFix/>
          </a:blip>
          <a:srcRect b="835" l="0" r="0" t="835"/>
          <a:stretch/>
        </p:blipFill>
        <p:spPr>
          <a:xfrm>
            <a:off x="3881150" y="515650"/>
            <a:ext cx="4246726" cy="420202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226075" y="357800"/>
            <a:ext cx="2808000" cy="160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Label Propagation </a:t>
            </a:r>
            <a:endParaRPr/>
          </a:p>
        </p:txBody>
      </p:sp>
      <p:sp>
        <p:nvSpPr>
          <p:cNvPr id="197" name="Google Shape;197;p29"/>
          <p:cNvSpPr txBox="1"/>
          <p:nvPr>
            <p:ph idx="1" type="body"/>
          </p:nvPr>
        </p:nvSpPr>
        <p:spPr>
          <a:xfrm>
            <a:off x="226075" y="3096450"/>
            <a:ext cx="2808000" cy="410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98" name="Google Shape;198;p29"/>
          <p:cNvSpPr txBox="1"/>
          <p:nvPr/>
        </p:nvSpPr>
        <p:spPr>
          <a:xfrm>
            <a:off x="3709825" y="236475"/>
            <a:ext cx="52617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Roboto"/>
              <a:ea typeface="Roboto"/>
              <a:cs typeface="Roboto"/>
              <a:sym typeface="Roboto"/>
            </a:endParaRPr>
          </a:p>
        </p:txBody>
      </p:sp>
      <p:pic>
        <p:nvPicPr>
          <p:cNvPr id="199" name="Google Shape;199;p29"/>
          <p:cNvPicPr preferRelativeResize="0"/>
          <p:nvPr/>
        </p:nvPicPr>
        <p:blipFill>
          <a:blip r:embed="rId3">
            <a:alphaModFix/>
          </a:blip>
          <a:stretch>
            <a:fillRect/>
          </a:stretch>
        </p:blipFill>
        <p:spPr>
          <a:xfrm>
            <a:off x="4128800" y="357788"/>
            <a:ext cx="4175815" cy="420202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226075" y="357800"/>
            <a:ext cx="2808000" cy="160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Naive Bayes </a:t>
            </a:r>
            <a:endParaRPr/>
          </a:p>
        </p:txBody>
      </p:sp>
      <p:sp>
        <p:nvSpPr>
          <p:cNvPr id="205" name="Google Shape;205;p30"/>
          <p:cNvSpPr txBox="1"/>
          <p:nvPr>
            <p:ph idx="1" type="body"/>
          </p:nvPr>
        </p:nvSpPr>
        <p:spPr>
          <a:xfrm>
            <a:off x="226075" y="3096450"/>
            <a:ext cx="2808000" cy="410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06" name="Google Shape;206;p30"/>
          <p:cNvSpPr txBox="1"/>
          <p:nvPr/>
        </p:nvSpPr>
        <p:spPr>
          <a:xfrm>
            <a:off x="3709825" y="236475"/>
            <a:ext cx="52617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Roboto"/>
              <a:ea typeface="Roboto"/>
              <a:cs typeface="Roboto"/>
              <a:sym typeface="Roboto"/>
            </a:endParaRPr>
          </a:p>
        </p:txBody>
      </p:sp>
      <p:pic>
        <p:nvPicPr>
          <p:cNvPr id="207" name="Google Shape;207;p30"/>
          <p:cNvPicPr preferRelativeResize="0"/>
          <p:nvPr/>
        </p:nvPicPr>
        <p:blipFill>
          <a:blip r:embed="rId3">
            <a:alphaModFix/>
          </a:blip>
          <a:stretch>
            <a:fillRect/>
          </a:stretch>
        </p:blipFill>
        <p:spPr>
          <a:xfrm>
            <a:off x="4252763" y="236475"/>
            <a:ext cx="4175815" cy="420202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226075" y="357800"/>
            <a:ext cx="2808000" cy="160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K-Nearest Neighbours</a:t>
            </a:r>
            <a:endParaRPr/>
          </a:p>
        </p:txBody>
      </p:sp>
      <p:sp>
        <p:nvSpPr>
          <p:cNvPr id="213" name="Google Shape;213;p31"/>
          <p:cNvSpPr txBox="1"/>
          <p:nvPr>
            <p:ph idx="1" type="body"/>
          </p:nvPr>
        </p:nvSpPr>
        <p:spPr>
          <a:xfrm>
            <a:off x="226075" y="3096450"/>
            <a:ext cx="2808000" cy="410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14" name="Google Shape;214;p31"/>
          <p:cNvSpPr txBox="1"/>
          <p:nvPr/>
        </p:nvSpPr>
        <p:spPr>
          <a:xfrm>
            <a:off x="3709825" y="236475"/>
            <a:ext cx="52617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Roboto"/>
              <a:ea typeface="Roboto"/>
              <a:cs typeface="Roboto"/>
              <a:sym typeface="Roboto"/>
            </a:endParaRPr>
          </a:p>
        </p:txBody>
      </p:sp>
      <p:pic>
        <p:nvPicPr>
          <p:cNvPr id="215" name="Google Shape;215;p31"/>
          <p:cNvPicPr preferRelativeResize="0"/>
          <p:nvPr/>
        </p:nvPicPr>
        <p:blipFill>
          <a:blip r:embed="rId3">
            <a:alphaModFix/>
          </a:blip>
          <a:stretch>
            <a:fillRect/>
          </a:stretch>
        </p:blipFill>
        <p:spPr>
          <a:xfrm>
            <a:off x="4073825" y="671300"/>
            <a:ext cx="4175815" cy="420202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273200" y="636675"/>
            <a:ext cx="2808000" cy="92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Forest </a:t>
            </a:r>
            <a:endParaRPr/>
          </a:p>
        </p:txBody>
      </p:sp>
      <p:sp>
        <p:nvSpPr>
          <p:cNvPr id="221" name="Google Shape;221;p32"/>
          <p:cNvSpPr txBox="1"/>
          <p:nvPr>
            <p:ph idx="1" type="body"/>
          </p:nvPr>
        </p:nvSpPr>
        <p:spPr>
          <a:xfrm>
            <a:off x="226075" y="2299150"/>
            <a:ext cx="2808000" cy="410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22" name="Google Shape;222;p32"/>
          <p:cNvSpPr txBox="1"/>
          <p:nvPr/>
        </p:nvSpPr>
        <p:spPr>
          <a:xfrm>
            <a:off x="3709825" y="236475"/>
            <a:ext cx="52617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Roboto"/>
              <a:ea typeface="Roboto"/>
              <a:cs typeface="Roboto"/>
              <a:sym typeface="Roboto"/>
            </a:endParaRPr>
          </a:p>
        </p:txBody>
      </p:sp>
      <p:pic>
        <p:nvPicPr>
          <p:cNvPr id="223" name="Google Shape;223;p32"/>
          <p:cNvPicPr preferRelativeResize="0"/>
          <p:nvPr/>
        </p:nvPicPr>
        <p:blipFill>
          <a:blip r:embed="rId3">
            <a:alphaModFix/>
          </a:blip>
          <a:stretch>
            <a:fillRect/>
          </a:stretch>
        </p:blipFill>
        <p:spPr>
          <a:xfrm>
            <a:off x="3278175" y="717475"/>
            <a:ext cx="3266424" cy="3849600"/>
          </a:xfrm>
          <a:prstGeom prst="rect">
            <a:avLst/>
          </a:prstGeom>
          <a:noFill/>
          <a:ln>
            <a:noFill/>
          </a:ln>
        </p:spPr>
      </p:pic>
      <p:pic>
        <p:nvPicPr>
          <p:cNvPr id="224" name="Google Shape;224;p32"/>
          <p:cNvPicPr preferRelativeResize="0"/>
          <p:nvPr/>
        </p:nvPicPr>
        <p:blipFill>
          <a:blip r:embed="rId4">
            <a:alphaModFix/>
          </a:blip>
          <a:stretch>
            <a:fillRect/>
          </a:stretch>
        </p:blipFill>
        <p:spPr>
          <a:xfrm>
            <a:off x="6544600" y="717475"/>
            <a:ext cx="2599400" cy="23792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Twentieth Century"/>
              <a:buNone/>
            </a:pPr>
            <a:r>
              <a:rPr lang="en"/>
              <a:t>Team 2</a:t>
            </a:r>
            <a:endParaRPr/>
          </a:p>
        </p:txBody>
      </p:sp>
      <p:sp>
        <p:nvSpPr>
          <p:cNvPr id="82" name="Google Shape;82;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888888"/>
              </a:buClr>
              <a:buSzPts val="900"/>
              <a:buFont typeface="Calibri"/>
              <a:buNone/>
            </a:pPr>
            <a:r>
              <a:rPr b="0" i="0" lang="en" sz="900" u="none" cap="none" strike="noStrike">
                <a:solidFill>
                  <a:srgbClr val="888888"/>
                </a:solidFill>
                <a:latin typeface="Calibri"/>
                <a:ea typeface="Calibri"/>
                <a:cs typeface="Calibri"/>
                <a:sym typeface="Calibri"/>
              </a:rPr>
              <a:t>9/3/20XX</a:t>
            </a:r>
            <a:endParaRPr/>
          </a:p>
        </p:txBody>
      </p:sp>
      <p:sp>
        <p:nvSpPr>
          <p:cNvPr id="83" name="Google Shape;83;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888888"/>
              </a:buClr>
              <a:buSzPts val="900"/>
              <a:buFont typeface="Calibri"/>
              <a:buNone/>
            </a:pPr>
            <a:r>
              <a:rPr lang="en" sz="900">
                <a:solidFill>
                  <a:schemeClr val="lt1"/>
                </a:solidFill>
                <a:latin typeface="Calibri"/>
                <a:ea typeface="Calibri"/>
                <a:cs typeface="Calibri"/>
                <a:sym typeface="Calibri"/>
              </a:rPr>
              <a:t>Team 2 Members</a:t>
            </a:r>
            <a:endParaRPr>
              <a:solidFill>
                <a:schemeClr val="lt1"/>
              </a:solidFill>
            </a:endParaRPr>
          </a:p>
        </p:txBody>
      </p:sp>
      <p:sp>
        <p:nvSpPr>
          <p:cNvPr id="84" name="Google Shape;84;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888888"/>
              </a:buClr>
              <a:buSzPts val="900"/>
              <a:buFont typeface="Calibri"/>
              <a:buNone/>
            </a:pPr>
            <a:fld id="{00000000-1234-1234-1234-123412341234}" type="slidenum">
              <a:rPr b="0" i="0" lang="en"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pic>
        <p:nvPicPr>
          <p:cNvPr id="85" name="Google Shape;85;p15"/>
          <p:cNvPicPr preferRelativeResize="0"/>
          <p:nvPr/>
        </p:nvPicPr>
        <p:blipFill>
          <a:blip r:embed="rId3">
            <a:alphaModFix/>
          </a:blip>
          <a:stretch>
            <a:fillRect/>
          </a:stretch>
        </p:blipFill>
        <p:spPr>
          <a:xfrm>
            <a:off x="451525" y="1548825"/>
            <a:ext cx="1789500" cy="1879800"/>
          </a:xfrm>
          <a:prstGeom prst="ellipse">
            <a:avLst/>
          </a:prstGeom>
          <a:noFill/>
          <a:ln>
            <a:noFill/>
          </a:ln>
          <a:effectLst>
            <a:reflection blurRad="0" dir="5400000" dist="38100" endA="0" endPos="30000" fadeDir="5400012" kx="0" rotWithShape="0" algn="bl" stA="10000" stPos="0" sy="-100000" ky="0"/>
          </a:effectLst>
        </p:spPr>
      </p:pic>
      <p:pic>
        <p:nvPicPr>
          <p:cNvPr id="86" name="Google Shape;86;p15"/>
          <p:cNvPicPr preferRelativeResize="0"/>
          <p:nvPr/>
        </p:nvPicPr>
        <p:blipFill rotWithShape="1">
          <a:blip r:embed="rId4">
            <a:alphaModFix/>
          </a:blip>
          <a:srcRect b="29636" l="-1372" r="22923" t="17174"/>
          <a:stretch/>
        </p:blipFill>
        <p:spPr>
          <a:xfrm>
            <a:off x="4904700" y="1514825"/>
            <a:ext cx="1730100" cy="1913400"/>
          </a:xfrm>
          <a:prstGeom prst="ellipse">
            <a:avLst/>
          </a:prstGeom>
          <a:noFill/>
          <a:ln>
            <a:noFill/>
          </a:ln>
        </p:spPr>
      </p:pic>
      <p:pic>
        <p:nvPicPr>
          <p:cNvPr id="87" name="Google Shape;87;p15"/>
          <p:cNvPicPr preferRelativeResize="0"/>
          <p:nvPr/>
        </p:nvPicPr>
        <p:blipFill rotWithShape="1">
          <a:blip r:embed="rId5">
            <a:alphaModFix/>
          </a:blip>
          <a:srcRect b="7008" l="9045" r="3974" t="6999"/>
          <a:stretch/>
        </p:blipFill>
        <p:spPr>
          <a:xfrm>
            <a:off x="2645063" y="1582900"/>
            <a:ext cx="1789500" cy="1769100"/>
          </a:xfrm>
          <a:prstGeom prst="ellipse">
            <a:avLst/>
          </a:prstGeom>
          <a:noFill/>
          <a:ln>
            <a:noFill/>
          </a:ln>
        </p:spPr>
      </p:pic>
      <p:pic>
        <p:nvPicPr>
          <p:cNvPr id="88" name="Google Shape;88;p15"/>
          <p:cNvPicPr preferRelativeResize="0"/>
          <p:nvPr/>
        </p:nvPicPr>
        <p:blipFill rotWithShape="1">
          <a:blip r:embed="rId6">
            <a:alphaModFix/>
          </a:blip>
          <a:srcRect b="16555" l="0" r="0" t="0"/>
          <a:stretch/>
        </p:blipFill>
        <p:spPr>
          <a:xfrm>
            <a:off x="7070925" y="1582900"/>
            <a:ext cx="1730100" cy="1845300"/>
          </a:xfrm>
          <a:prstGeom prst="ellipse">
            <a:avLst/>
          </a:prstGeom>
          <a:noFill/>
          <a:ln>
            <a:noFill/>
          </a:ln>
        </p:spPr>
      </p:pic>
      <p:sp>
        <p:nvSpPr>
          <p:cNvPr id="89" name="Google Shape;89;p15"/>
          <p:cNvSpPr txBox="1"/>
          <p:nvPr/>
        </p:nvSpPr>
        <p:spPr>
          <a:xfrm>
            <a:off x="735075" y="3662350"/>
            <a:ext cx="1410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Roboto"/>
                <a:ea typeface="Roboto"/>
                <a:cs typeface="Roboto"/>
                <a:sym typeface="Roboto"/>
              </a:rPr>
              <a:t>Pranit Dutta</a:t>
            </a:r>
            <a:endParaRPr sz="1100">
              <a:solidFill>
                <a:schemeClr val="lt1"/>
              </a:solidFill>
              <a:latin typeface="Roboto"/>
              <a:ea typeface="Roboto"/>
              <a:cs typeface="Roboto"/>
              <a:sym typeface="Roboto"/>
            </a:endParaRPr>
          </a:p>
          <a:p>
            <a:pPr indent="0" lvl="0" marL="0" rtl="0" algn="ctr">
              <a:spcBef>
                <a:spcPts val="0"/>
              </a:spcBef>
              <a:spcAft>
                <a:spcPts val="0"/>
              </a:spcAft>
              <a:buNone/>
            </a:pPr>
            <a:r>
              <a:rPr lang="en" sz="1100">
                <a:solidFill>
                  <a:schemeClr val="lt1"/>
                </a:solidFill>
                <a:latin typeface="Roboto"/>
                <a:ea typeface="Roboto"/>
                <a:cs typeface="Roboto"/>
                <a:sym typeface="Roboto"/>
              </a:rPr>
              <a:t>20010681</a:t>
            </a:r>
            <a:endParaRPr sz="1100">
              <a:solidFill>
                <a:schemeClr val="lt1"/>
              </a:solidFill>
              <a:latin typeface="Roboto"/>
              <a:ea typeface="Roboto"/>
              <a:cs typeface="Roboto"/>
              <a:sym typeface="Roboto"/>
            </a:endParaRPr>
          </a:p>
        </p:txBody>
      </p:sp>
      <p:sp>
        <p:nvSpPr>
          <p:cNvPr id="90" name="Google Shape;90;p15"/>
          <p:cNvSpPr txBox="1"/>
          <p:nvPr/>
        </p:nvSpPr>
        <p:spPr>
          <a:xfrm>
            <a:off x="2497000" y="3666850"/>
            <a:ext cx="2153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highlight>
                  <a:schemeClr val="dk1"/>
                </a:highlight>
                <a:latin typeface="Roboto"/>
                <a:ea typeface="Roboto"/>
                <a:cs typeface="Roboto"/>
                <a:sym typeface="Roboto"/>
              </a:rPr>
              <a:t>Sushil Rajeeva Bhanary</a:t>
            </a:r>
            <a:endParaRPr sz="1100">
              <a:solidFill>
                <a:schemeClr val="lt1"/>
              </a:solidFill>
              <a:highlight>
                <a:schemeClr val="dk1"/>
              </a:highlight>
              <a:latin typeface="Roboto"/>
              <a:ea typeface="Roboto"/>
              <a:cs typeface="Roboto"/>
              <a:sym typeface="Roboto"/>
            </a:endParaRPr>
          </a:p>
          <a:p>
            <a:pPr indent="0" lvl="0" marL="0" rtl="0" algn="ctr">
              <a:spcBef>
                <a:spcPts val="0"/>
              </a:spcBef>
              <a:spcAft>
                <a:spcPts val="0"/>
              </a:spcAft>
              <a:buNone/>
            </a:pPr>
            <a:r>
              <a:rPr lang="en" sz="1100">
                <a:solidFill>
                  <a:schemeClr val="lt1"/>
                </a:solidFill>
                <a:highlight>
                  <a:schemeClr val="dk1"/>
                </a:highlight>
                <a:latin typeface="Roboto"/>
                <a:ea typeface="Roboto"/>
                <a:cs typeface="Roboto"/>
                <a:sym typeface="Roboto"/>
              </a:rPr>
              <a:t>20015528</a:t>
            </a:r>
            <a:endParaRPr sz="1100">
              <a:solidFill>
                <a:schemeClr val="lt1"/>
              </a:solidFill>
              <a:highlight>
                <a:schemeClr val="dk1"/>
              </a:highlight>
              <a:latin typeface="Roboto"/>
              <a:ea typeface="Roboto"/>
              <a:cs typeface="Roboto"/>
              <a:sym typeface="Roboto"/>
            </a:endParaRPr>
          </a:p>
        </p:txBody>
      </p:sp>
      <p:sp>
        <p:nvSpPr>
          <p:cNvPr id="91" name="Google Shape;91;p15"/>
          <p:cNvSpPr txBox="1"/>
          <p:nvPr/>
        </p:nvSpPr>
        <p:spPr>
          <a:xfrm>
            <a:off x="5020175" y="3601050"/>
            <a:ext cx="1730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Roboto"/>
                <a:ea typeface="Roboto"/>
                <a:cs typeface="Roboto"/>
                <a:sym typeface="Roboto"/>
              </a:rPr>
              <a:t>Sabitha Rachel Nazareth</a:t>
            </a:r>
            <a:endParaRPr sz="1100">
              <a:solidFill>
                <a:schemeClr val="lt1"/>
              </a:solidFill>
              <a:latin typeface="Roboto"/>
              <a:ea typeface="Roboto"/>
              <a:cs typeface="Roboto"/>
              <a:sym typeface="Roboto"/>
            </a:endParaRPr>
          </a:p>
          <a:p>
            <a:pPr indent="0" lvl="0" marL="0" rtl="0" algn="ctr">
              <a:spcBef>
                <a:spcPts val="0"/>
              </a:spcBef>
              <a:spcAft>
                <a:spcPts val="0"/>
              </a:spcAft>
              <a:buNone/>
            </a:pPr>
            <a:r>
              <a:rPr lang="en" sz="1100">
                <a:solidFill>
                  <a:schemeClr val="lt1"/>
                </a:solidFill>
                <a:latin typeface="Roboto"/>
                <a:ea typeface="Roboto"/>
                <a:cs typeface="Roboto"/>
                <a:sym typeface="Roboto"/>
              </a:rPr>
              <a:t>20012150</a:t>
            </a:r>
            <a:endParaRPr sz="1100">
              <a:solidFill>
                <a:schemeClr val="lt1"/>
              </a:solidFill>
              <a:latin typeface="Roboto"/>
              <a:ea typeface="Roboto"/>
              <a:cs typeface="Roboto"/>
              <a:sym typeface="Roboto"/>
            </a:endParaRPr>
          </a:p>
        </p:txBody>
      </p:sp>
      <p:sp>
        <p:nvSpPr>
          <p:cNvPr id="92" name="Google Shape;92;p15"/>
          <p:cNvSpPr txBox="1"/>
          <p:nvPr/>
        </p:nvSpPr>
        <p:spPr>
          <a:xfrm>
            <a:off x="7175475" y="3662350"/>
            <a:ext cx="1730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4"/>
                </a:solidFill>
                <a:latin typeface="Roboto"/>
                <a:ea typeface="Roboto"/>
                <a:cs typeface="Roboto"/>
                <a:sym typeface="Roboto"/>
              </a:rPr>
              <a:t>Nihal Sanjay Palled</a:t>
            </a:r>
            <a:endParaRPr sz="1100">
              <a:solidFill>
                <a:schemeClr val="accent4"/>
              </a:solidFill>
              <a:latin typeface="Roboto"/>
              <a:ea typeface="Roboto"/>
              <a:cs typeface="Roboto"/>
              <a:sym typeface="Roboto"/>
            </a:endParaRPr>
          </a:p>
          <a:p>
            <a:pPr indent="0" lvl="0" marL="0" rtl="0" algn="ctr">
              <a:spcBef>
                <a:spcPts val="0"/>
              </a:spcBef>
              <a:spcAft>
                <a:spcPts val="0"/>
              </a:spcAft>
              <a:buNone/>
            </a:pPr>
            <a:r>
              <a:rPr lang="en" sz="1100">
                <a:solidFill>
                  <a:schemeClr val="accent4"/>
                </a:solidFill>
                <a:latin typeface="Roboto"/>
                <a:ea typeface="Roboto"/>
                <a:cs typeface="Roboto"/>
                <a:sym typeface="Roboto"/>
              </a:rPr>
              <a:t>20011136</a:t>
            </a:r>
            <a:endParaRPr sz="1100">
              <a:solidFill>
                <a:schemeClr val="accent4"/>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226075" y="357800"/>
            <a:ext cx="2808000" cy="160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Decision Tree</a:t>
            </a:r>
            <a:endParaRPr/>
          </a:p>
        </p:txBody>
      </p:sp>
      <p:sp>
        <p:nvSpPr>
          <p:cNvPr id="230" name="Google Shape;230;p33"/>
          <p:cNvSpPr txBox="1"/>
          <p:nvPr>
            <p:ph idx="1" type="body"/>
          </p:nvPr>
        </p:nvSpPr>
        <p:spPr>
          <a:xfrm>
            <a:off x="226075" y="3096450"/>
            <a:ext cx="2808000" cy="410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31" name="Google Shape;231;p33"/>
          <p:cNvSpPr txBox="1"/>
          <p:nvPr/>
        </p:nvSpPr>
        <p:spPr>
          <a:xfrm>
            <a:off x="3709825" y="236475"/>
            <a:ext cx="52617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Roboto"/>
              <a:ea typeface="Roboto"/>
              <a:cs typeface="Roboto"/>
              <a:sym typeface="Roboto"/>
            </a:endParaRPr>
          </a:p>
        </p:txBody>
      </p:sp>
      <p:pic>
        <p:nvPicPr>
          <p:cNvPr id="232" name="Google Shape;232;p33"/>
          <p:cNvPicPr preferRelativeResize="0"/>
          <p:nvPr/>
        </p:nvPicPr>
        <p:blipFill>
          <a:blip r:embed="rId3">
            <a:alphaModFix/>
          </a:blip>
          <a:stretch>
            <a:fillRect/>
          </a:stretch>
        </p:blipFill>
        <p:spPr>
          <a:xfrm>
            <a:off x="4494500" y="357800"/>
            <a:ext cx="4210964" cy="420202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226075" y="357800"/>
            <a:ext cx="2808000" cy="160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238" name="Google Shape;238;p34"/>
          <p:cNvSpPr txBox="1"/>
          <p:nvPr>
            <p:ph idx="1" type="body"/>
          </p:nvPr>
        </p:nvSpPr>
        <p:spPr>
          <a:xfrm>
            <a:off x="226075" y="3096450"/>
            <a:ext cx="2808000" cy="410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39" name="Google Shape;239;p34"/>
          <p:cNvSpPr txBox="1"/>
          <p:nvPr/>
        </p:nvSpPr>
        <p:spPr>
          <a:xfrm>
            <a:off x="3709825" y="236475"/>
            <a:ext cx="52617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Roboto"/>
              <a:ea typeface="Roboto"/>
              <a:cs typeface="Roboto"/>
              <a:sym typeface="Roboto"/>
            </a:endParaRPr>
          </a:p>
        </p:txBody>
      </p:sp>
      <p:pic>
        <p:nvPicPr>
          <p:cNvPr id="240" name="Google Shape;240;p34"/>
          <p:cNvPicPr preferRelativeResize="0"/>
          <p:nvPr/>
        </p:nvPicPr>
        <p:blipFill>
          <a:blip r:embed="rId3">
            <a:alphaModFix/>
          </a:blip>
          <a:stretch>
            <a:fillRect/>
          </a:stretch>
        </p:blipFill>
        <p:spPr>
          <a:xfrm>
            <a:off x="4296925" y="470738"/>
            <a:ext cx="4210964" cy="420202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226075" y="357800"/>
            <a:ext cx="2808000" cy="160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Bagging Classifier</a:t>
            </a:r>
            <a:endParaRPr/>
          </a:p>
        </p:txBody>
      </p:sp>
      <p:sp>
        <p:nvSpPr>
          <p:cNvPr id="246" name="Google Shape;246;p35"/>
          <p:cNvSpPr txBox="1"/>
          <p:nvPr>
            <p:ph idx="1" type="body"/>
          </p:nvPr>
        </p:nvSpPr>
        <p:spPr>
          <a:xfrm>
            <a:off x="226075" y="3096450"/>
            <a:ext cx="2808000" cy="410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47" name="Google Shape;247;p35"/>
          <p:cNvSpPr txBox="1"/>
          <p:nvPr/>
        </p:nvSpPr>
        <p:spPr>
          <a:xfrm>
            <a:off x="3709825" y="236475"/>
            <a:ext cx="52617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Roboto"/>
              <a:ea typeface="Roboto"/>
              <a:cs typeface="Roboto"/>
              <a:sym typeface="Roboto"/>
            </a:endParaRPr>
          </a:p>
        </p:txBody>
      </p:sp>
      <p:pic>
        <p:nvPicPr>
          <p:cNvPr id="248" name="Google Shape;248;p35"/>
          <p:cNvPicPr preferRelativeResize="0"/>
          <p:nvPr/>
        </p:nvPicPr>
        <p:blipFill>
          <a:blip r:embed="rId3">
            <a:alphaModFix/>
          </a:blip>
          <a:stretch>
            <a:fillRect/>
          </a:stretch>
        </p:blipFill>
        <p:spPr>
          <a:xfrm>
            <a:off x="4385475" y="407575"/>
            <a:ext cx="4210964" cy="420202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6"/>
          <p:cNvPicPr preferRelativeResize="0"/>
          <p:nvPr/>
        </p:nvPicPr>
        <p:blipFill>
          <a:blip r:embed="rId3">
            <a:alphaModFix/>
          </a:blip>
          <a:stretch>
            <a:fillRect/>
          </a:stretch>
        </p:blipFill>
        <p:spPr>
          <a:xfrm>
            <a:off x="42438" y="0"/>
            <a:ext cx="9059124" cy="5143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7"/>
          <p:cNvSpPr txBox="1"/>
          <p:nvPr>
            <p:ph type="title"/>
          </p:nvPr>
        </p:nvSpPr>
        <p:spPr>
          <a:xfrm>
            <a:off x="4603475" y="752800"/>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Final Conclusion</a:t>
            </a:r>
            <a:endParaRPr/>
          </a:p>
        </p:txBody>
      </p:sp>
      <p:sp>
        <p:nvSpPr>
          <p:cNvPr id="259" name="Google Shape;259;p37"/>
          <p:cNvSpPr txBox="1"/>
          <p:nvPr>
            <p:ph idx="1" type="subTitle"/>
          </p:nvPr>
        </p:nvSpPr>
        <p:spPr>
          <a:xfrm>
            <a:off x="4780850" y="3352942"/>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60" name="Google Shape;260;p37"/>
          <p:cNvSpPr txBox="1"/>
          <p:nvPr/>
        </p:nvSpPr>
        <p:spPr>
          <a:xfrm>
            <a:off x="4914400" y="2593925"/>
            <a:ext cx="365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61" name="Google Shape;261;p37"/>
          <p:cNvSpPr txBox="1"/>
          <p:nvPr/>
        </p:nvSpPr>
        <p:spPr>
          <a:xfrm>
            <a:off x="0" y="0"/>
            <a:ext cx="44121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In conclusion, we have compared various machine learning algorithms for our dataset, including LDA, XGBoost, SVM, AdaBoost, Neural Networks, Label Propagation, Naive Bayes, KNN, Random Forest, Decision Tree, Logistic Regression, and Bagging Classifier. Based on the performance metrics (Accuracy, F1 Score, Recall, and Precision), we observed that XGBoost performed the best among all the models, followed by Random Forest and Neural Network with Grid Search.</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We also observe that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Tenure has the </a:t>
            </a:r>
            <a:r>
              <a:rPr lang="en">
                <a:latin typeface="Roboto"/>
                <a:ea typeface="Roboto"/>
                <a:cs typeface="Roboto"/>
                <a:sym typeface="Roboto"/>
              </a:rPr>
              <a:t>highest</a:t>
            </a:r>
            <a:r>
              <a:rPr lang="en">
                <a:latin typeface="Roboto"/>
                <a:ea typeface="Roboto"/>
                <a:cs typeface="Roboto"/>
                <a:sym typeface="Roboto"/>
              </a:rPr>
              <a:t> </a:t>
            </a:r>
            <a:r>
              <a:rPr lang="en">
                <a:latin typeface="Roboto"/>
                <a:ea typeface="Roboto"/>
                <a:cs typeface="Roboto"/>
                <a:sym typeface="Roboto"/>
              </a:rPr>
              <a:t>importance</a:t>
            </a:r>
            <a:r>
              <a:rPr lang="en">
                <a:latin typeface="Roboto"/>
                <a:ea typeface="Roboto"/>
                <a:cs typeface="Roboto"/>
                <a:sym typeface="Roboto"/>
              </a:rPr>
              <a:t> </a:t>
            </a:r>
            <a:endParaRPr>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latin typeface="Roboto"/>
                <a:ea typeface="Roboto"/>
                <a:cs typeface="Roboto"/>
                <a:sym typeface="Roboto"/>
              </a:rPr>
              <a:t>Features such as Partner, Dependents, DeviceProtection, StreamingTV, and StreamingMovies are less important features, with feature importance values ranging from 0.019759 to 0.011085.</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Thanks!</a:t>
            </a:r>
            <a:endParaRPr sz="3000"/>
          </a:p>
        </p:txBody>
      </p:sp>
      <p:sp>
        <p:nvSpPr>
          <p:cNvPr id="267" name="Google Shape;267;p38"/>
          <p:cNvSpPr txBox="1"/>
          <p:nvPr>
            <p:ph idx="1" type="body"/>
          </p:nvPr>
        </p:nvSpPr>
        <p:spPr>
          <a:xfrm>
            <a:off x="4926175" y="27517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p:txBody>
      </p:sp>
      <p:sp>
        <p:nvSpPr>
          <p:cNvPr id="268" name="Google Shape;268;p38"/>
          <p:cNvSpPr txBox="1"/>
          <p:nvPr/>
        </p:nvSpPr>
        <p:spPr>
          <a:xfrm>
            <a:off x="3961100" y="1925250"/>
            <a:ext cx="37248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latin typeface="Roboto"/>
                <a:ea typeface="Roboto"/>
                <a:cs typeface="Roboto"/>
                <a:sym typeface="Roboto"/>
              </a:rPr>
              <a:t>Q &amp; A</a:t>
            </a:r>
            <a:endParaRPr b="1" sz="50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8" name="Google Shape;98;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0200" lvl="0" marL="457200" rtl="0" algn="l">
              <a:spcBef>
                <a:spcPts val="1500"/>
              </a:spcBef>
              <a:spcAft>
                <a:spcPts val="0"/>
              </a:spcAft>
              <a:buClr>
                <a:srgbClr val="374151"/>
              </a:buClr>
              <a:buSzPts val="1600"/>
              <a:buChar char="❖"/>
            </a:pPr>
            <a:r>
              <a:rPr lang="en" sz="1600">
                <a:solidFill>
                  <a:srgbClr val="374151"/>
                </a:solidFill>
                <a:highlight>
                  <a:srgbClr val="F7F7F8"/>
                </a:highlight>
              </a:rPr>
              <a:t>Background: Customer churn is a significant concern for telecommunications companies, as retaining existing customers is often more cost-effective than acquiring new ones.</a:t>
            </a:r>
            <a:endParaRPr sz="1600">
              <a:solidFill>
                <a:srgbClr val="374151"/>
              </a:solidFill>
              <a:highlight>
                <a:srgbClr val="F7F7F8"/>
              </a:highlight>
            </a:endParaRPr>
          </a:p>
          <a:p>
            <a:pPr indent="-330200" lvl="0" marL="457200" rtl="0" algn="l">
              <a:spcBef>
                <a:spcPts val="0"/>
              </a:spcBef>
              <a:spcAft>
                <a:spcPts val="0"/>
              </a:spcAft>
              <a:buClr>
                <a:srgbClr val="374151"/>
              </a:buClr>
              <a:buSzPts val="1600"/>
              <a:buChar char="❖"/>
            </a:pPr>
            <a:r>
              <a:rPr lang="en" sz="1600">
                <a:solidFill>
                  <a:srgbClr val="374151"/>
                </a:solidFill>
                <a:highlight>
                  <a:srgbClr val="F7F7F8"/>
                </a:highlight>
              </a:rPr>
              <a:t>The objective of this project is to predict customer churn in a telecommunications company using a dataset containing customer information and historical data. By developing a predictive model, we aim to identify the most significant factors contributing to customer churn and classify customers as high or low risk of churning. This will enable the company to take proactive measures to retain customers and improve customer satisfaction.</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0" y="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 Explanation</a:t>
            </a:r>
            <a:endParaRPr/>
          </a:p>
        </p:txBody>
      </p:sp>
      <p:graphicFrame>
        <p:nvGraphicFramePr>
          <p:cNvPr id="104" name="Google Shape;104;p17"/>
          <p:cNvGraphicFramePr/>
          <p:nvPr/>
        </p:nvGraphicFramePr>
        <p:xfrm>
          <a:off x="100175" y="1710625"/>
          <a:ext cx="3000000" cy="3000000"/>
        </p:xfrm>
        <a:graphic>
          <a:graphicData uri="http://schemas.openxmlformats.org/drawingml/2006/table">
            <a:tbl>
              <a:tblPr>
                <a:noFill/>
                <a:tableStyleId>{CE0194CF-2C10-4698-AAD1-22CDBDE2F732}</a:tableStyleId>
              </a:tblPr>
              <a:tblGrid>
                <a:gridCol w="1350075"/>
                <a:gridCol w="7462525"/>
              </a:tblGrid>
              <a:tr h="496250">
                <a:tc>
                  <a:txBody>
                    <a:bodyPr/>
                    <a:lstStyle/>
                    <a:p>
                      <a:pPr indent="0" lvl="0" marL="0" rtl="0" algn="l">
                        <a:spcBef>
                          <a:spcPts val="0"/>
                        </a:spcBef>
                        <a:spcAft>
                          <a:spcPts val="0"/>
                        </a:spcAft>
                        <a:buNone/>
                      </a:pPr>
                      <a:r>
                        <a:rPr b="1" lang="en" sz="1200">
                          <a:solidFill>
                            <a:srgbClr val="C65911"/>
                          </a:solidFill>
                          <a:latin typeface="Calibri"/>
                          <a:ea typeface="Calibri"/>
                          <a:cs typeface="Calibri"/>
                          <a:sym typeface="Calibri"/>
                        </a:rPr>
                        <a:t>Field</a:t>
                      </a:r>
                      <a:endParaRPr b="1"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C65911"/>
                          </a:solidFill>
                          <a:latin typeface="Calibri"/>
                          <a:ea typeface="Calibri"/>
                          <a:cs typeface="Calibri"/>
                          <a:sym typeface="Calibri"/>
                        </a:rPr>
                        <a:t>Description</a:t>
                      </a:r>
                      <a:endParaRPr b="1"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customerID</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4D6"/>
                    </a:solidFill>
                  </a:tcPr>
                </a:tc>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A unique identifier for each customer</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4D6"/>
                    </a:solidFill>
                  </a:tcPr>
                </a:tc>
              </a:tr>
              <a:tr h="200025">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gender</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Customer's gender (Male or Female)</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SeniorCitizen</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4D6"/>
                    </a:solidFill>
                  </a:tcPr>
                </a:tc>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Whether the customer is a senior citizen (1) or not (0)</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4D6"/>
                    </a:solidFill>
                  </a:tcPr>
                </a:tc>
              </a:tr>
              <a:tr h="200025">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Partner</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Whether the customer has a partner (Yes or No)</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Dependents</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4D6"/>
                    </a:solidFill>
                  </a:tcPr>
                </a:tc>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Whether the customer has dependents (Yes or No)</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4D6"/>
                    </a:solidFill>
                  </a:tcPr>
                </a:tc>
              </a:tr>
              <a:tr h="200025">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tenure</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The number of months the customer has stayed with the company</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PhoneService</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4D6"/>
                    </a:solidFill>
                  </a:tcPr>
                </a:tc>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Whether the customer has phone service (Yes or No)</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4D6"/>
                    </a:solidFill>
                  </a:tcPr>
                </a:tc>
              </a:tr>
              <a:tr h="200025">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MultipleLines</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Whether the customer has multiple lines (Yes, No, or No phone service)</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InternetService</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4D6"/>
                    </a:solidFill>
                  </a:tcPr>
                </a:tc>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Customer’s internet service provider (DSL, Fiber optic, or No)</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4D6"/>
                    </a:solidFill>
                  </a:tcPr>
                </a:tc>
              </a:tr>
              <a:tr h="200025">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OnlineSecurity</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Whether the customer has online security (Yes, No, or No internet service)</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0" y="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 Explanation</a:t>
            </a:r>
            <a:endParaRPr/>
          </a:p>
        </p:txBody>
      </p:sp>
      <p:graphicFrame>
        <p:nvGraphicFramePr>
          <p:cNvPr id="110" name="Google Shape;110;p18"/>
          <p:cNvGraphicFramePr/>
          <p:nvPr/>
        </p:nvGraphicFramePr>
        <p:xfrm>
          <a:off x="110900" y="1688475"/>
          <a:ext cx="3000000" cy="3000000"/>
        </p:xfrm>
        <a:graphic>
          <a:graphicData uri="http://schemas.openxmlformats.org/drawingml/2006/table">
            <a:tbl>
              <a:tblPr>
                <a:noFill/>
                <a:tableStyleId>{CE0194CF-2C10-4698-AAD1-22CDBDE2F732}</a:tableStyleId>
              </a:tblPr>
              <a:tblGrid>
                <a:gridCol w="1348450"/>
                <a:gridCol w="7453450"/>
              </a:tblGrid>
              <a:tr h="275950">
                <a:tc>
                  <a:txBody>
                    <a:bodyPr/>
                    <a:lstStyle/>
                    <a:p>
                      <a:pPr indent="0" lvl="0" marL="0" rtl="0" algn="l">
                        <a:spcBef>
                          <a:spcPts val="0"/>
                        </a:spcBef>
                        <a:spcAft>
                          <a:spcPts val="0"/>
                        </a:spcAft>
                        <a:buNone/>
                      </a:pPr>
                      <a:r>
                        <a:rPr b="1" lang="en" sz="1200">
                          <a:solidFill>
                            <a:srgbClr val="C65911"/>
                          </a:solidFill>
                          <a:latin typeface="Calibri"/>
                          <a:ea typeface="Calibri"/>
                          <a:cs typeface="Calibri"/>
                          <a:sym typeface="Calibri"/>
                        </a:rPr>
                        <a:t>Field</a:t>
                      </a:r>
                      <a:endParaRPr b="1"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C65911"/>
                          </a:solidFill>
                          <a:latin typeface="Calibri"/>
                          <a:ea typeface="Calibri"/>
                          <a:cs typeface="Calibri"/>
                          <a:sym typeface="Calibri"/>
                        </a:rPr>
                        <a:t>Description</a:t>
                      </a:r>
                      <a:endParaRPr b="1"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39000">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OnlineBackup</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4D6"/>
                    </a:solidFill>
                  </a:tcPr>
                </a:tc>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Whether the customer has online backup (Yes, No, or No internet service)</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4D6"/>
                    </a:solidFill>
                  </a:tcPr>
                </a:tc>
              </a:tr>
              <a:tr h="200025">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DeviceProtection</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Whether the customer has device protection (Yes, No, or No internet service)</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TechSupport</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4D6"/>
                    </a:solidFill>
                  </a:tcPr>
                </a:tc>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Whether the customer has tech support (Yes, No, or No internet service)</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4D6"/>
                    </a:solidFill>
                  </a:tcPr>
                </a:tc>
              </a:tr>
              <a:tr h="200025">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StreamingTV</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Whether the customer has streaming TV (Yes, No, or No internet service)</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StreamingMovies</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4D6"/>
                    </a:solidFill>
                  </a:tcPr>
                </a:tc>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Whether the customer has streaming movies (Yes, No, or No internet service)</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4D6"/>
                    </a:solidFill>
                  </a:tcPr>
                </a:tc>
              </a:tr>
              <a:tr h="224700">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Contract</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The contract term of the customer (Month-to-month, One year, or Two year)</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PaperlessBilling</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4D6"/>
                    </a:solidFill>
                  </a:tcPr>
                </a:tc>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Whether the customer has paperless billing (Yes or No)</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4D6"/>
                    </a:solidFill>
                  </a:tcPr>
                </a:tc>
              </a:tr>
              <a:tr h="200025">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PaymentMethod</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The customer’s payment method (Electronic check, Mailed check, Bank transfer (automatic), or Credit card (automatic))</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MonthlyCharges</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4D6"/>
                    </a:solidFill>
                  </a:tcPr>
                </a:tc>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The amount charged to the customer monthly</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4D6"/>
                    </a:solidFill>
                  </a:tcPr>
                </a:tc>
              </a:tr>
              <a:tr h="200025">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TotalCharges</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The total amount charged to the customer</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17375">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Churn</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4D6"/>
                    </a:solidFill>
                  </a:tcPr>
                </a:tc>
                <a:tc>
                  <a:txBody>
                    <a:bodyPr/>
                    <a:lstStyle/>
                    <a:p>
                      <a:pPr indent="0" lvl="0" marL="0" rtl="0" algn="l">
                        <a:spcBef>
                          <a:spcPts val="0"/>
                        </a:spcBef>
                        <a:spcAft>
                          <a:spcPts val="0"/>
                        </a:spcAft>
                        <a:buNone/>
                      </a:pPr>
                      <a:r>
                        <a:rPr lang="en" sz="1200">
                          <a:solidFill>
                            <a:srgbClr val="C65911"/>
                          </a:solidFill>
                          <a:latin typeface="Calibri"/>
                          <a:ea typeface="Calibri"/>
                          <a:cs typeface="Calibri"/>
                          <a:sym typeface="Calibri"/>
                        </a:rPr>
                        <a:t>Whether the customer churned (Yes or No) - This is the target variable</a:t>
                      </a:r>
                      <a:endParaRPr sz="1200">
                        <a:solidFill>
                          <a:srgbClr val="C65911"/>
                        </a:solidFill>
                        <a:latin typeface="Calibri"/>
                        <a:ea typeface="Calibri"/>
                        <a:cs typeface="Calibri"/>
                        <a:sym typeface="Calibri"/>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CE4D6"/>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226075" y="357800"/>
            <a:ext cx="2808000" cy="160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Processing </a:t>
            </a:r>
            <a:endParaRPr/>
          </a:p>
        </p:txBody>
      </p:sp>
      <p:sp>
        <p:nvSpPr>
          <p:cNvPr id="116" name="Google Shape;116;p19"/>
          <p:cNvSpPr txBox="1"/>
          <p:nvPr>
            <p:ph idx="1" type="body"/>
          </p:nvPr>
        </p:nvSpPr>
        <p:spPr>
          <a:xfrm>
            <a:off x="226075" y="524700"/>
            <a:ext cx="2808000" cy="410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17" name="Google Shape;117;p19"/>
          <p:cNvSpPr txBox="1"/>
          <p:nvPr/>
        </p:nvSpPr>
        <p:spPr>
          <a:xfrm>
            <a:off x="3709825" y="236475"/>
            <a:ext cx="52617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 data was </a:t>
            </a:r>
            <a:r>
              <a:rPr lang="en">
                <a:latin typeface="Roboto"/>
                <a:ea typeface="Roboto"/>
                <a:cs typeface="Roboto"/>
                <a:sym typeface="Roboto"/>
              </a:rPr>
              <a:t>preprocess </a:t>
            </a:r>
            <a:r>
              <a:rPr lang="en">
                <a:latin typeface="Roboto"/>
                <a:ea typeface="Roboto"/>
                <a:cs typeface="Roboto"/>
                <a:sym typeface="Roboto"/>
              </a:rPr>
              <a:t>by converting the non numerical object to integer </a:t>
            </a:r>
            <a:r>
              <a:rPr lang="en">
                <a:latin typeface="Roboto"/>
                <a:ea typeface="Roboto"/>
                <a:cs typeface="Roboto"/>
                <a:sym typeface="Roboto"/>
              </a:rPr>
              <a:t>objects</a:t>
            </a:r>
            <a:r>
              <a:rPr lang="en">
                <a:latin typeface="Roboto"/>
                <a:ea typeface="Roboto"/>
                <a:cs typeface="Roboto"/>
                <a:sym typeface="Roboto"/>
              </a:rPr>
              <a:t> by using label encoder function.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During the EDA Phase of the project we observed that there is an unbalance in the data set. The ratio of the churn to no churn was in the ratio of 3:1 . In order to handle the unbalance we used sampling technique called SMOTE-ENN.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Then feature scaling called Min-Max was applied </a:t>
            </a:r>
            <a:endParaRPr>
              <a:latin typeface="Roboto"/>
              <a:ea typeface="Roboto"/>
              <a:cs typeface="Roboto"/>
              <a:sym typeface="Roboto"/>
            </a:endParaRPr>
          </a:p>
        </p:txBody>
      </p:sp>
      <p:pic>
        <p:nvPicPr>
          <p:cNvPr id="118" name="Google Shape;118;p19"/>
          <p:cNvPicPr preferRelativeResize="0"/>
          <p:nvPr/>
        </p:nvPicPr>
        <p:blipFill>
          <a:blip r:embed="rId3">
            <a:alphaModFix/>
          </a:blip>
          <a:stretch>
            <a:fillRect/>
          </a:stretch>
        </p:blipFill>
        <p:spPr>
          <a:xfrm>
            <a:off x="3391425" y="2145075"/>
            <a:ext cx="2046326" cy="1511100"/>
          </a:xfrm>
          <a:prstGeom prst="rect">
            <a:avLst/>
          </a:prstGeom>
          <a:noFill/>
          <a:ln>
            <a:noFill/>
          </a:ln>
        </p:spPr>
      </p:pic>
      <p:pic>
        <p:nvPicPr>
          <p:cNvPr id="119" name="Google Shape;119;p19"/>
          <p:cNvPicPr preferRelativeResize="0"/>
          <p:nvPr/>
        </p:nvPicPr>
        <p:blipFill>
          <a:blip r:embed="rId4">
            <a:alphaModFix/>
          </a:blip>
          <a:stretch>
            <a:fillRect/>
          </a:stretch>
        </p:blipFill>
        <p:spPr>
          <a:xfrm>
            <a:off x="5570076" y="2145075"/>
            <a:ext cx="3401449" cy="1757751"/>
          </a:xfrm>
          <a:prstGeom prst="rect">
            <a:avLst/>
          </a:prstGeom>
          <a:noFill/>
          <a:ln>
            <a:noFill/>
          </a:ln>
        </p:spPr>
      </p:pic>
      <p:pic>
        <p:nvPicPr>
          <p:cNvPr id="120" name="Google Shape;120;p19"/>
          <p:cNvPicPr preferRelativeResize="0"/>
          <p:nvPr/>
        </p:nvPicPr>
        <p:blipFill>
          <a:blip r:embed="rId5">
            <a:alphaModFix/>
          </a:blip>
          <a:stretch>
            <a:fillRect/>
          </a:stretch>
        </p:blipFill>
        <p:spPr>
          <a:xfrm>
            <a:off x="5795100" y="3978125"/>
            <a:ext cx="3176425" cy="1165375"/>
          </a:xfrm>
          <a:prstGeom prst="rect">
            <a:avLst/>
          </a:prstGeom>
          <a:noFill/>
          <a:ln>
            <a:noFill/>
          </a:ln>
        </p:spPr>
      </p:pic>
      <p:pic>
        <p:nvPicPr>
          <p:cNvPr id="121" name="Google Shape;121;p19"/>
          <p:cNvPicPr preferRelativeResize="0"/>
          <p:nvPr/>
        </p:nvPicPr>
        <p:blipFill>
          <a:blip r:embed="rId6">
            <a:alphaModFix/>
          </a:blip>
          <a:stretch>
            <a:fillRect/>
          </a:stretch>
        </p:blipFill>
        <p:spPr>
          <a:xfrm>
            <a:off x="3391425" y="3777800"/>
            <a:ext cx="2082075" cy="1289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Correlation</a:t>
            </a:r>
            <a:r>
              <a:rPr lang="en"/>
              <a:t> Matrix</a:t>
            </a:r>
            <a:endParaRPr/>
          </a:p>
        </p:txBody>
      </p:sp>
      <p:sp>
        <p:nvSpPr>
          <p:cNvPr id="127" name="Google Shape;127;p20"/>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8" name="Google Shape;128;p20"/>
          <p:cNvPicPr preferRelativeResize="0"/>
          <p:nvPr/>
        </p:nvPicPr>
        <p:blipFill>
          <a:blip r:embed="rId3">
            <a:alphaModFix/>
          </a:blip>
          <a:stretch>
            <a:fillRect/>
          </a:stretch>
        </p:blipFill>
        <p:spPr>
          <a:xfrm>
            <a:off x="3186478" y="152400"/>
            <a:ext cx="5569753" cy="48386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MODELS</a:t>
            </a:r>
            <a:endParaRPr/>
          </a:p>
        </p:txBody>
      </p:sp>
      <p:sp>
        <p:nvSpPr>
          <p:cNvPr id="134" name="Google Shape;134;p21"/>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35" name="Google Shape;135;p21"/>
          <p:cNvSpPr txBox="1"/>
          <p:nvPr/>
        </p:nvSpPr>
        <p:spPr>
          <a:xfrm>
            <a:off x="4389700" y="561650"/>
            <a:ext cx="42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6" name="Google Shape;136;p21"/>
          <p:cNvSpPr txBox="1"/>
          <p:nvPr/>
        </p:nvSpPr>
        <p:spPr>
          <a:xfrm>
            <a:off x="4197575" y="1381950"/>
            <a:ext cx="42567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Roboto"/>
              <a:buChar char="●"/>
            </a:pPr>
            <a:r>
              <a:rPr lang="en">
                <a:solidFill>
                  <a:schemeClr val="dk2"/>
                </a:solidFill>
                <a:highlight>
                  <a:schemeClr val="lt1"/>
                </a:highlight>
                <a:latin typeface="Roboto"/>
                <a:ea typeface="Roboto"/>
                <a:cs typeface="Roboto"/>
                <a:sym typeface="Roboto"/>
              </a:rPr>
              <a:t>LDA</a:t>
            </a:r>
            <a:endParaRPr>
              <a:solidFill>
                <a:schemeClr val="dk2"/>
              </a:solidFill>
              <a:highlight>
                <a:schemeClr val="lt1"/>
              </a:highlight>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highlight>
                  <a:schemeClr val="lt1"/>
                </a:highlight>
                <a:latin typeface="Roboto"/>
                <a:ea typeface="Roboto"/>
                <a:cs typeface="Roboto"/>
                <a:sym typeface="Roboto"/>
              </a:rPr>
              <a:t>XGboost</a:t>
            </a:r>
            <a:endParaRPr>
              <a:solidFill>
                <a:schemeClr val="dk2"/>
              </a:solidFill>
              <a:highlight>
                <a:schemeClr val="lt1"/>
              </a:highlight>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highlight>
                  <a:schemeClr val="lt1"/>
                </a:highlight>
                <a:latin typeface="Roboto"/>
                <a:ea typeface="Roboto"/>
                <a:cs typeface="Roboto"/>
                <a:sym typeface="Roboto"/>
              </a:rPr>
              <a:t>SVM</a:t>
            </a:r>
            <a:endParaRPr>
              <a:solidFill>
                <a:schemeClr val="dk2"/>
              </a:solidFill>
              <a:highlight>
                <a:schemeClr val="lt1"/>
              </a:highlight>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highlight>
                  <a:schemeClr val="lt1"/>
                </a:highlight>
                <a:latin typeface="Roboto"/>
                <a:ea typeface="Roboto"/>
                <a:cs typeface="Roboto"/>
                <a:sym typeface="Roboto"/>
              </a:rPr>
              <a:t>ADA BOOST</a:t>
            </a:r>
            <a:endParaRPr>
              <a:solidFill>
                <a:schemeClr val="dk2"/>
              </a:solidFill>
              <a:highlight>
                <a:schemeClr val="lt1"/>
              </a:highlight>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highlight>
                  <a:schemeClr val="lt1"/>
                </a:highlight>
                <a:latin typeface="Roboto"/>
                <a:ea typeface="Roboto"/>
                <a:cs typeface="Roboto"/>
                <a:sym typeface="Roboto"/>
              </a:rPr>
              <a:t>Neural Network</a:t>
            </a:r>
            <a:endParaRPr>
              <a:solidFill>
                <a:schemeClr val="dk2"/>
              </a:solidFill>
              <a:highlight>
                <a:schemeClr val="lt1"/>
              </a:highlight>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highlight>
                  <a:schemeClr val="lt1"/>
                </a:highlight>
                <a:latin typeface="Roboto"/>
                <a:ea typeface="Roboto"/>
                <a:cs typeface="Roboto"/>
                <a:sym typeface="Roboto"/>
              </a:rPr>
              <a:t>Neural Network with grid search</a:t>
            </a:r>
            <a:endParaRPr>
              <a:solidFill>
                <a:schemeClr val="dk2"/>
              </a:solidFill>
              <a:highlight>
                <a:schemeClr val="lt1"/>
              </a:highlight>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highlight>
                  <a:schemeClr val="lt1"/>
                </a:highlight>
                <a:latin typeface="Roboto"/>
                <a:ea typeface="Roboto"/>
                <a:cs typeface="Roboto"/>
                <a:sym typeface="Roboto"/>
              </a:rPr>
              <a:t>Label prop</a:t>
            </a:r>
            <a:endParaRPr>
              <a:solidFill>
                <a:schemeClr val="dk2"/>
              </a:solidFill>
              <a:highlight>
                <a:schemeClr val="lt1"/>
              </a:highlight>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highlight>
                  <a:schemeClr val="lt1"/>
                </a:highlight>
                <a:latin typeface="Roboto"/>
                <a:ea typeface="Roboto"/>
                <a:cs typeface="Roboto"/>
                <a:sym typeface="Roboto"/>
              </a:rPr>
              <a:t>Naive </a:t>
            </a:r>
            <a:r>
              <a:rPr lang="en">
                <a:solidFill>
                  <a:schemeClr val="dk2"/>
                </a:solidFill>
                <a:highlight>
                  <a:schemeClr val="lt1"/>
                </a:highlight>
                <a:latin typeface="Roboto"/>
                <a:ea typeface="Roboto"/>
                <a:cs typeface="Roboto"/>
                <a:sym typeface="Roboto"/>
              </a:rPr>
              <a:t>bayes</a:t>
            </a:r>
            <a:endParaRPr>
              <a:solidFill>
                <a:schemeClr val="dk2"/>
              </a:solidFill>
              <a:highlight>
                <a:schemeClr val="lt1"/>
              </a:highlight>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highlight>
                  <a:schemeClr val="lt1"/>
                </a:highlight>
                <a:latin typeface="Roboto"/>
                <a:ea typeface="Roboto"/>
                <a:cs typeface="Roboto"/>
                <a:sym typeface="Roboto"/>
              </a:rPr>
              <a:t>KNN</a:t>
            </a:r>
            <a:endParaRPr>
              <a:solidFill>
                <a:schemeClr val="dk2"/>
              </a:solidFill>
              <a:highlight>
                <a:schemeClr val="lt1"/>
              </a:highlight>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highlight>
                  <a:schemeClr val="lt1"/>
                </a:highlight>
                <a:latin typeface="Roboto"/>
                <a:ea typeface="Roboto"/>
                <a:cs typeface="Roboto"/>
                <a:sym typeface="Roboto"/>
              </a:rPr>
              <a:t>Random Forest</a:t>
            </a:r>
            <a:endParaRPr>
              <a:solidFill>
                <a:schemeClr val="dk2"/>
              </a:solidFill>
              <a:highlight>
                <a:schemeClr val="lt1"/>
              </a:highlight>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highlight>
                  <a:schemeClr val="lt1"/>
                </a:highlight>
                <a:latin typeface="Roboto"/>
                <a:ea typeface="Roboto"/>
                <a:cs typeface="Roboto"/>
                <a:sym typeface="Roboto"/>
              </a:rPr>
              <a:t>Decision Tree</a:t>
            </a:r>
            <a:endParaRPr>
              <a:solidFill>
                <a:schemeClr val="dk2"/>
              </a:solidFill>
              <a:highlight>
                <a:schemeClr val="lt1"/>
              </a:highlight>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highlight>
                  <a:schemeClr val="lt1"/>
                </a:highlight>
                <a:latin typeface="Roboto"/>
                <a:ea typeface="Roboto"/>
                <a:cs typeface="Roboto"/>
                <a:sym typeface="Roboto"/>
              </a:rPr>
              <a:t>Logistic Regression</a:t>
            </a:r>
            <a:endParaRPr>
              <a:solidFill>
                <a:schemeClr val="dk2"/>
              </a:solidFill>
              <a:highlight>
                <a:schemeClr val="lt1"/>
              </a:highlight>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highlight>
                  <a:schemeClr val="lt1"/>
                </a:highlight>
                <a:latin typeface="Roboto"/>
                <a:ea typeface="Roboto"/>
                <a:cs typeface="Roboto"/>
                <a:sym typeface="Roboto"/>
              </a:rPr>
              <a:t>Bagging Classifier</a:t>
            </a:r>
            <a:endParaRPr>
              <a:solidFill>
                <a:schemeClr val="dk2"/>
              </a:solidFill>
              <a:highlight>
                <a:schemeClr val="lt1"/>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Metrics</a:t>
            </a:r>
            <a:endParaRPr/>
          </a:p>
        </p:txBody>
      </p:sp>
      <p:sp>
        <p:nvSpPr>
          <p:cNvPr id="142" name="Google Shape;142;p22"/>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43" name="Google Shape;143;p22"/>
          <p:cNvSpPr txBox="1"/>
          <p:nvPr/>
        </p:nvSpPr>
        <p:spPr>
          <a:xfrm>
            <a:off x="4522725" y="1311200"/>
            <a:ext cx="42567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Accuracy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Balanced Accuracy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ROC AUC score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F1 score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Precision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Recall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Cohen’s Kappa</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