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79" autoAdjust="0"/>
    <p:restoredTop sz="73146" autoAdjust="0"/>
  </p:normalViewPr>
  <p:slideViewPr>
    <p:cSldViewPr>
      <p:cViewPr varScale="1">
        <p:scale>
          <a:sx n="40" d="100"/>
          <a:sy n="40" d="100"/>
        </p:scale>
        <p:origin x="850" y="44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Praneeth\Downloads\Task%203_Final%20Content%20Data%20set.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raneeth\Downloads\Task%203_Final%20Content%20Data%20set.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IN"/>
              <a:t>Top</a:t>
            </a:r>
            <a:r>
              <a:rPr lang="en-IN" baseline="0"/>
              <a:t> 5 categories</a:t>
            </a:r>
            <a:endParaRPr lang="en-IN"/>
          </a:p>
        </c:rich>
      </c:tx>
      <c:layout>
        <c:manualLayout>
          <c:xMode val="edge"/>
          <c:yMode val="edge"/>
          <c:x val="0.34927077865266848"/>
          <c:y val="9.2592592592592587E-3"/>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barChart>
        <c:barDir val="bar"/>
        <c:grouping val="clustered"/>
        <c:varyColors val="0"/>
        <c:ser>
          <c:idx val="0"/>
          <c:order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Sheet1!$A$1:$A$6</c:f>
              <c:strCache>
                <c:ptCount val="6"/>
                <c:pt idx="0">
                  <c:v>animals</c:v>
                </c:pt>
                <c:pt idx="1">
                  <c:v>cooking</c:v>
                </c:pt>
                <c:pt idx="2">
                  <c:v>culture</c:v>
                </c:pt>
                <c:pt idx="3">
                  <c:v>dogs</c:v>
                </c:pt>
                <c:pt idx="4">
                  <c:v>education</c:v>
                </c:pt>
                <c:pt idx="5">
                  <c:v>fitness</c:v>
                </c:pt>
              </c:strCache>
            </c:strRef>
          </c:cat>
          <c:val>
            <c:numRef>
              <c:f>Sheet1!$B$1:$B$6</c:f>
              <c:numCache>
                <c:formatCode>General</c:formatCode>
                <c:ptCount val="6"/>
                <c:pt idx="0">
                  <c:v>74965</c:v>
                </c:pt>
                <c:pt idx="1">
                  <c:v>64756</c:v>
                </c:pt>
                <c:pt idx="2">
                  <c:v>52511</c:v>
                </c:pt>
                <c:pt idx="4">
                  <c:v>57436</c:v>
                </c:pt>
                <c:pt idx="5">
                  <c:v>55323</c:v>
                </c:pt>
              </c:numCache>
            </c:numRef>
          </c:val>
          <c:extLst>
            <c:ext xmlns:c16="http://schemas.microsoft.com/office/drawing/2014/chart" uri="{C3380CC4-5D6E-409C-BE32-E72D297353CC}">
              <c16:uniqueId val="{00000000-6ACF-4BBD-A74D-78E9D9DB1516}"/>
            </c:ext>
          </c:extLst>
        </c:ser>
        <c:ser>
          <c:idx val="1"/>
          <c:order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Sheet1!$A$1:$A$6</c:f>
              <c:strCache>
                <c:ptCount val="6"/>
                <c:pt idx="0">
                  <c:v>animals</c:v>
                </c:pt>
                <c:pt idx="1">
                  <c:v>cooking</c:v>
                </c:pt>
                <c:pt idx="2">
                  <c:v>culture</c:v>
                </c:pt>
                <c:pt idx="3">
                  <c:v>dogs</c:v>
                </c:pt>
                <c:pt idx="4">
                  <c:v>education</c:v>
                </c:pt>
                <c:pt idx="5">
                  <c:v>fitness</c:v>
                </c:pt>
              </c:strCache>
            </c:strRef>
          </c:cat>
          <c:val>
            <c:numRef>
              <c:f>Sheet1!$C$1:$C$6</c:f>
              <c:numCache>
                <c:formatCode>General</c:formatCode>
                <c:ptCount val="6"/>
                <c:pt idx="0">
                  <c:v>1897</c:v>
                </c:pt>
                <c:pt idx="1">
                  <c:v>1664</c:v>
                </c:pt>
                <c:pt idx="2">
                  <c:v>1676</c:v>
                </c:pt>
                <c:pt idx="3">
                  <c:v>1338</c:v>
                </c:pt>
                <c:pt idx="4">
                  <c:v>1433</c:v>
                </c:pt>
                <c:pt idx="5">
                  <c:v>1395</c:v>
                </c:pt>
              </c:numCache>
            </c:numRef>
          </c:val>
          <c:extLst>
            <c:ext xmlns:c16="http://schemas.microsoft.com/office/drawing/2014/chart" uri="{C3380CC4-5D6E-409C-BE32-E72D297353CC}">
              <c16:uniqueId val="{00000001-6ACF-4BBD-A74D-78E9D9DB1516}"/>
            </c:ext>
          </c:extLst>
        </c:ser>
        <c:dLbls>
          <c:dLblPos val="outEnd"/>
          <c:showLegendKey val="0"/>
          <c:showVal val="1"/>
          <c:showCatName val="0"/>
          <c:showSerName val="0"/>
          <c:showPercent val="0"/>
          <c:showBubbleSize val="0"/>
        </c:dLbls>
        <c:gapWidth val="100"/>
        <c:axId val="1350554239"/>
        <c:axId val="1350549919"/>
      </c:barChart>
      <c:catAx>
        <c:axId val="1350554239"/>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350549919"/>
        <c:crosses val="autoZero"/>
        <c:auto val="1"/>
        <c:lblAlgn val="ctr"/>
        <c:lblOffset val="100"/>
        <c:noMultiLvlLbl val="0"/>
      </c:catAx>
      <c:valAx>
        <c:axId val="135054991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35055423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708792650918634"/>
          <c:y val="6.4814814814814811E-2"/>
          <c:w val="0.53888888888888886"/>
          <c:h val="0.89814814814814814"/>
        </c:manualLayout>
      </c:layout>
      <c:pieChart>
        <c:varyColors val="1"/>
        <c:ser>
          <c:idx val="0"/>
          <c:order val="0"/>
          <c:dPt>
            <c:idx val="0"/>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9286-4CF7-A215-826C94536E0C}"/>
              </c:ext>
            </c:extLst>
          </c:dPt>
          <c:dPt>
            <c:idx val="1"/>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9286-4CF7-A215-826C94536E0C}"/>
              </c:ext>
            </c:extLst>
          </c:dPt>
          <c:dPt>
            <c:idx val="2"/>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9286-4CF7-A215-826C94536E0C}"/>
              </c:ext>
            </c:extLst>
          </c:dPt>
          <c:dPt>
            <c:idx val="3"/>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9286-4CF7-A215-826C94536E0C}"/>
              </c:ext>
            </c:extLst>
          </c:dPt>
          <c:dPt>
            <c:idx val="4"/>
            <c:bubble3D val="0"/>
            <c:spPr>
              <a:solidFill>
                <a:schemeClr val="accent4">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9286-4CF7-A215-826C94536E0C}"/>
              </c:ext>
            </c:extLst>
          </c:dPt>
          <c:dPt>
            <c:idx val="5"/>
            <c:bubble3D val="0"/>
            <c:spPr>
              <a:solidFill>
                <a:schemeClr val="accent6">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9286-4CF7-A215-826C94536E0C}"/>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Sheet1!$A$1:$A$6</c:f>
              <c:strCache>
                <c:ptCount val="6"/>
                <c:pt idx="0">
                  <c:v>animals</c:v>
                </c:pt>
                <c:pt idx="1">
                  <c:v>cooking</c:v>
                </c:pt>
                <c:pt idx="2">
                  <c:v>culture</c:v>
                </c:pt>
                <c:pt idx="3">
                  <c:v>dogs</c:v>
                </c:pt>
                <c:pt idx="4">
                  <c:v>education</c:v>
                </c:pt>
                <c:pt idx="5">
                  <c:v>fitness</c:v>
                </c:pt>
              </c:strCache>
            </c:strRef>
          </c:cat>
          <c:val>
            <c:numRef>
              <c:f>Sheet1!$B$1:$B$6</c:f>
              <c:numCache>
                <c:formatCode>General</c:formatCode>
                <c:ptCount val="6"/>
                <c:pt idx="0">
                  <c:v>74965</c:v>
                </c:pt>
                <c:pt idx="1">
                  <c:v>64756</c:v>
                </c:pt>
                <c:pt idx="2">
                  <c:v>52511</c:v>
                </c:pt>
                <c:pt idx="4">
                  <c:v>57436</c:v>
                </c:pt>
                <c:pt idx="5">
                  <c:v>55323</c:v>
                </c:pt>
              </c:numCache>
            </c:numRef>
          </c:val>
          <c:extLst>
            <c:ext xmlns:c16="http://schemas.microsoft.com/office/drawing/2014/chart" uri="{C3380CC4-5D6E-409C-BE32-E72D297353CC}">
              <c16:uniqueId val="{0000000C-9286-4CF7-A215-826C94536E0C}"/>
            </c:ext>
          </c:extLst>
        </c:ser>
        <c:ser>
          <c:idx val="1"/>
          <c:order val="1"/>
          <c:dPt>
            <c:idx val="0"/>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E-9286-4CF7-A215-826C94536E0C}"/>
              </c:ext>
            </c:extLst>
          </c:dPt>
          <c:dPt>
            <c:idx val="1"/>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0-9286-4CF7-A215-826C94536E0C}"/>
              </c:ext>
            </c:extLst>
          </c:dPt>
          <c:dPt>
            <c:idx val="2"/>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2-9286-4CF7-A215-826C94536E0C}"/>
              </c:ext>
            </c:extLst>
          </c:dPt>
          <c:dPt>
            <c:idx val="3"/>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4-9286-4CF7-A215-826C94536E0C}"/>
              </c:ext>
            </c:extLst>
          </c:dPt>
          <c:dPt>
            <c:idx val="4"/>
            <c:bubble3D val="0"/>
            <c:spPr>
              <a:solidFill>
                <a:schemeClr val="accent4">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6-9286-4CF7-A215-826C94536E0C}"/>
              </c:ext>
            </c:extLst>
          </c:dPt>
          <c:dPt>
            <c:idx val="5"/>
            <c:bubble3D val="0"/>
            <c:spPr>
              <a:solidFill>
                <a:schemeClr val="accent6">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8-9286-4CF7-A215-826C94536E0C}"/>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Sheet1!$A$1:$A$6</c:f>
              <c:strCache>
                <c:ptCount val="6"/>
                <c:pt idx="0">
                  <c:v>animals</c:v>
                </c:pt>
                <c:pt idx="1">
                  <c:v>cooking</c:v>
                </c:pt>
                <c:pt idx="2">
                  <c:v>culture</c:v>
                </c:pt>
                <c:pt idx="3">
                  <c:v>dogs</c:v>
                </c:pt>
                <c:pt idx="4">
                  <c:v>education</c:v>
                </c:pt>
                <c:pt idx="5">
                  <c:v>fitness</c:v>
                </c:pt>
              </c:strCache>
            </c:strRef>
          </c:cat>
          <c:val>
            <c:numRef>
              <c:f>Sheet1!$C$1:$C$6</c:f>
              <c:numCache>
                <c:formatCode>General</c:formatCode>
                <c:ptCount val="6"/>
                <c:pt idx="0">
                  <c:v>1897</c:v>
                </c:pt>
                <c:pt idx="1">
                  <c:v>1664</c:v>
                </c:pt>
                <c:pt idx="2">
                  <c:v>1676</c:v>
                </c:pt>
                <c:pt idx="3">
                  <c:v>1338</c:v>
                </c:pt>
                <c:pt idx="4">
                  <c:v>1433</c:v>
                </c:pt>
                <c:pt idx="5">
                  <c:v>1395</c:v>
                </c:pt>
              </c:numCache>
            </c:numRef>
          </c:val>
          <c:extLst>
            <c:ext xmlns:c16="http://schemas.microsoft.com/office/drawing/2014/chart" uri="{C3380CC4-5D6E-409C-BE32-E72D297353CC}">
              <c16:uniqueId val="{00000019-9286-4CF7-A215-826C94536E0C}"/>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0">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[Social</a:t>
            </a:r>
            <a:br>
              <a:rPr lang="en-US" sz="10533" spc="-105" dirty="0">
                <a:solidFill>
                  <a:srgbClr val="FFFFFF"/>
                </a:solidFill>
                <a:latin typeface="Graphik Regular" panose="020B0503030202060203" pitchFamily="34" charset="0"/>
              </a:rPr>
            </a:br>
            <a:r>
              <a:rPr lang="en-US" sz="10533" spc="-105" dirty="0" err="1">
                <a:solidFill>
                  <a:srgbClr val="FFFFFF"/>
                </a:solidFill>
                <a:latin typeface="Graphik Regular" panose="020B0503030202060203" pitchFamily="34" charset="0"/>
              </a:rPr>
              <a:t>Bazz</a:t>
            </a:r>
            <a:r>
              <a:rPr lang="en-US" sz="10533" spc="-105" dirty="0">
                <a:solidFill>
                  <a:srgbClr val="FFFFFF"/>
                </a:solidFill>
                <a:latin typeface="Graphik Regular" panose="020B0503030202060203" pitchFamily="34" charset="0"/>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0820295" y="5229753"/>
            <a:ext cx="7467705" cy="9048520"/>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647715" y="8486303"/>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8" name="TextBox 27">
            <a:extLst>
              <a:ext uri="{FF2B5EF4-FFF2-40B4-BE49-F238E27FC236}">
                <a16:creationId xmlns:a16="http://schemas.microsoft.com/office/drawing/2014/main" id="{738EF184-A379-D340-96A1-FBD36D4BF6B6}"/>
              </a:ext>
            </a:extLst>
          </p:cNvPr>
          <p:cNvSpPr txBox="1"/>
          <p:nvPr/>
        </p:nvSpPr>
        <p:spPr>
          <a:xfrm>
            <a:off x="11201401" y="1413583"/>
            <a:ext cx="6759567" cy="8402300"/>
          </a:xfrm>
          <a:prstGeom prst="rect">
            <a:avLst/>
          </a:prstGeom>
          <a:noFill/>
        </p:spPr>
        <p:txBody>
          <a:bodyPr wrap="square" rtlCol="0">
            <a:spAutoFit/>
          </a:bodyPr>
          <a:lstStyle/>
          <a:p>
            <a:r>
              <a:rPr lang="en-US" dirty="0"/>
              <a:t>"Social buzz" typically refers to the online conversation and activity </a:t>
            </a:r>
            <a:r>
              <a:rPr lang="en-US" sz="2400" dirty="0"/>
              <a:t>around a particular topic, event, brand, or person across social media platforms. It encompasses trends, hashtags, mentions, and user engagement such as likes, shares, and comments. The summary of social buzz often includes:</a:t>
            </a:r>
          </a:p>
          <a:p>
            <a:pPr>
              <a:buFont typeface="+mj-lt"/>
              <a:buAutoNum type="arabicPeriod"/>
            </a:pPr>
            <a:r>
              <a:rPr lang="en-US" sz="2400" b="1" dirty="0"/>
              <a:t>Key Topics or Hashtags:</a:t>
            </a:r>
            <a:r>
              <a:rPr lang="en-US" sz="2400" dirty="0"/>
              <a:t> The most talked-about subjects or hashtags related to the event or topic.</a:t>
            </a:r>
          </a:p>
          <a:p>
            <a:pPr>
              <a:buFont typeface="+mj-lt"/>
              <a:buAutoNum type="arabicPeriod"/>
            </a:pPr>
            <a:r>
              <a:rPr lang="en-US" sz="2400" b="1" dirty="0"/>
              <a:t>Sentiment Analysis:</a:t>
            </a:r>
            <a:r>
              <a:rPr lang="en-US" sz="2400" dirty="0"/>
              <a:t> Whether the overall conversation is positive, negative, or neutral.</a:t>
            </a:r>
          </a:p>
          <a:p>
            <a:pPr>
              <a:buFont typeface="+mj-lt"/>
              <a:buAutoNum type="arabicPeriod"/>
            </a:pPr>
            <a:r>
              <a:rPr lang="en-US" sz="2400" b="1" dirty="0"/>
              <a:t>Volume of Mentions:</a:t>
            </a:r>
            <a:r>
              <a:rPr lang="en-US" sz="2400" dirty="0"/>
              <a:t> The total number of times the topic is mentioned across various platforms.</a:t>
            </a:r>
          </a:p>
          <a:p>
            <a:pPr>
              <a:buFont typeface="+mj-lt"/>
              <a:buAutoNum type="arabicPeriod"/>
            </a:pPr>
            <a:r>
              <a:rPr lang="en-US" sz="2400" b="1" dirty="0"/>
              <a:t>Influential Contributors:</a:t>
            </a:r>
            <a:r>
              <a:rPr lang="en-US" sz="2400" dirty="0"/>
              <a:t> Key influencers or accounts driving the conversation.</a:t>
            </a:r>
          </a:p>
          <a:p>
            <a:pPr>
              <a:buFont typeface="+mj-lt"/>
              <a:buAutoNum type="arabicPeriod"/>
            </a:pPr>
            <a:r>
              <a:rPr lang="en-US" sz="2400" b="1" dirty="0"/>
              <a:t>Engagement Metrics:</a:t>
            </a:r>
            <a:r>
              <a:rPr lang="en-US" sz="2400" dirty="0"/>
              <a:t> Data on likes, shares, comments, retweets, etc., that show how much people are interacting with the content.</a:t>
            </a:r>
          </a:p>
          <a:p>
            <a:pPr>
              <a:buFont typeface="+mj-lt"/>
              <a:buAutoNum type="arabicPeriod"/>
            </a:pPr>
            <a:r>
              <a:rPr lang="en-US" sz="2400" b="1" dirty="0"/>
              <a:t>Trends Over Time:</a:t>
            </a:r>
            <a:r>
              <a:rPr lang="en-US" sz="2400" dirty="0"/>
              <a:t> How the buzz has evolved, including spikes in conversation or declines.</a:t>
            </a:r>
          </a:p>
          <a:p>
            <a:pPr>
              <a:buFont typeface="+mj-lt"/>
              <a:buAutoNum type="arabicPeriod"/>
            </a:pPr>
            <a:r>
              <a:rPr lang="en-US" sz="2400" b="1" dirty="0"/>
              <a:t>Geographical Insights:</a:t>
            </a:r>
            <a:r>
              <a:rPr lang="en-US" sz="2400" dirty="0"/>
              <a:t> Where most of the conversation is happening, useful for global events or topics.</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209800" y="553495"/>
            <a:ext cx="12765552" cy="6898967"/>
            <a:chOff x="-1815391" y="-3967651"/>
            <a:chExt cx="17020736" cy="9198619"/>
          </a:xfrm>
        </p:grpSpPr>
        <p:sp>
          <p:nvSpPr>
            <p:cNvPr id="3" name="TextBox 3"/>
            <p:cNvSpPr txBox="1"/>
            <p:nvPr/>
          </p:nvSpPr>
          <p:spPr>
            <a:xfrm>
              <a:off x="-1483060" y="-3967651"/>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1815391" y="-1723069"/>
              <a:ext cx="17020736" cy="6954037"/>
            </a:xfrm>
            <a:prstGeom prst="rect">
              <a:avLst/>
            </a:prstGeom>
          </p:spPr>
          <p:txBody>
            <a:bodyPr wrap="square" lIns="0" tIns="0" rIns="0" bIns="0" rtlCol="0" anchor="t">
              <a:spAutoFit/>
            </a:bodyPr>
            <a:lstStyle/>
            <a:p>
              <a:pPr>
                <a:lnSpc>
                  <a:spcPts val="2660"/>
                </a:lnSpc>
              </a:pPr>
              <a:r>
                <a:rPr lang="en-US" sz="3200" b="1" spc="-19" dirty="0" err="1">
                  <a:solidFill>
                    <a:srgbClr val="A100FF"/>
                  </a:solidFill>
                  <a:latin typeface="Graphik Regular" panose="020B0503030202060203" pitchFamily="34" charset="0"/>
                </a:rPr>
                <a:t>Poject</a:t>
              </a:r>
              <a:r>
                <a:rPr lang="en-US" sz="3200" b="1" spc="-19" dirty="0">
                  <a:solidFill>
                    <a:srgbClr val="000000"/>
                  </a:solidFill>
                  <a:latin typeface="Graphik Regular" panose="020B0503030202060203" pitchFamily="34" charset="0"/>
                </a:rPr>
                <a:t> </a:t>
              </a:r>
              <a:r>
                <a:rPr lang="en-US" sz="3200" b="1" spc="-19" dirty="0">
                  <a:solidFill>
                    <a:srgbClr val="A100FF"/>
                  </a:solidFill>
                  <a:latin typeface="Graphik Regular" panose="020B0503030202060203" pitchFamily="34" charset="0"/>
                </a:rPr>
                <a:t>recap</a:t>
              </a:r>
              <a:r>
                <a:rPr lang="en-US" sz="2400" b="1" spc="-19" dirty="0">
                  <a:solidFill>
                    <a:srgbClr val="A100FF"/>
                  </a:solidFill>
                  <a:latin typeface="Graphik Regular" panose="020B0503030202060203" pitchFamily="34" charset="0"/>
                </a:rPr>
                <a:t>:</a:t>
              </a:r>
              <a:r>
                <a:rPr lang="en-US" sz="2400" b="1" spc="-19" dirty="0">
                  <a:solidFill>
                    <a:srgbClr val="000000"/>
                  </a:solidFill>
                  <a:latin typeface="Graphik Regular" panose="020B0503030202060203" pitchFamily="34" charset="0"/>
                </a:rPr>
                <a:t>-</a:t>
              </a:r>
              <a:r>
                <a:rPr lang="en-US" sz="2400" spc="-19" dirty="0">
                  <a:solidFill>
                    <a:srgbClr val="000000"/>
                  </a:solidFill>
                  <a:latin typeface="Graphik Regular" panose="020B0503030202060203" pitchFamily="34" charset="0"/>
                </a:rPr>
                <a:t>To Provide a high-level overview of the business problem we’re tacking and the precise </a:t>
              </a:r>
              <a:r>
                <a:rPr lang="en-US" sz="2400" spc="-19" dirty="0" err="1">
                  <a:solidFill>
                    <a:srgbClr val="000000"/>
                  </a:solidFill>
                  <a:latin typeface="Graphik Regular" panose="020B0503030202060203" pitchFamily="34" charset="0"/>
                </a:rPr>
                <a:t>requirments</a:t>
              </a:r>
              <a:r>
                <a:rPr lang="en-US" sz="2400" spc="-19" dirty="0">
                  <a:solidFill>
                    <a:srgbClr val="000000"/>
                  </a:solidFill>
                  <a:latin typeface="Graphik Regular" panose="020B0503030202060203" pitchFamily="34" charset="0"/>
                </a:rPr>
                <a:t> ,we will provide a summary of the entire project. </a:t>
              </a:r>
              <a:br>
                <a:rPr lang="en-US" sz="2400" spc="-19" dirty="0">
                  <a:solidFill>
                    <a:srgbClr val="000000"/>
                  </a:solidFill>
                  <a:latin typeface="Graphik Regular" panose="020B0503030202060203" pitchFamily="34" charset="0"/>
                </a:rPr>
              </a:br>
              <a:endParaRPr lang="en-US" sz="2400" b="1" spc="-19" dirty="0">
                <a:solidFill>
                  <a:srgbClr val="000000"/>
                </a:solidFill>
                <a:latin typeface="Graphik Regular" panose="020B0503030202060203" pitchFamily="34" charset="0"/>
              </a:endParaRPr>
            </a:p>
            <a:p>
              <a:pPr>
                <a:lnSpc>
                  <a:spcPts val="2660"/>
                </a:lnSpc>
              </a:pPr>
              <a:r>
                <a:rPr lang="en-US" sz="3200" b="1" spc="-19" dirty="0">
                  <a:solidFill>
                    <a:srgbClr val="A100FF"/>
                  </a:solidFill>
                  <a:latin typeface="Graphik Regular" panose="020B0503030202060203" pitchFamily="34" charset="0"/>
                </a:rPr>
                <a:t>Problem</a:t>
              </a:r>
              <a:r>
                <a:rPr lang="en-US" sz="2400" b="1" spc="-19" dirty="0">
                  <a:solidFill>
                    <a:srgbClr val="A100FF"/>
                  </a:solidFill>
                  <a:latin typeface="Graphik Regular" panose="020B0503030202060203" pitchFamily="34" charset="0"/>
                </a:rPr>
                <a:t>:</a:t>
              </a:r>
              <a:r>
                <a:rPr lang="en-US" sz="2400" b="1" spc="-19" dirty="0">
                  <a:solidFill>
                    <a:srgbClr val="000000"/>
                  </a:solidFill>
                  <a:latin typeface="Graphik Regular" panose="020B0503030202060203" pitchFamily="34" charset="0"/>
                </a:rPr>
                <a:t>- </a:t>
              </a:r>
              <a:r>
                <a:rPr lang="en-US" sz="2400" spc="-19" dirty="0">
                  <a:solidFill>
                    <a:srgbClr val="000000"/>
                  </a:solidFill>
                  <a:latin typeface="Graphik Regular" panose="020B0503030202060203" pitchFamily="34" charset="0"/>
                </a:rPr>
                <a:t>We  will get into the Particular issue that the Data Analytics team has been concentrating on and provide some context for why this is such as a significant issue.</a:t>
              </a:r>
              <a:br>
                <a:rPr lang="en-US" sz="2400" spc="-19" dirty="0">
                  <a:solidFill>
                    <a:srgbClr val="000000"/>
                  </a:solidFill>
                  <a:latin typeface="Graphik Regular" panose="020B0503030202060203" pitchFamily="34" charset="0"/>
                </a:rPr>
              </a:br>
              <a:endParaRPr lang="en-US" sz="2400" b="1" spc="-19" dirty="0">
                <a:solidFill>
                  <a:srgbClr val="000000"/>
                </a:solidFill>
                <a:latin typeface="Graphik Regular" panose="020B0503030202060203" pitchFamily="34" charset="0"/>
              </a:endParaRPr>
            </a:p>
            <a:p>
              <a:pPr>
                <a:lnSpc>
                  <a:spcPts val="2660"/>
                </a:lnSpc>
              </a:pPr>
              <a:r>
                <a:rPr lang="en-US" sz="3200" b="1" spc="-19" dirty="0">
                  <a:solidFill>
                    <a:srgbClr val="A100FF"/>
                  </a:solidFill>
                  <a:latin typeface="Graphik Regular" panose="020B0503030202060203" pitchFamily="34" charset="0"/>
                </a:rPr>
                <a:t>The Analytics team:-</a:t>
              </a:r>
              <a:r>
                <a:rPr lang="en-US" sz="2400" b="1" spc="-19" dirty="0">
                  <a:solidFill>
                    <a:srgbClr val="A100FF"/>
                  </a:solidFill>
                  <a:latin typeface="Graphik Regular" panose="020B0503030202060203" pitchFamily="34" charset="0"/>
                </a:rPr>
                <a:t> </a:t>
              </a:r>
              <a:r>
                <a:rPr lang="en-US" sz="2400" spc="-19" dirty="0">
                  <a:latin typeface="Graphik Regular" panose="020B0503030202060203" pitchFamily="34" charset="0"/>
                </a:rPr>
                <a:t>I’II start by outlining the issue and then discus the team that is in </a:t>
              </a:r>
              <a:br>
                <a:rPr lang="en-US" sz="2400" spc="-19" dirty="0">
                  <a:latin typeface="Graphik Regular" panose="020B0503030202060203" pitchFamily="34" charset="0"/>
                </a:rPr>
              </a:br>
              <a:r>
                <a:rPr lang="en-US" sz="2400" spc="-19" dirty="0">
                  <a:latin typeface="Graphik Regular" panose="020B0503030202060203" pitchFamily="34" charset="0"/>
                </a:rPr>
                <a:t>charge of handling this handling the assignment on our end.</a:t>
              </a:r>
              <a:br>
                <a:rPr lang="en-US" sz="2400" spc="-19" dirty="0">
                  <a:latin typeface="Graphik Regular" panose="020B0503030202060203" pitchFamily="34" charset="0"/>
                </a:rPr>
              </a:br>
              <a:endParaRPr lang="en-US" sz="3200" b="1" spc="-19" dirty="0">
                <a:solidFill>
                  <a:srgbClr val="A100FF"/>
                </a:solidFill>
                <a:latin typeface="Graphik Regular" panose="020B0503030202060203" pitchFamily="34" charset="0"/>
              </a:endParaRPr>
            </a:p>
            <a:p>
              <a:pPr>
                <a:lnSpc>
                  <a:spcPts val="2660"/>
                </a:lnSpc>
              </a:pPr>
              <a:r>
                <a:rPr lang="en-US" sz="3200" b="1" spc="-19" dirty="0">
                  <a:solidFill>
                    <a:srgbClr val="A100FF"/>
                  </a:solidFill>
                  <a:latin typeface="Graphik Regular" panose="020B0503030202060203" pitchFamily="34" charset="0"/>
                </a:rPr>
                <a:t>Process:- </a:t>
              </a:r>
              <a:r>
                <a:rPr lang="en-US" sz="2400" spc="-19" dirty="0">
                  <a:latin typeface="Graphik Regular" panose="020B0503030202060203" pitchFamily="34" charset="0"/>
                </a:rPr>
                <a:t>After that </a:t>
              </a:r>
              <a:r>
                <a:rPr lang="en-US" sz="2400" spc="-19" dirty="0" err="1">
                  <a:latin typeface="Graphik Regular" panose="020B0503030202060203" pitchFamily="34" charset="0"/>
                </a:rPr>
                <a:t>I’Iigo</a:t>
              </a:r>
              <a:r>
                <a:rPr lang="en-US" sz="2400" spc="-19" dirty="0">
                  <a:latin typeface="Graphik Regular" panose="020B0503030202060203" pitchFamily="34" charset="0"/>
                </a:rPr>
                <a:t> into the general steps we </a:t>
              </a:r>
              <a:r>
                <a:rPr lang="en-US" sz="2400" spc="-19" dirty="0" err="1">
                  <a:latin typeface="Graphik Regular" panose="020B0503030202060203" pitchFamily="34" charset="0"/>
                </a:rPr>
                <a:t>tookto</a:t>
              </a:r>
              <a:r>
                <a:rPr lang="en-US" sz="2400" spc="-19" dirty="0">
                  <a:latin typeface="Graphik Regular" panose="020B0503030202060203" pitchFamily="34" charset="0"/>
                </a:rPr>
                <a:t> do this assignment so you can </a:t>
              </a:r>
              <a:br>
                <a:rPr lang="en-US" sz="2400" spc="-19" dirty="0">
                  <a:latin typeface="Graphik Regular" panose="020B0503030202060203" pitchFamily="34" charset="0"/>
                </a:rPr>
              </a:br>
              <a:r>
                <a:rPr lang="en-US" sz="2400" spc="-19" dirty="0">
                  <a:latin typeface="Graphik Regular" panose="020B0503030202060203" pitchFamily="34" charset="0"/>
                </a:rPr>
                <a:t>fully understand how we approach tasks of this nature</a:t>
              </a:r>
              <a:br>
                <a:rPr lang="en-US" sz="2400" spc="-19" dirty="0">
                  <a:latin typeface="Graphik Regular" panose="020B0503030202060203" pitchFamily="34" charset="0"/>
                </a:rPr>
              </a:br>
              <a:endParaRPr lang="en-US" sz="3200" b="1" spc="-19" dirty="0">
                <a:solidFill>
                  <a:srgbClr val="A100FF"/>
                </a:solidFill>
                <a:latin typeface="Graphik Regular" panose="020B0503030202060203" pitchFamily="34" charset="0"/>
              </a:endParaRPr>
            </a:p>
            <a:p>
              <a:pPr>
                <a:lnSpc>
                  <a:spcPts val="2660"/>
                </a:lnSpc>
              </a:pPr>
              <a:r>
                <a:rPr lang="en-US" sz="3200" b="1" spc="-19" dirty="0">
                  <a:solidFill>
                    <a:srgbClr val="A100FF"/>
                  </a:solidFill>
                  <a:latin typeface="Graphik Regular" panose="020B0503030202060203" pitchFamily="34" charset="0"/>
                </a:rPr>
                <a:t>Insights &amp;:- </a:t>
              </a:r>
              <a:r>
                <a:rPr lang="en-US" sz="2400" spc="-19" dirty="0">
                  <a:latin typeface="Graphik Regular" panose="020B0503030202060203" pitchFamily="34" charset="0"/>
                </a:rPr>
                <a:t> Lastly I will review all significant findings and offer them as a collection of understandings.</a:t>
              </a:r>
              <a:endParaRPr lang="en-US" sz="3200" b="1" spc="-19" dirty="0">
                <a:solidFill>
                  <a:srgbClr val="A100FF"/>
                </a:solidFill>
                <a:latin typeface="Graphik Regular" panose="020B0503030202060203" pitchFamily="34" charset="0"/>
              </a:endParaRPr>
            </a:p>
            <a:p>
              <a:pPr>
                <a:lnSpc>
                  <a:spcPts val="2660"/>
                </a:lnSpc>
              </a:pPr>
              <a:r>
                <a:rPr lang="en-US" sz="3200" b="1" spc="-19" dirty="0">
                  <a:solidFill>
                    <a:srgbClr val="A100FF"/>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731448" y="309562"/>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5990056" y="1909667"/>
            <a:ext cx="11336179" cy="6275832"/>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601565"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3313F697-01EE-36C6-89A6-DE488F61A14B}"/>
              </a:ext>
            </a:extLst>
          </p:cNvPr>
          <p:cNvSpPr txBox="1"/>
          <p:nvPr/>
        </p:nvSpPr>
        <p:spPr>
          <a:xfrm>
            <a:off x="8912026" y="3021299"/>
            <a:ext cx="6023174" cy="3785652"/>
          </a:xfrm>
          <a:prstGeom prst="rect">
            <a:avLst/>
          </a:prstGeom>
          <a:noFill/>
        </p:spPr>
        <p:txBody>
          <a:bodyPr wrap="square" rtlCol="0">
            <a:spAutoFit/>
          </a:bodyPr>
          <a:lstStyle/>
          <a:p>
            <a:r>
              <a:rPr lang="en-US" sz="2000" b="1" dirty="0"/>
              <a:t>Social Buzz is a fast growing technology unicorn</a:t>
            </a:r>
            <a:br>
              <a:rPr lang="en-US" sz="2000" b="1" dirty="0"/>
            </a:br>
            <a:r>
              <a:rPr lang="en-US" sz="2000" b="1" dirty="0"/>
              <a:t>that need to adopt </a:t>
            </a:r>
            <a:r>
              <a:rPr lang="en-US" sz="2000" b="1" dirty="0" err="1"/>
              <a:t>quikly</a:t>
            </a:r>
            <a:r>
              <a:rPr lang="en-US" sz="2000" b="1" dirty="0"/>
              <a:t> to its global scale .</a:t>
            </a:r>
            <a:br>
              <a:rPr lang="en-US" sz="2000" b="1" dirty="0"/>
            </a:br>
            <a:r>
              <a:rPr lang="en-US" sz="2000" b="1" dirty="0"/>
              <a:t>Accenture has begun a 3 month POC focusing on</a:t>
            </a:r>
            <a:br>
              <a:rPr lang="en-US" sz="2000" b="1" dirty="0"/>
            </a:br>
            <a:r>
              <a:rPr lang="en-US" sz="2000" b="1" dirty="0"/>
              <a:t>these tasks:</a:t>
            </a:r>
            <a:br>
              <a:rPr lang="en-US" sz="2000" b="1" dirty="0"/>
            </a:br>
            <a:br>
              <a:rPr lang="en-US" sz="2000" b="1" dirty="0"/>
            </a:br>
            <a:r>
              <a:rPr lang="en-US" sz="2000" b="1" dirty="0"/>
              <a:t>        -&gt;An adult of </a:t>
            </a:r>
            <a:r>
              <a:rPr lang="en-US" sz="2000" b="1" dirty="0" err="1"/>
              <a:t>Socail</a:t>
            </a:r>
            <a:r>
              <a:rPr lang="en-US" sz="2000" b="1" dirty="0"/>
              <a:t> Buzz’s big data practice</a:t>
            </a:r>
            <a:br>
              <a:rPr lang="en-US" sz="2000" b="1" dirty="0"/>
            </a:br>
            <a:r>
              <a:rPr lang="en-US" sz="2000" b="1" dirty="0"/>
              <a:t>        </a:t>
            </a:r>
            <a:r>
              <a:rPr lang="en-US" sz="2000" b="1" dirty="0">
                <a:sym typeface="Wingdings" panose="05000000000000000000" pitchFamily="2" charset="2"/>
              </a:rPr>
              <a:t>Recommendations for a successful IPO</a:t>
            </a:r>
            <a:br>
              <a:rPr lang="en-US" sz="2000" b="1" dirty="0">
                <a:sym typeface="Wingdings" panose="05000000000000000000" pitchFamily="2" charset="2"/>
              </a:rPr>
            </a:br>
            <a:r>
              <a:rPr lang="en-US" sz="2000" b="1" dirty="0">
                <a:sym typeface="Wingdings" panose="05000000000000000000" pitchFamily="2" charset="2"/>
              </a:rPr>
              <a:t>         Analysis to find social Buzz’s top 5 most</a:t>
            </a:r>
            <a:br>
              <a:rPr lang="en-US" sz="2000" b="1" dirty="0">
                <a:sym typeface="Wingdings" panose="05000000000000000000" pitchFamily="2" charset="2"/>
              </a:rPr>
            </a:br>
            <a:r>
              <a:rPr lang="en-US" sz="2000" b="1" dirty="0">
                <a:sym typeface="Wingdings" panose="05000000000000000000" pitchFamily="2" charset="2"/>
              </a:rPr>
              <a:t>              </a:t>
            </a:r>
            <a:r>
              <a:rPr lang="en-US" sz="2000" b="1" dirty="0" err="1">
                <a:sym typeface="Wingdings" panose="05000000000000000000" pitchFamily="2" charset="2"/>
              </a:rPr>
              <a:t>populare</a:t>
            </a:r>
            <a:r>
              <a:rPr lang="en-US" sz="2000" b="1" dirty="0">
                <a:sym typeface="Wingdings" panose="05000000000000000000" pitchFamily="2" charset="2"/>
              </a:rPr>
              <a:t> categories of content</a:t>
            </a:r>
          </a:p>
          <a:p>
            <a:br>
              <a:rPr lang="en-US" sz="2000" b="1" dirty="0"/>
            </a:br>
            <a:r>
              <a:rPr lang="en-US" sz="2000" b="1" dirty="0"/>
              <a:t>       </a:t>
            </a:r>
            <a:br>
              <a:rPr lang="en-US" sz="2000" b="1" dirty="0"/>
            </a:br>
            <a:endParaRPr lang="en-IN" sz="20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1151084" y="-753500"/>
            <a:ext cx="9959748" cy="1021346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152455" y="2308953"/>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3" name="TextBox 22">
            <a:extLst>
              <a:ext uri="{FF2B5EF4-FFF2-40B4-BE49-F238E27FC236}">
                <a16:creationId xmlns:a16="http://schemas.microsoft.com/office/drawing/2014/main" id="{921B2C26-ABEF-E7F4-178E-9CF924BE11A7}"/>
              </a:ext>
            </a:extLst>
          </p:cNvPr>
          <p:cNvSpPr txBox="1"/>
          <p:nvPr/>
        </p:nvSpPr>
        <p:spPr>
          <a:xfrm rot="10800000" flipH="1" flipV="1">
            <a:off x="2614304" y="5912037"/>
            <a:ext cx="6251816" cy="1754326"/>
          </a:xfrm>
          <a:prstGeom prst="rect">
            <a:avLst/>
          </a:prstGeom>
          <a:noFill/>
        </p:spPr>
        <p:txBody>
          <a:bodyPr wrap="square" rtlCol="0">
            <a:spAutoFit/>
          </a:bodyPr>
          <a:lstStyle/>
          <a:p>
            <a:r>
              <a:rPr lang="en-US" sz="3600" dirty="0"/>
              <a:t>Over 100000 posts per day</a:t>
            </a:r>
            <a:br>
              <a:rPr lang="en-US" sz="3600" dirty="0"/>
            </a:br>
            <a:r>
              <a:rPr lang="en-US" sz="3600" dirty="0"/>
              <a:t>36,500,000 pieces of content</a:t>
            </a:r>
            <a:br>
              <a:rPr lang="en-US" sz="3600" dirty="0"/>
            </a:br>
            <a:r>
              <a:rPr lang="en-US" sz="3600" dirty="0"/>
              <a:t>per year!</a:t>
            </a:r>
            <a:endParaRPr lang="en-IN"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9219" y="693113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6" name="AutoShape 15">
            <a:extLst>
              <a:ext uri="{FF2B5EF4-FFF2-40B4-BE49-F238E27FC236}">
                <a16:creationId xmlns:a16="http://schemas.microsoft.com/office/drawing/2014/main" id="{5B818D6F-1982-F2E4-D261-8B059F117B0E}"/>
              </a:ext>
            </a:extLst>
          </p:cNvPr>
          <p:cNvSpPr/>
          <p:nvPr/>
        </p:nvSpPr>
        <p:spPr>
          <a:xfrm>
            <a:off x="14000057" y="1727004"/>
            <a:ext cx="3851293" cy="625200"/>
          </a:xfrm>
          <a:prstGeom prst="rect">
            <a:avLst/>
          </a:prstGeom>
          <a:solidFill>
            <a:srgbClr val="FFFFFF"/>
          </a:solidFill>
        </p:spPr>
        <p:txBody>
          <a:bodyPr/>
          <a:lstStyle/>
          <a:p>
            <a:r>
              <a:rPr lang="en-US" sz="2400" b="1" dirty="0" err="1"/>
              <a:t>Pranathi.G</a:t>
            </a:r>
            <a:br>
              <a:rPr lang="en-US" sz="2400" b="1" dirty="0"/>
            </a:br>
            <a:r>
              <a:rPr lang="en-US" sz="2400" b="1" dirty="0"/>
              <a:t>SR. Data Analyst</a:t>
            </a:r>
            <a:endParaRPr lang="en-IN" sz="2400" b="1" dirty="0"/>
          </a:p>
        </p:txBody>
      </p:sp>
      <p:sp>
        <p:nvSpPr>
          <p:cNvPr id="37" name="AutoShape 15">
            <a:extLst>
              <a:ext uri="{FF2B5EF4-FFF2-40B4-BE49-F238E27FC236}">
                <a16:creationId xmlns:a16="http://schemas.microsoft.com/office/drawing/2014/main" id="{642E1641-37C0-563E-2776-CABBF0926BAE}"/>
              </a:ext>
            </a:extLst>
          </p:cNvPr>
          <p:cNvSpPr/>
          <p:nvPr/>
        </p:nvSpPr>
        <p:spPr>
          <a:xfrm>
            <a:off x="13891884" y="4830899"/>
            <a:ext cx="3851293" cy="625200"/>
          </a:xfrm>
          <a:prstGeom prst="rect">
            <a:avLst/>
          </a:prstGeom>
          <a:solidFill>
            <a:srgbClr val="FFFFFF"/>
          </a:solidFill>
        </p:spPr>
        <p:txBody>
          <a:bodyPr/>
          <a:lstStyle/>
          <a:p>
            <a:r>
              <a:rPr lang="en-US" sz="2400" b="1" dirty="0" err="1"/>
              <a:t>Devansh</a:t>
            </a:r>
            <a:br>
              <a:rPr lang="en-US" sz="2400" b="1" dirty="0"/>
            </a:br>
            <a:r>
              <a:rPr lang="en-US" sz="2400" b="1" dirty="0"/>
              <a:t>Data Analyst</a:t>
            </a:r>
            <a:endParaRPr lang="en-IN" sz="2400" b="1" dirty="0"/>
          </a:p>
        </p:txBody>
      </p:sp>
      <p:sp>
        <p:nvSpPr>
          <p:cNvPr id="38" name="AutoShape 15">
            <a:extLst>
              <a:ext uri="{FF2B5EF4-FFF2-40B4-BE49-F238E27FC236}">
                <a16:creationId xmlns:a16="http://schemas.microsoft.com/office/drawing/2014/main" id="{3CDFE869-A5E5-0E77-7F47-7FBE23E572C8}"/>
              </a:ext>
            </a:extLst>
          </p:cNvPr>
          <p:cNvSpPr/>
          <p:nvPr/>
        </p:nvSpPr>
        <p:spPr>
          <a:xfrm>
            <a:off x="13981007" y="7934794"/>
            <a:ext cx="3851293" cy="625200"/>
          </a:xfrm>
          <a:prstGeom prst="rect">
            <a:avLst/>
          </a:prstGeom>
          <a:solidFill>
            <a:srgbClr val="FFFFFF"/>
          </a:solidFill>
        </p:spPr>
        <p:txBody>
          <a:bodyPr/>
          <a:lstStyle/>
          <a:p>
            <a:r>
              <a:rPr lang="en-US" sz="2400" b="1" dirty="0" err="1"/>
              <a:t>Pranith</a:t>
            </a:r>
            <a:br>
              <a:rPr lang="en-US" sz="2400" b="1" dirty="0"/>
            </a:br>
            <a:r>
              <a:rPr lang="en-US" sz="2400" b="1" dirty="0"/>
              <a:t>Jr. Data Analyst</a:t>
            </a:r>
            <a:endParaRPr lang="en-IN"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40" name="TextBox 39">
            <a:extLst>
              <a:ext uri="{FF2B5EF4-FFF2-40B4-BE49-F238E27FC236}">
                <a16:creationId xmlns:a16="http://schemas.microsoft.com/office/drawing/2014/main" id="{6260B700-ED8E-FBDD-BA42-4C1802E54A6E}"/>
              </a:ext>
            </a:extLst>
          </p:cNvPr>
          <p:cNvSpPr txBox="1"/>
          <p:nvPr/>
        </p:nvSpPr>
        <p:spPr>
          <a:xfrm>
            <a:off x="4534645" y="1114209"/>
            <a:ext cx="6031096" cy="646331"/>
          </a:xfrm>
          <a:prstGeom prst="rect">
            <a:avLst/>
          </a:prstGeom>
          <a:noFill/>
        </p:spPr>
        <p:txBody>
          <a:bodyPr wrap="square" rtlCol="0">
            <a:spAutoFit/>
          </a:bodyPr>
          <a:lstStyle/>
          <a:p>
            <a:r>
              <a:rPr lang="en-US" sz="3600" b="1" dirty="0"/>
              <a:t>Understanding Data</a:t>
            </a:r>
            <a:endParaRPr lang="en-IN" sz="3600" b="1" dirty="0"/>
          </a:p>
        </p:txBody>
      </p:sp>
      <p:sp>
        <p:nvSpPr>
          <p:cNvPr id="43" name="TextBox 42">
            <a:extLst>
              <a:ext uri="{FF2B5EF4-FFF2-40B4-BE49-F238E27FC236}">
                <a16:creationId xmlns:a16="http://schemas.microsoft.com/office/drawing/2014/main" id="{AD945A6F-340A-64F5-3372-0EA04B779E4F}"/>
              </a:ext>
            </a:extLst>
          </p:cNvPr>
          <p:cNvSpPr txBox="1"/>
          <p:nvPr/>
        </p:nvSpPr>
        <p:spPr>
          <a:xfrm>
            <a:off x="6561592" y="2778461"/>
            <a:ext cx="5097008" cy="646331"/>
          </a:xfrm>
          <a:prstGeom prst="rect">
            <a:avLst/>
          </a:prstGeom>
          <a:noFill/>
        </p:spPr>
        <p:txBody>
          <a:bodyPr wrap="square" rtlCol="0">
            <a:spAutoFit/>
          </a:bodyPr>
          <a:lstStyle/>
          <a:p>
            <a:r>
              <a:rPr lang="en-US" sz="3600" dirty="0"/>
              <a:t>Data Cleaning</a:t>
            </a:r>
            <a:endParaRPr lang="en-IN" sz="3600" dirty="0"/>
          </a:p>
        </p:txBody>
      </p:sp>
      <p:sp>
        <p:nvSpPr>
          <p:cNvPr id="48" name="TextBox 47">
            <a:extLst>
              <a:ext uri="{FF2B5EF4-FFF2-40B4-BE49-F238E27FC236}">
                <a16:creationId xmlns:a16="http://schemas.microsoft.com/office/drawing/2014/main" id="{6E3FE642-9C0D-CC95-9114-971651799BA5}"/>
              </a:ext>
            </a:extLst>
          </p:cNvPr>
          <p:cNvSpPr txBox="1"/>
          <p:nvPr/>
        </p:nvSpPr>
        <p:spPr>
          <a:xfrm>
            <a:off x="8186346" y="4421228"/>
            <a:ext cx="4920054" cy="646331"/>
          </a:xfrm>
          <a:prstGeom prst="rect">
            <a:avLst/>
          </a:prstGeom>
          <a:noFill/>
        </p:spPr>
        <p:txBody>
          <a:bodyPr wrap="square" rtlCol="0">
            <a:spAutoFit/>
          </a:bodyPr>
          <a:lstStyle/>
          <a:p>
            <a:r>
              <a:rPr lang="en-US" sz="3600" b="1" dirty="0"/>
              <a:t>Data Modeling</a:t>
            </a:r>
            <a:endParaRPr lang="en-IN" sz="3600" b="1" dirty="0"/>
          </a:p>
        </p:txBody>
      </p:sp>
      <p:sp>
        <p:nvSpPr>
          <p:cNvPr id="49" name="TextBox 48">
            <a:extLst>
              <a:ext uri="{FF2B5EF4-FFF2-40B4-BE49-F238E27FC236}">
                <a16:creationId xmlns:a16="http://schemas.microsoft.com/office/drawing/2014/main" id="{8D72BB1D-BAF2-7940-0741-CF1EBF3C1D3E}"/>
              </a:ext>
            </a:extLst>
          </p:cNvPr>
          <p:cNvSpPr txBox="1"/>
          <p:nvPr/>
        </p:nvSpPr>
        <p:spPr>
          <a:xfrm>
            <a:off x="9906000" y="6085701"/>
            <a:ext cx="4343400" cy="646331"/>
          </a:xfrm>
          <a:prstGeom prst="rect">
            <a:avLst/>
          </a:prstGeom>
          <a:noFill/>
        </p:spPr>
        <p:txBody>
          <a:bodyPr wrap="square" rtlCol="0">
            <a:spAutoFit/>
          </a:bodyPr>
          <a:lstStyle/>
          <a:p>
            <a:r>
              <a:rPr lang="en-US" sz="3600" b="1" dirty="0"/>
              <a:t>Data Analysis</a:t>
            </a:r>
            <a:endParaRPr lang="en-IN" sz="3600" b="1" dirty="0"/>
          </a:p>
        </p:txBody>
      </p:sp>
      <p:sp>
        <p:nvSpPr>
          <p:cNvPr id="52" name="TextBox 51">
            <a:extLst>
              <a:ext uri="{FF2B5EF4-FFF2-40B4-BE49-F238E27FC236}">
                <a16:creationId xmlns:a16="http://schemas.microsoft.com/office/drawing/2014/main" id="{1EA3FCCC-E3EC-7B47-F1B8-320B5EA4F654}"/>
              </a:ext>
            </a:extLst>
          </p:cNvPr>
          <p:cNvSpPr txBox="1"/>
          <p:nvPr/>
        </p:nvSpPr>
        <p:spPr>
          <a:xfrm>
            <a:off x="11506200" y="7962900"/>
            <a:ext cx="5181600" cy="646331"/>
          </a:xfrm>
          <a:prstGeom prst="rect">
            <a:avLst/>
          </a:prstGeom>
          <a:noFill/>
        </p:spPr>
        <p:txBody>
          <a:bodyPr wrap="square" rtlCol="0">
            <a:spAutoFit/>
          </a:bodyPr>
          <a:lstStyle/>
          <a:p>
            <a:r>
              <a:rPr lang="en-US" sz="3600" b="1" dirty="0"/>
              <a:t>Uncover Insights</a:t>
            </a:r>
            <a:endParaRPr lang="en-IN" sz="36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13">
            <a:extLst>
              <a:ext uri="{FF2B5EF4-FFF2-40B4-BE49-F238E27FC236}">
                <a16:creationId xmlns:a16="http://schemas.microsoft.com/office/drawing/2014/main" id="{C3A7C563-C892-FCFC-D94F-15B068A761AD}"/>
              </a:ext>
            </a:extLst>
          </p:cNvPr>
          <p:cNvSpPr txBox="1"/>
          <p:nvPr/>
        </p:nvSpPr>
        <p:spPr>
          <a:xfrm>
            <a:off x="1822568" y="5143500"/>
            <a:ext cx="3581400" cy="1323439"/>
          </a:xfrm>
          <a:prstGeom prst="rect">
            <a:avLst/>
          </a:prstGeom>
          <a:noFill/>
        </p:spPr>
        <p:txBody>
          <a:bodyPr wrap="square" rtlCol="0">
            <a:spAutoFit/>
          </a:bodyPr>
          <a:lstStyle/>
          <a:p>
            <a:pPr algn="ctr"/>
            <a:r>
              <a:rPr lang="en-US" sz="8000" b="1" dirty="0">
                <a:solidFill>
                  <a:srgbClr val="A100FF"/>
                </a:solidFill>
              </a:rPr>
              <a:t>16</a:t>
            </a:r>
            <a:endParaRPr lang="en-IN" sz="8000" b="1" dirty="0">
              <a:solidFill>
                <a:srgbClr val="A100FF"/>
              </a:solidFill>
            </a:endParaRPr>
          </a:p>
        </p:txBody>
      </p:sp>
      <p:sp>
        <p:nvSpPr>
          <p:cNvPr id="16" name="TextBox 15">
            <a:extLst>
              <a:ext uri="{FF2B5EF4-FFF2-40B4-BE49-F238E27FC236}">
                <a16:creationId xmlns:a16="http://schemas.microsoft.com/office/drawing/2014/main" id="{871DC1DD-7AC9-C89B-6884-702E25076D0B}"/>
              </a:ext>
            </a:extLst>
          </p:cNvPr>
          <p:cNvSpPr txBox="1"/>
          <p:nvPr/>
        </p:nvSpPr>
        <p:spPr>
          <a:xfrm>
            <a:off x="6873286" y="5124450"/>
            <a:ext cx="3581400" cy="1323439"/>
          </a:xfrm>
          <a:prstGeom prst="rect">
            <a:avLst/>
          </a:prstGeom>
          <a:noFill/>
        </p:spPr>
        <p:txBody>
          <a:bodyPr wrap="square" rtlCol="0">
            <a:spAutoFit/>
          </a:bodyPr>
          <a:lstStyle/>
          <a:p>
            <a:pPr algn="ctr"/>
            <a:r>
              <a:rPr lang="en-US" sz="8000" b="1" dirty="0">
                <a:solidFill>
                  <a:srgbClr val="A100FF"/>
                </a:solidFill>
              </a:rPr>
              <a:t>75K</a:t>
            </a:r>
            <a:endParaRPr lang="en-IN" sz="8000" b="1" dirty="0">
              <a:solidFill>
                <a:srgbClr val="A100FF"/>
              </a:solidFill>
            </a:endParaRPr>
          </a:p>
        </p:txBody>
      </p:sp>
      <p:sp>
        <p:nvSpPr>
          <p:cNvPr id="17" name="TextBox 16">
            <a:extLst>
              <a:ext uri="{FF2B5EF4-FFF2-40B4-BE49-F238E27FC236}">
                <a16:creationId xmlns:a16="http://schemas.microsoft.com/office/drawing/2014/main" id="{6C08CF90-1973-82BF-B4E5-175BA075E4FC}"/>
              </a:ext>
            </a:extLst>
          </p:cNvPr>
          <p:cNvSpPr txBox="1"/>
          <p:nvPr/>
        </p:nvSpPr>
        <p:spPr>
          <a:xfrm>
            <a:off x="12381590" y="5107303"/>
            <a:ext cx="3581400" cy="1323439"/>
          </a:xfrm>
          <a:prstGeom prst="rect">
            <a:avLst/>
          </a:prstGeom>
          <a:noFill/>
        </p:spPr>
        <p:txBody>
          <a:bodyPr wrap="square" rtlCol="0">
            <a:spAutoFit/>
          </a:bodyPr>
          <a:lstStyle/>
          <a:p>
            <a:pPr algn="ctr"/>
            <a:r>
              <a:rPr lang="en-US" sz="8000" b="1" dirty="0">
                <a:solidFill>
                  <a:srgbClr val="A100FF"/>
                </a:solidFill>
              </a:rPr>
              <a:t>MAY</a:t>
            </a:r>
            <a:endParaRPr lang="en-IN" sz="8000" b="1" dirty="0">
              <a:solidFill>
                <a:srgbClr val="A100FF"/>
              </a:solidFill>
            </a:endParaRPr>
          </a:p>
        </p:txBody>
      </p:sp>
      <p:sp>
        <p:nvSpPr>
          <p:cNvPr id="18" name="TextBox 17">
            <a:extLst>
              <a:ext uri="{FF2B5EF4-FFF2-40B4-BE49-F238E27FC236}">
                <a16:creationId xmlns:a16="http://schemas.microsoft.com/office/drawing/2014/main" id="{2A5B0403-D0B7-0E20-2D92-3C0929241634}"/>
              </a:ext>
            </a:extLst>
          </p:cNvPr>
          <p:cNvSpPr txBox="1"/>
          <p:nvPr/>
        </p:nvSpPr>
        <p:spPr>
          <a:xfrm>
            <a:off x="1822568" y="4033844"/>
            <a:ext cx="3581400" cy="1200329"/>
          </a:xfrm>
          <a:prstGeom prst="rect">
            <a:avLst/>
          </a:prstGeom>
          <a:noFill/>
        </p:spPr>
        <p:txBody>
          <a:bodyPr wrap="square" rtlCol="0">
            <a:spAutoFit/>
          </a:bodyPr>
          <a:lstStyle/>
          <a:p>
            <a:pPr algn="ctr"/>
            <a:r>
              <a:rPr lang="en-US" sz="3600" b="1" dirty="0">
                <a:solidFill>
                  <a:srgbClr val="A100FF"/>
                </a:solidFill>
              </a:rPr>
              <a:t>Unique</a:t>
            </a:r>
            <a:br>
              <a:rPr lang="en-US" sz="3600" b="1" dirty="0">
                <a:solidFill>
                  <a:srgbClr val="A100FF"/>
                </a:solidFill>
              </a:rPr>
            </a:br>
            <a:r>
              <a:rPr lang="en-US" sz="3600" b="1" dirty="0">
                <a:solidFill>
                  <a:srgbClr val="A100FF"/>
                </a:solidFill>
              </a:rPr>
              <a:t>Categories</a:t>
            </a:r>
            <a:endParaRPr lang="en-IN" dirty="0"/>
          </a:p>
        </p:txBody>
      </p:sp>
      <p:sp>
        <p:nvSpPr>
          <p:cNvPr id="19" name="TextBox 18">
            <a:extLst>
              <a:ext uri="{FF2B5EF4-FFF2-40B4-BE49-F238E27FC236}">
                <a16:creationId xmlns:a16="http://schemas.microsoft.com/office/drawing/2014/main" id="{7FDD59AC-2C3C-53E9-E4C2-C6BD721CC53E}"/>
              </a:ext>
            </a:extLst>
          </p:cNvPr>
          <p:cNvSpPr txBox="1"/>
          <p:nvPr/>
        </p:nvSpPr>
        <p:spPr>
          <a:xfrm>
            <a:off x="6892336" y="3849178"/>
            <a:ext cx="3581400" cy="1384995"/>
          </a:xfrm>
          <a:prstGeom prst="rect">
            <a:avLst/>
          </a:prstGeom>
          <a:noFill/>
        </p:spPr>
        <p:txBody>
          <a:bodyPr wrap="square" rtlCol="0">
            <a:spAutoFit/>
          </a:bodyPr>
          <a:lstStyle/>
          <a:p>
            <a:pPr algn="ctr"/>
            <a:r>
              <a:rPr lang="en-US" sz="2800" b="1" dirty="0">
                <a:solidFill>
                  <a:srgbClr val="A100FF"/>
                </a:solidFill>
              </a:rPr>
              <a:t>Category With</a:t>
            </a:r>
            <a:br>
              <a:rPr lang="en-US" sz="2800" b="1" dirty="0">
                <a:solidFill>
                  <a:srgbClr val="A100FF"/>
                </a:solidFill>
              </a:rPr>
            </a:br>
            <a:r>
              <a:rPr lang="en-US" sz="2800" b="1" dirty="0">
                <a:solidFill>
                  <a:srgbClr val="A100FF"/>
                </a:solidFill>
              </a:rPr>
              <a:t>Highest Score</a:t>
            </a:r>
            <a:br>
              <a:rPr lang="en-US" sz="2800" b="1" dirty="0">
                <a:solidFill>
                  <a:srgbClr val="A100FF"/>
                </a:solidFill>
              </a:rPr>
            </a:br>
            <a:r>
              <a:rPr lang="en-US" sz="2800" b="1" dirty="0"/>
              <a:t>Animals</a:t>
            </a:r>
            <a:endParaRPr lang="en-IN" sz="2800" b="1" dirty="0">
              <a:solidFill>
                <a:srgbClr val="A100FF"/>
              </a:solidFill>
            </a:endParaRPr>
          </a:p>
        </p:txBody>
      </p:sp>
      <p:sp>
        <p:nvSpPr>
          <p:cNvPr id="21" name="TextBox 20">
            <a:extLst>
              <a:ext uri="{FF2B5EF4-FFF2-40B4-BE49-F238E27FC236}">
                <a16:creationId xmlns:a16="http://schemas.microsoft.com/office/drawing/2014/main" id="{48EFD731-9F71-0A0D-1E9F-BC0645AFBC88}"/>
              </a:ext>
            </a:extLst>
          </p:cNvPr>
          <p:cNvSpPr txBox="1"/>
          <p:nvPr/>
        </p:nvSpPr>
        <p:spPr>
          <a:xfrm>
            <a:off x="12360232" y="4359270"/>
            <a:ext cx="3581400" cy="954107"/>
          </a:xfrm>
          <a:prstGeom prst="rect">
            <a:avLst/>
          </a:prstGeom>
          <a:noFill/>
        </p:spPr>
        <p:txBody>
          <a:bodyPr wrap="square" rtlCol="0">
            <a:spAutoFit/>
          </a:bodyPr>
          <a:lstStyle/>
          <a:p>
            <a:pPr algn="ctr"/>
            <a:r>
              <a:rPr lang="en-US" sz="2800" b="1" dirty="0">
                <a:solidFill>
                  <a:srgbClr val="A100FF"/>
                </a:solidFill>
              </a:rPr>
              <a:t>Month With</a:t>
            </a:r>
            <a:br>
              <a:rPr lang="en-US" sz="2800" b="1" dirty="0">
                <a:solidFill>
                  <a:srgbClr val="A100FF"/>
                </a:solidFill>
              </a:rPr>
            </a:br>
            <a:r>
              <a:rPr lang="en-US" sz="2800" b="1" dirty="0">
                <a:solidFill>
                  <a:srgbClr val="A100FF"/>
                </a:solidFill>
              </a:rPr>
              <a:t>Most Post</a:t>
            </a:r>
            <a:endParaRPr lang="en-IN" sz="2800" b="1" dirty="0">
              <a:solidFill>
                <a:srgbClr val="A100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19783820-F6F1-3F84-D79B-6B0F0D2E77A8}"/>
              </a:ext>
            </a:extLst>
          </p:cNvPr>
          <p:cNvGraphicFramePr>
            <a:graphicFrameLocks/>
          </p:cNvGraphicFramePr>
          <p:nvPr>
            <p:extLst>
              <p:ext uri="{D42A27DB-BD31-4B8C-83A1-F6EECF244321}">
                <p14:modId xmlns:p14="http://schemas.microsoft.com/office/powerpoint/2010/main" val="3000870724"/>
              </p:ext>
            </p:extLst>
          </p:nvPr>
        </p:nvGraphicFramePr>
        <p:xfrm>
          <a:off x="3009101" y="1383832"/>
          <a:ext cx="13506145" cy="7728843"/>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BB66D7AC-CAA1-2FC1-F961-0EC58E495117}"/>
              </a:ext>
            </a:extLst>
          </p:cNvPr>
          <p:cNvGraphicFramePr>
            <a:graphicFrameLocks/>
          </p:cNvGraphicFramePr>
          <p:nvPr>
            <p:extLst>
              <p:ext uri="{D42A27DB-BD31-4B8C-83A1-F6EECF244321}">
                <p14:modId xmlns:p14="http://schemas.microsoft.com/office/powerpoint/2010/main" val="915698192"/>
              </p:ext>
            </p:extLst>
          </p:nvPr>
        </p:nvGraphicFramePr>
        <p:xfrm>
          <a:off x="3429000" y="1104900"/>
          <a:ext cx="13086246" cy="8084766"/>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505</Words>
  <Application>Microsoft Office PowerPoint</Application>
  <PresentationFormat>Custom</PresentationFormat>
  <Paragraphs>70</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Graphik Regular</vt:lpstr>
      <vt:lpstr>Wingdings</vt:lpstr>
      <vt:lpstr>Clear Sans Regular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praneeth goud</cp:lastModifiedBy>
  <cp:revision>9</cp:revision>
  <dcterms:created xsi:type="dcterms:W3CDTF">2006-08-16T00:00:00Z</dcterms:created>
  <dcterms:modified xsi:type="dcterms:W3CDTF">2024-08-27T19:01:09Z</dcterms:modified>
  <dc:identifier>DAEhDyfaYKE</dc:identifier>
</cp:coreProperties>
</file>