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2" d="100"/>
          <a:sy n="42" d="100"/>
        </p:scale>
        <p:origin x="13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B47EC4F-DA10-47D0-BB8D-72B24C1E776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1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161074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752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9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19313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16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44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423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7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99772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41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36378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7191B-5C4A-4D3F-9EB8-E099490725C6}"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7EC4F-DA10-47D0-BB8D-72B24C1E776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2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7191B-5C4A-4D3F-9EB8-E099490725C6}"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09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7191B-5C4A-4D3F-9EB8-E099490725C6}"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92129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86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18021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67191B-5C4A-4D3F-9EB8-E099490725C6}" type="datetimeFigureOut">
              <a:rPr lang="en-IN" smtClean="0"/>
              <a:t>08-06-2023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7EC4F-DA10-47D0-BB8D-72B24C1E7769}" type="slidenum">
              <a:rPr lang="en-IN" smtClean="0"/>
              <a:t>‹#›</a:t>
            </a:fld>
            <a:endParaRPr lang="en-IN"/>
          </a:p>
        </p:txBody>
      </p:sp>
    </p:spTree>
    <p:extLst>
      <p:ext uri="{BB962C8B-B14F-4D97-AF65-F5344CB8AC3E}">
        <p14:creationId xmlns:p14="http://schemas.microsoft.com/office/powerpoint/2010/main" val="219402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AFBEF6B-7C7F-A60E-79E0-89E24A383BAF}"/>
              </a:ext>
            </a:extLst>
          </p:cNvPr>
          <p:cNvSpPr txBox="1"/>
          <p:nvPr/>
        </p:nvSpPr>
        <p:spPr>
          <a:xfrm>
            <a:off x="2448484" y="2409516"/>
            <a:ext cx="6990792" cy="1323439"/>
          </a:xfrm>
          <a:prstGeom prst="rect">
            <a:avLst/>
          </a:prstGeom>
          <a:noFill/>
        </p:spPr>
        <p:txBody>
          <a:bodyPr wrap="square">
            <a:sp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2800" b="1" i="0" u="sng" strike="noStrike" kern="1200" cap="none" spc="0" normalizeH="0" baseline="0" noProof="0" dirty="0">
                <a:ln>
                  <a:noFill/>
                </a:ln>
                <a:solidFill>
                  <a:prstClr val="black"/>
                </a:solidFill>
                <a:effectLst/>
                <a:uLnTx/>
                <a:uFillTx/>
                <a:latin typeface="Century" panose="02040604050505020304" pitchFamily="18" charset="0"/>
                <a:ea typeface="+mn-ea"/>
                <a:cs typeface="+mn-cs"/>
              </a:rPr>
              <a:t>PROFESSIONAL TRAINING -2</a:t>
            </a:r>
            <a:r>
              <a:rPr kumimoji="0" lang="en-US" sz="8000" b="1" i="0" u="sng" strike="noStrike" kern="1200" cap="none" spc="0" normalizeH="0" baseline="0" noProof="0" dirty="0">
                <a:ln>
                  <a:noFill/>
                </a:ln>
                <a:solidFill>
                  <a:srgbClr val="EBEBEB"/>
                </a:solidFill>
                <a:effectLst/>
                <a:uLnTx/>
                <a:uFillTx/>
                <a:latin typeface="Century" panose="02040604050505020304" pitchFamily="18" charset="0"/>
                <a:ea typeface="+mn-ea"/>
                <a:cs typeface="+mn-cs"/>
              </a:rPr>
              <a:t>- </a:t>
            </a:r>
          </a:p>
        </p:txBody>
      </p:sp>
      <p:sp>
        <p:nvSpPr>
          <p:cNvPr id="18" name="TextBox 17">
            <a:extLst>
              <a:ext uri="{FF2B5EF4-FFF2-40B4-BE49-F238E27FC236}">
                <a16:creationId xmlns:a16="http://schemas.microsoft.com/office/drawing/2014/main" id="{6A1AE181-0EFF-DA8E-0C85-4FB33F506D12}"/>
              </a:ext>
            </a:extLst>
          </p:cNvPr>
          <p:cNvSpPr txBox="1"/>
          <p:nvPr/>
        </p:nvSpPr>
        <p:spPr>
          <a:xfrm>
            <a:off x="4694549" y="4145752"/>
            <a:ext cx="5241304"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Project Supervisor: </a:t>
            </a:r>
            <a:r>
              <a:rPr kumimoji="0" lang="en-IN" sz="2000" b="1"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Dr.T.Judgi</a:t>
            </a: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IN"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M.E.,</a:t>
            </a:r>
            <a:r>
              <a:rPr lang="en-IN" sz="1800" b="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Ph.D</a:t>
            </a:r>
            <a:r>
              <a:rPr lang="en-IN"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NAME:</a:t>
            </a:r>
            <a:r>
              <a:rPr lang="en-IN" sz="1600" dirty="0">
                <a:solidFill>
                  <a:prstClr val="black"/>
                </a:solidFill>
                <a:latin typeface="Arial" panose="020B0604020202020204" pitchFamily="34" charset="0"/>
                <a:cs typeface="Arial" panose="020B0604020202020204" pitchFamily="34" charset="0"/>
              </a:rPr>
              <a:t>VUYYURU PRANITHA REDDY</a:t>
            </a:r>
            <a:endParaRPr kumimoji="0" lang="en-IN" sz="160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REG NO:40111455</a:t>
            </a:r>
          </a:p>
        </p:txBody>
      </p:sp>
      <p:pic>
        <p:nvPicPr>
          <p:cNvPr id="21" name="Picture 20">
            <a:extLst>
              <a:ext uri="{FF2B5EF4-FFF2-40B4-BE49-F238E27FC236}">
                <a16:creationId xmlns:a16="http://schemas.microsoft.com/office/drawing/2014/main" id="{89D11281-2105-8E38-A221-2726286EB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847" y="624406"/>
            <a:ext cx="1483660" cy="1423470"/>
          </a:xfrm>
          <a:prstGeom prst="rect">
            <a:avLst/>
          </a:prstGeom>
        </p:spPr>
      </p:pic>
      <p:sp>
        <p:nvSpPr>
          <p:cNvPr id="2" name="TextBox 1">
            <a:extLst>
              <a:ext uri="{FF2B5EF4-FFF2-40B4-BE49-F238E27FC236}">
                <a16:creationId xmlns:a16="http://schemas.microsoft.com/office/drawing/2014/main" id="{3B2EC428-A8DB-BD3E-898F-A1AE2A8787BF}"/>
              </a:ext>
            </a:extLst>
          </p:cNvPr>
          <p:cNvSpPr txBox="1"/>
          <p:nvPr/>
        </p:nvSpPr>
        <p:spPr>
          <a:xfrm>
            <a:off x="2281236" y="1647766"/>
            <a:ext cx="7920039" cy="400110"/>
          </a:xfrm>
          <a:prstGeom prst="rect">
            <a:avLst/>
          </a:prstGeom>
          <a:noFill/>
        </p:spPr>
        <p:txBody>
          <a:bodyPr wrap="square" rtlCol="0">
            <a:spAutoFit/>
          </a:bodyPr>
          <a:lstStyle/>
          <a:p>
            <a:r>
              <a:rPr lang="en-US" sz="2000" b="1" u="sng" dirty="0"/>
              <a:t>SATHYABAMA INSTITUTE OF SCIENCE AND TECHNOLOGY</a:t>
            </a:r>
          </a:p>
        </p:txBody>
      </p:sp>
      <p:sp>
        <p:nvSpPr>
          <p:cNvPr id="4" name="TextBox 3">
            <a:extLst>
              <a:ext uri="{FF2B5EF4-FFF2-40B4-BE49-F238E27FC236}">
                <a16:creationId xmlns:a16="http://schemas.microsoft.com/office/drawing/2014/main" id="{7612F02B-D718-854F-8617-3C574C12291A}"/>
              </a:ext>
            </a:extLst>
          </p:cNvPr>
          <p:cNvSpPr txBox="1"/>
          <p:nvPr/>
        </p:nvSpPr>
        <p:spPr>
          <a:xfrm>
            <a:off x="3505200" y="2159686"/>
            <a:ext cx="611505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sng" strike="noStrike" kern="1200" cap="none" spc="0" normalizeH="0" baseline="0" noProof="0" dirty="0">
                <a:ln>
                  <a:noFill/>
                </a:ln>
                <a:solidFill>
                  <a:prstClr val="black"/>
                </a:solidFill>
                <a:effectLst/>
                <a:uLnTx/>
                <a:uFillTx/>
                <a:latin typeface="Garamond" panose="02020404030301010803"/>
                <a:ea typeface="+mn-ea"/>
                <a:cs typeface="+mn-cs"/>
              </a:rPr>
              <a:t>DEPARTMENT OF COMPUTER SCIENCE AND ENGINEERING</a:t>
            </a:r>
          </a:p>
        </p:txBody>
      </p:sp>
    </p:spTree>
    <p:extLst>
      <p:ext uri="{BB962C8B-B14F-4D97-AF65-F5344CB8AC3E}">
        <p14:creationId xmlns:p14="http://schemas.microsoft.com/office/powerpoint/2010/main" val="24247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6CC49-136C-5B36-DEDB-3A4982284D74}"/>
              </a:ext>
            </a:extLst>
          </p:cNvPr>
          <p:cNvSpPr txBox="1"/>
          <p:nvPr/>
        </p:nvSpPr>
        <p:spPr>
          <a:xfrm>
            <a:off x="732422" y="627490"/>
            <a:ext cx="740343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pic>
        <p:nvPicPr>
          <p:cNvPr id="4" name="Picture 3">
            <a:extLst>
              <a:ext uri="{FF2B5EF4-FFF2-40B4-BE49-F238E27FC236}">
                <a16:creationId xmlns:a16="http://schemas.microsoft.com/office/drawing/2014/main" id="{A37F77BB-6EFF-C6FE-7854-EB1E4878DA40}"/>
              </a:ext>
            </a:extLst>
          </p:cNvPr>
          <p:cNvPicPr>
            <a:picLocks noChangeAspect="1"/>
          </p:cNvPicPr>
          <p:nvPr/>
        </p:nvPicPr>
        <p:blipFill>
          <a:blip r:embed="rId2"/>
          <a:stretch>
            <a:fillRect/>
          </a:stretch>
        </p:blipFill>
        <p:spPr>
          <a:xfrm>
            <a:off x="858253" y="1648451"/>
            <a:ext cx="9917324" cy="4523624"/>
          </a:xfrm>
          <a:prstGeom prst="rect">
            <a:avLst/>
          </a:prstGeom>
        </p:spPr>
      </p:pic>
      <p:pic>
        <p:nvPicPr>
          <p:cNvPr id="5" name="Picture 4">
            <a:extLst>
              <a:ext uri="{FF2B5EF4-FFF2-40B4-BE49-F238E27FC236}">
                <a16:creationId xmlns:a16="http://schemas.microsoft.com/office/drawing/2014/main" id="{1C8C01D6-6F5B-7215-C8D7-AD3E51FF0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2483990944"/>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C3DFF-97E0-0FA9-2635-09F994C84CA0}"/>
              </a:ext>
            </a:extLst>
          </p:cNvPr>
          <p:cNvSpPr txBox="1"/>
          <p:nvPr/>
        </p:nvSpPr>
        <p:spPr>
          <a:xfrm>
            <a:off x="745957" y="722185"/>
            <a:ext cx="7371347"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714D22F7-C03D-B2A9-D5A2-F82A38BFF730}"/>
              </a:ext>
            </a:extLst>
          </p:cNvPr>
          <p:cNvSpPr>
            <a:spLocks noGrp="1"/>
          </p:cNvSpPr>
          <p:nvPr/>
        </p:nvSpPr>
        <p:spPr>
          <a:xfrm>
            <a:off x="1034716" y="1609852"/>
            <a:ext cx="8654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sz="1600" b="1" dirty="0">
                <a:latin typeface="Arial" pitchFamily="34" charset="0"/>
                <a:cs typeface="Arial" pitchFamily="34" charset="0"/>
              </a:rPr>
              <a:t>Construction </a:t>
            </a:r>
            <a:r>
              <a:rPr lang="en-US" sz="1600" dirty="0">
                <a:latin typeface="Arial" pitchFamily="34" charset="0"/>
                <a:cs typeface="Arial" pitchFamily="34" charset="0"/>
              </a:rPr>
              <a:t>:</a:t>
            </a:r>
          </a:p>
          <a:p>
            <a:pPr>
              <a:lnSpc>
                <a:spcPct val="170000"/>
              </a:lnSpc>
            </a:pPr>
            <a:r>
              <a:rPr lang="en-US" sz="1600" dirty="0">
                <a:latin typeface="Arial" pitchFamily="34" charset="0"/>
                <a:cs typeface="Arial" pitchFamily="34" charset="0"/>
              </a:rPr>
              <a:t>Problem statement</a:t>
            </a:r>
          </a:p>
          <a:p>
            <a:pPr>
              <a:lnSpc>
                <a:spcPct val="170000"/>
              </a:lnSpc>
            </a:pPr>
            <a:r>
              <a:rPr lang="en-US" sz="1600" dirty="0">
                <a:latin typeface="Arial" pitchFamily="34" charset="0"/>
                <a:cs typeface="Arial" pitchFamily="34" charset="0"/>
              </a:rPr>
              <a:t>Importing the libraries</a:t>
            </a:r>
          </a:p>
          <a:p>
            <a:pPr>
              <a:lnSpc>
                <a:spcPct val="170000"/>
              </a:lnSpc>
            </a:pPr>
            <a:r>
              <a:rPr lang="en-US" sz="1600" dirty="0">
                <a:latin typeface="Arial" pitchFamily="34" charset="0"/>
                <a:cs typeface="Arial" pitchFamily="34" charset="0"/>
              </a:rPr>
              <a:t>Loading the dataset</a:t>
            </a:r>
          </a:p>
          <a:p>
            <a:pPr>
              <a:lnSpc>
                <a:spcPct val="170000"/>
              </a:lnSpc>
            </a:pPr>
            <a:r>
              <a:rPr lang="en-US" sz="1600" dirty="0">
                <a:latin typeface="Arial" pitchFamily="34" charset="0"/>
                <a:cs typeface="Arial" pitchFamily="34" charset="0"/>
              </a:rPr>
              <a:t>Data Insights</a:t>
            </a:r>
          </a:p>
          <a:p>
            <a:pPr>
              <a:lnSpc>
                <a:spcPct val="170000"/>
              </a:lnSpc>
            </a:pPr>
            <a:r>
              <a:rPr lang="en-US" sz="1600" dirty="0">
                <a:latin typeface="Arial" pitchFamily="34" charset="0"/>
                <a:cs typeface="Arial" pitchFamily="34" charset="0"/>
              </a:rPr>
              <a:t>Summary Statistics</a:t>
            </a:r>
          </a:p>
          <a:p>
            <a:pPr>
              <a:lnSpc>
                <a:spcPct val="170000"/>
              </a:lnSpc>
            </a:pPr>
            <a:r>
              <a:rPr lang="en-US" sz="1600" dirty="0">
                <a:latin typeface="Arial" pitchFamily="34" charset="0"/>
                <a:cs typeface="Arial" pitchFamily="34" charset="0"/>
              </a:rPr>
              <a:t>Understanding the target variable</a:t>
            </a:r>
          </a:p>
          <a:p>
            <a:pPr>
              <a:lnSpc>
                <a:spcPct val="170000"/>
              </a:lnSpc>
            </a:pPr>
            <a:r>
              <a:rPr lang="en-US" sz="1600" dirty="0">
                <a:latin typeface="Arial" pitchFamily="34" charset="0"/>
                <a:cs typeface="Arial" pitchFamily="34" charset="0"/>
              </a:rPr>
              <a:t>Data visualization</a:t>
            </a:r>
          </a:p>
          <a:p>
            <a:pPr>
              <a:lnSpc>
                <a:spcPct val="170000"/>
              </a:lnSpc>
            </a:pPr>
            <a:r>
              <a:rPr lang="en-US" sz="1600" dirty="0">
                <a:latin typeface="Arial" pitchFamily="34" charset="0"/>
                <a:cs typeface="Arial" pitchFamily="34" charset="0"/>
              </a:rPr>
              <a:t>Fitting a logistic regression Model</a:t>
            </a:r>
          </a:p>
          <a:p>
            <a:pPr>
              <a:lnSpc>
                <a:spcPct val="170000"/>
              </a:lnSpc>
            </a:pPr>
            <a:r>
              <a:rPr lang="en-US" sz="1600" dirty="0">
                <a:latin typeface="Arial" pitchFamily="34" charset="0"/>
                <a:cs typeface="Arial" pitchFamily="34" charset="0"/>
              </a:rPr>
              <a:t>Checking model accuracy</a:t>
            </a:r>
          </a:p>
        </p:txBody>
      </p:sp>
      <p:pic>
        <p:nvPicPr>
          <p:cNvPr id="5" name="Picture 4">
            <a:extLst>
              <a:ext uri="{FF2B5EF4-FFF2-40B4-BE49-F238E27FC236}">
                <a16:creationId xmlns:a16="http://schemas.microsoft.com/office/drawing/2014/main" id="{9A0B0991-808A-3027-F2E0-98CDD48F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752019339"/>
      </p:ext>
    </p:extLst>
  </p:cSld>
  <p:clrMapOvr>
    <a:masterClrMapping/>
  </p:clrMapOvr>
  <mc:AlternateContent xmlns:mc="http://schemas.openxmlformats.org/markup-compatibility/2006" xmlns:p14="http://schemas.microsoft.com/office/powerpoint/2010/main">
    <mc:Choice Requires="p14">
      <p:transition spd="slow" p14:dur="20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0C2D0-03B8-94D5-C05C-211B5E51BAE7}"/>
              </a:ext>
            </a:extLst>
          </p:cNvPr>
          <p:cNvSpPr txBox="1"/>
          <p:nvPr/>
        </p:nvSpPr>
        <p:spPr>
          <a:xfrm>
            <a:off x="810126" y="690100"/>
            <a:ext cx="7756358"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60735894-35EB-FCC5-0FCC-DA8F267168D9}"/>
              </a:ext>
            </a:extLst>
          </p:cNvPr>
          <p:cNvSpPr>
            <a:spLocks noGrp="1"/>
          </p:cNvSpPr>
          <p:nvPr/>
        </p:nvSpPr>
        <p:spPr>
          <a:xfrm>
            <a:off x="810126" y="1641937"/>
            <a:ext cx="10042357"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60000"/>
              </a:lnSpc>
            </a:pPr>
            <a:r>
              <a:rPr lang="en-US" b="1" dirty="0">
                <a:latin typeface="Arial" pitchFamily="34" charset="0"/>
                <a:cs typeface="Arial" pitchFamily="34" charset="0"/>
              </a:rPr>
              <a:t>Interpretation of result:</a:t>
            </a:r>
          </a:p>
          <a:p>
            <a:pPr>
              <a:lnSpc>
                <a:spcPct val="160000"/>
              </a:lnSpc>
            </a:pPr>
            <a:r>
              <a:rPr lang="en-US" dirty="0">
                <a:latin typeface="Arial" pitchFamily="34" charset="0"/>
                <a:cs typeface="Arial" pitchFamily="34" charset="0"/>
              </a:rPr>
              <a:t>On the test data , the best AUC score achieved was 0.8839. The importance of the features (in terms of how greatly they affected the coefficients) was also plotted. This provides valuable insight toward understanding which features contribute the most toward the models’ performance.</a:t>
            </a:r>
          </a:p>
        </p:txBody>
      </p:sp>
      <p:pic>
        <p:nvPicPr>
          <p:cNvPr id="5" name="Picture 4">
            <a:extLst>
              <a:ext uri="{FF2B5EF4-FFF2-40B4-BE49-F238E27FC236}">
                <a16:creationId xmlns:a16="http://schemas.microsoft.com/office/drawing/2014/main" id="{B29A71ED-E6D7-F0F7-D4DC-3FE058CC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73887364"/>
      </p:ext>
    </p:extLst>
  </p:cSld>
  <p:clrMapOvr>
    <a:masterClrMapping/>
  </p:clrMapOvr>
  <mc:AlternateContent xmlns:mc="http://schemas.openxmlformats.org/markup-compatibility/2006" xmlns:p14="http://schemas.microsoft.com/office/powerpoint/2010/main">
    <mc:Choice Requires="p14">
      <p:transition spd="slow" p14:dur="1500">
        <p14:prism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64DD-96B1-4631-861D-C351E09C4B6C}"/>
              </a:ext>
            </a:extLst>
          </p:cNvPr>
          <p:cNvSpPr>
            <a:spLocks noGrp="1"/>
          </p:cNvSpPr>
          <p:nvPr/>
        </p:nvSpPr>
        <p:spPr>
          <a:xfrm>
            <a:off x="810126" y="771066"/>
            <a:ext cx="8229600" cy="503238"/>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a:latin typeface="Arial" pitchFamily="34" charset="0"/>
                <a:cs typeface="Arial" pitchFamily="34" charset="0"/>
              </a:rPr>
              <a:t>Methodology</a:t>
            </a:r>
          </a:p>
        </p:txBody>
      </p:sp>
      <p:sp>
        <p:nvSpPr>
          <p:cNvPr id="3" name="Content Placeholder 2">
            <a:extLst>
              <a:ext uri="{FF2B5EF4-FFF2-40B4-BE49-F238E27FC236}">
                <a16:creationId xmlns:a16="http://schemas.microsoft.com/office/drawing/2014/main" id="{6BF2692B-EB82-63E8-D09E-8E2B6E027B8D}"/>
              </a:ext>
            </a:extLst>
          </p:cNvPr>
          <p:cNvSpPr>
            <a:spLocks noGrp="1"/>
          </p:cNvSpPr>
          <p:nvPr/>
        </p:nvSpPr>
        <p:spPr>
          <a:xfrm>
            <a:off x="810126" y="1274304"/>
            <a:ext cx="10202778" cy="50292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57400" marR="0" lvl="4" indent="-22860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In machine learning we used classification method,logistic regression algorithm.</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Technology : Jupyter is a free, open-source, interactive web tool known as a computational notebook, which researchers can use to combine software code, computational output, explanatory text and multimedia resources in a single document.</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Software tools:		</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-Machine learning		</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-python3</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By using above technology, software tools we are going to achieve our objective</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a:t>
            </a:r>
          </a:p>
        </p:txBody>
      </p:sp>
      <p:pic>
        <p:nvPicPr>
          <p:cNvPr id="4" name="Picture 3">
            <a:extLst>
              <a:ext uri="{FF2B5EF4-FFF2-40B4-BE49-F238E27FC236}">
                <a16:creationId xmlns:a16="http://schemas.microsoft.com/office/drawing/2014/main" id="{62470D6F-286A-5907-70BC-EE8C44DA8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554496"/>
            <a:ext cx="1568824" cy="1060016"/>
          </a:xfrm>
          <a:prstGeom prst="rect">
            <a:avLst/>
          </a:prstGeom>
        </p:spPr>
      </p:pic>
    </p:spTree>
    <p:extLst>
      <p:ext uri="{BB962C8B-B14F-4D97-AF65-F5344CB8AC3E}">
        <p14:creationId xmlns:p14="http://schemas.microsoft.com/office/powerpoint/2010/main" val="38230176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9899B8-9FE8-45FE-5FD4-08EEC472B7EA}"/>
              </a:ext>
            </a:extLst>
          </p:cNvPr>
          <p:cNvSpPr>
            <a:spLocks noGrp="1"/>
          </p:cNvSpPr>
          <p:nvPr/>
        </p:nvSpPr>
        <p:spPr>
          <a:xfrm>
            <a:off x="1026695" y="1887913"/>
            <a:ext cx="10363199" cy="4674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600" b="1" dirty="0">
                <a:latin typeface="Arial" pitchFamily="34" charset="0"/>
                <a:cs typeface="Arial" pitchFamily="34" charset="0"/>
              </a:rPr>
              <a:t>Logistic regression algorithm:</a:t>
            </a:r>
          </a:p>
          <a:p>
            <a:pPr>
              <a:lnSpc>
                <a:spcPct val="150000"/>
              </a:lnSpc>
            </a:pPr>
            <a:r>
              <a:rPr lang="en-US" sz="1600" dirty="0">
                <a:latin typeface="Arial" pitchFamily="34" charset="0"/>
                <a:cs typeface="Arial"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nSpc>
                <a:spcPct val="150000"/>
              </a:lnSpc>
            </a:pPr>
            <a:r>
              <a:rPr lang="en-US" sz="1600" dirty="0">
                <a:latin typeface="Arial" pitchFamily="34" charset="0"/>
                <a:cs typeface="Arial" pitchFamily="34"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lnSpc>
                <a:spcPct val="150000"/>
              </a:lnSpc>
            </a:pPr>
            <a:r>
              <a:rPr lang="en-US" sz="1600" dirty="0">
                <a:latin typeface="Arial" pitchFamily="34" charset="0"/>
                <a:cs typeface="Arial" pitchFamily="34" charset="0"/>
              </a:rPr>
              <a:t>Logistic Regression is much similar to the Linear Regression except that how they are used. Linear Regression is used for solving Regression problems, whereas Logistic regression is used for solving the classification problems.</a:t>
            </a:r>
          </a:p>
          <a:p>
            <a:pPr>
              <a:lnSpc>
                <a:spcPct val="150000"/>
              </a:lnSpc>
              <a:buNone/>
            </a:pPr>
            <a:endParaRPr lang="en-US" sz="1600" dirty="0">
              <a:latin typeface="Arial" pitchFamily="34" charset="0"/>
              <a:cs typeface="Arial" pitchFamily="34" charset="0"/>
            </a:endParaRPr>
          </a:p>
        </p:txBody>
      </p:sp>
      <p:sp>
        <p:nvSpPr>
          <p:cNvPr id="4" name="TextBox 3">
            <a:extLst>
              <a:ext uri="{FF2B5EF4-FFF2-40B4-BE49-F238E27FC236}">
                <a16:creationId xmlns:a16="http://schemas.microsoft.com/office/drawing/2014/main" id="{3C2B3B3A-5CA3-EB2F-CD4C-CF549374AC84}"/>
              </a:ext>
            </a:extLst>
          </p:cNvPr>
          <p:cNvSpPr txBox="1"/>
          <p:nvPr/>
        </p:nvSpPr>
        <p:spPr>
          <a:xfrm>
            <a:off x="1026695" y="866564"/>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Methodology</a:t>
            </a:r>
            <a:endParaRPr lang="en-IN" b="1" u="sng" dirty="0"/>
          </a:p>
        </p:txBody>
      </p:sp>
      <p:pic>
        <p:nvPicPr>
          <p:cNvPr id="5" name="Picture 4">
            <a:extLst>
              <a:ext uri="{FF2B5EF4-FFF2-40B4-BE49-F238E27FC236}">
                <a16:creationId xmlns:a16="http://schemas.microsoft.com/office/drawing/2014/main" id="{39DEA0A0-0EB0-6090-46F5-F79C9C67F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42475506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3DF996-C6D8-5D32-3799-44FFB386EC63}"/>
              </a:ext>
            </a:extLst>
          </p:cNvPr>
          <p:cNvSpPr txBox="1"/>
          <p:nvPr/>
        </p:nvSpPr>
        <p:spPr>
          <a:xfrm>
            <a:off x="890337" y="722184"/>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Methodology</a:t>
            </a:r>
            <a:endParaRPr lang="en-IN" b="1" u="sng" dirty="0"/>
          </a:p>
        </p:txBody>
      </p:sp>
      <p:sp>
        <p:nvSpPr>
          <p:cNvPr id="6" name="TextBox 5">
            <a:extLst>
              <a:ext uri="{FF2B5EF4-FFF2-40B4-BE49-F238E27FC236}">
                <a16:creationId xmlns:a16="http://schemas.microsoft.com/office/drawing/2014/main" id="{EC6EFC62-930E-9B7B-D0C8-7200B114317F}"/>
              </a:ext>
            </a:extLst>
          </p:cNvPr>
          <p:cNvSpPr txBox="1"/>
          <p:nvPr/>
        </p:nvSpPr>
        <p:spPr>
          <a:xfrm>
            <a:off x="890337" y="1611779"/>
            <a:ext cx="6112042" cy="991041"/>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Logistic regression equation: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Logistic Regression in Machine Learning">
            <a:extLst>
              <a:ext uri="{FF2B5EF4-FFF2-40B4-BE49-F238E27FC236}">
                <a16:creationId xmlns:a16="http://schemas.microsoft.com/office/drawing/2014/main" id="{83B94A52-AE63-687C-05B5-EDA24EAA8796}"/>
              </a:ext>
            </a:extLst>
          </p:cNvPr>
          <p:cNvPicPr/>
          <p:nvPr/>
        </p:nvPicPr>
        <p:blipFill>
          <a:blip r:embed="rId2"/>
          <a:srcRect/>
          <a:stretch>
            <a:fillRect/>
          </a:stretch>
        </p:blipFill>
        <p:spPr bwMode="auto">
          <a:xfrm>
            <a:off x="1864125" y="2466285"/>
            <a:ext cx="3907790" cy="642942"/>
          </a:xfrm>
          <a:prstGeom prst="rect">
            <a:avLst/>
          </a:prstGeom>
          <a:noFill/>
          <a:ln w="9525">
            <a:noFill/>
            <a:miter lim="800000"/>
            <a:headEnd/>
            <a:tailEnd/>
          </a:ln>
        </p:spPr>
      </p:pic>
      <p:pic>
        <p:nvPicPr>
          <p:cNvPr id="8" name="Picture 7" descr="Logistic Regression in Machine Learning">
            <a:extLst>
              <a:ext uri="{FF2B5EF4-FFF2-40B4-BE49-F238E27FC236}">
                <a16:creationId xmlns:a16="http://schemas.microsoft.com/office/drawing/2014/main" id="{E2F632B4-D3EB-FCBC-0361-0DFDBD37C00E}"/>
              </a:ext>
            </a:extLst>
          </p:cNvPr>
          <p:cNvPicPr/>
          <p:nvPr/>
        </p:nvPicPr>
        <p:blipFill>
          <a:blip r:embed="rId3"/>
          <a:srcRect/>
          <a:stretch>
            <a:fillRect/>
          </a:stretch>
        </p:blipFill>
        <p:spPr bwMode="auto">
          <a:xfrm>
            <a:off x="1745698" y="3827199"/>
            <a:ext cx="3714776" cy="707709"/>
          </a:xfrm>
          <a:prstGeom prst="rect">
            <a:avLst/>
          </a:prstGeom>
          <a:noFill/>
          <a:ln w="9525">
            <a:noFill/>
            <a:miter lim="800000"/>
            <a:headEnd/>
            <a:tailEnd/>
          </a:ln>
        </p:spPr>
      </p:pic>
      <p:pic>
        <p:nvPicPr>
          <p:cNvPr id="9" name="Picture 8" descr="Logistic Regression in Machine Learning">
            <a:extLst>
              <a:ext uri="{FF2B5EF4-FFF2-40B4-BE49-F238E27FC236}">
                <a16:creationId xmlns:a16="http://schemas.microsoft.com/office/drawing/2014/main" id="{FF9EF3D9-C646-1973-DB44-DE20D13E9988}"/>
              </a:ext>
            </a:extLst>
          </p:cNvPr>
          <p:cNvPicPr/>
          <p:nvPr/>
        </p:nvPicPr>
        <p:blipFill>
          <a:blip r:embed="rId4"/>
          <a:srcRect/>
          <a:stretch>
            <a:fillRect/>
          </a:stretch>
        </p:blipFill>
        <p:spPr bwMode="auto">
          <a:xfrm>
            <a:off x="1745698" y="5057598"/>
            <a:ext cx="4144645" cy="915673"/>
          </a:xfrm>
          <a:prstGeom prst="rect">
            <a:avLst/>
          </a:prstGeom>
          <a:noFill/>
          <a:ln w="9525">
            <a:noFill/>
            <a:miter lim="800000"/>
            <a:headEnd/>
            <a:tailEnd/>
          </a:ln>
        </p:spPr>
      </p:pic>
      <p:pic>
        <p:nvPicPr>
          <p:cNvPr id="10" name="Picture 9">
            <a:extLst>
              <a:ext uri="{FF2B5EF4-FFF2-40B4-BE49-F238E27FC236}">
                <a16:creationId xmlns:a16="http://schemas.microsoft.com/office/drawing/2014/main" id="{C817D833-7E96-4353-7E25-BCD9EDFE0F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578703277"/>
      </p:ext>
    </p:extLst>
  </p:cSld>
  <p:clrMapOvr>
    <a:masterClrMapping/>
  </p:clrMapOvr>
  <mc:AlternateContent xmlns:mc="http://schemas.openxmlformats.org/markup-compatibility/2006" xmlns:p14="http://schemas.microsoft.com/office/powerpoint/2010/main">
    <mc:Choice Requires="p14">
      <p:transition spd="slow" p14:dur="425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DC7B5-0FD4-473F-2CB0-5DFB29548C7D}"/>
              </a:ext>
            </a:extLst>
          </p:cNvPr>
          <p:cNvSpPr txBox="1"/>
          <p:nvPr/>
        </p:nvSpPr>
        <p:spPr>
          <a:xfrm>
            <a:off x="842211" y="738227"/>
            <a:ext cx="6112042" cy="769441"/>
          </a:xfrm>
          <a:prstGeom prst="rect">
            <a:avLst/>
          </a:prstGeom>
          <a:noFill/>
        </p:spPr>
        <p:txBody>
          <a:bodyPr wrap="square">
            <a:spAutoFit/>
          </a:bodyPr>
          <a:lstStyle/>
          <a:p>
            <a:r>
              <a:rPr kumimoji="0" lang="en-US" sz="4400" b="1" i="0" u="none" strike="noStrike" kern="1200" cap="none" spc="0" normalizeH="0" baseline="0" noProof="0" dirty="0">
                <a:ln>
                  <a:noFill/>
                </a:ln>
                <a:effectLst/>
                <a:uLnTx/>
                <a:uFillTx/>
                <a:latin typeface="Arial" pitchFamily="34" charset="0"/>
                <a:ea typeface="+mj-ea"/>
                <a:cs typeface="Arial" pitchFamily="34" charset="0"/>
              </a:rPr>
              <a:t>Methodology</a:t>
            </a:r>
            <a:endParaRPr lang="en-IN" b="1" dirty="0"/>
          </a:p>
        </p:txBody>
      </p:sp>
      <p:sp>
        <p:nvSpPr>
          <p:cNvPr id="4" name="Content Placeholder 2">
            <a:extLst>
              <a:ext uri="{FF2B5EF4-FFF2-40B4-BE49-F238E27FC236}">
                <a16:creationId xmlns:a16="http://schemas.microsoft.com/office/drawing/2014/main" id="{C01BA56E-085E-9037-8654-0C13CA845856}"/>
              </a:ext>
            </a:extLst>
          </p:cNvPr>
          <p:cNvSpPr>
            <a:spLocks noGrp="1"/>
          </p:cNvSpPr>
          <p:nvPr/>
        </p:nvSpPr>
        <p:spPr>
          <a:xfrm>
            <a:off x="1114926" y="1802357"/>
            <a:ext cx="955307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b="1" dirty="0">
                <a:latin typeface="Arial" pitchFamily="34" charset="0"/>
                <a:cs typeface="Arial" pitchFamily="34" charset="0"/>
              </a:rPr>
              <a:t>Steps in Logistic Regression:</a:t>
            </a:r>
            <a:r>
              <a:rPr lang="en-US" sz="1600" dirty="0">
                <a:latin typeface="Arial" pitchFamily="34" charset="0"/>
                <a:cs typeface="Arial" pitchFamily="34" charset="0"/>
              </a:rPr>
              <a:t> </a:t>
            </a:r>
          </a:p>
          <a:p>
            <a:pPr>
              <a:lnSpc>
                <a:spcPct val="150000"/>
              </a:lnSpc>
              <a:buNone/>
            </a:pPr>
            <a:r>
              <a:rPr lang="en-US" sz="1600" dirty="0">
                <a:latin typeface="Arial" pitchFamily="34" charset="0"/>
                <a:cs typeface="Arial" pitchFamily="34" charset="0"/>
              </a:rPr>
              <a:t>      To implement the Logistic Regression using Python, we will use the same steps as we have done in previous topics of Regression. Below are the steps:     </a:t>
            </a:r>
          </a:p>
          <a:p>
            <a:pPr>
              <a:lnSpc>
                <a:spcPct val="150000"/>
              </a:lnSpc>
              <a:buNone/>
            </a:pPr>
            <a:r>
              <a:rPr lang="en-US" sz="1600" dirty="0">
                <a:latin typeface="Arial" pitchFamily="34" charset="0"/>
                <a:cs typeface="Arial" pitchFamily="34" charset="0"/>
              </a:rPr>
              <a:t>           1.Data Pre-processing step    </a:t>
            </a:r>
          </a:p>
          <a:p>
            <a:pPr>
              <a:lnSpc>
                <a:spcPct val="150000"/>
              </a:lnSpc>
              <a:buNone/>
            </a:pPr>
            <a:r>
              <a:rPr lang="en-US" sz="1600" dirty="0">
                <a:latin typeface="Arial" pitchFamily="34" charset="0"/>
                <a:cs typeface="Arial" pitchFamily="34" charset="0"/>
              </a:rPr>
              <a:t>           2.Fitting Logistic Regression to the Training set    </a:t>
            </a:r>
          </a:p>
          <a:p>
            <a:pPr>
              <a:lnSpc>
                <a:spcPct val="150000"/>
              </a:lnSpc>
              <a:buNone/>
            </a:pPr>
            <a:r>
              <a:rPr lang="en-US" sz="1600" dirty="0">
                <a:latin typeface="Arial" pitchFamily="34" charset="0"/>
                <a:cs typeface="Arial" pitchFamily="34" charset="0"/>
              </a:rPr>
              <a:t>           3.Predicting the test result   </a:t>
            </a:r>
          </a:p>
          <a:p>
            <a:pPr>
              <a:lnSpc>
                <a:spcPct val="150000"/>
              </a:lnSpc>
              <a:buNone/>
            </a:pPr>
            <a:r>
              <a:rPr lang="en-US" sz="1600" dirty="0">
                <a:latin typeface="Arial" pitchFamily="34" charset="0"/>
                <a:cs typeface="Arial" pitchFamily="34" charset="0"/>
              </a:rPr>
              <a:t>           4.Test accuracy of the result(Creation of Confusion matrix)    </a:t>
            </a:r>
          </a:p>
          <a:p>
            <a:pPr>
              <a:lnSpc>
                <a:spcPct val="150000"/>
              </a:lnSpc>
              <a:buNone/>
            </a:pPr>
            <a:r>
              <a:rPr lang="en-US" sz="1600" dirty="0">
                <a:latin typeface="Arial" pitchFamily="34" charset="0"/>
                <a:cs typeface="Arial" pitchFamily="34" charset="0"/>
              </a:rPr>
              <a:t>           5.Visualizing the test set result.</a:t>
            </a:r>
          </a:p>
        </p:txBody>
      </p:sp>
      <p:pic>
        <p:nvPicPr>
          <p:cNvPr id="6" name="Picture 5">
            <a:extLst>
              <a:ext uri="{FF2B5EF4-FFF2-40B4-BE49-F238E27FC236}">
                <a16:creationId xmlns:a16="http://schemas.microsoft.com/office/drawing/2014/main" id="{AFB6F519-2DC5-A3A5-AF24-0CDA4740AAFD}"/>
              </a:ext>
            </a:extLst>
          </p:cNvPr>
          <p:cNvPicPr>
            <a:picLocks noChangeAspect="1"/>
          </p:cNvPicPr>
          <p:nvPr/>
        </p:nvPicPr>
        <p:blipFill>
          <a:blip r:embed="rId2"/>
          <a:stretch>
            <a:fillRect/>
          </a:stretch>
        </p:blipFill>
        <p:spPr>
          <a:xfrm>
            <a:off x="9881548" y="737937"/>
            <a:ext cx="1572904" cy="1387870"/>
          </a:xfrm>
          <a:prstGeom prst="rect">
            <a:avLst/>
          </a:prstGeom>
        </p:spPr>
      </p:pic>
    </p:spTree>
    <p:extLst>
      <p:ext uri="{BB962C8B-B14F-4D97-AF65-F5344CB8AC3E}">
        <p14:creationId xmlns:p14="http://schemas.microsoft.com/office/powerpoint/2010/main" val="2444574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A97D1-9CFC-779E-E7D0-95694BFF8D5E}"/>
              </a:ext>
            </a:extLst>
          </p:cNvPr>
          <p:cNvSpPr txBox="1"/>
          <p:nvPr/>
        </p:nvSpPr>
        <p:spPr>
          <a:xfrm>
            <a:off x="922421" y="588052"/>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Snapshots</a:t>
            </a:r>
            <a:endParaRPr lang="en-IN" b="1" u="sng" dirty="0"/>
          </a:p>
        </p:txBody>
      </p:sp>
      <p:pic>
        <p:nvPicPr>
          <p:cNvPr id="4" name="Content Placeholder 6">
            <a:extLst>
              <a:ext uri="{FF2B5EF4-FFF2-40B4-BE49-F238E27FC236}">
                <a16:creationId xmlns:a16="http://schemas.microsoft.com/office/drawing/2014/main" id="{0ADFEDDD-F17F-0DC8-BD44-7331291D3DE5}"/>
              </a:ext>
            </a:extLst>
          </p:cNvPr>
          <p:cNvPicPr>
            <a:picLocks noGrp="1"/>
          </p:cNvPicPr>
          <p:nvPr/>
        </p:nvPicPr>
        <p:blipFill>
          <a:blip r:embed="rId2"/>
          <a:srcRect/>
          <a:stretch>
            <a:fillRect/>
          </a:stretch>
        </p:blipFill>
        <p:spPr bwMode="auto">
          <a:xfrm>
            <a:off x="1061662" y="1558636"/>
            <a:ext cx="8015286" cy="1870364"/>
          </a:xfrm>
          <a:prstGeom prst="rect">
            <a:avLst/>
          </a:prstGeom>
          <a:noFill/>
          <a:ln w="9525">
            <a:noFill/>
            <a:miter lim="800000"/>
            <a:headEnd/>
            <a:tailEnd/>
          </a:ln>
        </p:spPr>
      </p:pic>
      <p:pic>
        <p:nvPicPr>
          <p:cNvPr id="5" name="Picture 4">
            <a:extLst>
              <a:ext uri="{FF2B5EF4-FFF2-40B4-BE49-F238E27FC236}">
                <a16:creationId xmlns:a16="http://schemas.microsoft.com/office/drawing/2014/main" id="{1BFCD1AE-46D8-5E08-9E6A-6A56BAFB0D03}"/>
              </a:ext>
            </a:extLst>
          </p:cNvPr>
          <p:cNvPicPr/>
          <p:nvPr/>
        </p:nvPicPr>
        <p:blipFill>
          <a:blip r:embed="rId3"/>
          <a:srcRect/>
          <a:stretch>
            <a:fillRect/>
          </a:stretch>
        </p:blipFill>
        <p:spPr bwMode="auto">
          <a:xfrm>
            <a:off x="850983" y="3722493"/>
            <a:ext cx="7643866" cy="928694"/>
          </a:xfrm>
          <a:prstGeom prst="rect">
            <a:avLst/>
          </a:prstGeom>
          <a:noFill/>
          <a:ln w="9525">
            <a:noFill/>
            <a:miter lim="800000"/>
            <a:headEnd/>
            <a:tailEnd/>
          </a:ln>
        </p:spPr>
      </p:pic>
      <p:pic>
        <p:nvPicPr>
          <p:cNvPr id="6" name="Picture 5">
            <a:extLst>
              <a:ext uri="{FF2B5EF4-FFF2-40B4-BE49-F238E27FC236}">
                <a16:creationId xmlns:a16="http://schemas.microsoft.com/office/drawing/2014/main" id="{B89E7CE5-E440-85D5-7450-8D3E51297023}"/>
              </a:ext>
            </a:extLst>
          </p:cNvPr>
          <p:cNvPicPr/>
          <p:nvPr/>
        </p:nvPicPr>
        <p:blipFill>
          <a:blip r:embed="rId4"/>
          <a:srcRect/>
          <a:stretch>
            <a:fillRect/>
          </a:stretch>
        </p:blipFill>
        <p:spPr bwMode="auto">
          <a:xfrm>
            <a:off x="922421" y="4944681"/>
            <a:ext cx="7572428" cy="1143008"/>
          </a:xfrm>
          <a:prstGeom prst="rect">
            <a:avLst/>
          </a:prstGeom>
          <a:noFill/>
          <a:ln w="9525">
            <a:noFill/>
            <a:miter lim="800000"/>
            <a:headEnd/>
            <a:tailEnd/>
          </a:ln>
        </p:spPr>
      </p:pic>
      <p:pic>
        <p:nvPicPr>
          <p:cNvPr id="7" name="Picture 6">
            <a:extLst>
              <a:ext uri="{FF2B5EF4-FFF2-40B4-BE49-F238E27FC236}">
                <a16:creationId xmlns:a16="http://schemas.microsoft.com/office/drawing/2014/main" id="{C4C38154-42C3-4FBA-34E4-E81C3BD1F4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80863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65033-8A1A-F604-B390-8429BE8526E9}"/>
              </a:ext>
            </a:extLst>
          </p:cNvPr>
          <p:cNvSpPr txBox="1"/>
          <p:nvPr/>
        </p:nvSpPr>
        <p:spPr>
          <a:xfrm>
            <a:off x="938463" y="722185"/>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Snapshots</a:t>
            </a:r>
            <a:endParaRPr lang="en-IN" b="1" u="sng" dirty="0"/>
          </a:p>
        </p:txBody>
      </p:sp>
      <p:pic>
        <p:nvPicPr>
          <p:cNvPr id="4" name="Content Placeholder 6">
            <a:extLst>
              <a:ext uri="{FF2B5EF4-FFF2-40B4-BE49-F238E27FC236}">
                <a16:creationId xmlns:a16="http://schemas.microsoft.com/office/drawing/2014/main" id="{32D6C0C7-C4C0-9AA1-B541-6A97A55D9473}"/>
              </a:ext>
            </a:extLst>
          </p:cNvPr>
          <p:cNvPicPr>
            <a:picLocks noGrp="1"/>
          </p:cNvPicPr>
          <p:nvPr/>
        </p:nvPicPr>
        <p:blipFill>
          <a:blip r:embed="rId2"/>
          <a:srcRect/>
          <a:stretch>
            <a:fillRect/>
          </a:stretch>
        </p:blipFill>
        <p:spPr bwMode="auto">
          <a:xfrm>
            <a:off x="938463" y="1640673"/>
            <a:ext cx="8229600" cy="2357454"/>
          </a:xfrm>
          <a:prstGeom prst="rect">
            <a:avLst/>
          </a:prstGeom>
          <a:noFill/>
          <a:ln w="9525">
            <a:noFill/>
            <a:miter lim="800000"/>
            <a:headEnd/>
            <a:tailEnd/>
          </a:ln>
        </p:spPr>
      </p:pic>
      <p:pic>
        <p:nvPicPr>
          <p:cNvPr id="5" name="Picture 4">
            <a:extLst>
              <a:ext uri="{FF2B5EF4-FFF2-40B4-BE49-F238E27FC236}">
                <a16:creationId xmlns:a16="http://schemas.microsoft.com/office/drawing/2014/main" id="{AEA72FE5-5CEE-644C-CC55-8DBAE7D73CDA}"/>
              </a:ext>
            </a:extLst>
          </p:cNvPr>
          <p:cNvPicPr/>
          <p:nvPr/>
        </p:nvPicPr>
        <p:blipFill>
          <a:blip r:embed="rId3"/>
          <a:srcRect/>
          <a:stretch>
            <a:fillRect/>
          </a:stretch>
        </p:blipFill>
        <p:spPr bwMode="auto">
          <a:xfrm>
            <a:off x="938463" y="4074327"/>
            <a:ext cx="5791835" cy="642942"/>
          </a:xfrm>
          <a:prstGeom prst="rect">
            <a:avLst/>
          </a:prstGeom>
          <a:noFill/>
          <a:ln w="9525">
            <a:noFill/>
            <a:miter lim="800000"/>
            <a:headEnd/>
            <a:tailEnd/>
          </a:ln>
        </p:spPr>
      </p:pic>
      <p:pic>
        <p:nvPicPr>
          <p:cNvPr id="6" name="Picture 5">
            <a:extLst>
              <a:ext uri="{FF2B5EF4-FFF2-40B4-BE49-F238E27FC236}">
                <a16:creationId xmlns:a16="http://schemas.microsoft.com/office/drawing/2014/main" id="{2AA625E5-245E-661F-515F-D5B14A1EC3D3}"/>
              </a:ext>
            </a:extLst>
          </p:cNvPr>
          <p:cNvPicPr/>
          <p:nvPr/>
        </p:nvPicPr>
        <p:blipFill>
          <a:blip r:embed="rId4"/>
          <a:srcRect/>
          <a:stretch>
            <a:fillRect/>
          </a:stretch>
        </p:blipFill>
        <p:spPr bwMode="auto">
          <a:xfrm>
            <a:off x="938462" y="4993228"/>
            <a:ext cx="5791835" cy="785818"/>
          </a:xfrm>
          <a:prstGeom prst="rect">
            <a:avLst/>
          </a:prstGeom>
          <a:noFill/>
          <a:ln w="9525">
            <a:noFill/>
            <a:miter lim="800000"/>
            <a:headEnd/>
            <a:tailEnd/>
          </a:ln>
        </p:spPr>
      </p:pic>
      <p:pic>
        <p:nvPicPr>
          <p:cNvPr id="7" name="Picture 6">
            <a:extLst>
              <a:ext uri="{FF2B5EF4-FFF2-40B4-BE49-F238E27FC236}">
                <a16:creationId xmlns:a16="http://schemas.microsoft.com/office/drawing/2014/main" id="{5287351A-8665-6945-CAEA-E85450BB0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3113539125"/>
      </p:ext>
    </p:extLst>
  </p:cSld>
  <p:clrMapOvr>
    <a:masterClrMapping/>
  </p:clrMapOvr>
  <mc:AlternateContent xmlns:mc="http://schemas.openxmlformats.org/markup-compatibility/2006" xmlns:p14="http://schemas.microsoft.com/office/powerpoint/2010/main">
    <mc:Choice Requires="p14">
      <p:transition spd="slow" p14:dur="35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45488-ADEB-A2E0-4BCC-9DBF54F563E6}"/>
              </a:ext>
            </a:extLst>
          </p:cNvPr>
          <p:cNvSpPr txBox="1"/>
          <p:nvPr/>
        </p:nvSpPr>
        <p:spPr>
          <a:xfrm>
            <a:off x="890336" y="786353"/>
            <a:ext cx="7323221"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Results and Discussion</a:t>
            </a:r>
            <a:endParaRPr lang="en-IN" b="1" u="sng" dirty="0"/>
          </a:p>
        </p:txBody>
      </p:sp>
      <p:pic>
        <p:nvPicPr>
          <p:cNvPr id="4" name="Picture 3">
            <a:extLst>
              <a:ext uri="{FF2B5EF4-FFF2-40B4-BE49-F238E27FC236}">
                <a16:creationId xmlns:a16="http://schemas.microsoft.com/office/drawing/2014/main" id="{121EED51-C283-E801-AE8E-F28D7D53D89A}"/>
              </a:ext>
            </a:extLst>
          </p:cNvPr>
          <p:cNvPicPr/>
          <p:nvPr/>
        </p:nvPicPr>
        <p:blipFill>
          <a:blip r:embed="rId2"/>
          <a:srcRect/>
          <a:stretch>
            <a:fillRect/>
          </a:stretch>
        </p:blipFill>
        <p:spPr bwMode="auto">
          <a:xfrm>
            <a:off x="1012506" y="1906994"/>
            <a:ext cx="7938987" cy="3429024"/>
          </a:xfrm>
          <a:prstGeom prst="rect">
            <a:avLst/>
          </a:prstGeom>
          <a:noFill/>
          <a:ln w="9525">
            <a:noFill/>
            <a:miter lim="800000"/>
            <a:headEnd/>
            <a:tailEnd/>
          </a:ln>
        </p:spPr>
      </p:pic>
      <p:pic>
        <p:nvPicPr>
          <p:cNvPr id="5" name="Picture 4">
            <a:extLst>
              <a:ext uri="{FF2B5EF4-FFF2-40B4-BE49-F238E27FC236}">
                <a16:creationId xmlns:a16="http://schemas.microsoft.com/office/drawing/2014/main" id="{1D295CBC-C582-256D-DBCB-4701DA025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3832733806"/>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77C28-358D-E0E7-2894-280156AAEDBC}"/>
              </a:ext>
            </a:extLst>
          </p:cNvPr>
          <p:cNvSpPr txBox="1"/>
          <p:nvPr/>
        </p:nvSpPr>
        <p:spPr>
          <a:xfrm>
            <a:off x="1130969" y="738227"/>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Presentation</a:t>
            </a:r>
            <a:r>
              <a:rPr kumimoji="0" lang="en-US" sz="4400" b="1" i="0" u="none" strike="noStrike" kern="1200" cap="none" spc="0" normalizeH="0" baseline="0" noProof="0" dirty="0">
                <a:ln>
                  <a:noFill/>
                </a:ln>
                <a:effectLst/>
                <a:uLnTx/>
                <a:uFillTx/>
                <a:latin typeface="Arial" pitchFamily="34" charset="0"/>
                <a:ea typeface="+mj-ea"/>
                <a:cs typeface="Arial" pitchFamily="34" charset="0"/>
              </a:rPr>
              <a:t> </a:t>
            </a:r>
            <a:r>
              <a:rPr kumimoji="0" lang="en-US" sz="4400" b="1" i="0" u="sng" strike="noStrike" kern="1200" cap="none" spc="0" normalizeH="0" baseline="0" noProof="0" dirty="0">
                <a:ln>
                  <a:noFill/>
                </a:ln>
                <a:effectLst/>
                <a:uLnTx/>
                <a:uFillTx/>
                <a:latin typeface="Arial" pitchFamily="34" charset="0"/>
                <a:ea typeface="+mj-ea"/>
                <a:cs typeface="Arial" pitchFamily="34" charset="0"/>
              </a:rPr>
              <a:t>Outline</a:t>
            </a:r>
            <a:endParaRPr lang="en-IN" b="1" u="sng" dirty="0"/>
          </a:p>
        </p:txBody>
      </p:sp>
      <p:sp>
        <p:nvSpPr>
          <p:cNvPr id="4" name="Content Placeholder 2">
            <a:extLst>
              <a:ext uri="{FF2B5EF4-FFF2-40B4-BE49-F238E27FC236}">
                <a16:creationId xmlns:a16="http://schemas.microsoft.com/office/drawing/2014/main" id="{6F86A926-2B12-4C04-02D2-FE690B742D29}"/>
              </a:ext>
            </a:extLst>
          </p:cNvPr>
          <p:cNvSpPr>
            <a:spLocks noGrp="1"/>
          </p:cNvSpPr>
          <p:nvPr/>
        </p:nvSpPr>
        <p:spPr>
          <a:xfrm>
            <a:off x="1130969" y="2048335"/>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Course Certificate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Objectives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System Architecture / Ideation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Module Implementation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Application Snapshots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Results and Discussions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Conclusion &amp; Future 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References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0177CD85-B186-4F64-AFAB-9E9FEED4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735141"/>
            <a:ext cx="1568824" cy="1545053"/>
          </a:xfrm>
          <a:prstGeom prst="rect">
            <a:avLst/>
          </a:prstGeom>
        </p:spPr>
      </p:pic>
    </p:spTree>
    <p:extLst>
      <p:ext uri="{BB962C8B-B14F-4D97-AF65-F5344CB8AC3E}">
        <p14:creationId xmlns:p14="http://schemas.microsoft.com/office/powerpoint/2010/main" val="264188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3BAB-E2D1-EB6A-9820-BA5C0B778BA3}"/>
              </a:ext>
            </a:extLst>
          </p:cNvPr>
          <p:cNvSpPr txBox="1"/>
          <p:nvPr/>
        </p:nvSpPr>
        <p:spPr>
          <a:xfrm>
            <a:off x="826168" y="625932"/>
            <a:ext cx="6922168"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Results and Discussion</a:t>
            </a:r>
            <a:endParaRPr lang="en-IN" b="1" u="sng" dirty="0"/>
          </a:p>
        </p:txBody>
      </p:sp>
      <p:sp>
        <p:nvSpPr>
          <p:cNvPr id="4" name="Content Placeholder 2">
            <a:extLst>
              <a:ext uri="{FF2B5EF4-FFF2-40B4-BE49-F238E27FC236}">
                <a16:creationId xmlns:a16="http://schemas.microsoft.com/office/drawing/2014/main" id="{4E762AD7-D47B-00AE-A805-D00671CA5EF9}"/>
              </a:ext>
            </a:extLst>
          </p:cNvPr>
          <p:cNvSpPr>
            <a:spLocks noGrp="1"/>
          </p:cNvSpPr>
          <p:nvPr/>
        </p:nvSpPr>
        <p:spPr>
          <a:xfrm>
            <a:off x="1147011" y="1609852"/>
            <a:ext cx="9601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From the feature importance plot, it can be inferred that , age of the applicant, job, marital status ,education details, balance ,contact number, housing, loan, duration, pdays, poutcome are some of the most important features in predicting the outcome</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(y).</a:t>
            </a:r>
          </a:p>
        </p:txBody>
      </p:sp>
    </p:spTree>
    <p:extLst>
      <p:ext uri="{BB962C8B-B14F-4D97-AF65-F5344CB8AC3E}">
        <p14:creationId xmlns:p14="http://schemas.microsoft.com/office/powerpoint/2010/main" val="684808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850B-EB59-52BA-42F9-5B1F560FA974}"/>
              </a:ext>
            </a:extLst>
          </p:cNvPr>
          <p:cNvSpPr>
            <a:spLocks noGrp="1"/>
          </p:cNvSpPr>
          <p:nvPr/>
        </p:nvSpPr>
        <p:spPr>
          <a:xfrm>
            <a:off x="745957" y="679784"/>
            <a:ext cx="8229600" cy="6858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US" sz="14700" b="1" u="sng" dirty="0">
                <a:latin typeface="Arial" pitchFamily="34" charset="0"/>
                <a:cs typeface="Arial" pitchFamily="34" charset="0"/>
              </a:rPr>
            </a:br>
            <a:r>
              <a:rPr lang="en-US" sz="14700" b="1" u="sng" dirty="0">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D2FF5C0B-272C-2016-251B-5BD1225154D5}"/>
              </a:ext>
            </a:extLst>
          </p:cNvPr>
          <p:cNvSpPr>
            <a:spLocks noGrp="1"/>
          </p:cNvSpPr>
          <p:nvPr/>
        </p:nvSpPr>
        <p:spPr>
          <a:xfrm>
            <a:off x="1050757" y="2192713"/>
            <a:ext cx="9520990" cy="36626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a:latin typeface="Arial" pitchFamily="34" charset="0"/>
                <a:cs typeface="Arial" pitchFamily="34" charset="0"/>
              </a:rPr>
              <a:t>From this project, we learned how banks can improve their marketing campaigns by focusing their efforts on certain prime-grade clients and also how they can recognize market conditions which are favorable to increase client subscription for the fixed-term products they are offering.</a:t>
            </a:r>
          </a:p>
          <a:p>
            <a:pPr>
              <a:lnSpc>
                <a:spcPct val="150000"/>
              </a:lnSpc>
            </a:pPr>
            <a:r>
              <a:rPr lang="en-US" sz="2000" dirty="0">
                <a:latin typeface="Arial" pitchFamily="34" charset="0"/>
                <a:cs typeface="Arial" pitchFamily="34" charset="0"/>
              </a:rPr>
              <a:t>We achieved our objective successfully by getting 88% accuracy and y predicted values in our project.</a:t>
            </a:r>
          </a:p>
          <a:p>
            <a:pPr>
              <a:lnSpc>
                <a:spcPct val="150000"/>
              </a:lnSpc>
            </a:pP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B6873303-6660-0E23-087E-C5C3AE888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946871283"/>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90AEF-709A-14AC-7052-B1F4E1651D66}"/>
              </a:ext>
            </a:extLst>
          </p:cNvPr>
          <p:cNvSpPr txBox="1"/>
          <p:nvPr/>
        </p:nvSpPr>
        <p:spPr>
          <a:xfrm>
            <a:off x="858253" y="897340"/>
            <a:ext cx="6112042" cy="707886"/>
          </a:xfrm>
          <a:prstGeom prst="rect">
            <a:avLst/>
          </a:prstGeom>
          <a:noFill/>
        </p:spPr>
        <p:txBody>
          <a:bodyPr wrap="square">
            <a:spAutoFit/>
          </a:bodyPr>
          <a:lstStyle/>
          <a:p>
            <a:r>
              <a:rPr kumimoji="0" lang="en-US" sz="4000" b="1" i="0" u="sng" strike="noStrike" kern="1200" cap="none" spc="0" normalizeH="0" baseline="0" noProof="0" dirty="0">
                <a:ln>
                  <a:noFill/>
                </a:ln>
                <a:effectLst/>
                <a:uLnTx/>
                <a:uFillTx/>
                <a:latin typeface="Arial" pitchFamily="34" charset="0"/>
                <a:ea typeface="+mn-ea"/>
                <a:cs typeface="Arial" pitchFamily="34" charset="0"/>
              </a:rPr>
              <a:t>References</a:t>
            </a:r>
            <a:endParaRPr lang="en-IN" b="1" u="sng" dirty="0"/>
          </a:p>
        </p:txBody>
      </p:sp>
      <p:pic>
        <p:nvPicPr>
          <p:cNvPr id="4" name="table">
            <a:extLst>
              <a:ext uri="{FF2B5EF4-FFF2-40B4-BE49-F238E27FC236}">
                <a16:creationId xmlns:a16="http://schemas.microsoft.com/office/drawing/2014/main" id="{E53FFB0A-AD26-FB4B-C8CE-EEC393AE30C7}"/>
              </a:ext>
            </a:extLst>
          </p:cNvPr>
          <p:cNvPicPr>
            <a:picLocks noChangeAspect="1"/>
          </p:cNvPicPr>
          <p:nvPr/>
        </p:nvPicPr>
        <p:blipFill>
          <a:blip r:embed="rId2"/>
          <a:stretch>
            <a:fillRect/>
          </a:stretch>
        </p:blipFill>
        <p:spPr>
          <a:xfrm>
            <a:off x="1072816" y="2146260"/>
            <a:ext cx="9932068" cy="5120814"/>
          </a:xfrm>
          <a:prstGeom prst="rect">
            <a:avLst/>
          </a:prstGeom>
        </p:spPr>
      </p:pic>
      <p:pic>
        <p:nvPicPr>
          <p:cNvPr id="5" name="Picture 4">
            <a:extLst>
              <a:ext uri="{FF2B5EF4-FFF2-40B4-BE49-F238E27FC236}">
                <a16:creationId xmlns:a16="http://schemas.microsoft.com/office/drawing/2014/main" id="{4DA2D4A9-B237-6274-F318-4DCDC665D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421944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AFF9D4-8A8B-F3D3-F175-90C5970F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485775"/>
            <a:ext cx="11268075" cy="5903488"/>
          </a:xfrm>
          <a:prstGeom prst="rect">
            <a:avLst/>
          </a:prstGeom>
        </p:spPr>
      </p:pic>
    </p:spTree>
    <p:extLst>
      <p:ext uri="{BB962C8B-B14F-4D97-AF65-F5344CB8AC3E}">
        <p14:creationId xmlns:p14="http://schemas.microsoft.com/office/powerpoint/2010/main" val="3164230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199A92-02EC-2435-E437-335BFFCC167B}"/>
              </a:ext>
            </a:extLst>
          </p:cNvPr>
          <p:cNvPicPr>
            <a:picLocks noChangeAspect="1"/>
          </p:cNvPicPr>
          <p:nvPr/>
        </p:nvPicPr>
        <p:blipFill>
          <a:blip r:embed="rId2"/>
          <a:stretch>
            <a:fillRect/>
          </a:stretch>
        </p:blipFill>
        <p:spPr>
          <a:xfrm>
            <a:off x="772998" y="725863"/>
            <a:ext cx="10605155" cy="5476973"/>
          </a:xfrm>
          <a:prstGeom prst="rect">
            <a:avLst/>
          </a:prstGeom>
        </p:spPr>
      </p:pic>
    </p:spTree>
    <p:extLst>
      <p:ext uri="{BB962C8B-B14F-4D97-AF65-F5344CB8AC3E}">
        <p14:creationId xmlns:p14="http://schemas.microsoft.com/office/powerpoint/2010/main" val="12924220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AF032-7032-55F8-CAAD-B4807CB4AC93}"/>
              </a:ext>
            </a:extLst>
          </p:cNvPr>
          <p:cNvSpPr txBox="1"/>
          <p:nvPr/>
        </p:nvSpPr>
        <p:spPr>
          <a:xfrm>
            <a:off x="1066800" y="858069"/>
            <a:ext cx="6112042" cy="584775"/>
          </a:xfrm>
          <a:prstGeom prst="rect">
            <a:avLst/>
          </a:prstGeom>
          <a:noFill/>
        </p:spPr>
        <p:txBody>
          <a:bodyPr wrap="square">
            <a:spAutoFit/>
          </a:bodyPr>
          <a:lstStyle/>
          <a:p>
            <a:r>
              <a:rPr lang="en-US" sz="3200" b="1" u="sng" dirty="0">
                <a:latin typeface="Arial" pitchFamily="34" charset="0"/>
                <a:cs typeface="Arial" pitchFamily="34" charset="0"/>
              </a:rPr>
              <a:t>Introduction</a:t>
            </a:r>
            <a:endParaRPr lang="en-IN" sz="3200" b="1" u="sng" dirty="0"/>
          </a:p>
        </p:txBody>
      </p:sp>
      <p:sp>
        <p:nvSpPr>
          <p:cNvPr id="4" name="Content Placeholder 2">
            <a:extLst>
              <a:ext uri="{FF2B5EF4-FFF2-40B4-BE49-F238E27FC236}">
                <a16:creationId xmlns:a16="http://schemas.microsoft.com/office/drawing/2014/main" id="{404FB831-36B4-E301-FB57-6C6FF36F312C}"/>
              </a:ext>
            </a:extLst>
          </p:cNvPr>
          <p:cNvSpPr txBox="1">
            <a:spLocks/>
          </p:cNvSpPr>
          <p:nvPr/>
        </p:nvSpPr>
        <p:spPr>
          <a:xfrm>
            <a:off x="898358" y="1667434"/>
            <a:ext cx="10363199" cy="4572945"/>
          </a:xfrm>
          <a:prstGeom prst="rect">
            <a:avLst/>
          </a:prstGeom>
        </p:spPr>
        <p:txBody>
          <a:bodyPr vert="horz" lIns="91440" tIns="45720" rIns="91440" bIns="45720" rtlCol="0">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800" dirty="0">
                <a:latin typeface="Arial" pitchFamily="34" charset="0"/>
                <a:cs typeface="Arial" pitchFamily="34" charset="0"/>
              </a:rPr>
              <a:t>The bank marketing is a specialized field of the marketing which has emerged following the extensive development of the general marketing and following the appearance, separation and development of services marketing.</a:t>
            </a:r>
          </a:p>
          <a:p>
            <a:pPr algn="just">
              <a:lnSpc>
                <a:spcPct val="150000"/>
              </a:lnSpc>
            </a:pPr>
            <a:r>
              <a:rPr lang="en-US" sz="2800" dirty="0">
                <a:latin typeface="Arial" pitchFamily="34" charset="0"/>
                <a:cs typeface="Arial" pitchFamily="34" charset="0"/>
              </a:rPr>
              <a:t>This project is about to predict the values in the given dataset(bank marketing) using machine learning</a:t>
            </a:r>
          </a:p>
          <a:p>
            <a:pPr algn="just">
              <a:lnSpc>
                <a:spcPct val="150000"/>
              </a:lnSpc>
            </a:pPr>
            <a:r>
              <a:rPr lang="en-US" sz="2800" dirty="0">
                <a:latin typeface="Arial" pitchFamily="34" charset="0"/>
                <a:cs typeface="Arial" pitchFamily="34" charset="0"/>
              </a:rPr>
              <a:t>To predict the y values in the given bank marketing dataset using features in the given dataset </a:t>
            </a:r>
          </a:p>
          <a:p>
            <a:pPr algn="just">
              <a:lnSpc>
                <a:spcPct val="150000"/>
              </a:lnSpc>
            </a:pPr>
            <a:r>
              <a:rPr lang="en-US" sz="2800" dirty="0">
                <a:latin typeface="Arial" pitchFamily="34" charset="0"/>
                <a:cs typeface="Arial" pitchFamily="34" charset="0"/>
              </a:rPr>
              <a:t>For finding the solution we used logistic regression</a:t>
            </a:r>
          </a:p>
          <a:p>
            <a:pPr algn="just">
              <a:lnSpc>
                <a:spcPct val="80000"/>
              </a:lnSpc>
            </a:pP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a:p>
            <a:pPr algn="just">
              <a:lnSpc>
                <a:spcPct val="80000"/>
              </a:lnSpc>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cxnSp>
        <p:nvCxnSpPr>
          <p:cNvPr id="6" name="Straight Arrow Connector 5">
            <a:extLst>
              <a:ext uri="{FF2B5EF4-FFF2-40B4-BE49-F238E27FC236}">
                <a16:creationId xmlns:a16="http://schemas.microsoft.com/office/drawing/2014/main" id="{050C0E63-4673-0F5C-4C15-DCB836F95BAF}"/>
              </a:ext>
            </a:extLst>
          </p:cNvPr>
          <p:cNvCxnSpPr/>
          <p:nvPr/>
        </p:nvCxnSpPr>
        <p:spPr>
          <a:xfrm>
            <a:off x="3753853" y="-4010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94702730-3BD7-C4BA-AAE9-AF6365130E42}"/>
              </a:ext>
            </a:extLst>
          </p:cNvPr>
          <p:cNvSpPr/>
          <p:nvPr/>
        </p:nvSpPr>
        <p:spPr>
          <a:xfrm>
            <a:off x="717177" y="1855694"/>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9963E3E-2E9C-8BA5-909B-8A59826DC912}"/>
              </a:ext>
            </a:extLst>
          </p:cNvPr>
          <p:cNvSpPr/>
          <p:nvPr/>
        </p:nvSpPr>
        <p:spPr>
          <a:xfrm>
            <a:off x="717651" y="3864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CFE559D-EC41-8A64-4BA2-64E63C918916}"/>
              </a:ext>
            </a:extLst>
          </p:cNvPr>
          <p:cNvSpPr/>
          <p:nvPr/>
        </p:nvSpPr>
        <p:spPr>
          <a:xfrm>
            <a:off x="717176" y="4760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87D3FAD-946B-95BC-01EE-557FA7FED175}"/>
              </a:ext>
            </a:extLst>
          </p:cNvPr>
          <p:cNvSpPr/>
          <p:nvPr/>
        </p:nvSpPr>
        <p:spPr>
          <a:xfrm>
            <a:off x="654422" y="5656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E4DE9E3-E546-0F31-723E-E7E231040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9" y="805881"/>
            <a:ext cx="1568824" cy="1049813"/>
          </a:xfrm>
          <a:prstGeom prst="rect">
            <a:avLst/>
          </a:prstGeom>
        </p:spPr>
      </p:pic>
    </p:spTree>
    <p:extLst>
      <p:ext uri="{BB962C8B-B14F-4D97-AF65-F5344CB8AC3E}">
        <p14:creationId xmlns:p14="http://schemas.microsoft.com/office/powerpoint/2010/main" val="100564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843E-CE81-781B-0134-C63FCDDA11A7}"/>
              </a:ext>
            </a:extLst>
          </p:cNvPr>
          <p:cNvSpPr txBox="1">
            <a:spLocks/>
          </p:cNvSpPr>
          <p:nvPr/>
        </p:nvSpPr>
        <p:spPr>
          <a:xfrm>
            <a:off x="1024690" y="701660"/>
            <a:ext cx="8229600" cy="655638"/>
          </a:xfrm>
          <a:prstGeom prst="rect">
            <a:avLst/>
          </a:prstGeom>
        </p:spPr>
        <p:txBody>
          <a:bodyP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a:latin typeface="Arial" pitchFamily="34" charset="0"/>
                <a:cs typeface="Arial" pitchFamily="34" charset="0"/>
              </a:rPr>
              <a:t>Objectives</a:t>
            </a:r>
          </a:p>
        </p:txBody>
      </p:sp>
      <p:sp>
        <p:nvSpPr>
          <p:cNvPr id="3" name="Content Placeholder 2">
            <a:extLst>
              <a:ext uri="{FF2B5EF4-FFF2-40B4-BE49-F238E27FC236}">
                <a16:creationId xmlns:a16="http://schemas.microsoft.com/office/drawing/2014/main" id="{A3B7CCAF-B999-5E80-DB84-EB99D1F9B855}"/>
              </a:ext>
            </a:extLst>
          </p:cNvPr>
          <p:cNvSpPr txBox="1">
            <a:spLocks/>
          </p:cNvSpPr>
          <p:nvPr/>
        </p:nvSpPr>
        <p:spPr>
          <a:xfrm>
            <a:off x="1024690" y="1678140"/>
            <a:ext cx="10154653" cy="455545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800" dirty="0">
                <a:latin typeface="Arial" pitchFamily="34" charset="0"/>
                <a:cs typeface="Arial" pitchFamily="34" charset="0"/>
              </a:rPr>
              <a:t>The objective of this project is to get y values and better accuracy.</a:t>
            </a:r>
          </a:p>
          <a:p>
            <a:pPr algn="just">
              <a:lnSpc>
                <a:spcPct val="150000"/>
              </a:lnSpc>
            </a:pPr>
            <a:r>
              <a:rPr lang="en-US" sz="2800" dirty="0">
                <a:latin typeface="Arial" pitchFamily="34" charset="0"/>
                <a:cs typeface="Arial" pitchFamily="34" charset="0"/>
              </a:rPr>
              <a:t>The given dataset contains various attributes, dataset characteristics, attributes characteristics.</a:t>
            </a:r>
          </a:p>
          <a:p>
            <a:pPr algn="just">
              <a:lnSpc>
                <a:spcPct val="150000"/>
              </a:lnSpc>
            </a:pPr>
            <a:r>
              <a:rPr lang="en-US" sz="2800" dirty="0">
                <a:latin typeface="Arial" pitchFamily="34" charset="0"/>
                <a:cs typeface="Arial" pitchFamily="34" charset="0"/>
              </a:rPr>
              <a:t>In machine learning we used classification method,logistic regression algorithm to achieve.</a:t>
            </a:r>
          </a:p>
          <a:p>
            <a:pPr algn="just">
              <a:buFont typeface="Arial"/>
              <a:buNone/>
            </a:pPr>
            <a:endParaRPr lang="en-US" sz="2800" dirty="0"/>
          </a:p>
          <a:p>
            <a:pPr algn="just"/>
            <a:endParaRPr lang="en-US" sz="2800" dirty="0"/>
          </a:p>
        </p:txBody>
      </p:sp>
      <p:pic>
        <p:nvPicPr>
          <p:cNvPr id="4" name="Picture 3">
            <a:extLst>
              <a:ext uri="{FF2B5EF4-FFF2-40B4-BE49-F238E27FC236}">
                <a16:creationId xmlns:a16="http://schemas.microsoft.com/office/drawing/2014/main" id="{436CDA73-DA3C-01C9-E3D3-226D063BB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204395"/>
          </a:xfrm>
          <a:prstGeom prst="rect">
            <a:avLst/>
          </a:prstGeom>
        </p:spPr>
      </p:pic>
    </p:spTree>
    <p:extLst>
      <p:ext uri="{BB962C8B-B14F-4D97-AF65-F5344CB8AC3E}">
        <p14:creationId xmlns:p14="http://schemas.microsoft.com/office/powerpoint/2010/main" val="189929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9991B1-02BB-A84B-DEA1-E3B206C72527}"/>
              </a:ext>
            </a:extLst>
          </p:cNvPr>
          <p:cNvPicPr>
            <a:picLocks noGrp="1" noChangeAspect="1" noChangeArrowheads="1"/>
          </p:cNvPicPr>
          <p:nvPr/>
        </p:nvPicPr>
        <p:blipFill>
          <a:blip r:embed="rId2"/>
          <a:srcRect/>
          <a:stretch>
            <a:fillRect/>
          </a:stretch>
        </p:blipFill>
        <p:spPr bwMode="auto">
          <a:xfrm>
            <a:off x="2614863" y="1644317"/>
            <a:ext cx="6962274" cy="4427620"/>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D41CC4AA-8F5B-AD2F-0FDA-2621938ADCA3}"/>
              </a:ext>
            </a:extLst>
          </p:cNvPr>
          <p:cNvSpPr>
            <a:spLocks noGrp="1"/>
          </p:cNvSpPr>
          <p:nvPr/>
        </p:nvSpPr>
        <p:spPr>
          <a:xfrm>
            <a:off x="778042" y="701842"/>
            <a:ext cx="8229600" cy="6096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a:latin typeface="Arial" pitchFamily="34" charset="0"/>
                <a:cs typeface="Arial" pitchFamily="34" charset="0"/>
              </a:rPr>
              <a:t>System Architecture / Ideation Map</a:t>
            </a:r>
            <a:endParaRPr lang="en-US" b="1" u="sng" dirty="0"/>
          </a:p>
        </p:txBody>
      </p:sp>
      <p:pic>
        <p:nvPicPr>
          <p:cNvPr id="6" name="Picture 5">
            <a:extLst>
              <a:ext uri="{FF2B5EF4-FFF2-40B4-BE49-F238E27FC236}">
                <a16:creationId xmlns:a16="http://schemas.microsoft.com/office/drawing/2014/main" id="{BBFD1352-BFFC-FA1D-7227-0E6CD84F3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701842"/>
            <a:ext cx="1568824" cy="1545053"/>
          </a:xfrm>
          <a:prstGeom prst="rect">
            <a:avLst/>
          </a:prstGeom>
        </p:spPr>
      </p:pic>
    </p:spTree>
    <p:extLst>
      <p:ext uri="{BB962C8B-B14F-4D97-AF65-F5344CB8AC3E}">
        <p14:creationId xmlns:p14="http://schemas.microsoft.com/office/powerpoint/2010/main" val="20863153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B7776-7A2B-8E0D-ECF5-545140D92E74}"/>
              </a:ext>
            </a:extLst>
          </p:cNvPr>
          <p:cNvSpPr txBox="1"/>
          <p:nvPr/>
        </p:nvSpPr>
        <p:spPr>
          <a:xfrm>
            <a:off x="842209" y="670507"/>
            <a:ext cx="9152021" cy="461665"/>
          </a:xfrm>
          <a:prstGeom prst="rect">
            <a:avLst/>
          </a:prstGeom>
          <a:noFill/>
        </p:spPr>
        <p:txBody>
          <a:bodyPr wrap="square">
            <a:spAutoFit/>
          </a:bodyPr>
          <a:lstStyle/>
          <a:p>
            <a:r>
              <a:rPr kumimoji="0" lang="en-US" sz="2400" b="1" i="0" u="sng" strike="noStrike" kern="1200" cap="none" spc="0" normalizeH="0" baseline="0" noProof="0" dirty="0">
                <a:ln>
                  <a:noFill/>
                </a:ln>
                <a:effectLst/>
                <a:uLnTx/>
                <a:uFillTx/>
                <a:latin typeface="Arial" pitchFamily="34" charset="0"/>
                <a:ea typeface="+mj-ea"/>
                <a:cs typeface="Arial" pitchFamily="34" charset="0"/>
              </a:rPr>
              <a:t>System Architecture / Ideation Map</a:t>
            </a:r>
            <a:endParaRPr lang="en-IN" sz="2400" b="1" u="sng" dirty="0"/>
          </a:p>
        </p:txBody>
      </p:sp>
      <p:sp>
        <p:nvSpPr>
          <p:cNvPr id="4" name="Rounded Rectangle 6">
            <a:extLst>
              <a:ext uri="{FF2B5EF4-FFF2-40B4-BE49-F238E27FC236}">
                <a16:creationId xmlns:a16="http://schemas.microsoft.com/office/drawing/2014/main" id="{D45388D8-C8C3-06F2-AA2B-F71BBF4E2155}"/>
              </a:ext>
            </a:extLst>
          </p:cNvPr>
          <p:cNvSpPr/>
          <p:nvPr/>
        </p:nvSpPr>
        <p:spPr>
          <a:xfrm>
            <a:off x="4766131" y="1363800"/>
            <a:ext cx="2714644"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Collection of data set</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5" name="Rounded Rectangle 7">
            <a:extLst>
              <a:ext uri="{FF2B5EF4-FFF2-40B4-BE49-F238E27FC236}">
                <a16:creationId xmlns:a16="http://schemas.microsoft.com/office/drawing/2014/main" id="{5DDD8FFD-DF6E-1AB5-E817-C52A4A385963}"/>
              </a:ext>
            </a:extLst>
          </p:cNvPr>
          <p:cNvSpPr/>
          <p:nvPr/>
        </p:nvSpPr>
        <p:spPr>
          <a:xfrm>
            <a:off x="4766131" y="2023088"/>
            <a:ext cx="2643206"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Importing the libraries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6" name="Rounded Rectangle 8">
            <a:extLst>
              <a:ext uri="{FF2B5EF4-FFF2-40B4-BE49-F238E27FC236}">
                <a16:creationId xmlns:a16="http://schemas.microsoft.com/office/drawing/2014/main" id="{FD46B968-E3B7-2E92-BCF6-1C80AF288D00}"/>
              </a:ext>
            </a:extLst>
          </p:cNvPr>
          <p:cNvSpPr/>
          <p:nvPr/>
        </p:nvSpPr>
        <p:spPr>
          <a:xfrm>
            <a:off x="4738678" y="2663242"/>
            <a:ext cx="2643206"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Cleaning  the data</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7" name="Rounded Rectangle 9">
            <a:extLst>
              <a:ext uri="{FF2B5EF4-FFF2-40B4-BE49-F238E27FC236}">
                <a16:creationId xmlns:a16="http://schemas.microsoft.com/office/drawing/2014/main" id="{1F19F108-DEC3-7E7C-2912-086A35D2C513}"/>
              </a:ext>
            </a:extLst>
          </p:cNvPr>
          <p:cNvSpPr/>
          <p:nvPr/>
        </p:nvSpPr>
        <p:spPr>
          <a:xfrm>
            <a:off x="4766131" y="3393281"/>
            <a:ext cx="2714644"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Understanding  the target variables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8" name="Rounded Rectangle 10">
            <a:extLst>
              <a:ext uri="{FF2B5EF4-FFF2-40B4-BE49-F238E27FC236}">
                <a16:creationId xmlns:a16="http://schemas.microsoft.com/office/drawing/2014/main" id="{2D3FAAFF-1B8F-DE34-EB76-5BF6CA76489E}"/>
              </a:ext>
            </a:extLst>
          </p:cNvPr>
          <p:cNvSpPr/>
          <p:nvPr/>
        </p:nvSpPr>
        <p:spPr>
          <a:xfrm>
            <a:off x="4837569" y="4250537"/>
            <a:ext cx="2643206" cy="571504"/>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Data visualization</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9" name="Rounded Rectangle 11">
            <a:extLst>
              <a:ext uri="{FF2B5EF4-FFF2-40B4-BE49-F238E27FC236}">
                <a16:creationId xmlns:a16="http://schemas.microsoft.com/office/drawing/2014/main" id="{4C1F065F-A15C-2B04-DFFC-FC7FD48033FD}"/>
              </a:ext>
            </a:extLst>
          </p:cNvPr>
          <p:cNvSpPr/>
          <p:nvPr/>
        </p:nvSpPr>
        <p:spPr>
          <a:xfrm>
            <a:off x="4837569" y="5107793"/>
            <a:ext cx="2643206"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Fitting the logistic regression model</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0" name="Rounded Rectangle 12">
            <a:extLst>
              <a:ext uri="{FF2B5EF4-FFF2-40B4-BE49-F238E27FC236}">
                <a16:creationId xmlns:a16="http://schemas.microsoft.com/office/drawing/2014/main" id="{0702DB70-6CB9-3D8D-DE26-CC36368E01CD}"/>
              </a:ext>
            </a:extLst>
          </p:cNvPr>
          <p:cNvSpPr/>
          <p:nvPr/>
        </p:nvSpPr>
        <p:spPr>
          <a:xfrm>
            <a:off x="4820116" y="5835776"/>
            <a:ext cx="2643206"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Checking model accuracy &amp;printing </a:t>
            </a:r>
            <a:r>
              <a:rPr kumimoji="0" lang="en-IN" sz="1800" b="0" i="0" u="none" strike="noStrike" kern="1200" cap="none" spc="0" normalizeH="0" baseline="0" noProof="0" dirty="0" err="1">
                <a:ln>
                  <a:noFill/>
                </a:ln>
                <a:solidFill>
                  <a:sysClr val="window" lastClr="FFFFFF"/>
                </a:solidFill>
                <a:effectLst/>
                <a:uLnTx/>
                <a:uFillTx/>
                <a:latin typeface="Calibri"/>
                <a:ea typeface="+mn-ea"/>
                <a:cs typeface="+mn-cs"/>
              </a:rPr>
              <a:t>pred</a:t>
            </a: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 values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1" name="Down Arrow 15">
            <a:extLst>
              <a:ext uri="{FF2B5EF4-FFF2-40B4-BE49-F238E27FC236}">
                <a16:creationId xmlns:a16="http://schemas.microsoft.com/office/drawing/2014/main" id="{568476AB-30F4-2B7A-818A-AEA8CEF06A61}"/>
              </a:ext>
            </a:extLst>
          </p:cNvPr>
          <p:cNvSpPr/>
          <p:nvPr/>
        </p:nvSpPr>
        <p:spPr>
          <a:xfrm>
            <a:off x="6016296" y="1895270"/>
            <a:ext cx="79704" cy="107157"/>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2" name="Down Arrow 16">
            <a:extLst>
              <a:ext uri="{FF2B5EF4-FFF2-40B4-BE49-F238E27FC236}">
                <a16:creationId xmlns:a16="http://schemas.microsoft.com/office/drawing/2014/main" id="{CE7D8FDF-0088-2A65-3DB3-01FD67DDABD2}"/>
              </a:ext>
            </a:extLst>
          </p:cNvPr>
          <p:cNvSpPr/>
          <p:nvPr/>
        </p:nvSpPr>
        <p:spPr>
          <a:xfrm flipH="1">
            <a:off x="6029491" y="2484409"/>
            <a:ext cx="45719" cy="110636"/>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3" name="Down Arrow 17">
            <a:extLst>
              <a:ext uri="{FF2B5EF4-FFF2-40B4-BE49-F238E27FC236}">
                <a16:creationId xmlns:a16="http://schemas.microsoft.com/office/drawing/2014/main" id="{3657BAC0-5C0E-1856-2F37-80C8D628A7F8}"/>
              </a:ext>
            </a:extLst>
          </p:cNvPr>
          <p:cNvSpPr/>
          <p:nvPr/>
        </p:nvSpPr>
        <p:spPr>
          <a:xfrm>
            <a:off x="6096000" y="3211207"/>
            <a:ext cx="45719" cy="142876"/>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4" name="Down Arrow 18">
            <a:extLst>
              <a:ext uri="{FF2B5EF4-FFF2-40B4-BE49-F238E27FC236}">
                <a16:creationId xmlns:a16="http://schemas.microsoft.com/office/drawing/2014/main" id="{277DDE75-BF11-CA5A-D413-C6079F085799}"/>
              </a:ext>
            </a:extLst>
          </p:cNvPr>
          <p:cNvSpPr/>
          <p:nvPr/>
        </p:nvSpPr>
        <p:spPr>
          <a:xfrm>
            <a:off x="6141719" y="4022620"/>
            <a:ext cx="45719" cy="19110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 name="Down Arrow 19">
            <a:extLst>
              <a:ext uri="{FF2B5EF4-FFF2-40B4-BE49-F238E27FC236}">
                <a16:creationId xmlns:a16="http://schemas.microsoft.com/office/drawing/2014/main" id="{16DCB65B-684D-B74F-B92F-85F744827BD7}"/>
              </a:ext>
            </a:extLst>
          </p:cNvPr>
          <p:cNvSpPr/>
          <p:nvPr/>
        </p:nvSpPr>
        <p:spPr>
          <a:xfrm>
            <a:off x="6193157" y="4819853"/>
            <a:ext cx="45719" cy="21431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6" name="Down Arrow 20">
            <a:extLst>
              <a:ext uri="{FF2B5EF4-FFF2-40B4-BE49-F238E27FC236}">
                <a16:creationId xmlns:a16="http://schemas.microsoft.com/office/drawing/2014/main" id="{3A87859B-19D8-6855-F63D-D4C8C8699D80}"/>
              </a:ext>
            </a:extLst>
          </p:cNvPr>
          <p:cNvSpPr/>
          <p:nvPr/>
        </p:nvSpPr>
        <p:spPr>
          <a:xfrm>
            <a:off x="6096000" y="5621462"/>
            <a:ext cx="142876" cy="21431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pic>
        <p:nvPicPr>
          <p:cNvPr id="17" name="Picture 16">
            <a:extLst>
              <a:ext uri="{FF2B5EF4-FFF2-40B4-BE49-F238E27FC236}">
                <a16:creationId xmlns:a16="http://schemas.microsoft.com/office/drawing/2014/main" id="{BE93180A-8F01-18B2-670E-AA7AEC0E5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28186925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45A-C39A-48BB-DC3C-4E52F15A8671}"/>
              </a:ext>
            </a:extLst>
          </p:cNvPr>
          <p:cNvSpPr>
            <a:spLocks noGrp="1"/>
          </p:cNvSpPr>
          <p:nvPr/>
        </p:nvSpPr>
        <p:spPr>
          <a:xfrm>
            <a:off x="762000" y="726950"/>
            <a:ext cx="8229600" cy="65563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kumimoji="0" lang="en-US" sz="4400" b="1" i="0" u="sng" strike="noStrike" kern="1200" cap="none" spc="0" normalizeH="0" baseline="0" noProof="0" dirty="0">
              <a:ln>
                <a:noFill/>
              </a:ln>
              <a:effectLst/>
              <a:uLnTx/>
              <a:uFillTx/>
              <a:latin typeface="Calibri"/>
              <a:ea typeface="+mj-ea"/>
              <a:cs typeface="+mj-cs"/>
            </a:endParaRPr>
          </a:p>
        </p:txBody>
      </p:sp>
      <p:sp>
        <p:nvSpPr>
          <p:cNvPr id="3" name="Content Placeholder 2">
            <a:extLst>
              <a:ext uri="{FF2B5EF4-FFF2-40B4-BE49-F238E27FC236}">
                <a16:creationId xmlns:a16="http://schemas.microsoft.com/office/drawing/2014/main" id="{CFB0DA4F-FD76-C171-CDCC-F9A7A7BA9E43}"/>
              </a:ext>
            </a:extLst>
          </p:cNvPr>
          <p:cNvSpPr>
            <a:spLocks noGrp="1"/>
          </p:cNvSpPr>
          <p:nvPr/>
        </p:nvSpPr>
        <p:spPr>
          <a:xfrm>
            <a:off x="1028700" y="1442746"/>
            <a:ext cx="10297026" cy="4800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Module-In Python, Modules are simply files with the “py” extension containing Python code that can be imported inside another Python Program.</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Modules we used in implementing this project- Numpy, pandas, matplotlib, pyplot , seaborn, sklearn etc.</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Importation of modules-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numpy as np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pandas as pd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matplotlib.pyplot as plt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seaborn as sns ,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0333648"/>
      </p:ext>
    </p:extLst>
  </p:cSld>
  <p:clrMapOvr>
    <a:masterClrMapping/>
  </p:clrMapOvr>
  <mc:AlternateContent xmlns:mc="http://schemas.openxmlformats.org/markup-compatibility/2006" xmlns:p14="http://schemas.microsoft.com/office/powerpoint/2010/main">
    <mc:Choice Requires="p14">
      <p:transition spd="slow" p14:dur="1500">
        <p:wheel spokes="1"/>
      </p:transition>
    </mc:Choice>
    <mc:Fallback xmlns="">
      <p:transition spd="slow">
        <p:wheel spokes="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B453C-36C0-4586-46F3-CB89199A9995}"/>
              </a:ext>
            </a:extLst>
          </p:cNvPr>
          <p:cNvSpPr txBox="1"/>
          <p:nvPr/>
        </p:nvSpPr>
        <p:spPr>
          <a:xfrm>
            <a:off x="810126" y="641974"/>
            <a:ext cx="7018421"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99B149B7-8311-4C5B-3C0C-8BD860094AA4}"/>
              </a:ext>
            </a:extLst>
          </p:cNvPr>
          <p:cNvSpPr>
            <a:spLocks noGrp="1"/>
          </p:cNvSpPr>
          <p:nvPr/>
        </p:nvSpPr>
        <p:spPr>
          <a:xfrm>
            <a:off x="1002632" y="1593810"/>
            <a:ext cx="10274968"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Hardware requirements</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CPU: 2 x 64-bit 2.8 GHz 8.00 GT/s CPUs</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RAM: 32 GB (or 16 GB of 1600 MHz DDR3 RAM)</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Storage: 300 GB. (600 GB for air-gapped deployments.) Additional space recommended if the repository will be used to store packages built by the customer. With an empty repository, a base install requires 2 </a:t>
            </a:r>
            <a:r>
              <a:rPr kumimoji="0" lang="en-US" sz="3200" b="0" i="0" u="none" strike="noStrike" kern="1200" cap="none" spc="0" normalizeH="0" baseline="0" noProof="0" dirty="0" err="1">
                <a:ln>
                  <a:noFill/>
                </a:ln>
                <a:solidFill>
                  <a:sysClr val="windowText" lastClr="000000"/>
                </a:solidFill>
                <a:effectLst/>
                <a:uLnTx/>
                <a:uFillTx/>
                <a:latin typeface="Arial" pitchFamily="34" charset="0"/>
                <a:ea typeface="+mn-ea"/>
                <a:cs typeface="Arial" pitchFamily="34" charset="0"/>
              </a:rPr>
              <a:t>GB.Internet</a:t>
            </a: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access to download the files from Anaconda.org or a USB drive containing all of the files you need with alternate instructions for air gapped installations</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a:t>
            </a:r>
          </a:p>
        </p:txBody>
      </p:sp>
      <p:pic>
        <p:nvPicPr>
          <p:cNvPr id="5" name="Picture 4">
            <a:extLst>
              <a:ext uri="{FF2B5EF4-FFF2-40B4-BE49-F238E27FC236}">
                <a16:creationId xmlns:a16="http://schemas.microsoft.com/office/drawing/2014/main" id="{281F04BF-520F-BEAC-0E78-D829C8ED9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14078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professional training - 1 hari 3" id="{0CA6D05B-A91D-4D07-9433-2D1126C5535E}" vid="{DF089911-9F0A-4504-92B4-5784B88438ED}"/>
    </a:ext>
  </a:extLst>
</a:theme>
</file>

<file path=docProps/app.xml><?xml version="1.0" encoding="utf-8"?>
<Properties xmlns="http://schemas.openxmlformats.org/officeDocument/2006/extended-properties" xmlns:vt="http://schemas.openxmlformats.org/officeDocument/2006/docPropsVTypes">
  <TotalTime>281</TotalTime>
  <Words>947</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KURUVAGANTELA</dc:creator>
  <cp:lastModifiedBy>Anvesh</cp:lastModifiedBy>
  <cp:revision>7</cp:revision>
  <dcterms:created xsi:type="dcterms:W3CDTF">2022-11-04T16:35:37Z</dcterms:created>
  <dcterms:modified xsi:type="dcterms:W3CDTF">2023-06-08T17:17:44Z</dcterms:modified>
</cp:coreProperties>
</file>