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70" r:id="rId5"/>
    <p:sldId id="271" r:id="rId6"/>
    <p:sldId id="272" r:id="rId7"/>
    <p:sldId id="273" r:id="rId8"/>
    <p:sldId id="274" r:id="rId9"/>
    <p:sldId id="275" r:id="rId10"/>
    <p:sldId id="276" r:id="rId11"/>
    <p:sldId id="277" r:id="rId12"/>
    <p:sldId id="27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23-10-2024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23-Oct-24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23-Oct-24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23-Oct-24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23-Oct-24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23-Oct-24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23-Oct-24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Pranitha S</a:t>
            </a:r>
            <a:endParaRPr lang="en-US" sz="2400" dirty="0"/>
          </a:p>
          <a:p>
            <a:r>
              <a:rPr lang="en-US" sz="2400" dirty="0"/>
              <a:t>REGISTER NO</a:t>
            </a:r>
            <a:r>
              <a:rPr lang="en-US" sz="2400" dirty="0" smtClean="0"/>
              <a:t>: 312216287</a:t>
            </a:r>
            <a:endParaRPr lang="en-US" sz="2400" dirty="0"/>
          </a:p>
          <a:p>
            <a:r>
              <a:rPr lang="en-US" sz="2400" dirty="0"/>
              <a:t>DEPARTMENT</a:t>
            </a:r>
            <a:r>
              <a:rPr lang="en-US" sz="2400" dirty="0" smtClean="0"/>
              <a:t>: </a:t>
            </a:r>
            <a:r>
              <a:rPr lang="en-US" sz="2400" dirty="0" err="1" smtClean="0"/>
              <a:t>Bcom</a:t>
            </a:r>
            <a:r>
              <a:rPr lang="en-US" sz="2400" dirty="0" smtClean="0"/>
              <a:t> General </a:t>
            </a:r>
            <a:endParaRPr lang="en-US" sz="2400" dirty="0"/>
          </a:p>
          <a:p>
            <a:r>
              <a:rPr lang="en-US" sz="2400" dirty="0" smtClean="0"/>
              <a:t>COLLEGE: Shri </a:t>
            </a:r>
            <a:r>
              <a:rPr lang="en-US" sz="2400" dirty="0" err="1" smtClean="0"/>
              <a:t>Shankarlal</a:t>
            </a:r>
            <a:r>
              <a:rPr lang="en-US" sz="2400" dirty="0" smtClean="0"/>
              <a:t> </a:t>
            </a:r>
            <a:r>
              <a:rPr lang="en-US" sz="2400" dirty="0" err="1" smtClean="0"/>
              <a:t>Sundarbai</a:t>
            </a:r>
            <a:r>
              <a:rPr lang="en-US" sz="2400" dirty="0" smtClean="0"/>
              <a:t> </a:t>
            </a:r>
            <a:r>
              <a:rPr lang="en-US" sz="2400" dirty="0" err="1" smtClean="0"/>
              <a:t>Shasun</a:t>
            </a:r>
            <a:r>
              <a:rPr lang="en-US" sz="2400" dirty="0" smtClean="0"/>
              <a:t> Jain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spc="-40" dirty="0"/>
              <a:t>E</a:t>
            </a:r>
            <a:r>
              <a:rPr lang="en-US" spc="15" dirty="0"/>
              <a:t>S</a:t>
            </a:r>
            <a:r>
              <a:rPr lang="en-US" spc="-30" dirty="0"/>
              <a:t>U</a:t>
            </a:r>
            <a:r>
              <a:rPr lang="en-US" spc="-405" dirty="0"/>
              <a:t>L</a:t>
            </a:r>
            <a:r>
              <a:rPr lang="en-US" dirty="0"/>
              <a:t>TS</a:t>
            </a:r>
          </a:p>
        </p:txBody>
      </p:sp>
      <p:sp>
        <p:nvSpPr>
          <p:cNvPr id="3" name="Text Placeholder 2"/>
          <p:cNvSpPr>
            <a:spLocks noGrp="1"/>
          </p:cNvSpPr>
          <p:nvPr>
            <p:ph type="body" idx="1"/>
          </p:nvPr>
        </p:nvSpPr>
        <p:spPr>
          <a:xfrm>
            <a:off x="609600" y="1577340"/>
            <a:ext cx="10972800" cy="4431983"/>
          </a:xfrm>
        </p:spPr>
        <p:txBody>
          <a:bodyPr/>
          <a:lstStyle/>
          <a:p>
            <a:r>
              <a:rPr lang="en-US" sz="3200" b="1" i="1" dirty="0">
                <a:latin typeface="Times New Roman" panose="02020603050405020304" pitchFamily="18" charset="0"/>
                <a:cs typeface="Times New Roman" panose="02020603050405020304" pitchFamily="18" charset="0"/>
              </a:rPr>
              <a:t>Results of the Excel Analysis</a:t>
            </a:r>
            <a:r>
              <a:rPr lang="en-US" sz="3200" b="1" i="1" dirty="0" smtClean="0">
                <a:latin typeface="Times New Roman" panose="02020603050405020304" pitchFamily="18" charset="0"/>
                <a:cs typeface="Times New Roman" panose="02020603050405020304" pitchFamily="18" charset="0"/>
              </a:rPr>
              <a:t>:</a:t>
            </a:r>
          </a:p>
          <a:p>
            <a:r>
              <a:rPr lang="en-US" sz="3200" b="1" i="1" dirty="0" smtClean="0">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en-US" sz="3200" i="1" dirty="0" smtClean="0">
                <a:latin typeface="Times New Roman" panose="02020603050405020304" pitchFamily="18" charset="0"/>
                <a:cs typeface="Times New Roman" panose="02020603050405020304" pitchFamily="18" charset="0"/>
              </a:rPr>
              <a:t>After </a:t>
            </a:r>
            <a:r>
              <a:rPr lang="en-US" sz="3200" i="1" dirty="0">
                <a:latin typeface="Times New Roman" panose="02020603050405020304" pitchFamily="18" charset="0"/>
                <a:cs typeface="Times New Roman" panose="02020603050405020304" pitchFamily="18" charset="0"/>
              </a:rPr>
              <a:t>thorough analysis, Excel helped us uncover the root causes, explore multiple solutions, and predict their potential impact. </a:t>
            </a:r>
            <a:endParaRPr lang="en-US" sz="3200" i="1"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i="1" dirty="0" smtClean="0">
                <a:latin typeface="Times New Roman" panose="02020603050405020304" pitchFamily="18" charset="0"/>
                <a:cs typeface="Times New Roman" panose="02020603050405020304" pitchFamily="18" charset="0"/>
              </a:rPr>
              <a:t>The </a:t>
            </a:r>
            <a:r>
              <a:rPr lang="en-US" sz="3200" i="1" dirty="0">
                <a:latin typeface="Times New Roman" panose="02020603050405020304" pitchFamily="18" charset="0"/>
                <a:cs typeface="Times New Roman" panose="02020603050405020304" pitchFamily="18" charset="0"/>
              </a:rPr>
              <a:t>final decision was driven by Excel’s data simulations and forecast tools. </a:t>
            </a:r>
            <a:endParaRPr lang="en-US" sz="3200" i="1"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i="1" dirty="0" smtClean="0">
                <a:latin typeface="Times New Roman" panose="02020603050405020304" pitchFamily="18" charset="0"/>
                <a:cs typeface="Times New Roman" panose="02020603050405020304" pitchFamily="18" charset="0"/>
              </a:rPr>
              <a:t>Key </a:t>
            </a:r>
            <a:r>
              <a:rPr lang="en-US" sz="3200" i="1" dirty="0">
                <a:latin typeface="Times New Roman" panose="02020603050405020304" pitchFamily="18" charset="0"/>
                <a:cs typeface="Times New Roman" panose="02020603050405020304" pitchFamily="18" charset="0"/>
              </a:rPr>
              <a:t>metrics improved by X% (e.g., reduction in errors, increase in sales, etc.), validating the effectiveness of the solution.</a:t>
            </a:r>
          </a:p>
        </p:txBody>
      </p:sp>
    </p:spTree>
    <p:extLst>
      <p:ext uri="{BB962C8B-B14F-4D97-AF65-F5344CB8AC3E}">
        <p14:creationId xmlns:p14="http://schemas.microsoft.com/office/powerpoint/2010/main" val="2457115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Text Placeholder 2"/>
          <p:cNvSpPr>
            <a:spLocks noGrp="1"/>
          </p:cNvSpPr>
          <p:nvPr>
            <p:ph type="body" idx="1"/>
          </p:nvPr>
        </p:nvSpPr>
        <p:spPr>
          <a:xfrm>
            <a:off x="637308" y="1577340"/>
            <a:ext cx="10945091" cy="4739759"/>
          </a:xfrm>
        </p:spPr>
        <p:txBody>
          <a:bodyPr/>
          <a:lstStyle/>
          <a:p>
            <a:r>
              <a:rPr lang="en-US" sz="2800" i="1" dirty="0">
                <a:latin typeface="Times New Roman" panose="02020603050405020304" pitchFamily="18" charset="0"/>
                <a:cs typeface="Times New Roman" panose="02020603050405020304" pitchFamily="18" charset="0"/>
              </a:rPr>
              <a:t>Overall, the analysis provides a comprehensive view of how salaries are distributed and managed across the organization. It highlights areas of strength and opportunities for improvement, supporting strategic decisions to enhance employee satisfaction, performance, and organizational competitiveness. </a:t>
            </a:r>
            <a:endParaRPr lang="en-US" sz="2800" i="1"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i="1" dirty="0" smtClean="0">
                <a:latin typeface="Times New Roman" panose="02020603050405020304" pitchFamily="18" charset="0"/>
                <a:cs typeface="Times New Roman" panose="02020603050405020304" pitchFamily="18" charset="0"/>
              </a:rPr>
              <a:t>Salary </a:t>
            </a:r>
            <a:r>
              <a:rPr lang="en-US" sz="2800" i="1" dirty="0">
                <a:latin typeface="Times New Roman" panose="02020603050405020304" pitchFamily="18" charset="0"/>
                <a:cs typeface="Times New Roman" panose="02020603050405020304" pitchFamily="18" charset="0"/>
              </a:rPr>
              <a:t>Trends </a:t>
            </a:r>
          </a:p>
          <a:p>
            <a:pPr marL="457200" indent="-457200">
              <a:buFont typeface="Wingdings" panose="05000000000000000000" pitchFamily="2" charset="2"/>
              <a:buChar char="Ø"/>
            </a:pPr>
            <a:r>
              <a:rPr lang="en-US" sz="2800" i="1" dirty="0" smtClean="0">
                <a:latin typeface="Times New Roman" panose="02020603050405020304" pitchFamily="18" charset="0"/>
                <a:cs typeface="Times New Roman" panose="02020603050405020304" pitchFamily="18" charset="0"/>
              </a:rPr>
              <a:t>Departmental Comparisons</a:t>
            </a:r>
          </a:p>
          <a:p>
            <a:pPr marL="457200" indent="-457200">
              <a:buFont typeface="Wingdings" panose="05000000000000000000" pitchFamily="2" charset="2"/>
              <a:buChar char="Ø"/>
            </a:pPr>
            <a:r>
              <a:rPr lang="en-US" sz="2800" i="1" dirty="0" smtClean="0">
                <a:latin typeface="Times New Roman" panose="02020603050405020304" pitchFamily="18" charset="0"/>
                <a:cs typeface="Times New Roman" panose="02020603050405020304" pitchFamily="18" charset="0"/>
              </a:rPr>
              <a:t>Performance Correlation</a:t>
            </a:r>
          </a:p>
          <a:p>
            <a:pPr marL="457200" indent="-457200">
              <a:buFont typeface="Wingdings" panose="05000000000000000000" pitchFamily="2" charset="2"/>
              <a:buChar char="Ø"/>
            </a:pPr>
            <a:r>
              <a:rPr lang="en-US" sz="2800" i="1" dirty="0" smtClean="0">
                <a:latin typeface="Times New Roman" panose="02020603050405020304" pitchFamily="18" charset="0"/>
                <a:cs typeface="Times New Roman" panose="02020603050405020304" pitchFamily="18" charset="0"/>
              </a:rPr>
              <a:t>Gender </a:t>
            </a:r>
            <a:r>
              <a:rPr lang="en-US" sz="2800" i="1" dirty="0">
                <a:latin typeface="Times New Roman" panose="02020603050405020304" pitchFamily="18" charset="0"/>
                <a:cs typeface="Times New Roman" panose="02020603050405020304" pitchFamily="18" charset="0"/>
              </a:rPr>
              <a:t>Equity </a:t>
            </a:r>
            <a:endParaRPr lang="en-US" sz="2800" i="1"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i="1" dirty="0" smtClean="0">
                <a:latin typeface="Times New Roman" panose="02020603050405020304" pitchFamily="18" charset="0"/>
                <a:cs typeface="Times New Roman" panose="02020603050405020304" pitchFamily="18" charset="0"/>
              </a:rPr>
              <a:t>Budgeting </a:t>
            </a:r>
            <a:r>
              <a:rPr lang="en-US" sz="2800" i="1" dirty="0">
                <a:latin typeface="Times New Roman" panose="02020603050405020304" pitchFamily="18" charset="0"/>
                <a:cs typeface="Times New Roman" panose="02020603050405020304" pitchFamily="18" charset="0"/>
              </a:rPr>
              <a:t>and Forecasting </a:t>
            </a:r>
            <a:endParaRPr lang="en-US" sz="2800" i="1"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i="1" dirty="0" smtClean="0">
                <a:latin typeface="Times New Roman" panose="02020603050405020304" pitchFamily="18" charset="0"/>
                <a:cs typeface="Times New Roman" panose="02020603050405020304" pitchFamily="18" charset="0"/>
              </a:rPr>
              <a:t>Recommendations</a:t>
            </a:r>
            <a:endParaRPr lang="en-US" sz="2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5375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971800"/>
            <a:ext cx="10681335" cy="758190"/>
          </a:xfrm>
        </p:spPr>
        <p:txBody>
          <a:bodyPr/>
          <a:lstStyle/>
          <a:p>
            <a:pPr algn="ctr"/>
            <a:r>
              <a:rPr lang="en-US" dirty="0" smtClean="0"/>
              <a:t>Thank You</a:t>
            </a:r>
            <a:endParaRPr lang="en-US" dirty="0"/>
          </a:p>
        </p:txBody>
      </p:sp>
    </p:spTree>
    <p:extLst>
      <p:ext uri="{BB962C8B-B14F-4D97-AF65-F5344CB8AC3E}">
        <p14:creationId xmlns:p14="http://schemas.microsoft.com/office/powerpoint/2010/main" val="1568638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spc="-20" dirty="0"/>
              <a:t>P</a:t>
            </a:r>
            <a:r>
              <a:rPr lang="en-US" spc="15" dirty="0"/>
              <a:t>ROB</a:t>
            </a:r>
            <a:r>
              <a:rPr lang="en-US" spc="55" dirty="0"/>
              <a:t>L</a:t>
            </a:r>
            <a:r>
              <a:rPr lang="en-US" spc="-20" dirty="0"/>
              <a:t>E</a:t>
            </a:r>
            <a:r>
              <a:rPr lang="en-US" spc="20" dirty="0"/>
              <a:t>M</a:t>
            </a:r>
            <a:r>
              <a:rPr lang="en-US" dirty="0"/>
              <a:t>	</a:t>
            </a:r>
            <a:r>
              <a:rPr lang="en-US" spc="10" dirty="0"/>
              <a:t>S</a:t>
            </a:r>
            <a:r>
              <a:rPr lang="en-US" spc="-370" dirty="0"/>
              <a:t>T</a:t>
            </a:r>
            <a:r>
              <a:rPr lang="en-US" spc="-375" dirty="0"/>
              <a:t>A</a:t>
            </a:r>
            <a:r>
              <a:rPr lang="en-US" spc="15" dirty="0"/>
              <a:t>T</a:t>
            </a:r>
            <a:r>
              <a:rPr lang="en-US" spc="-10" dirty="0"/>
              <a:t>E</a:t>
            </a:r>
            <a:r>
              <a:rPr lang="en-US" spc="-20" dirty="0"/>
              <a:t>ME</a:t>
            </a:r>
            <a:r>
              <a:rPr lang="en-US" spc="10" dirty="0"/>
              <a:t>NT</a:t>
            </a:r>
            <a:endParaRPr lang="en-US" dirty="0"/>
          </a:p>
        </p:txBody>
      </p:sp>
      <p:sp>
        <p:nvSpPr>
          <p:cNvPr id="3" name="Text Placeholder 2"/>
          <p:cNvSpPr>
            <a:spLocks noGrp="1"/>
          </p:cNvSpPr>
          <p:nvPr>
            <p:ph type="body" idx="1"/>
          </p:nvPr>
        </p:nvSpPr>
        <p:spPr>
          <a:xfrm>
            <a:off x="609599" y="1600200"/>
            <a:ext cx="10972800" cy="4739759"/>
          </a:xfrm>
        </p:spPr>
        <p:txBody>
          <a:bodyPr/>
          <a:lstStyle/>
          <a:p>
            <a:r>
              <a:rPr lang="en-US" sz="2800" i="1" dirty="0">
                <a:latin typeface="Times New Roman" panose="02020603050405020304" pitchFamily="18" charset="0"/>
                <a:cs typeface="Times New Roman" panose="02020603050405020304" pitchFamily="18" charset="0"/>
              </a:rPr>
              <a:t>Analyzing employee salaries is crucial to ensuring fair compensation across the organization. It helps companies assess whether employees are being paid equitably, minimizing the risk of bias related to gender, race, or other demographic factors. This is essential not only for fostering a positive work culture but also for maintaining legal compliance with equal pay regulations. Lastly, salary reviews contribute to employee satisfaction and retention. Regular analysis allows companies to address concerns about pay, ensuring that employees feel valued and fairly compensated, which in turn boosts morale and reduces the likelihood of turnover. Overall, effective salary analysis is a strategic tool for both financial management and workforce development.</a:t>
            </a:r>
          </a:p>
        </p:txBody>
      </p:sp>
    </p:spTree>
    <p:extLst>
      <p:ext uri="{BB962C8B-B14F-4D97-AF65-F5344CB8AC3E}">
        <p14:creationId xmlns:p14="http://schemas.microsoft.com/office/powerpoint/2010/main" val="302851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spc="5" dirty="0"/>
              <a:t>PROJECT	</a:t>
            </a:r>
            <a:r>
              <a:rPr lang="en-US" spc="-20" dirty="0"/>
              <a:t>OVERVIEW</a:t>
            </a:r>
            <a:endParaRPr lang="en-US" dirty="0"/>
          </a:p>
        </p:txBody>
      </p:sp>
      <p:sp>
        <p:nvSpPr>
          <p:cNvPr id="3" name="Text Placeholder 2"/>
          <p:cNvSpPr>
            <a:spLocks noGrp="1"/>
          </p:cNvSpPr>
          <p:nvPr>
            <p:ph type="body" idx="1"/>
          </p:nvPr>
        </p:nvSpPr>
        <p:spPr>
          <a:xfrm>
            <a:off x="609600" y="1577340"/>
            <a:ext cx="10972800" cy="4308872"/>
          </a:xfrm>
        </p:spPr>
        <p:txBody>
          <a:bodyPr/>
          <a:lstStyle/>
          <a:p>
            <a:pPr marL="571500" indent="-571500" algn="l">
              <a:buFont typeface="Wingdings" panose="05000000000000000000" pitchFamily="2" charset="2"/>
              <a:buChar char="Ø"/>
            </a:pPr>
            <a:r>
              <a:rPr lang="en-US" sz="4000" i="1" dirty="0" smtClean="0">
                <a:latin typeface="Times New Roman" panose="02020603050405020304" pitchFamily="18" charset="0"/>
                <a:cs typeface="Times New Roman" panose="02020603050405020304" pitchFamily="18" charset="0"/>
              </a:rPr>
              <a:t>Ensures </a:t>
            </a:r>
            <a:r>
              <a:rPr lang="en-US" sz="4000" i="1" dirty="0">
                <a:latin typeface="Times New Roman" panose="02020603050405020304" pitchFamily="18" charset="0"/>
                <a:cs typeface="Times New Roman" panose="02020603050405020304" pitchFamily="18" charset="0"/>
              </a:rPr>
              <a:t>fair and equitable pay. </a:t>
            </a:r>
            <a:endParaRPr lang="en-US" sz="4000" i="1" dirty="0" smtClean="0">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r>
              <a:rPr lang="en-US" sz="4000" i="1" dirty="0" smtClean="0">
                <a:latin typeface="Times New Roman" panose="02020603050405020304" pitchFamily="18" charset="0"/>
                <a:cs typeface="Times New Roman" panose="02020603050405020304" pitchFamily="18" charset="0"/>
              </a:rPr>
              <a:t>Helps </a:t>
            </a:r>
            <a:r>
              <a:rPr lang="en-US" sz="4000" i="1" dirty="0">
                <a:latin typeface="Times New Roman" panose="02020603050405020304" pitchFamily="18" charset="0"/>
                <a:cs typeface="Times New Roman" panose="02020603050405020304" pitchFamily="18" charset="0"/>
              </a:rPr>
              <a:t>attract and retain talent. </a:t>
            </a:r>
            <a:endParaRPr lang="en-US" sz="4000" i="1" dirty="0" smtClean="0">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r>
              <a:rPr lang="en-US" sz="4000" i="1" dirty="0" smtClean="0">
                <a:latin typeface="Times New Roman" panose="02020603050405020304" pitchFamily="18" charset="0"/>
                <a:cs typeface="Times New Roman" panose="02020603050405020304" pitchFamily="18" charset="0"/>
              </a:rPr>
              <a:t>Keeps </a:t>
            </a:r>
            <a:r>
              <a:rPr lang="en-US" sz="4000" i="1" dirty="0">
                <a:latin typeface="Times New Roman" panose="02020603050405020304" pitchFamily="18" charset="0"/>
                <a:cs typeface="Times New Roman" panose="02020603050405020304" pitchFamily="18" charset="0"/>
              </a:rPr>
              <a:t>compensation competitive. </a:t>
            </a:r>
            <a:endParaRPr lang="en-US" sz="4000" i="1" dirty="0" smtClean="0">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r>
              <a:rPr lang="en-US" sz="4000" i="1" dirty="0" smtClean="0">
                <a:latin typeface="Times New Roman" panose="02020603050405020304" pitchFamily="18" charset="0"/>
                <a:cs typeface="Times New Roman" panose="02020603050405020304" pitchFamily="18" charset="0"/>
              </a:rPr>
              <a:t>Supports </a:t>
            </a:r>
            <a:r>
              <a:rPr lang="en-US" sz="4000" i="1" dirty="0">
                <a:latin typeface="Times New Roman" panose="02020603050405020304" pitchFamily="18" charset="0"/>
                <a:cs typeface="Times New Roman" panose="02020603050405020304" pitchFamily="18" charset="0"/>
              </a:rPr>
              <a:t>budgeting and financial planning. </a:t>
            </a:r>
            <a:endParaRPr lang="en-US" sz="4000" i="1" dirty="0" smtClean="0">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r>
              <a:rPr lang="en-US" sz="4000" i="1" dirty="0" smtClean="0">
                <a:latin typeface="Times New Roman" panose="02020603050405020304" pitchFamily="18" charset="0"/>
                <a:cs typeface="Times New Roman" panose="02020603050405020304" pitchFamily="18" charset="0"/>
              </a:rPr>
              <a:t>Ensures </a:t>
            </a:r>
            <a:r>
              <a:rPr lang="en-US" sz="4000" i="1" dirty="0">
                <a:latin typeface="Times New Roman" panose="02020603050405020304" pitchFamily="18" charset="0"/>
                <a:cs typeface="Times New Roman" panose="02020603050405020304" pitchFamily="18" charset="0"/>
              </a:rPr>
              <a:t>compliance with labor laws. </a:t>
            </a:r>
            <a:endParaRPr lang="en-US" sz="4000" i="1" dirty="0" smtClean="0">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r>
              <a:rPr lang="en-US" sz="4000" i="1" dirty="0" smtClean="0">
                <a:latin typeface="Times New Roman" panose="02020603050405020304" pitchFamily="18" charset="0"/>
                <a:cs typeface="Times New Roman" panose="02020603050405020304" pitchFamily="18" charset="0"/>
              </a:rPr>
              <a:t>Links </a:t>
            </a:r>
            <a:r>
              <a:rPr lang="en-US" sz="4000" i="1" dirty="0">
                <a:latin typeface="Times New Roman" panose="02020603050405020304" pitchFamily="18" charset="0"/>
                <a:cs typeface="Times New Roman" panose="02020603050405020304" pitchFamily="18" charset="0"/>
              </a:rPr>
              <a:t>pay to performance, boosting productivity. </a:t>
            </a:r>
            <a:endParaRPr lang="en-US" sz="4000" i="1" dirty="0" smtClean="0">
              <a:latin typeface="Times New Roman" panose="02020603050405020304" pitchFamily="18" charset="0"/>
              <a:cs typeface="Times New Roman" panose="02020603050405020304" pitchFamily="18" charset="0"/>
            </a:endParaRPr>
          </a:p>
          <a:p>
            <a:pPr marL="571500" indent="-571500" algn="l">
              <a:buFont typeface="Wingdings" panose="05000000000000000000" pitchFamily="2" charset="2"/>
              <a:buChar char="Ø"/>
            </a:pPr>
            <a:r>
              <a:rPr lang="en-US" sz="4000" i="1" dirty="0" smtClean="0">
                <a:latin typeface="Times New Roman" panose="02020603050405020304" pitchFamily="18" charset="0"/>
                <a:cs typeface="Times New Roman" panose="02020603050405020304" pitchFamily="18" charset="0"/>
              </a:rPr>
              <a:t>Enhances </a:t>
            </a:r>
            <a:r>
              <a:rPr lang="en-US" sz="4000" i="1" dirty="0">
                <a:latin typeface="Times New Roman" panose="02020603050405020304" pitchFamily="18" charset="0"/>
                <a:cs typeface="Times New Roman" panose="02020603050405020304" pitchFamily="18" charset="0"/>
              </a:rPr>
              <a:t>employee satisfaction and retention.</a:t>
            </a:r>
          </a:p>
        </p:txBody>
      </p:sp>
    </p:spTree>
    <p:extLst>
      <p:ext uri="{BB962C8B-B14F-4D97-AF65-F5344CB8AC3E}">
        <p14:creationId xmlns:p14="http://schemas.microsoft.com/office/powerpoint/2010/main" val="73096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spc="25" dirty="0"/>
              <a:t>W</a:t>
            </a:r>
            <a:r>
              <a:rPr lang="en-US" spc="-20" dirty="0"/>
              <a:t>H</a:t>
            </a:r>
            <a:r>
              <a:rPr lang="en-US" spc="20" dirty="0"/>
              <a:t>O</a:t>
            </a:r>
            <a:r>
              <a:rPr lang="en-US" spc="-235" dirty="0"/>
              <a:t> </a:t>
            </a:r>
            <a:r>
              <a:rPr lang="en-US" spc="-10" dirty="0"/>
              <a:t>AR</a:t>
            </a:r>
            <a:r>
              <a:rPr lang="en-US" spc="15" dirty="0"/>
              <a:t>E</a:t>
            </a:r>
            <a:r>
              <a:rPr lang="en-US" spc="-35" dirty="0"/>
              <a:t> </a:t>
            </a:r>
            <a:r>
              <a:rPr lang="en-US" spc="-10" dirty="0"/>
              <a:t>T</a:t>
            </a:r>
            <a:r>
              <a:rPr lang="en-US" spc="-15" dirty="0"/>
              <a:t>H</a:t>
            </a:r>
            <a:r>
              <a:rPr lang="en-US" spc="15" dirty="0"/>
              <a:t>E</a:t>
            </a:r>
            <a:r>
              <a:rPr lang="en-US" spc="-35" dirty="0"/>
              <a:t> </a:t>
            </a:r>
            <a:r>
              <a:rPr lang="en-US" spc="-20" dirty="0"/>
              <a:t>E</a:t>
            </a:r>
            <a:r>
              <a:rPr lang="en-US" spc="30" dirty="0"/>
              <a:t>N</a:t>
            </a:r>
            <a:r>
              <a:rPr lang="en-US" spc="15" dirty="0"/>
              <a:t>D</a:t>
            </a:r>
            <a:r>
              <a:rPr lang="en-US" spc="-45" dirty="0"/>
              <a:t> </a:t>
            </a:r>
            <a:r>
              <a:rPr lang="en-US" dirty="0"/>
              <a:t>U</a:t>
            </a:r>
            <a:r>
              <a:rPr lang="en-US" spc="10" dirty="0"/>
              <a:t>S</a:t>
            </a:r>
            <a:r>
              <a:rPr lang="en-US" spc="-25" dirty="0"/>
              <a:t>E</a:t>
            </a:r>
            <a:r>
              <a:rPr lang="en-US" spc="-10" dirty="0"/>
              <a:t>R</a:t>
            </a:r>
            <a:r>
              <a:rPr lang="en-US" spc="5" dirty="0"/>
              <a:t>S?</a:t>
            </a:r>
            <a:endParaRPr lang="en-US" dirty="0"/>
          </a:p>
        </p:txBody>
      </p:sp>
      <p:sp>
        <p:nvSpPr>
          <p:cNvPr id="3" name="Text Placeholder 2"/>
          <p:cNvSpPr>
            <a:spLocks noGrp="1"/>
          </p:cNvSpPr>
          <p:nvPr>
            <p:ph type="body" idx="1"/>
          </p:nvPr>
        </p:nvSpPr>
        <p:spPr>
          <a:xfrm>
            <a:off x="755332" y="1676400"/>
            <a:ext cx="10972800" cy="4739759"/>
          </a:xfrm>
        </p:spPr>
        <p:txBody>
          <a:bodyPr/>
          <a:lstStyle/>
          <a:p>
            <a:pPr marL="457200" indent="-457200">
              <a:buFont typeface="Wingdings" panose="05000000000000000000" pitchFamily="2" charset="2"/>
              <a:buChar char="v"/>
            </a:pPr>
            <a:r>
              <a:rPr lang="en-US" sz="2800" b="1" i="1" dirty="0" smtClean="0">
                <a:latin typeface="Times New Roman" panose="02020603050405020304" pitchFamily="18" charset="0"/>
                <a:cs typeface="Times New Roman" panose="02020603050405020304" pitchFamily="18" charset="0"/>
              </a:rPr>
              <a:t>Employees</a:t>
            </a:r>
            <a:r>
              <a:rPr lang="en-US" sz="2800" b="1" i="1"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 Ensures fair and equitable compensation, improving job satisfaction and motivation</a:t>
            </a:r>
            <a:r>
              <a:rPr lang="en-US" sz="2800" i="1"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v"/>
            </a:pPr>
            <a:r>
              <a:rPr lang="en-US" sz="2800" b="1" i="1" dirty="0" smtClean="0">
                <a:latin typeface="Times New Roman" panose="02020603050405020304" pitchFamily="18" charset="0"/>
                <a:cs typeface="Times New Roman" panose="02020603050405020304" pitchFamily="18" charset="0"/>
              </a:rPr>
              <a:t>HR </a:t>
            </a:r>
            <a:r>
              <a:rPr lang="en-US" sz="2800" b="1" i="1" dirty="0">
                <a:latin typeface="Times New Roman" panose="02020603050405020304" pitchFamily="18" charset="0"/>
                <a:cs typeface="Times New Roman" panose="02020603050405020304" pitchFamily="18" charset="0"/>
              </a:rPr>
              <a:t>and Management: </a:t>
            </a:r>
            <a:r>
              <a:rPr lang="en-US" sz="2800" i="1" dirty="0">
                <a:latin typeface="Times New Roman" panose="02020603050405020304" pitchFamily="18" charset="0"/>
                <a:cs typeface="Times New Roman" panose="02020603050405020304" pitchFamily="18" charset="0"/>
              </a:rPr>
              <a:t>Provides insights for talent retention, performance rewards, and compliance with labor laws. </a:t>
            </a:r>
            <a:endParaRPr lang="en-US" sz="2800" i="1"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b="1" i="1" dirty="0" smtClean="0">
                <a:latin typeface="Times New Roman" panose="02020603050405020304" pitchFamily="18" charset="0"/>
                <a:cs typeface="Times New Roman" panose="02020603050405020304" pitchFamily="18" charset="0"/>
              </a:rPr>
              <a:t>The </a:t>
            </a:r>
            <a:r>
              <a:rPr lang="en-US" sz="2800" b="1" i="1" dirty="0">
                <a:latin typeface="Times New Roman" panose="02020603050405020304" pitchFamily="18" charset="0"/>
                <a:cs typeface="Times New Roman" panose="02020603050405020304" pitchFamily="18" charset="0"/>
              </a:rPr>
              <a:t>Company: </a:t>
            </a:r>
            <a:r>
              <a:rPr lang="en-US" sz="2800" i="1" dirty="0">
                <a:latin typeface="Times New Roman" panose="02020603050405020304" pitchFamily="18" charset="0"/>
                <a:cs typeface="Times New Roman" panose="02020603050405020304" pitchFamily="18" charset="0"/>
              </a:rPr>
              <a:t>Supports financial planning, budgeting, and competitiveness in the job market. </a:t>
            </a:r>
            <a:endParaRPr lang="en-US" sz="2800" i="1" dirty="0" smtClean="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800" b="1" i="1" dirty="0" smtClean="0">
                <a:latin typeface="Times New Roman" panose="02020603050405020304" pitchFamily="18" charset="0"/>
                <a:cs typeface="Times New Roman" panose="02020603050405020304" pitchFamily="18" charset="0"/>
              </a:rPr>
              <a:t>Potential </a:t>
            </a:r>
            <a:r>
              <a:rPr lang="en-US" sz="2800" b="1" i="1" dirty="0">
                <a:latin typeface="Times New Roman" panose="02020603050405020304" pitchFamily="18" charset="0"/>
                <a:cs typeface="Times New Roman" panose="02020603050405020304" pitchFamily="18" charset="0"/>
              </a:rPr>
              <a:t>Recruits: </a:t>
            </a:r>
            <a:r>
              <a:rPr lang="en-US" sz="2800" i="1" dirty="0">
                <a:latin typeface="Times New Roman" panose="02020603050405020304" pitchFamily="18" charset="0"/>
                <a:cs typeface="Times New Roman" panose="02020603050405020304" pitchFamily="18" charset="0"/>
              </a:rPr>
              <a:t>Helps attract top talent with competitive salary offerings</a:t>
            </a:r>
            <a:r>
              <a:rPr lang="en-US" sz="2800" i="1" dirty="0" smtClean="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v"/>
            </a:pPr>
            <a:r>
              <a:rPr lang="en-US" sz="2800" b="1" i="1" dirty="0" smtClean="0">
                <a:latin typeface="Times New Roman" panose="02020603050405020304" pitchFamily="18" charset="0"/>
                <a:cs typeface="Times New Roman" panose="02020603050405020304" pitchFamily="18" charset="0"/>
              </a:rPr>
              <a:t>Shareholders/Investors</a:t>
            </a:r>
            <a:r>
              <a:rPr lang="en-US" sz="2800" b="1" i="1"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Better workforce management can lead to increased productivity and profitability, benefiting overall business performance.</a:t>
            </a:r>
          </a:p>
        </p:txBody>
      </p:sp>
    </p:spTree>
    <p:extLst>
      <p:ext uri="{BB962C8B-B14F-4D97-AF65-F5344CB8AC3E}">
        <p14:creationId xmlns:p14="http://schemas.microsoft.com/office/powerpoint/2010/main" val="3615031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15553"/>
          </a:xfrm>
        </p:spPr>
        <p:txBody>
          <a:bodyPr/>
          <a:lstStyle/>
          <a:p>
            <a:r>
              <a:rPr lang="en-US" sz="4000" spc="10" dirty="0"/>
              <a:t>O</a:t>
            </a:r>
            <a:r>
              <a:rPr lang="en-US" sz="4000" spc="25" dirty="0"/>
              <a:t>U</a:t>
            </a:r>
            <a:r>
              <a:rPr lang="en-US" sz="4000" dirty="0"/>
              <a:t>R</a:t>
            </a:r>
            <a:r>
              <a:rPr lang="en-US" sz="4000" spc="5" dirty="0"/>
              <a:t> </a:t>
            </a:r>
            <a:r>
              <a:rPr lang="en-US" sz="4000" spc="25" dirty="0"/>
              <a:t>S</a:t>
            </a:r>
            <a:r>
              <a:rPr lang="en-US" sz="4000" spc="10" dirty="0"/>
              <a:t>O</a:t>
            </a:r>
            <a:r>
              <a:rPr lang="en-US" sz="4000" spc="25" dirty="0"/>
              <a:t>LU</a:t>
            </a:r>
            <a:r>
              <a:rPr lang="en-US" sz="4000" spc="-35" dirty="0"/>
              <a:t>T</a:t>
            </a:r>
            <a:r>
              <a:rPr lang="en-US" sz="4000" spc="-30" dirty="0"/>
              <a:t>I</a:t>
            </a:r>
            <a:r>
              <a:rPr lang="en-US" sz="4000" spc="10" dirty="0"/>
              <a:t>O</a:t>
            </a:r>
            <a:r>
              <a:rPr lang="en-US" sz="4000" dirty="0"/>
              <a:t>N</a:t>
            </a:r>
            <a:r>
              <a:rPr lang="en-US" sz="4000" spc="-345" dirty="0"/>
              <a:t> </a:t>
            </a:r>
            <a:r>
              <a:rPr lang="en-US" sz="4000" spc="-35" dirty="0"/>
              <a:t>A</a:t>
            </a:r>
            <a:r>
              <a:rPr lang="en-US" sz="4000" spc="-5" dirty="0"/>
              <a:t>N</a:t>
            </a:r>
            <a:r>
              <a:rPr lang="en-US" sz="4000" dirty="0"/>
              <a:t>D</a:t>
            </a:r>
            <a:r>
              <a:rPr lang="en-US" sz="4000" spc="35" dirty="0"/>
              <a:t> </a:t>
            </a:r>
            <a:r>
              <a:rPr lang="en-US" sz="4000" spc="-30" dirty="0"/>
              <a:t>I</a:t>
            </a:r>
            <a:r>
              <a:rPr lang="en-US" sz="4000" spc="-35" dirty="0"/>
              <a:t>T</a:t>
            </a:r>
            <a:r>
              <a:rPr lang="en-US" sz="4000" dirty="0"/>
              <a:t>S</a:t>
            </a:r>
            <a:r>
              <a:rPr lang="en-US" sz="4000" spc="60" dirty="0"/>
              <a:t> </a:t>
            </a:r>
            <a:r>
              <a:rPr lang="en-US" sz="4000" spc="-295" dirty="0"/>
              <a:t>V</a:t>
            </a:r>
            <a:r>
              <a:rPr lang="en-US" sz="4000" spc="-35" dirty="0"/>
              <a:t>A</a:t>
            </a:r>
            <a:r>
              <a:rPr lang="en-US" sz="4000" spc="25" dirty="0"/>
              <a:t>LU</a:t>
            </a:r>
            <a:r>
              <a:rPr lang="en-US" sz="4000" dirty="0"/>
              <a:t>E</a:t>
            </a:r>
            <a:r>
              <a:rPr lang="en-US" sz="4000" spc="-65" dirty="0"/>
              <a:t> </a:t>
            </a:r>
            <a:r>
              <a:rPr lang="en-US" sz="4000" spc="-15" dirty="0"/>
              <a:t>P</a:t>
            </a:r>
            <a:r>
              <a:rPr lang="en-US" sz="4000" spc="-30" dirty="0"/>
              <a:t>R</a:t>
            </a:r>
            <a:r>
              <a:rPr lang="en-US" sz="4000" spc="10" dirty="0"/>
              <a:t>O</a:t>
            </a:r>
            <a:r>
              <a:rPr lang="en-US" sz="4000" spc="-15" dirty="0"/>
              <a:t>P</a:t>
            </a:r>
            <a:r>
              <a:rPr lang="en-US" sz="4000" spc="10" dirty="0"/>
              <a:t>O</a:t>
            </a:r>
            <a:r>
              <a:rPr lang="en-US" sz="4000" spc="25" dirty="0"/>
              <a:t>S</a:t>
            </a:r>
            <a:r>
              <a:rPr lang="en-US" sz="4000" spc="-30" dirty="0"/>
              <a:t>I</a:t>
            </a:r>
            <a:r>
              <a:rPr lang="en-US" sz="4000" spc="-35" dirty="0"/>
              <a:t>T</a:t>
            </a:r>
            <a:r>
              <a:rPr lang="en-US" sz="4000" spc="-30" dirty="0"/>
              <a:t>I</a:t>
            </a:r>
            <a:r>
              <a:rPr lang="en-US" sz="4000" spc="10" dirty="0"/>
              <a:t>O</a:t>
            </a:r>
            <a:r>
              <a:rPr lang="en-US" sz="4000" dirty="0"/>
              <a:t>N</a:t>
            </a:r>
          </a:p>
        </p:txBody>
      </p:sp>
      <p:sp>
        <p:nvSpPr>
          <p:cNvPr id="3" name="Text Placeholder 2"/>
          <p:cNvSpPr>
            <a:spLocks noGrp="1"/>
          </p:cNvSpPr>
          <p:nvPr>
            <p:ph type="body" idx="1"/>
          </p:nvPr>
        </p:nvSpPr>
        <p:spPr>
          <a:xfrm>
            <a:off x="609599" y="1600200"/>
            <a:ext cx="10972800" cy="4339650"/>
          </a:xfrm>
        </p:spPr>
        <p:txBody>
          <a:bodyPr/>
          <a:lstStyle/>
          <a:p>
            <a:r>
              <a:rPr lang="en-US" sz="2400" b="1" i="1" dirty="0" smtClean="0">
                <a:latin typeface="Times New Roman" panose="02020603050405020304" pitchFamily="18" charset="0"/>
                <a:cs typeface="Times New Roman" panose="02020603050405020304" pitchFamily="18" charset="0"/>
              </a:rPr>
              <a:t>Filtering:</a:t>
            </a:r>
          </a:p>
          <a:p>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Filtering is a process used to display only specific data based on certain criteria, allowing users to focus on relevant information. In salary data analysis, filtering can be applied to view salaries by department, job title, location, or other factors to gain insights into particular groups or trends. </a:t>
            </a:r>
            <a:endParaRPr lang="en-US" sz="2400" i="1" dirty="0" smtClean="0">
              <a:latin typeface="Times New Roman" panose="02020603050405020304" pitchFamily="18" charset="0"/>
              <a:cs typeface="Times New Roman" panose="02020603050405020304" pitchFamily="18" charset="0"/>
            </a:endParaRPr>
          </a:p>
          <a:p>
            <a:endParaRPr lang="en-US" sz="2400" i="1" dirty="0">
              <a:latin typeface="Times New Roman" panose="02020603050405020304" pitchFamily="18" charset="0"/>
              <a:cs typeface="Times New Roman" panose="02020603050405020304" pitchFamily="18" charset="0"/>
            </a:endParaRPr>
          </a:p>
          <a:p>
            <a:r>
              <a:rPr lang="en-US" sz="2400" b="1" i="1" dirty="0" smtClean="0">
                <a:latin typeface="Times New Roman" panose="02020603050405020304" pitchFamily="18" charset="0"/>
                <a:cs typeface="Times New Roman" panose="02020603050405020304" pitchFamily="18" charset="0"/>
              </a:rPr>
              <a:t>Chart:</a:t>
            </a:r>
          </a:p>
          <a:p>
            <a:r>
              <a:rPr lang="en-US" sz="2400" i="1" dirty="0">
                <a:latin typeface="Times New Roman" panose="02020603050405020304" pitchFamily="18" charset="0"/>
                <a:cs typeface="Times New Roman" panose="02020603050405020304" pitchFamily="18" charset="0"/>
              </a:rPr>
              <a:t> </a:t>
            </a:r>
            <a:r>
              <a:rPr lang="en-US" sz="2400" i="1" dirty="0" smtClean="0">
                <a:latin typeface="Times New Roman" panose="02020603050405020304" pitchFamily="18" charset="0"/>
                <a:cs typeface="Times New Roman" panose="02020603050405020304" pitchFamily="18" charset="0"/>
              </a:rPr>
              <a:t>          Charts </a:t>
            </a:r>
            <a:r>
              <a:rPr lang="en-US" sz="2400" i="1" dirty="0">
                <a:latin typeface="Times New Roman" panose="02020603050405020304" pitchFamily="18" charset="0"/>
                <a:cs typeface="Times New Roman" panose="02020603050405020304" pitchFamily="18" charset="0"/>
              </a:rPr>
              <a:t>are visual representations of data, making it easier to understand trends, comparisons, and patterns. Common charts for salary analysis include bar charts, line charts, and pie charts, which can help display salary distributions, growth over time, or comparisons across departments or roles.</a:t>
            </a:r>
            <a:endParaRPr lang="en-US" sz="2400" i="1" dirty="0" smtClean="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85842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US" dirty="0"/>
          </a:p>
        </p:txBody>
      </p:sp>
      <p:sp>
        <p:nvSpPr>
          <p:cNvPr id="3" name="Text Placeholder 2"/>
          <p:cNvSpPr>
            <a:spLocks noGrp="1"/>
          </p:cNvSpPr>
          <p:nvPr>
            <p:ph type="body" idx="1"/>
          </p:nvPr>
        </p:nvSpPr>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37864548"/>
              </p:ext>
            </p:extLst>
          </p:nvPr>
        </p:nvGraphicFramePr>
        <p:xfrm>
          <a:off x="609601" y="1577340"/>
          <a:ext cx="10972801" cy="4754880"/>
        </p:xfrm>
        <a:graphic>
          <a:graphicData uri="http://schemas.openxmlformats.org/drawingml/2006/table">
            <a:tbl>
              <a:tblPr firstRow="1" bandRow="1">
                <a:tableStyleId>{7DF18680-E054-41AD-8BC1-D1AEF772440D}</a:tableStyleId>
              </a:tblPr>
              <a:tblGrid>
                <a:gridCol w="1371599">
                  <a:extLst>
                    <a:ext uri="{9D8B030D-6E8A-4147-A177-3AD203B41FA5}">
                      <a16:colId xmlns:a16="http://schemas.microsoft.com/office/drawing/2014/main" val="3589658261"/>
                    </a:ext>
                  </a:extLst>
                </a:gridCol>
                <a:gridCol w="1981200">
                  <a:extLst>
                    <a:ext uri="{9D8B030D-6E8A-4147-A177-3AD203B41FA5}">
                      <a16:colId xmlns:a16="http://schemas.microsoft.com/office/drawing/2014/main" val="391754240"/>
                    </a:ext>
                  </a:extLst>
                </a:gridCol>
                <a:gridCol w="1349830">
                  <a:extLst>
                    <a:ext uri="{9D8B030D-6E8A-4147-A177-3AD203B41FA5}">
                      <a16:colId xmlns:a16="http://schemas.microsoft.com/office/drawing/2014/main" val="1149376164"/>
                    </a:ext>
                  </a:extLst>
                </a:gridCol>
                <a:gridCol w="1567543">
                  <a:extLst>
                    <a:ext uri="{9D8B030D-6E8A-4147-A177-3AD203B41FA5}">
                      <a16:colId xmlns:a16="http://schemas.microsoft.com/office/drawing/2014/main" val="1757687590"/>
                    </a:ext>
                  </a:extLst>
                </a:gridCol>
                <a:gridCol w="1567543">
                  <a:extLst>
                    <a:ext uri="{9D8B030D-6E8A-4147-A177-3AD203B41FA5}">
                      <a16:colId xmlns:a16="http://schemas.microsoft.com/office/drawing/2014/main" val="1960526605"/>
                    </a:ext>
                  </a:extLst>
                </a:gridCol>
                <a:gridCol w="1567543">
                  <a:extLst>
                    <a:ext uri="{9D8B030D-6E8A-4147-A177-3AD203B41FA5}">
                      <a16:colId xmlns:a16="http://schemas.microsoft.com/office/drawing/2014/main" val="1020055473"/>
                    </a:ext>
                  </a:extLst>
                </a:gridCol>
                <a:gridCol w="1567543">
                  <a:extLst>
                    <a:ext uri="{9D8B030D-6E8A-4147-A177-3AD203B41FA5}">
                      <a16:colId xmlns:a16="http://schemas.microsoft.com/office/drawing/2014/main" val="1906697970"/>
                    </a:ext>
                  </a:extLst>
                </a:gridCol>
              </a:tblGrid>
              <a:tr h="411480">
                <a:tc>
                  <a:txBody>
                    <a:bodyPr/>
                    <a:lstStyle/>
                    <a:p>
                      <a:r>
                        <a:rPr lang="en-US" dirty="0" smtClean="0"/>
                        <a:t>Employee ID</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smtClean="0"/>
                        <a:t>Name</a:t>
                      </a:r>
                      <a:endParaRPr lang="en-US" dirty="0"/>
                    </a:p>
                  </a:txBody>
                  <a:tcPr/>
                </a:tc>
                <a:tc>
                  <a:txBody>
                    <a:bodyPr/>
                    <a:lstStyle/>
                    <a:p>
                      <a:r>
                        <a:rPr lang="en-US" dirty="0" smtClean="0"/>
                        <a:t>Gender</a:t>
                      </a:r>
                      <a:endParaRPr lang="en-US" dirty="0"/>
                    </a:p>
                  </a:txBody>
                  <a:tcPr/>
                </a:tc>
                <a:tc>
                  <a:txBody>
                    <a:bodyPr/>
                    <a:lstStyle/>
                    <a:p>
                      <a:r>
                        <a:rPr lang="en-US" dirty="0" smtClean="0"/>
                        <a:t>Business Unit</a:t>
                      </a:r>
                      <a:endParaRPr lang="en-US" dirty="0"/>
                    </a:p>
                  </a:txBody>
                  <a:tcPr/>
                </a:tc>
                <a:tc>
                  <a:txBody>
                    <a:bodyPr/>
                    <a:lstStyle/>
                    <a:p>
                      <a:r>
                        <a:rPr lang="en-US" dirty="0" smtClean="0"/>
                        <a:t>Performance</a:t>
                      </a:r>
                      <a:endParaRPr lang="en-US" dirty="0"/>
                    </a:p>
                  </a:txBody>
                  <a:tcPr/>
                </a:tc>
                <a:tc>
                  <a:txBody>
                    <a:bodyPr/>
                    <a:lstStyle/>
                    <a:p>
                      <a:r>
                        <a:rPr lang="en-US" dirty="0" smtClean="0"/>
                        <a:t>Rating</a:t>
                      </a:r>
                      <a:endParaRPr lang="en-US" dirty="0"/>
                    </a:p>
                  </a:txBody>
                  <a:tcPr/>
                </a:tc>
                <a:tc>
                  <a:txBody>
                    <a:bodyPr/>
                    <a:lstStyle/>
                    <a:p>
                      <a:r>
                        <a:rPr lang="en-US" dirty="0" smtClean="0"/>
                        <a:t>Salary</a:t>
                      </a:r>
                      <a:endParaRPr lang="en-US" dirty="0"/>
                    </a:p>
                  </a:txBody>
                  <a:tcPr/>
                </a:tc>
                <a:extLst>
                  <a:ext uri="{0D108BD9-81ED-4DB2-BD59-A6C34878D82A}">
                    <a16:rowId xmlns:a16="http://schemas.microsoft.com/office/drawing/2014/main" val="3784085767"/>
                  </a:ext>
                </a:extLst>
              </a:tr>
              <a:tr h="411480">
                <a:tc>
                  <a:txBody>
                    <a:bodyPr/>
                    <a:lstStyle/>
                    <a:p>
                      <a:pPr algn="r"/>
                      <a:r>
                        <a:rPr lang="en-US" dirty="0" smtClean="0"/>
                        <a:t>1</a:t>
                      </a:r>
                    </a:p>
                  </a:txBody>
                  <a:tcPr/>
                </a:tc>
                <a:tc>
                  <a:txBody>
                    <a:bodyPr/>
                    <a:lstStyle/>
                    <a:p>
                      <a:r>
                        <a:rPr lang="en-US" dirty="0" smtClean="0"/>
                        <a:t>John Smith</a:t>
                      </a:r>
                      <a:endParaRPr lang="en-US" dirty="0"/>
                    </a:p>
                  </a:txBody>
                  <a:tcPr/>
                </a:tc>
                <a:tc>
                  <a:txBody>
                    <a:bodyPr/>
                    <a:lstStyle/>
                    <a:p>
                      <a:r>
                        <a:rPr lang="en-US" dirty="0" smtClean="0"/>
                        <a:t>Male</a:t>
                      </a:r>
                      <a:endParaRPr lang="en-US" dirty="0"/>
                    </a:p>
                  </a:txBody>
                  <a:tcPr/>
                </a:tc>
                <a:tc>
                  <a:txBody>
                    <a:bodyPr/>
                    <a:lstStyle/>
                    <a:p>
                      <a:r>
                        <a:rPr lang="en-US" dirty="0" smtClean="0"/>
                        <a:t>Sales</a:t>
                      </a:r>
                      <a:endParaRPr lang="en-US" dirty="0"/>
                    </a:p>
                  </a:txBody>
                  <a:tcPr/>
                </a:tc>
                <a:tc>
                  <a:txBody>
                    <a:bodyPr/>
                    <a:lstStyle/>
                    <a:p>
                      <a:r>
                        <a:rPr lang="en-US" dirty="0" smtClean="0"/>
                        <a:t>Excellent</a:t>
                      </a:r>
                      <a:endParaRPr lang="en-US" dirty="0"/>
                    </a:p>
                  </a:txBody>
                  <a:tcPr/>
                </a:tc>
                <a:tc>
                  <a:txBody>
                    <a:bodyPr/>
                    <a:lstStyle/>
                    <a:p>
                      <a:r>
                        <a:rPr lang="en-US" dirty="0" smtClean="0"/>
                        <a:t>4.8</a:t>
                      </a:r>
                      <a:endParaRPr lang="en-US" dirty="0"/>
                    </a:p>
                  </a:txBody>
                  <a:tcPr/>
                </a:tc>
                <a:tc>
                  <a:txBody>
                    <a:bodyPr/>
                    <a:lstStyle/>
                    <a:p>
                      <a:r>
                        <a:rPr lang="en-US" dirty="0" smtClean="0"/>
                        <a:t>$75,000</a:t>
                      </a:r>
                      <a:endParaRPr lang="en-US" dirty="0"/>
                    </a:p>
                  </a:txBody>
                  <a:tcPr/>
                </a:tc>
                <a:extLst>
                  <a:ext uri="{0D108BD9-81ED-4DB2-BD59-A6C34878D82A}">
                    <a16:rowId xmlns:a16="http://schemas.microsoft.com/office/drawing/2014/main" val="3667746923"/>
                  </a:ext>
                </a:extLst>
              </a:tr>
              <a:tr h="411480">
                <a:tc>
                  <a:txBody>
                    <a:bodyPr/>
                    <a:lstStyle/>
                    <a:p>
                      <a:pPr algn="r"/>
                      <a:r>
                        <a:rPr lang="en-US" dirty="0" smtClean="0"/>
                        <a:t>2</a:t>
                      </a:r>
                      <a:endParaRPr lang="en-US" dirty="0"/>
                    </a:p>
                  </a:txBody>
                  <a:tcPr/>
                </a:tc>
                <a:tc>
                  <a:txBody>
                    <a:bodyPr/>
                    <a:lstStyle/>
                    <a:p>
                      <a:r>
                        <a:rPr lang="en-US" dirty="0" smtClean="0"/>
                        <a:t>Jane Doe</a:t>
                      </a:r>
                      <a:endParaRPr lang="en-US" dirty="0"/>
                    </a:p>
                  </a:txBody>
                  <a:tcPr/>
                </a:tc>
                <a:tc>
                  <a:txBody>
                    <a:bodyPr/>
                    <a:lstStyle/>
                    <a:p>
                      <a:r>
                        <a:rPr lang="en-US" dirty="0" smtClean="0"/>
                        <a:t>Female</a:t>
                      </a:r>
                      <a:endParaRPr lang="en-US" dirty="0"/>
                    </a:p>
                  </a:txBody>
                  <a:tcPr/>
                </a:tc>
                <a:tc>
                  <a:txBody>
                    <a:bodyPr/>
                    <a:lstStyle/>
                    <a:p>
                      <a:r>
                        <a:rPr lang="en-US" dirty="0" smtClean="0"/>
                        <a:t>Marketing</a:t>
                      </a:r>
                      <a:endParaRPr lang="en-US" dirty="0"/>
                    </a:p>
                  </a:txBody>
                  <a:tcPr/>
                </a:tc>
                <a:tc>
                  <a:txBody>
                    <a:bodyPr/>
                    <a:lstStyle/>
                    <a:p>
                      <a:r>
                        <a:rPr lang="en-US" dirty="0" smtClean="0"/>
                        <a:t>Good</a:t>
                      </a:r>
                      <a:endParaRPr lang="en-US" dirty="0"/>
                    </a:p>
                  </a:txBody>
                  <a:tcPr/>
                </a:tc>
                <a:tc>
                  <a:txBody>
                    <a:bodyPr/>
                    <a:lstStyle/>
                    <a:p>
                      <a:r>
                        <a:rPr lang="en-US" dirty="0" smtClean="0"/>
                        <a:t>4.2</a:t>
                      </a:r>
                      <a:endParaRPr lang="en-US" dirty="0"/>
                    </a:p>
                  </a:txBody>
                  <a:tcPr/>
                </a:tc>
                <a:tc>
                  <a:txBody>
                    <a:bodyPr/>
                    <a:lstStyle/>
                    <a:p>
                      <a:r>
                        <a:rPr lang="en-US" dirty="0" smtClean="0"/>
                        <a:t>$68,000 </a:t>
                      </a:r>
                      <a:endParaRPr lang="en-US" dirty="0"/>
                    </a:p>
                  </a:txBody>
                  <a:tcPr/>
                </a:tc>
                <a:extLst>
                  <a:ext uri="{0D108BD9-81ED-4DB2-BD59-A6C34878D82A}">
                    <a16:rowId xmlns:a16="http://schemas.microsoft.com/office/drawing/2014/main" val="76711802"/>
                  </a:ext>
                </a:extLst>
              </a:tr>
              <a:tr h="411480">
                <a:tc>
                  <a:txBody>
                    <a:bodyPr/>
                    <a:lstStyle/>
                    <a:p>
                      <a:pPr algn="r"/>
                      <a:r>
                        <a:rPr lang="en-US" dirty="0" smtClean="0"/>
                        <a:t>3</a:t>
                      </a:r>
                      <a:endParaRPr lang="en-US" dirty="0"/>
                    </a:p>
                  </a:txBody>
                  <a:tcPr/>
                </a:tc>
                <a:tc>
                  <a:txBody>
                    <a:bodyPr/>
                    <a:lstStyle/>
                    <a:p>
                      <a:r>
                        <a:rPr lang="en-US" dirty="0" smtClean="0"/>
                        <a:t>Emily Chen</a:t>
                      </a:r>
                      <a:endParaRPr lang="en-US" dirty="0"/>
                    </a:p>
                  </a:txBody>
                  <a:tcPr/>
                </a:tc>
                <a:tc>
                  <a:txBody>
                    <a:bodyPr/>
                    <a:lstStyle/>
                    <a:p>
                      <a:r>
                        <a:rPr lang="en-US" dirty="0" smtClean="0"/>
                        <a:t>Female</a:t>
                      </a:r>
                      <a:endParaRPr lang="en-US" dirty="0"/>
                    </a:p>
                  </a:txBody>
                  <a:tcPr/>
                </a:tc>
                <a:tc>
                  <a:txBody>
                    <a:bodyPr/>
                    <a:lstStyle/>
                    <a:p>
                      <a:r>
                        <a:rPr lang="en-US" dirty="0" smtClean="0"/>
                        <a:t>IT</a:t>
                      </a:r>
                      <a:endParaRPr lang="en-US" dirty="0"/>
                    </a:p>
                  </a:txBody>
                  <a:tcPr/>
                </a:tc>
                <a:tc>
                  <a:txBody>
                    <a:bodyPr/>
                    <a:lstStyle/>
                    <a:p>
                      <a:r>
                        <a:rPr lang="en-US" dirty="0" smtClean="0"/>
                        <a:t>Average</a:t>
                      </a:r>
                      <a:endParaRPr lang="en-US" dirty="0"/>
                    </a:p>
                  </a:txBody>
                  <a:tcPr/>
                </a:tc>
                <a:tc>
                  <a:txBody>
                    <a:bodyPr/>
                    <a:lstStyle/>
                    <a:p>
                      <a:r>
                        <a:rPr lang="en-US" dirty="0" smtClean="0"/>
                        <a:t>3.5</a:t>
                      </a:r>
                      <a:endParaRPr lang="en-US" dirty="0"/>
                    </a:p>
                  </a:txBody>
                  <a:tcPr/>
                </a:tc>
                <a:tc>
                  <a:txBody>
                    <a:bodyPr/>
                    <a:lstStyle/>
                    <a:p>
                      <a:r>
                        <a:rPr lang="en-US" dirty="0" smtClean="0"/>
                        <a:t>$62,000 </a:t>
                      </a:r>
                      <a:endParaRPr lang="en-US" dirty="0"/>
                    </a:p>
                  </a:txBody>
                  <a:tcPr/>
                </a:tc>
                <a:extLst>
                  <a:ext uri="{0D108BD9-81ED-4DB2-BD59-A6C34878D82A}">
                    <a16:rowId xmlns:a16="http://schemas.microsoft.com/office/drawing/2014/main" val="801506750"/>
                  </a:ext>
                </a:extLst>
              </a:tr>
              <a:tr h="411480">
                <a:tc>
                  <a:txBody>
                    <a:bodyPr/>
                    <a:lstStyle/>
                    <a:p>
                      <a:pPr algn="r"/>
                      <a:r>
                        <a:rPr lang="en-US" dirty="0" smtClean="0"/>
                        <a:t>4</a:t>
                      </a:r>
                      <a:endParaRPr lang="en-US" dirty="0"/>
                    </a:p>
                  </a:txBody>
                  <a:tcPr/>
                </a:tc>
                <a:tc>
                  <a:txBody>
                    <a:bodyPr/>
                    <a:lstStyle/>
                    <a:p>
                      <a:r>
                        <a:rPr lang="en-US" dirty="0" smtClean="0"/>
                        <a:t>Mike Brown</a:t>
                      </a:r>
                      <a:endParaRPr lang="en-US" dirty="0"/>
                    </a:p>
                  </a:txBody>
                  <a:tcPr/>
                </a:tc>
                <a:tc>
                  <a:txBody>
                    <a:bodyPr/>
                    <a:lstStyle/>
                    <a:p>
                      <a:r>
                        <a:rPr lang="en-US" dirty="0" smtClean="0"/>
                        <a:t>Male</a:t>
                      </a:r>
                      <a:endParaRPr lang="en-US" dirty="0"/>
                    </a:p>
                  </a:txBody>
                  <a:tcPr/>
                </a:tc>
                <a:tc>
                  <a:txBody>
                    <a:bodyPr/>
                    <a:lstStyle/>
                    <a:p>
                      <a:r>
                        <a:rPr lang="en-US" dirty="0" smtClean="0"/>
                        <a:t>HR</a:t>
                      </a:r>
                      <a:endParaRPr lang="en-US" dirty="0"/>
                    </a:p>
                  </a:txBody>
                  <a:tcPr/>
                </a:tc>
                <a:tc>
                  <a:txBody>
                    <a:bodyPr/>
                    <a:lstStyle/>
                    <a:p>
                      <a:r>
                        <a:rPr lang="en-US" dirty="0" smtClean="0"/>
                        <a:t>Excellent</a:t>
                      </a:r>
                      <a:endParaRPr lang="en-US" dirty="0"/>
                    </a:p>
                  </a:txBody>
                  <a:tcPr/>
                </a:tc>
                <a:tc>
                  <a:txBody>
                    <a:bodyPr/>
                    <a:lstStyle/>
                    <a:p>
                      <a:r>
                        <a:rPr lang="en-US" dirty="0" smtClean="0"/>
                        <a:t>4.7</a:t>
                      </a:r>
                      <a:endParaRPr lang="en-US" dirty="0"/>
                    </a:p>
                  </a:txBody>
                  <a:tcPr/>
                </a:tc>
                <a:tc>
                  <a:txBody>
                    <a:bodyPr/>
                    <a:lstStyle/>
                    <a:p>
                      <a:r>
                        <a:rPr lang="en-US" dirty="0" smtClean="0"/>
                        <a:t>$70,000 </a:t>
                      </a:r>
                      <a:endParaRPr lang="en-US" dirty="0"/>
                    </a:p>
                  </a:txBody>
                  <a:tcPr/>
                </a:tc>
                <a:extLst>
                  <a:ext uri="{0D108BD9-81ED-4DB2-BD59-A6C34878D82A}">
                    <a16:rowId xmlns:a16="http://schemas.microsoft.com/office/drawing/2014/main" val="515279000"/>
                  </a:ext>
                </a:extLst>
              </a:tr>
              <a:tr h="411480">
                <a:tc>
                  <a:txBody>
                    <a:bodyPr/>
                    <a:lstStyle/>
                    <a:p>
                      <a:pPr algn="r"/>
                      <a:r>
                        <a:rPr lang="en-US" dirty="0" smtClean="0"/>
                        <a:t>5</a:t>
                      </a:r>
                      <a:endParaRPr lang="en-US" dirty="0"/>
                    </a:p>
                  </a:txBody>
                  <a:tcPr/>
                </a:tc>
                <a:tc>
                  <a:txBody>
                    <a:bodyPr/>
                    <a:lstStyle/>
                    <a:p>
                      <a:r>
                        <a:rPr lang="en-US" dirty="0" smtClean="0"/>
                        <a:t>Sarah Johnson</a:t>
                      </a:r>
                      <a:endParaRPr lang="en-US" dirty="0"/>
                    </a:p>
                  </a:txBody>
                  <a:tcPr/>
                </a:tc>
                <a:tc>
                  <a:txBody>
                    <a:bodyPr/>
                    <a:lstStyle/>
                    <a:p>
                      <a:r>
                        <a:rPr lang="en-US" dirty="0" smtClean="0"/>
                        <a:t>Female</a:t>
                      </a:r>
                      <a:endParaRPr lang="en-US" dirty="0"/>
                    </a:p>
                  </a:txBody>
                  <a:tcPr/>
                </a:tc>
                <a:tc>
                  <a:txBody>
                    <a:bodyPr/>
                    <a:lstStyle/>
                    <a:p>
                      <a:r>
                        <a:rPr lang="en-US" dirty="0" smtClean="0"/>
                        <a:t>Finance</a:t>
                      </a:r>
                      <a:endParaRPr lang="en-US" dirty="0"/>
                    </a:p>
                  </a:txBody>
                  <a:tcPr/>
                </a:tc>
                <a:tc>
                  <a:txBody>
                    <a:bodyPr/>
                    <a:lstStyle/>
                    <a:p>
                      <a:r>
                        <a:rPr lang="en-US" dirty="0" smtClean="0"/>
                        <a:t>Good</a:t>
                      </a:r>
                    </a:p>
                  </a:txBody>
                  <a:tcPr/>
                </a:tc>
                <a:tc>
                  <a:txBody>
                    <a:bodyPr/>
                    <a:lstStyle/>
                    <a:p>
                      <a:r>
                        <a:rPr lang="en-US" dirty="0" smtClean="0"/>
                        <a:t>4</a:t>
                      </a:r>
                      <a:endParaRPr lang="en-US" dirty="0"/>
                    </a:p>
                  </a:txBody>
                  <a:tcPr/>
                </a:tc>
                <a:tc>
                  <a:txBody>
                    <a:bodyPr/>
                    <a:lstStyle/>
                    <a:p>
                      <a:r>
                        <a:rPr lang="en-US" dirty="0" smtClean="0"/>
                        <a:t>$66,000 </a:t>
                      </a:r>
                      <a:endParaRPr lang="en-US" dirty="0"/>
                    </a:p>
                  </a:txBody>
                  <a:tcPr/>
                </a:tc>
                <a:extLst>
                  <a:ext uri="{0D108BD9-81ED-4DB2-BD59-A6C34878D82A}">
                    <a16:rowId xmlns:a16="http://schemas.microsoft.com/office/drawing/2014/main" val="2543100023"/>
                  </a:ext>
                </a:extLst>
              </a:tr>
              <a:tr h="411480">
                <a:tc>
                  <a:txBody>
                    <a:bodyPr/>
                    <a:lstStyle/>
                    <a:p>
                      <a:pPr algn="r"/>
                      <a:r>
                        <a:rPr lang="en-US" dirty="0" smtClean="0"/>
                        <a:t>6</a:t>
                      </a:r>
                      <a:endParaRPr lang="en-US" dirty="0"/>
                    </a:p>
                  </a:txBody>
                  <a:tcPr/>
                </a:tc>
                <a:tc>
                  <a:txBody>
                    <a:bodyPr/>
                    <a:lstStyle/>
                    <a:p>
                      <a:r>
                        <a:rPr lang="en-US" dirty="0" smtClean="0"/>
                        <a:t>David Lee</a:t>
                      </a:r>
                      <a:endParaRPr lang="en-US" dirty="0"/>
                    </a:p>
                  </a:txBody>
                  <a:tcPr/>
                </a:tc>
                <a:tc>
                  <a:txBody>
                    <a:bodyPr/>
                    <a:lstStyle/>
                    <a:p>
                      <a:r>
                        <a:rPr lang="en-US" dirty="0" smtClean="0"/>
                        <a:t>Male</a:t>
                      </a:r>
                      <a:endParaRPr lang="en-US" dirty="0"/>
                    </a:p>
                  </a:txBody>
                  <a:tcPr/>
                </a:tc>
                <a:tc>
                  <a:txBody>
                    <a:bodyPr/>
                    <a:lstStyle/>
                    <a:p>
                      <a:r>
                        <a:rPr lang="en-US" dirty="0" smtClean="0"/>
                        <a:t>IT</a:t>
                      </a:r>
                      <a:endParaRPr lang="en-US" dirty="0"/>
                    </a:p>
                  </a:txBody>
                  <a:tcPr/>
                </a:tc>
                <a:tc>
                  <a:txBody>
                    <a:bodyPr/>
                    <a:lstStyle/>
                    <a:p>
                      <a:r>
                        <a:rPr lang="en-US" dirty="0" smtClean="0"/>
                        <a:t>Average</a:t>
                      </a:r>
                      <a:endParaRPr lang="en-US" dirty="0"/>
                    </a:p>
                  </a:txBody>
                  <a:tcPr/>
                </a:tc>
                <a:tc>
                  <a:txBody>
                    <a:bodyPr/>
                    <a:lstStyle/>
                    <a:p>
                      <a:r>
                        <a:rPr lang="en-US" dirty="0" smtClean="0"/>
                        <a:t>3.6</a:t>
                      </a:r>
                      <a:endParaRPr lang="en-US" dirty="0"/>
                    </a:p>
                  </a:txBody>
                  <a:tcPr/>
                </a:tc>
                <a:tc>
                  <a:txBody>
                    <a:bodyPr/>
                    <a:lstStyle/>
                    <a:p>
                      <a:r>
                        <a:rPr lang="en-US" dirty="0" smtClean="0"/>
                        <a:t>$63,000 </a:t>
                      </a:r>
                      <a:endParaRPr lang="en-US" dirty="0"/>
                    </a:p>
                  </a:txBody>
                  <a:tcPr/>
                </a:tc>
                <a:extLst>
                  <a:ext uri="{0D108BD9-81ED-4DB2-BD59-A6C34878D82A}">
                    <a16:rowId xmlns:a16="http://schemas.microsoft.com/office/drawing/2014/main" val="4288190597"/>
                  </a:ext>
                </a:extLst>
              </a:tr>
              <a:tr h="411480">
                <a:tc>
                  <a:txBody>
                    <a:bodyPr/>
                    <a:lstStyle/>
                    <a:p>
                      <a:pPr algn="r"/>
                      <a:r>
                        <a:rPr lang="en-US" dirty="0" smtClean="0"/>
                        <a:t>7</a:t>
                      </a:r>
                      <a:endParaRPr lang="en-US" dirty="0"/>
                    </a:p>
                  </a:txBody>
                  <a:tcPr/>
                </a:tc>
                <a:tc>
                  <a:txBody>
                    <a:bodyPr/>
                    <a:lstStyle/>
                    <a:p>
                      <a:r>
                        <a:rPr lang="en-US" dirty="0" smtClean="0"/>
                        <a:t>Lisa White</a:t>
                      </a:r>
                      <a:endParaRPr lang="en-US" dirty="0"/>
                    </a:p>
                  </a:txBody>
                  <a:tcPr/>
                </a:tc>
                <a:tc>
                  <a:txBody>
                    <a:bodyPr/>
                    <a:lstStyle/>
                    <a:p>
                      <a:r>
                        <a:rPr lang="en-US" dirty="0" smtClean="0"/>
                        <a:t>Female</a:t>
                      </a:r>
                      <a:endParaRPr lang="en-US" dirty="0"/>
                    </a:p>
                  </a:txBody>
                  <a:tcPr/>
                </a:tc>
                <a:tc>
                  <a:txBody>
                    <a:bodyPr/>
                    <a:lstStyle/>
                    <a:p>
                      <a:r>
                        <a:rPr lang="en-US" dirty="0" smtClean="0"/>
                        <a:t>Sales</a:t>
                      </a:r>
                      <a:endParaRPr lang="en-US" dirty="0"/>
                    </a:p>
                  </a:txBody>
                  <a:tcPr/>
                </a:tc>
                <a:tc>
                  <a:txBody>
                    <a:bodyPr/>
                    <a:lstStyle/>
                    <a:p>
                      <a:r>
                        <a:rPr lang="en-US" dirty="0" smtClean="0"/>
                        <a:t>Very Good</a:t>
                      </a:r>
                      <a:endParaRPr lang="en-US" dirty="0"/>
                    </a:p>
                  </a:txBody>
                  <a:tcPr/>
                </a:tc>
                <a:tc>
                  <a:txBody>
                    <a:bodyPr/>
                    <a:lstStyle/>
                    <a:p>
                      <a:r>
                        <a:rPr lang="en-US" dirty="0" smtClean="0"/>
                        <a:t>4.5</a:t>
                      </a:r>
                      <a:endParaRPr lang="en-US" dirty="0"/>
                    </a:p>
                  </a:txBody>
                  <a:tcPr/>
                </a:tc>
                <a:tc>
                  <a:txBody>
                    <a:bodyPr/>
                    <a:lstStyle/>
                    <a:p>
                      <a:r>
                        <a:rPr lang="en-US" dirty="0" smtClean="0"/>
                        <a:t>$72,000 </a:t>
                      </a:r>
                      <a:endParaRPr lang="en-US" dirty="0"/>
                    </a:p>
                  </a:txBody>
                  <a:tcPr/>
                </a:tc>
                <a:extLst>
                  <a:ext uri="{0D108BD9-81ED-4DB2-BD59-A6C34878D82A}">
                    <a16:rowId xmlns:a16="http://schemas.microsoft.com/office/drawing/2014/main" val="3047237550"/>
                  </a:ext>
                </a:extLst>
              </a:tr>
              <a:tr h="411480">
                <a:tc>
                  <a:txBody>
                    <a:bodyPr/>
                    <a:lstStyle/>
                    <a:p>
                      <a:pPr algn="r"/>
                      <a:r>
                        <a:rPr lang="en-US" dirty="0" smtClean="0"/>
                        <a:t>8</a:t>
                      </a:r>
                      <a:endParaRPr lang="en-US" dirty="0"/>
                    </a:p>
                  </a:txBody>
                  <a:tcPr/>
                </a:tc>
                <a:tc>
                  <a:txBody>
                    <a:bodyPr/>
                    <a:lstStyle/>
                    <a:p>
                      <a:r>
                        <a:rPr lang="en-US" dirty="0" smtClean="0"/>
                        <a:t>Robert Davis</a:t>
                      </a:r>
                      <a:endParaRPr lang="en-US" dirty="0"/>
                    </a:p>
                  </a:txBody>
                  <a:tcPr/>
                </a:tc>
                <a:tc>
                  <a:txBody>
                    <a:bodyPr/>
                    <a:lstStyle/>
                    <a:p>
                      <a:r>
                        <a:rPr lang="en-US" dirty="0" smtClean="0"/>
                        <a:t>Male</a:t>
                      </a:r>
                      <a:endParaRPr lang="en-US" dirty="0"/>
                    </a:p>
                  </a:txBody>
                  <a:tcPr/>
                </a:tc>
                <a:tc>
                  <a:txBody>
                    <a:bodyPr/>
                    <a:lstStyle/>
                    <a:p>
                      <a:r>
                        <a:rPr lang="en-US" dirty="0" smtClean="0"/>
                        <a:t>Marketing</a:t>
                      </a:r>
                      <a:endParaRPr lang="en-US" dirty="0"/>
                    </a:p>
                  </a:txBody>
                  <a:tcPr/>
                </a:tc>
                <a:tc>
                  <a:txBody>
                    <a:bodyPr/>
                    <a:lstStyle/>
                    <a:p>
                      <a:r>
                        <a:rPr lang="en-US" dirty="0" smtClean="0"/>
                        <a:t>Good</a:t>
                      </a:r>
                      <a:endParaRPr lang="en-US" dirty="0"/>
                    </a:p>
                  </a:txBody>
                  <a:tcPr/>
                </a:tc>
                <a:tc>
                  <a:txBody>
                    <a:bodyPr/>
                    <a:lstStyle/>
                    <a:p>
                      <a:r>
                        <a:rPr lang="en-US" dirty="0" smtClean="0"/>
                        <a:t>4.1</a:t>
                      </a:r>
                      <a:endParaRPr lang="en-US" dirty="0"/>
                    </a:p>
                  </a:txBody>
                  <a:tcPr/>
                </a:tc>
                <a:tc>
                  <a:txBody>
                    <a:bodyPr/>
                    <a:lstStyle/>
                    <a:p>
                      <a:r>
                        <a:rPr lang="en-US" dirty="0" smtClean="0"/>
                        <a:t>$67,000 </a:t>
                      </a:r>
                      <a:endParaRPr lang="en-US" dirty="0"/>
                    </a:p>
                  </a:txBody>
                  <a:tcPr/>
                </a:tc>
                <a:extLst>
                  <a:ext uri="{0D108BD9-81ED-4DB2-BD59-A6C34878D82A}">
                    <a16:rowId xmlns:a16="http://schemas.microsoft.com/office/drawing/2014/main" val="1850693393"/>
                  </a:ext>
                </a:extLst>
              </a:tr>
              <a:tr h="411480">
                <a:tc>
                  <a:txBody>
                    <a:bodyPr/>
                    <a:lstStyle/>
                    <a:p>
                      <a:pPr algn="r"/>
                      <a:r>
                        <a:rPr lang="en-US" dirty="0" smtClean="0"/>
                        <a:t>9</a:t>
                      </a:r>
                      <a:endParaRPr lang="en-US" dirty="0"/>
                    </a:p>
                  </a:txBody>
                  <a:tcPr/>
                </a:tc>
                <a:tc>
                  <a:txBody>
                    <a:bodyPr/>
                    <a:lstStyle/>
                    <a:p>
                      <a:r>
                        <a:rPr lang="en-US" dirty="0" smtClean="0"/>
                        <a:t>Jessica Martinez</a:t>
                      </a:r>
                      <a:endParaRPr lang="en-US" dirty="0"/>
                    </a:p>
                  </a:txBody>
                  <a:tcPr/>
                </a:tc>
                <a:tc>
                  <a:txBody>
                    <a:bodyPr/>
                    <a:lstStyle/>
                    <a:p>
                      <a:r>
                        <a:rPr lang="en-US" dirty="0" smtClean="0"/>
                        <a:t>Female</a:t>
                      </a:r>
                      <a:endParaRPr lang="en-US" dirty="0"/>
                    </a:p>
                  </a:txBody>
                  <a:tcPr/>
                </a:tc>
                <a:tc>
                  <a:txBody>
                    <a:bodyPr/>
                    <a:lstStyle/>
                    <a:p>
                      <a:r>
                        <a:rPr lang="en-US" dirty="0" smtClean="0"/>
                        <a:t>HR</a:t>
                      </a:r>
                      <a:endParaRPr lang="en-US" dirty="0"/>
                    </a:p>
                  </a:txBody>
                  <a:tcPr/>
                </a:tc>
                <a:tc>
                  <a:txBody>
                    <a:bodyPr/>
                    <a:lstStyle/>
                    <a:p>
                      <a:r>
                        <a:rPr lang="en-US" dirty="0" smtClean="0"/>
                        <a:t>Excellent</a:t>
                      </a:r>
                      <a:endParaRPr lang="en-US" dirty="0"/>
                    </a:p>
                  </a:txBody>
                  <a:tcPr/>
                </a:tc>
                <a:tc>
                  <a:txBody>
                    <a:bodyPr/>
                    <a:lstStyle/>
                    <a:p>
                      <a:r>
                        <a:rPr lang="en-US" dirty="0" smtClean="0"/>
                        <a:t>4.9</a:t>
                      </a:r>
                      <a:endParaRPr lang="en-US" dirty="0"/>
                    </a:p>
                  </a:txBody>
                  <a:tcPr/>
                </a:tc>
                <a:tc>
                  <a:txBody>
                    <a:bodyPr/>
                    <a:lstStyle/>
                    <a:p>
                      <a:r>
                        <a:rPr lang="en-US" dirty="0" smtClean="0"/>
                        <a:t>$74,000 </a:t>
                      </a:r>
                      <a:endParaRPr lang="en-US" dirty="0"/>
                    </a:p>
                  </a:txBody>
                  <a:tcPr/>
                </a:tc>
                <a:extLst>
                  <a:ext uri="{0D108BD9-81ED-4DB2-BD59-A6C34878D82A}">
                    <a16:rowId xmlns:a16="http://schemas.microsoft.com/office/drawing/2014/main" val="2160727185"/>
                  </a:ext>
                </a:extLst>
              </a:tr>
              <a:tr h="411480">
                <a:tc>
                  <a:txBody>
                    <a:bodyPr/>
                    <a:lstStyle/>
                    <a:p>
                      <a:pPr algn="r"/>
                      <a:r>
                        <a:rPr lang="en-US" dirty="0" smtClean="0"/>
                        <a:t>10</a:t>
                      </a:r>
                      <a:endParaRPr lang="en-US" dirty="0"/>
                    </a:p>
                  </a:txBody>
                  <a:tcPr/>
                </a:tc>
                <a:tc>
                  <a:txBody>
                    <a:bodyPr/>
                    <a:lstStyle/>
                    <a:p>
                      <a:r>
                        <a:rPr lang="en-US" dirty="0" smtClean="0"/>
                        <a:t>Kevin Brown</a:t>
                      </a:r>
                      <a:endParaRPr lang="en-US" dirty="0"/>
                    </a:p>
                  </a:txBody>
                  <a:tcPr/>
                </a:tc>
                <a:tc>
                  <a:txBody>
                    <a:bodyPr/>
                    <a:lstStyle/>
                    <a:p>
                      <a:r>
                        <a:rPr lang="en-US" dirty="0" smtClean="0"/>
                        <a:t>Male</a:t>
                      </a:r>
                      <a:endParaRPr lang="en-US" dirty="0"/>
                    </a:p>
                  </a:txBody>
                  <a:tcPr/>
                </a:tc>
                <a:tc>
                  <a:txBody>
                    <a:bodyPr/>
                    <a:lstStyle/>
                    <a:p>
                      <a:r>
                        <a:rPr lang="en-US" dirty="0" smtClean="0"/>
                        <a:t>Finance</a:t>
                      </a:r>
                      <a:endParaRPr lang="en-US" dirty="0"/>
                    </a:p>
                  </a:txBody>
                  <a:tcPr/>
                </a:tc>
                <a:tc>
                  <a:txBody>
                    <a:bodyPr/>
                    <a:lstStyle/>
                    <a:p>
                      <a:r>
                        <a:rPr lang="en-US" dirty="0" smtClean="0"/>
                        <a:t>Average</a:t>
                      </a:r>
                      <a:endParaRPr lang="en-US" dirty="0"/>
                    </a:p>
                  </a:txBody>
                  <a:tcPr/>
                </a:tc>
                <a:tc>
                  <a:txBody>
                    <a:bodyPr/>
                    <a:lstStyle/>
                    <a:p>
                      <a:r>
                        <a:rPr lang="en-US" dirty="0" smtClean="0"/>
                        <a:t>3.8</a:t>
                      </a:r>
                      <a:endParaRPr lang="en-US" dirty="0"/>
                    </a:p>
                  </a:txBody>
                  <a:tcPr/>
                </a:tc>
                <a:tc>
                  <a:txBody>
                    <a:bodyPr/>
                    <a:lstStyle/>
                    <a:p>
                      <a:r>
                        <a:rPr lang="en-US" dirty="0" smtClean="0"/>
                        <a:t>$65,000 </a:t>
                      </a:r>
                      <a:endParaRPr lang="en-US" dirty="0"/>
                    </a:p>
                  </a:txBody>
                  <a:tcPr/>
                </a:tc>
                <a:extLst>
                  <a:ext uri="{0D108BD9-81ED-4DB2-BD59-A6C34878D82A}">
                    <a16:rowId xmlns:a16="http://schemas.microsoft.com/office/drawing/2014/main" val="43056988"/>
                  </a:ext>
                </a:extLst>
              </a:tr>
            </a:tbl>
          </a:graphicData>
        </a:graphic>
      </p:graphicFrame>
    </p:spTree>
    <p:extLst>
      <p:ext uri="{BB962C8B-B14F-4D97-AF65-F5344CB8AC3E}">
        <p14:creationId xmlns:p14="http://schemas.microsoft.com/office/powerpoint/2010/main" val="3932489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12700">
              <a:lnSpc>
                <a:spcPct val="100000"/>
              </a:lnSpc>
              <a:spcBef>
                <a:spcPts val="105"/>
              </a:spcBef>
            </a:pPr>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endParaRPr lang="en-US" dirty="0"/>
          </a:p>
        </p:txBody>
      </p:sp>
      <p:sp>
        <p:nvSpPr>
          <p:cNvPr id="3" name="Text Placeholder 2"/>
          <p:cNvSpPr>
            <a:spLocks noGrp="1"/>
          </p:cNvSpPr>
          <p:nvPr>
            <p:ph type="body" idx="1"/>
          </p:nvPr>
        </p:nvSpPr>
        <p:spPr>
          <a:xfrm>
            <a:off x="609599" y="1676400"/>
            <a:ext cx="10972800" cy="4431983"/>
          </a:xfrm>
        </p:spPr>
        <p:txBody>
          <a:bodyPr/>
          <a:lstStyle/>
          <a:p>
            <a:r>
              <a:rPr lang="en-US" sz="3200" b="1" i="1" dirty="0">
                <a:latin typeface="Times New Roman" panose="02020603050405020304" pitchFamily="18" charset="0"/>
                <a:cs typeface="Times New Roman" panose="02020603050405020304" pitchFamily="18" charset="0"/>
              </a:rPr>
              <a:t>Data </a:t>
            </a:r>
            <a:r>
              <a:rPr lang="en-US" sz="3200" b="1" i="1" dirty="0" smtClean="0">
                <a:latin typeface="Times New Roman" panose="02020603050405020304" pitchFamily="18" charset="0"/>
                <a:cs typeface="Times New Roman" panose="02020603050405020304" pitchFamily="18" charset="0"/>
              </a:rPr>
              <a:t>Collection</a:t>
            </a:r>
            <a:r>
              <a:rPr lang="en-US" sz="3200" i="1" dirty="0" smtClean="0">
                <a:latin typeface="Times New Roman" panose="02020603050405020304" pitchFamily="18" charset="0"/>
                <a:cs typeface="Times New Roman" panose="02020603050405020304" pitchFamily="18" charset="0"/>
              </a:rPr>
              <a:t>:</a:t>
            </a:r>
          </a:p>
          <a:p>
            <a:endParaRPr lang="en-US" sz="3200" i="1"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3200" i="1" dirty="0" smtClean="0">
                <a:latin typeface="Times New Roman" panose="02020603050405020304" pitchFamily="18" charset="0"/>
                <a:cs typeface="Times New Roman" panose="02020603050405020304" pitchFamily="18" charset="0"/>
              </a:rPr>
              <a:t>Define objectives </a:t>
            </a:r>
          </a:p>
          <a:p>
            <a:pPr marL="457200" indent="-457200" algn="just">
              <a:buFont typeface="Wingdings" panose="05000000000000000000" pitchFamily="2" charset="2"/>
              <a:buChar char="v"/>
            </a:pPr>
            <a:r>
              <a:rPr lang="en-US" sz="3200" i="1" dirty="0" smtClean="0">
                <a:latin typeface="Times New Roman" panose="02020603050405020304" pitchFamily="18" charset="0"/>
                <a:cs typeface="Times New Roman" panose="02020603050405020304" pitchFamily="18" charset="0"/>
              </a:rPr>
              <a:t>Identify </a:t>
            </a:r>
            <a:r>
              <a:rPr lang="en-US" sz="3200" i="1" dirty="0">
                <a:latin typeface="Times New Roman" panose="02020603050405020304" pitchFamily="18" charset="0"/>
                <a:cs typeface="Times New Roman" panose="02020603050405020304" pitchFamily="18" charset="0"/>
              </a:rPr>
              <a:t>Data Sources </a:t>
            </a:r>
            <a:endParaRPr lang="en-US" sz="3200" i="1"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3200" i="1" dirty="0" smtClean="0">
                <a:latin typeface="Times New Roman" panose="02020603050405020304" pitchFamily="18" charset="0"/>
                <a:cs typeface="Times New Roman" panose="02020603050405020304" pitchFamily="18" charset="0"/>
              </a:rPr>
              <a:t>Determine </a:t>
            </a:r>
            <a:r>
              <a:rPr lang="en-US" sz="3200" i="1" dirty="0">
                <a:latin typeface="Times New Roman" panose="02020603050405020304" pitchFamily="18" charset="0"/>
                <a:cs typeface="Times New Roman" panose="02020603050405020304" pitchFamily="18" charset="0"/>
              </a:rPr>
              <a:t>Data Points </a:t>
            </a:r>
            <a:r>
              <a:rPr lang="en-US" sz="3200" i="1" dirty="0" smtClean="0">
                <a:latin typeface="Times New Roman" panose="02020603050405020304" pitchFamily="18" charset="0"/>
                <a:cs typeface="Times New Roman" panose="02020603050405020304" pitchFamily="18" charset="0"/>
              </a:rPr>
              <a:t> </a:t>
            </a:r>
          </a:p>
          <a:p>
            <a:pPr marL="457200" indent="-457200" algn="just">
              <a:buFont typeface="Wingdings" panose="05000000000000000000" pitchFamily="2" charset="2"/>
              <a:buChar char="v"/>
            </a:pPr>
            <a:r>
              <a:rPr lang="en-US" sz="3200" i="1" dirty="0" smtClean="0">
                <a:latin typeface="Times New Roman" panose="02020603050405020304" pitchFamily="18" charset="0"/>
                <a:cs typeface="Times New Roman" panose="02020603050405020304" pitchFamily="18" charset="0"/>
              </a:rPr>
              <a:t>Gather </a:t>
            </a:r>
            <a:r>
              <a:rPr lang="en-US" sz="3200" i="1" dirty="0">
                <a:latin typeface="Times New Roman" panose="02020603050405020304" pitchFamily="18" charset="0"/>
                <a:cs typeface="Times New Roman" panose="02020603050405020304" pitchFamily="18" charset="0"/>
              </a:rPr>
              <a:t>Data </a:t>
            </a:r>
            <a:endParaRPr lang="en-US" sz="3200" i="1"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3200" i="1" dirty="0" smtClean="0">
                <a:latin typeface="Times New Roman" panose="02020603050405020304" pitchFamily="18" charset="0"/>
                <a:cs typeface="Times New Roman" panose="02020603050405020304" pitchFamily="18" charset="0"/>
              </a:rPr>
              <a:t>Ensure </a:t>
            </a:r>
            <a:r>
              <a:rPr lang="en-US" sz="3200" i="1" dirty="0">
                <a:latin typeface="Times New Roman" panose="02020603050405020304" pitchFamily="18" charset="0"/>
                <a:cs typeface="Times New Roman" panose="02020603050405020304" pitchFamily="18" charset="0"/>
              </a:rPr>
              <a:t>Data Privacy </a:t>
            </a:r>
            <a:endParaRPr lang="en-US" sz="3200" i="1"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3200" i="1" dirty="0" smtClean="0">
                <a:latin typeface="Times New Roman" panose="02020603050405020304" pitchFamily="18" charset="0"/>
                <a:cs typeface="Times New Roman" panose="02020603050405020304" pitchFamily="18" charset="0"/>
              </a:rPr>
              <a:t>Validate </a:t>
            </a:r>
            <a:r>
              <a:rPr lang="en-US" sz="3200" i="1" dirty="0">
                <a:latin typeface="Times New Roman" panose="02020603050405020304" pitchFamily="18" charset="0"/>
                <a:cs typeface="Times New Roman" panose="02020603050405020304" pitchFamily="18" charset="0"/>
              </a:rPr>
              <a:t>Data </a:t>
            </a:r>
            <a:endParaRPr lang="en-US" sz="3200" i="1"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3200" i="1" dirty="0" smtClean="0">
                <a:latin typeface="Times New Roman" panose="02020603050405020304" pitchFamily="18" charset="0"/>
                <a:cs typeface="Times New Roman" panose="02020603050405020304" pitchFamily="18" charset="0"/>
              </a:rPr>
              <a:t>Prepare </a:t>
            </a:r>
            <a:r>
              <a:rPr lang="en-US" sz="3200" i="1" dirty="0">
                <a:latin typeface="Times New Roman" panose="02020603050405020304" pitchFamily="18" charset="0"/>
                <a:cs typeface="Times New Roman" panose="02020603050405020304" pitchFamily="18" charset="0"/>
              </a:rPr>
              <a:t>for Analysis</a:t>
            </a:r>
          </a:p>
        </p:txBody>
      </p:sp>
    </p:spTree>
    <p:extLst>
      <p:ext uri="{BB962C8B-B14F-4D97-AF65-F5344CB8AC3E}">
        <p14:creationId xmlns:p14="http://schemas.microsoft.com/office/powerpoint/2010/main" val="992372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215</TotalTime>
  <Words>683</Words>
  <Application>Microsoft Office PowerPoint</Application>
  <PresentationFormat>Widescreen</PresentationFormat>
  <Paragraphs>148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MODELLING</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Hetal s.</cp:lastModifiedBy>
  <cp:revision>19</cp:revision>
  <dcterms:created xsi:type="dcterms:W3CDTF">2024-03-29T15:07:22Z</dcterms:created>
  <dcterms:modified xsi:type="dcterms:W3CDTF">2024-10-23T14:26:37Z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