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sldIdLst>
    <p:sldId id="289" r:id="rId2"/>
    <p:sldId id="290" r:id="rId3"/>
    <p:sldId id="269" r:id="rId4"/>
    <p:sldId id="258" r:id="rId5"/>
    <p:sldId id="270" r:id="rId6"/>
    <p:sldId id="271" r:id="rId7"/>
    <p:sldId id="272" r:id="rId8"/>
    <p:sldId id="273" r:id="rId9"/>
    <p:sldId id="274" r:id="rId10"/>
    <p:sldId id="291" r:id="rId11"/>
    <p:sldId id="276" r:id="rId12"/>
    <p:sldId id="262" r:id="rId13"/>
    <p:sldId id="264" r:id="rId14"/>
    <p:sldId id="265" r:id="rId15"/>
    <p:sldId id="266" r:id="rId16"/>
    <p:sldId id="267" r:id="rId17"/>
    <p:sldId id="268" r:id="rId18"/>
    <p:sldId id="284" r:id="rId19"/>
    <p:sldId id="288" r:id="rId20"/>
    <p:sldId id="285" r:id="rId21"/>
    <p:sldId id="278" r:id="rId22"/>
    <p:sldId id="279" r:id="rId23"/>
    <p:sldId id="280" r:id="rId24"/>
    <p:sldId id="281" r:id="rId25"/>
    <p:sldId id="283" r:id="rId26"/>
    <p:sldId id="282" r:id="rId27"/>
    <p:sldId id="286" r:id="rId28"/>
    <p:sldId id="287" r:id="rId29"/>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C74B24-7C92-3F45-70F9-6CF598E5A158}" v="338" dt="2025-05-15T03:44:50.442"/>
    <p1510:client id="{4B7F87AD-DB00-2888-88CE-76A717F52877}" v="306" dt="2025-05-15T04:42:21.3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D6F5-A9D4-C22B-732C-A31A172FB93C}"/>
              </a:ext>
            </a:extLst>
          </p:cNvPr>
          <p:cNvSpPr>
            <a:spLocks noGrp="1"/>
          </p:cNvSpPr>
          <p:nvPr>
            <p:ph type="ctrTitle"/>
          </p:nvPr>
        </p:nvSpPr>
        <p:spPr>
          <a:xfrm>
            <a:off x="1524000" y="1122363"/>
            <a:ext cx="9144000" cy="2209393"/>
          </a:xfrm>
        </p:spPr>
        <p:txBody>
          <a:bodyPr anchor="b">
            <a:normAutofit/>
          </a:bodyPr>
          <a:lstStyle>
            <a:lvl1pPr algn="ctr">
              <a:defRPr sz="3600"/>
            </a:lvl1pPr>
          </a:lstStyle>
          <a:p>
            <a:r>
              <a:rPr lang="en-US" dirty="0"/>
              <a:t>Click to edit Master title style</a:t>
            </a:r>
          </a:p>
        </p:txBody>
      </p:sp>
      <p:sp>
        <p:nvSpPr>
          <p:cNvPr id="3" name="Subtitle 2">
            <a:extLst>
              <a:ext uri="{FF2B5EF4-FFF2-40B4-BE49-F238E27FC236}">
                <a16:creationId xmlns:a16="http://schemas.microsoft.com/office/drawing/2014/main" id="{E11AFD6E-3459-290F-1147-F0C47ACEEA5B}"/>
              </a:ext>
            </a:extLst>
          </p:cNvPr>
          <p:cNvSpPr>
            <a:spLocks noGrp="1"/>
          </p:cNvSpPr>
          <p:nvPr>
            <p:ph type="subTitle" idx="1"/>
          </p:nvPr>
        </p:nvSpPr>
        <p:spPr>
          <a:xfrm>
            <a:off x="1524000" y="4346774"/>
            <a:ext cx="9144000" cy="1066890"/>
          </a:xfrm>
        </p:spPr>
        <p:txBody>
          <a:bodyPr anchor="t">
            <a:normAutofit/>
          </a:bodyPr>
          <a:lstStyle>
            <a:lvl1pPr marL="0" indent="0" algn="ctr">
              <a:buNone/>
              <a:defRPr sz="1600" cap="all" spc="300" baseline="0"/>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54674D3-6FB9-5549-B0F2-FD61E82D1FF1}"/>
              </a:ext>
            </a:extLst>
          </p:cNvPr>
          <p:cNvSpPr>
            <a:spLocks noGrp="1"/>
          </p:cNvSpPr>
          <p:nvPr>
            <p:ph type="dt" sz="half" idx="10"/>
          </p:nvPr>
        </p:nvSpPr>
        <p:spPr/>
        <p:txBody>
          <a:bodyPr/>
          <a:lstStyle/>
          <a:p>
            <a:fld id="{807E39B8-A7CB-4B82-AC0C-44B99F546761}" type="datetimeFigureOut">
              <a:rPr lang="en-US" dirty="0"/>
              <a:t>5/14/2025</a:t>
            </a:fld>
            <a:endParaRPr lang="en-US" dirty="0"/>
          </a:p>
        </p:txBody>
      </p:sp>
      <p:sp>
        <p:nvSpPr>
          <p:cNvPr id="5" name="Footer Placeholder 4">
            <a:extLst>
              <a:ext uri="{FF2B5EF4-FFF2-40B4-BE49-F238E27FC236}">
                <a16:creationId xmlns:a16="http://schemas.microsoft.com/office/drawing/2014/main" id="{AB239BBC-C979-2C77-493E-CF5498AEB5DB}"/>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53813B7E-A51C-D9CD-2189-650A9D63BFF9}"/>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378787228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90AE-F72C-4C2E-E2D0-7A8D7EEF08C1}"/>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F41B46D-142E-8C8E-C4F4-B6B1586A6FD0}"/>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54D92E3-36AD-2615-0166-6B73C34F10FA}"/>
              </a:ext>
            </a:extLst>
          </p:cNvPr>
          <p:cNvSpPr>
            <a:spLocks noGrp="1"/>
          </p:cNvSpPr>
          <p:nvPr>
            <p:ph type="dt" sz="half" idx="10"/>
          </p:nvPr>
        </p:nvSpPr>
        <p:spPr/>
        <p:txBody>
          <a:bodyPr/>
          <a:lstStyle/>
          <a:p>
            <a:fld id="{01742F6F-0846-489A-A4BC-61B476BE2887}" type="datetimeFigureOut">
              <a:rPr lang="en-US" dirty="0"/>
              <a:t>5/14/2025</a:t>
            </a:fld>
            <a:endParaRPr lang="en-US" dirty="0"/>
          </a:p>
        </p:txBody>
      </p:sp>
      <p:sp>
        <p:nvSpPr>
          <p:cNvPr id="5" name="Footer Placeholder 4">
            <a:extLst>
              <a:ext uri="{FF2B5EF4-FFF2-40B4-BE49-F238E27FC236}">
                <a16:creationId xmlns:a16="http://schemas.microsoft.com/office/drawing/2014/main" id="{F10BFB69-319D-2284-2734-217160D396D7}"/>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1A6883B0-C775-5BD2-8EC6-A41D19BCA156}"/>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2577070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040463-6D41-8D45-088A-540B0D18838A}"/>
              </a:ext>
            </a:extLst>
          </p:cNvPr>
          <p:cNvSpPr>
            <a:spLocks noGrp="1"/>
          </p:cNvSpPr>
          <p:nvPr>
            <p:ph type="title" orient="vert"/>
          </p:nvPr>
        </p:nvSpPr>
        <p:spPr>
          <a:xfrm>
            <a:off x="8724900" y="592281"/>
            <a:ext cx="2628900" cy="558468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8B5F2276-7F04-F3F7-E3CE-F81C8DC637DC}"/>
              </a:ext>
            </a:extLst>
          </p:cNvPr>
          <p:cNvSpPr>
            <a:spLocks noGrp="1"/>
          </p:cNvSpPr>
          <p:nvPr>
            <p:ph type="body" orient="vert" idx="1"/>
          </p:nvPr>
        </p:nvSpPr>
        <p:spPr>
          <a:xfrm>
            <a:off x="838200" y="592281"/>
            <a:ext cx="7734300" cy="558468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71802BF-9E0C-3251-8FAE-81F07DB05344}"/>
              </a:ext>
            </a:extLst>
          </p:cNvPr>
          <p:cNvSpPr>
            <a:spLocks noGrp="1"/>
          </p:cNvSpPr>
          <p:nvPr>
            <p:ph type="dt" sz="half" idx="10"/>
          </p:nvPr>
        </p:nvSpPr>
        <p:spPr/>
        <p:txBody>
          <a:bodyPr/>
          <a:lstStyle/>
          <a:p>
            <a:fld id="{B229DF21-A340-467A-94AB-9502647BB771}" type="datetimeFigureOut">
              <a:rPr lang="en-US" dirty="0"/>
              <a:t>5/14/2025</a:t>
            </a:fld>
            <a:endParaRPr lang="en-US" dirty="0"/>
          </a:p>
        </p:txBody>
      </p:sp>
      <p:sp>
        <p:nvSpPr>
          <p:cNvPr id="5" name="Footer Placeholder 4">
            <a:extLst>
              <a:ext uri="{FF2B5EF4-FFF2-40B4-BE49-F238E27FC236}">
                <a16:creationId xmlns:a16="http://schemas.microsoft.com/office/drawing/2014/main" id="{329F1754-5B8F-A9FA-E8B1-06E04CE283D5}"/>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5F01E6A8-5139-ECD4-CC0C-32FFC6741000}"/>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539540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55F0-A6D4-C39B-394F-0B16E9C9CE8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BD1860F-B260-57CE-E12B-2C94860319EC}"/>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F745C9F-D94D-E5D3-B73A-20621FA536D5}"/>
              </a:ext>
            </a:extLst>
          </p:cNvPr>
          <p:cNvSpPr>
            <a:spLocks noGrp="1"/>
          </p:cNvSpPr>
          <p:nvPr>
            <p:ph type="dt" sz="half" idx="10"/>
          </p:nvPr>
        </p:nvSpPr>
        <p:spPr/>
        <p:txBody>
          <a:bodyPr/>
          <a:lstStyle/>
          <a:p>
            <a:fld id="{FE7E3940-CA92-4FEE-A698-62CF7BC5AC36}" type="datetimeFigureOut">
              <a:rPr lang="en-US" dirty="0"/>
              <a:t>5/14/2025</a:t>
            </a:fld>
            <a:endParaRPr lang="en-US" dirty="0"/>
          </a:p>
        </p:txBody>
      </p:sp>
      <p:sp>
        <p:nvSpPr>
          <p:cNvPr id="5" name="Footer Placeholder 4">
            <a:extLst>
              <a:ext uri="{FF2B5EF4-FFF2-40B4-BE49-F238E27FC236}">
                <a16:creationId xmlns:a16="http://schemas.microsoft.com/office/drawing/2014/main" id="{E5FAB243-BB42-966A-4708-15C9B11D6885}"/>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D5C3A3BD-2CC5-03D3-4CD6-E31A55BA2D23}"/>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948023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8633-AC3B-E617-1C54-84932DDD72E5}"/>
              </a:ext>
            </a:extLst>
          </p:cNvPr>
          <p:cNvSpPr>
            <a:spLocks noGrp="1"/>
          </p:cNvSpPr>
          <p:nvPr>
            <p:ph type="title"/>
          </p:nvPr>
        </p:nvSpPr>
        <p:spPr>
          <a:xfrm>
            <a:off x="1474236" y="1514688"/>
            <a:ext cx="8584164" cy="3138875"/>
          </a:xfrm>
        </p:spPr>
        <p:txBody>
          <a:bodyPr anchor="b">
            <a:normAutofit/>
          </a:bodyPr>
          <a:lstStyle>
            <a:lvl1pPr>
              <a:defRPr sz="3600" cap="all" spc="300" baseline="0"/>
            </a:lvl1pPr>
          </a:lstStyle>
          <a:p>
            <a:r>
              <a:rPr lang="en-US" dirty="0"/>
              <a:t>Click to edit Master title style</a:t>
            </a:r>
          </a:p>
        </p:txBody>
      </p:sp>
      <p:sp>
        <p:nvSpPr>
          <p:cNvPr id="3" name="Text Placeholder 2">
            <a:extLst>
              <a:ext uri="{FF2B5EF4-FFF2-40B4-BE49-F238E27FC236}">
                <a16:creationId xmlns:a16="http://schemas.microsoft.com/office/drawing/2014/main" id="{CF68C242-ECAB-AEC3-7E9B-F9854AF31CD2}"/>
              </a:ext>
            </a:extLst>
          </p:cNvPr>
          <p:cNvSpPr>
            <a:spLocks noGrp="1"/>
          </p:cNvSpPr>
          <p:nvPr>
            <p:ph type="body" idx="1"/>
          </p:nvPr>
        </p:nvSpPr>
        <p:spPr>
          <a:xfrm>
            <a:off x="1474236" y="4963885"/>
            <a:ext cx="8584165" cy="1125765"/>
          </a:xfrm>
        </p:spPr>
        <p:txBody>
          <a:bodyPr>
            <a:normAutofit/>
          </a:bodyPr>
          <a:lstStyle>
            <a:lvl1pPr marL="0" indent="0">
              <a:buNone/>
              <a:defRPr sz="1600" cap="all" spc="300" baseline="0">
                <a:solidFill>
                  <a:schemeClr val="tx2"/>
                </a:solidFill>
              </a:defRPr>
            </a:lvl1pPr>
            <a:lvl2pPr marL="457200" indent="0">
              <a:buNone/>
              <a:defRPr sz="1600">
                <a:solidFill>
                  <a:schemeClr val="tx1">
                    <a:tint val="82000"/>
                  </a:schemeClr>
                </a:solidFill>
              </a:defRPr>
            </a:lvl2pPr>
            <a:lvl3pPr marL="914400" indent="0">
              <a:buNone/>
              <a:defRPr sz="16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20D9B82-EEF4-2CD7-61FE-BAFB2B96D641}"/>
              </a:ext>
            </a:extLst>
          </p:cNvPr>
          <p:cNvSpPr>
            <a:spLocks noGrp="1"/>
          </p:cNvSpPr>
          <p:nvPr>
            <p:ph type="dt" sz="half" idx="10"/>
          </p:nvPr>
        </p:nvSpPr>
        <p:spPr/>
        <p:txBody>
          <a:bodyPr/>
          <a:lstStyle/>
          <a:p>
            <a:fld id="{E33CD641-6C35-45D1-9313-2719E9EA8AD8}" type="datetimeFigureOut">
              <a:rPr lang="en-US" dirty="0"/>
              <a:t>5/14/2025</a:t>
            </a:fld>
            <a:endParaRPr lang="en-US" dirty="0"/>
          </a:p>
        </p:txBody>
      </p:sp>
      <p:sp>
        <p:nvSpPr>
          <p:cNvPr id="5" name="Footer Placeholder 4">
            <a:extLst>
              <a:ext uri="{FF2B5EF4-FFF2-40B4-BE49-F238E27FC236}">
                <a16:creationId xmlns:a16="http://schemas.microsoft.com/office/drawing/2014/main" id="{59A222B6-F7A8-70A5-B023-FCAD5D7C4BB1}"/>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4E85D758-2E38-8A8D-75BC-667F6A23B95B}"/>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4041184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0DFF-11BD-F5F4-35D4-1986ABBD3675}"/>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C5D1279-E9A9-702E-144D-61114B788E88}"/>
              </a:ext>
            </a:extLst>
          </p:cNvPr>
          <p:cNvSpPr>
            <a:spLocks noGrp="1"/>
          </p:cNvSpPr>
          <p:nvPr>
            <p:ph sz="half" idx="1"/>
          </p:nvPr>
        </p:nvSpPr>
        <p:spPr>
          <a:xfrm>
            <a:off x="877824" y="2159175"/>
            <a:ext cx="4977453" cy="40177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1584E624-7A76-56EC-FA0D-E2AA8EF9B951}"/>
              </a:ext>
            </a:extLst>
          </p:cNvPr>
          <p:cNvSpPr>
            <a:spLocks noGrp="1"/>
          </p:cNvSpPr>
          <p:nvPr>
            <p:ph sz="half" idx="2"/>
          </p:nvPr>
        </p:nvSpPr>
        <p:spPr>
          <a:xfrm>
            <a:off x="6328391" y="2159175"/>
            <a:ext cx="4985785" cy="40177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99D7DF5-30AD-AE47-D516-5CEE82770734}"/>
              </a:ext>
            </a:extLst>
          </p:cNvPr>
          <p:cNvSpPr>
            <a:spLocks noGrp="1"/>
          </p:cNvSpPr>
          <p:nvPr>
            <p:ph type="dt" sz="half" idx="10"/>
          </p:nvPr>
        </p:nvSpPr>
        <p:spPr/>
        <p:txBody>
          <a:bodyPr/>
          <a:lstStyle/>
          <a:p>
            <a:fld id="{35301268-3A74-4110-8F08-063DFB8BB885}" type="datetimeFigureOut">
              <a:rPr lang="en-US" dirty="0"/>
              <a:t>5/14/2025</a:t>
            </a:fld>
            <a:endParaRPr lang="en-US" dirty="0"/>
          </a:p>
        </p:txBody>
      </p:sp>
      <p:sp>
        <p:nvSpPr>
          <p:cNvPr id="6" name="Footer Placeholder 5">
            <a:extLst>
              <a:ext uri="{FF2B5EF4-FFF2-40B4-BE49-F238E27FC236}">
                <a16:creationId xmlns:a16="http://schemas.microsoft.com/office/drawing/2014/main" id="{8B05C503-B649-B083-6341-F6E376AF8C72}"/>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1E53EA35-CF5A-DB36-8B14-5C184B6F14D3}"/>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582234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A3D8-FDD9-329B-BCC6-BBF47F01BEE2}"/>
              </a:ext>
            </a:extLst>
          </p:cNvPr>
          <p:cNvSpPr>
            <a:spLocks noGrp="1"/>
          </p:cNvSpPr>
          <p:nvPr>
            <p:ph type="title"/>
          </p:nvPr>
        </p:nvSpPr>
        <p:spPr>
          <a:xfrm>
            <a:off x="881348" y="602671"/>
            <a:ext cx="10429303" cy="76892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2EEF7DC-0699-CB3C-A7CB-39035D89A4A5}"/>
              </a:ext>
            </a:extLst>
          </p:cNvPr>
          <p:cNvSpPr>
            <a:spLocks noGrp="1"/>
          </p:cNvSpPr>
          <p:nvPr>
            <p:ph type="body" idx="1"/>
          </p:nvPr>
        </p:nvSpPr>
        <p:spPr>
          <a:xfrm>
            <a:off x="881349" y="1696325"/>
            <a:ext cx="4963538" cy="647700"/>
          </a:xfrm>
        </p:spPr>
        <p:txBody>
          <a:bodyPr anchor="b">
            <a:noAutofit/>
          </a:bodyPr>
          <a:lstStyle>
            <a:lvl1pPr marL="0" indent="0">
              <a:buNone/>
              <a:defRPr sz="1400" b="1" cap="all" spc="300" baseline="0"/>
            </a:lvl1pPr>
            <a:lvl2pPr marL="457200" indent="0">
              <a:buNone/>
              <a:defRPr sz="1400" b="1"/>
            </a:lvl2pPr>
            <a:lvl3pPr marL="914400" indent="0">
              <a:buNone/>
              <a:defRPr sz="1400" b="1"/>
            </a:lvl3pPr>
            <a:lvl4pPr marL="1371600" indent="0">
              <a:buNone/>
              <a:defRPr sz="1400" b="1"/>
            </a:lvl4pPr>
            <a:lvl5pPr marL="1828800" indent="0">
              <a:buNone/>
              <a:defRPr sz="1400" b="1"/>
            </a:lvl5pPr>
            <a:lvl6pPr marL="2286000" indent="0">
              <a:buNone/>
              <a:defRPr sz="1400" b="1"/>
            </a:lvl6pPr>
            <a:lvl7pPr marL="2743200" indent="0">
              <a:buNone/>
              <a:defRPr sz="1400" b="1"/>
            </a:lvl7pPr>
            <a:lvl8pPr marL="3200400" indent="0">
              <a:buNone/>
              <a:defRPr sz="1400" b="1"/>
            </a:lvl8pPr>
            <a:lvl9pPr marL="3657600" indent="0">
              <a:buNone/>
              <a:defRPr sz="14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D252EB40-99E1-CCA4-BAFA-F51AA56CF295}"/>
              </a:ext>
            </a:extLst>
          </p:cNvPr>
          <p:cNvSpPr>
            <a:spLocks noGrp="1"/>
          </p:cNvSpPr>
          <p:nvPr>
            <p:ph sz="half" idx="2"/>
          </p:nvPr>
        </p:nvSpPr>
        <p:spPr>
          <a:xfrm>
            <a:off x="881349" y="2344025"/>
            <a:ext cx="4963538" cy="38333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38979BC-6B50-751D-D569-F360938B05C8}"/>
              </a:ext>
            </a:extLst>
          </p:cNvPr>
          <p:cNvSpPr>
            <a:spLocks noGrp="1"/>
          </p:cNvSpPr>
          <p:nvPr>
            <p:ph type="body" sz="quarter" idx="3"/>
          </p:nvPr>
        </p:nvSpPr>
        <p:spPr>
          <a:xfrm>
            <a:off x="6322669" y="1696325"/>
            <a:ext cx="4987982" cy="647700"/>
          </a:xfrm>
        </p:spPr>
        <p:txBody>
          <a:bodyPr anchor="b">
            <a:noAutofit/>
          </a:bodyPr>
          <a:lstStyle>
            <a:lvl1pPr marL="0" indent="0">
              <a:buNone/>
              <a:defRPr sz="1400" b="1" cap="all" spc="300" baseline="0"/>
            </a:lvl1pPr>
            <a:lvl2pPr marL="457200" indent="0">
              <a:buNone/>
              <a:defRPr sz="1400" b="1"/>
            </a:lvl2pPr>
            <a:lvl3pPr marL="914400" indent="0">
              <a:buNone/>
              <a:defRPr sz="1400" b="1"/>
            </a:lvl3pPr>
            <a:lvl4pPr marL="1371600" indent="0">
              <a:buNone/>
              <a:defRPr sz="1400" b="1"/>
            </a:lvl4pPr>
            <a:lvl5pPr marL="1828800" indent="0">
              <a:buNone/>
              <a:defRPr sz="1400" b="1"/>
            </a:lvl5pPr>
            <a:lvl6pPr marL="2286000" indent="0">
              <a:buNone/>
              <a:defRPr sz="1400" b="1"/>
            </a:lvl6pPr>
            <a:lvl7pPr marL="2743200" indent="0">
              <a:buNone/>
              <a:defRPr sz="1400" b="1"/>
            </a:lvl7pPr>
            <a:lvl8pPr marL="3200400" indent="0">
              <a:buNone/>
              <a:defRPr sz="1400" b="1"/>
            </a:lvl8pPr>
            <a:lvl9pPr marL="3657600" indent="0">
              <a:buNone/>
              <a:defRPr sz="14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4A3A26F-230E-2D25-6BDC-6ECA00FAEFD5}"/>
              </a:ext>
            </a:extLst>
          </p:cNvPr>
          <p:cNvSpPr>
            <a:spLocks noGrp="1"/>
          </p:cNvSpPr>
          <p:nvPr>
            <p:ph sz="quarter" idx="4"/>
          </p:nvPr>
        </p:nvSpPr>
        <p:spPr>
          <a:xfrm>
            <a:off x="6322669" y="2344025"/>
            <a:ext cx="4987982" cy="38333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8182A01-DE7C-3BA4-96FF-CDEF2F608FCA}"/>
              </a:ext>
            </a:extLst>
          </p:cNvPr>
          <p:cNvSpPr>
            <a:spLocks noGrp="1"/>
          </p:cNvSpPr>
          <p:nvPr>
            <p:ph type="dt" sz="half" idx="10"/>
          </p:nvPr>
        </p:nvSpPr>
        <p:spPr/>
        <p:txBody>
          <a:bodyPr/>
          <a:lstStyle/>
          <a:p>
            <a:fld id="{BF91C1AF-C1FB-48A7-98B4-E595E63F6614}" type="datetimeFigureOut">
              <a:rPr lang="en-US" dirty="0"/>
              <a:t>5/14/2025</a:t>
            </a:fld>
            <a:endParaRPr lang="en-US" dirty="0"/>
          </a:p>
        </p:txBody>
      </p:sp>
      <p:sp>
        <p:nvSpPr>
          <p:cNvPr id="8" name="Footer Placeholder 7">
            <a:extLst>
              <a:ext uri="{FF2B5EF4-FFF2-40B4-BE49-F238E27FC236}">
                <a16:creationId xmlns:a16="http://schemas.microsoft.com/office/drawing/2014/main" id="{6FCAA828-0166-8ECD-BCE8-654BEFDD7155}"/>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7690C0D2-459A-04AA-FD90-7687D2FE8A9D}"/>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273111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549F-FA71-857F-E02E-3CB63CE683E2}"/>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6F569611-F911-D3D4-B613-ACCDA56C45D2}"/>
              </a:ext>
            </a:extLst>
          </p:cNvPr>
          <p:cNvSpPr>
            <a:spLocks noGrp="1"/>
          </p:cNvSpPr>
          <p:nvPr>
            <p:ph type="dt" sz="half" idx="10"/>
          </p:nvPr>
        </p:nvSpPr>
        <p:spPr/>
        <p:txBody>
          <a:bodyPr/>
          <a:lstStyle/>
          <a:p>
            <a:fld id="{97144C44-5F8C-4BEA-BBCE-8694F126DC43}" type="datetimeFigureOut">
              <a:rPr lang="en-US" dirty="0"/>
              <a:t>5/14/2025</a:t>
            </a:fld>
            <a:endParaRPr lang="en-US" dirty="0"/>
          </a:p>
        </p:txBody>
      </p:sp>
      <p:sp>
        <p:nvSpPr>
          <p:cNvPr id="4" name="Footer Placeholder 3">
            <a:extLst>
              <a:ext uri="{FF2B5EF4-FFF2-40B4-BE49-F238E27FC236}">
                <a16:creationId xmlns:a16="http://schemas.microsoft.com/office/drawing/2014/main" id="{F6EA1961-0B6B-8FEB-F2CB-C42E90EF2DFD}"/>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F42AA80E-3139-9F1B-9C3E-2A76628CF4F8}"/>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3168206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F54789-9F96-511A-0FB6-24F6A8418C72}"/>
              </a:ext>
            </a:extLst>
          </p:cNvPr>
          <p:cNvSpPr>
            <a:spLocks noGrp="1"/>
          </p:cNvSpPr>
          <p:nvPr>
            <p:ph type="dt" sz="half" idx="10"/>
          </p:nvPr>
        </p:nvSpPr>
        <p:spPr/>
        <p:txBody>
          <a:bodyPr/>
          <a:lstStyle/>
          <a:p>
            <a:fld id="{039E56F9-C8F2-4EF7-8042-704C94FF2795}" type="datetimeFigureOut">
              <a:rPr lang="en-US" dirty="0"/>
              <a:t>5/14/2025</a:t>
            </a:fld>
            <a:endParaRPr lang="en-US" dirty="0"/>
          </a:p>
        </p:txBody>
      </p:sp>
      <p:sp>
        <p:nvSpPr>
          <p:cNvPr id="3" name="Footer Placeholder 2">
            <a:extLst>
              <a:ext uri="{FF2B5EF4-FFF2-40B4-BE49-F238E27FC236}">
                <a16:creationId xmlns:a16="http://schemas.microsoft.com/office/drawing/2014/main" id="{8B780399-ADEF-8F74-9F59-6AD804C9393E}"/>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95B6A34F-ABAB-9C4E-38A1-C6EEB944B97C}"/>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2717929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3917-2BF6-1CE2-F34B-49F0D09A1B91}"/>
              </a:ext>
            </a:extLst>
          </p:cNvPr>
          <p:cNvSpPr>
            <a:spLocks noGrp="1"/>
          </p:cNvSpPr>
          <p:nvPr>
            <p:ph type="title"/>
          </p:nvPr>
        </p:nvSpPr>
        <p:spPr>
          <a:xfrm>
            <a:off x="839788" y="807868"/>
            <a:ext cx="3640713" cy="2062594"/>
          </a:xfrm>
        </p:spPr>
        <p:txBody>
          <a:bodyPr anchor="t">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40815B8F-A9F3-8583-FFF1-175021F17AF0}"/>
              </a:ext>
            </a:extLst>
          </p:cNvPr>
          <p:cNvSpPr>
            <a:spLocks noGrp="1"/>
          </p:cNvSpPr>
          <p:nvPr>
            <p:ph idx="1"/>
          </p:nvPr>
        </p:nvSpPr>
        <p:spPr>
          <a:xfrm>
            <a:off x="5432898" y="807867"/>
            <a:ext cx="5922489" cy="505318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5D90AFF-A949-CE9E-6B94-C1B619612915}"/>
              </a:ext>
            </a:extLst>
          </p:cNvPr>
          <p:cNvSpPr>
            <a:spLocks noGrp="1"/>
          </p:cNvSpPr>
          <p:nvPr>
            <p:ph type="body" sz="half" idx="2"/>
          </p:nvPr>
        </p:nvSpPr>
        <p:spPr>
          <a:xfrm>
            <a:off x="839788" y="3000652"/>
            <a:ext cx="3640713"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DA95267E-088F-FB9A-9469-551890F29F01}"/>
              </a:ext>
            </a:extLst>
          </p:cNvPr>
          <p:cNvSpPr>
            <a:spLocks noGrp="1"/>
          </p:cNvSpPr>
          <p:nvPr>
            <p:ph type="dt" sz="half" idx="10"/>
          </p:nvPr>
        </p:nvSpPr>
        <p:spPr/>
        <p:txBody>
          <a:bodyPr/>
          <a:lstStyle/>
          <a:p>
            <a:fld id="{4F6932DF-953D-44BD-83F8-5D8DA76EA12A}" type="datetimeFigureOut">
              <a:rPr lang="en-US" dirty="0"/>
              <a:t>5/14/2025</a:t>
            </a:fld>
            <a:endParaRPr lang="en-US" dirty="0"/>
          </a:p>
        </p:txBody>
      </p:sp>
      <p:sp>
        <p:nvSpPr>
          <p:cNvPr id="6" name="Footer Placeholder 5">
            <a:extLst>
              <a:ext uri="{FF2B5EF4-FFF2-40B4-BE49-F238E27FC236}">
                <a16:creationId xmlns:a16="http://schemas.microsoft.com/office/drawing/2014/main" id="{38EA3FFC-B3A6-C0B6-5DAE-70BE0D6FBD69}"/>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B108D35F-BC2E-8D14-060F-449CBAF7C0D2}"/>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2669798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09ED-ED97-A3CE-5569-77B45F41450A}"/>
              </a:ext>
            </a:extLst>
          </p:cNvPr>
          <p:cNvSpPr>
            <a:spLocks noGrp="1"/>
          </p:cNvSpPr>
          <p:nvPr>
            <p:ph type="title"/>
          </p:nvPr>
        </p:nvSpPr>
        <p:spPr>
          <a:xfrm>
            <a:off x="839788" y="820881"/>
            <a:ext cx="3639312" cy="2062595"/>
          </a:xfrm>
        </p:spPr>
        <p:txBody>
          <a:bodyPr anchor="t">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0683BB3A-9E24-DE4C-9619-1502F1B6F389}"/>
              </a:ext>
            </a:extLst>
          </p:cNvPr>
          <p:cNvSpPr>
            <a:spLocks noGrp="1" noChangeAspect="1"/>
          </p:cNvSpPr>
          <p:nvPr>
            <p:ph type="pic" idx="1"/>
          </p:nvPr>
        </p:nvSpPr>
        <p:spPr>
          <a:xfrm>
            <a:off x="5247408" y="919595"/>
            <a:ext cx="6107979" cy="501361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94B4CE1F-29E0-88BB-8489-E58236B8B17B}"/>
              </a:ext>
            </a:extLst>
          </p:cNvPr>
          <p:cNvSpPr>
            <a:spLocks noGrp="1"/>
          </p:cNvSpPr>
          <p:nvPr>
            <p:ph type="body" sz="half" idx="2"/>
          </p:nvPr>
        </p:nvSpPr>
        <p:spPr>
          <a:xfrm>
            <a:off x="839788" y="3000652"/>
            <a:ext cx="3643889"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24B7212-6816-FFD1-50B2-58844AD38E26}"/>
              </a:ext>
            </a:extLst>
          </p:cNvPr>
          <p:cNvSpPr>
            <a:spLocks noGrp="1"/>
          </p:cNvSpPr>
          <p:nvPr>
            <p:ph type="dt" sz="half" idx="10"/>
          </p:nvPr>
        </p:nvSpPr>
        <p:spPr/>
        <p:txBody>
          <a:bodyPr/>
          <a:lstStyle/>
          <a:p>
            <a:fld id="{352F326D-65F4-4B2F-9A62-9E4BD9402C47}" type="datetimeFigureOut">
              <a:rPr lang="en-US" dirty="0"/>
              <a:t>5/14/2025</a:t>
            </a:fld>
            <a:endParaRPr lang="en-US" dirty="0"/>
          </a:p>
        </p:txBody>
      </p:sp>
      <p:sp>
        <p:nvSpPr>
          <p:cNvPr id="6" name="Footer Placeholder 5">
            <a:extLst>
              <a:ext uri="{FF2B5EF4-FFF2-40B4-BE49-F238E27FC236}">
                <a16:creationId xmlns:a16="http://schemas.microsoft.com/office/drawing/2014/main" id="{A2417744-5A24-B7B7-5FD6-E98E60832F27}"/>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14CDA4D1-A71D-A7A6-3D0C-294E5D280BE8}"/>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3778402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858A62-FE72-978B-BE71-05908D82E1A4}"/>
              </a:ext>
            </a:extLst>
          </p:cNvPr>
          <p:cNvSpPr/>
          <p:nvPr/>
        </p:nvSpPr>
        <p:spPr>
          <a:xfrm>
            <a:off x="0" y="0"/>
            <a:ext cx="12192000" cy="6860161"/>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sp>
      <p:sp>
        <p:nvSpPr>
          <p:cNvPr id="2" name="Title Placeholder 1">
            <a:extLst>
              <a:ext uri="{FF2B5EF4-FFF2-40B4-BE49-F238E27FC236}">
                <a16:creationId xmlns:a16="http://schemas.microsoft.com/office/drawing/2014/main" id="{5BFA14B7-4740-5D9F-6489-BAD00C3E0D68}"/>
              </a:ext>
            </a:extLst>
          </p:cNvPr>
          <p:cNvSpPr>
            <a:spLocks noGrp="1"/>
          </p:cNvSpPr>
          <p:nvPr>
            <p:ph type="title"/>
          </p:nvPr>
        </p:nvSpPr>
        <p:spPr>
          <a:xfrm>
            <a:off x="871108" y="588245"/>
            <a:ext cx="10449784" cy="1265928"/>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90487F-803F-C5AF-BD93-39C0FC738963}"/>
              </a:ext>
            </a:extLst>
          </p:cNvPr>
          <p:cNvSpPr>
            <a:spLocks noGrp="1"/>
          </p:cNvSpPr>
          <p:nvPr>
            <p:ph type="body" idx="1"/>
          </p:nvPr>
        </p:nvSpPr>
        <p:spPr>
          <a:xfrm>
            <a:off x="877824" y="2157984"/>
            <a:ext cx="10442448" cy="39038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86FCEF-4EDF-C2EF-7D81-FEFF7042F350}"/>
              </a:ext>
            </a:extLst>
          </p:cNvPr>
          <p:cNvSpPr>
            <a:spLocks noGrp="1"/>
          </p:cNvSpPr>
          <p:nvPr>
            <p:ph type="dt" sz="half" idx="2"/>
          </p:nvPr>
        </p:nvSpPr>
        <p:spPr>
          <a:xfrm>
            <a:off x="877824" y="6356350"/>
            <a:ext cx="2743200" cy="365125"/>
          </a:xfrm>
          <a:prstGeom prst="rect">
            <a:avLst/>
          </a:prstGeom>
        </p:spPr>
        <p:txBody>
          <a:bodyPr vert="horz" lIns="91440" tIns="45720" rIns="91440" bIns="45720" rtlCol="0" anchor="ctr"/>
          <a:lstStyle>
            <a:lvl1pPr algn="l">
              <a:defRPr sz="800" cap="all" spc="300" baseline="0">
                <a:solidFill>
                  <a:schemeClr val="tx2"/>
                </a:solidFill>
              </a:defRPr>
            </a:lvl1pPr>
          </a:lstStyle>
          <a:p>
            <a:fld id="{F9B0CB28-85DB-480B-8C99-FD493ACC7120}" type="datetimeFigureOut">
              <a:rPr lang="en-US" dirty="0"/>
              <a:t>5/14/2025</a:t>
            </a:fld>
            <a:endParaRPr lang="en-US" dirty="0"/>
          </a:p>
        </p:txBody>
      </p:sp>
      <p:sp>
        <p:nvSpPr>
          <p:cNvPr id="5" name="Footer Placeholder 4">
            <a:extLst>
              <a:ext uri="{FF2B5EF4-FFF2-40B4-BE49-F238E27FC236}">
                <a16:creationId xmlns:a16="http://schemas.microsoft.com/office/drawing/2014/main" id="{9A4663BC-4D46-C74D-DDF2-9D25B4D96F9B}"/>
              </a:ext>
            </a:extLst>
          </p:cNvPr>
          <p:cNvSpPr>
            <a:spLocks noGrp="1"/>
          </p:cNvSpPr>
          <p:nvPr>
            <p:ph type="ftr" sz="quarter" idx="3"/>
          </p:nvPr>
        </p:nvSpPr>
        <p:spPr>
          <a:xfrm>
            <a:off x="7132320" y="6356350"/>
            <a:ext cx="4297680" cy="365125"/>
          </a:xfrm>
          <a:prstGeom prst="rect">
            <a:avLst/>
          </a:prstGeom>
        </p:spPr>
        <p:txBody>
          <a:bodyPr vert="horz" lIns="91440" tIns="45720" rIns="91440" bIns="45720" rtlCol="0" anchor="ctr"/>
          <a:lstStyle>
            <a:lvl1pPr algn="r">
              <a:defRPr sz="800" cap="all" spc="300" baseline="0">
                <a:solidFill>
                  <a:schemeClr val="tx2"/>
                </a:solidFill>
              </a:defRPr>
            </a:lvl1pPr>
          </a:lstStyle>
          <a:p>
            <a:r>
              <a:rPr lang="en-US" dirty="0"/>
              <a:t>
              </a:t>
            </a:r>
          </a:p>
        </p:txBody>
      </p:sp>
      <p:sp>
        <p:nvSpPr>
          <p:cNvPr id="6" name="Slide Number Placeholder 5">
            <a:extLst>
              <a:ext uri="{FF2B5EF4-FFF2-40B4-BE49-F238E27FC236}">
                <a16:creationId xmlns:a16="http://schemas.microsoft.com/office/drawing/2014/main" id="{B71B4EAE-CB5C-D14B-77EF-7B155FA68353}"/>
              </a:ext>
            </a:extLst>
          </p:cNvPr>
          <p:cNvSpPr>
            <a:spLocks noGrp="1"/>
          </p:cNvSpPr>
          <p:nvPr>
            <p:ph type="sldNum" sz="quarter" idx="4"/>
          </p:nvPr>
        </p:nvSpPr>
        <p:spPr>
          <a:xfrm>
            <a:off x="11429999" y="6356350"/>
            <a:ext cx="521207" cy="365125"/>
          </a:xfrm>
          <a:prstGeom prst="rect">
            <a:avLst/>
          </a:prstGeom>
        </p:spPr>
        <p:txBody>
          <a:bodyPr vert="horz" lIns="91440" tIns="45720" rIns="91440" bIns="45720" rtlCol="0" anchor="ctr"/>
          <a:lstStyle>
            <a:lvl1pPr algn="r">
              <a:defRPr sz="1400">
                <a:solidFill>
                  <a:schemeClr val="tx2"/>
                </a:solidFill>
                <a:latin typeface="+mj-lt"/>
              </a:defRPr>
            </a:lvl1pPr>
          </a:lstStyle>
          <a:p>
            <a:fld id="{5E4DE196-8A13-4FF7-A07E-102851959EAB}" type="slidenum">
              <a:rPr lang="en-US" dirty="0"/>
              <a:pPr/>
              <a:t>‹#›</a:t>
            </a:fld>
            <a:endParaRPr lang="en-US" dirty="0"/>
          </a:p>
        </p:txBody>
      </p:sp>
    </p:spTree>
    <p:extLst>
      <p:ext uri="{BB962C8B-B14F-4D97-AF65-F5344CB8AC3E}">
        <p14:creationId xmlns:p14="http://schemas.microsoft.com/office/powerpoint/2010/main" val="3597375173"/>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Lst>
  <p:hf hdr="0"/>
  <p:txStyles>
    <p:title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3840">
          <p15:clr>
            <a:srgbClr val="F26B43"/>
          </p15:clr>
        </p15:guide>
        <p15:guide id="5" orient="horz" pos="3816">
          <p15:clr>
            <a:srgbClr val="F26B43"/>
          </p15:clr>
        </p15:guide>
        <p15:guide id="6" orient="horz" pos="117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evopedia.org/sentiment-analysis"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A9B52-CA15-3466-7328-85ED725FE2DA}"/>
              </a:ext>
            </a:extLst>
          </p:cNvPr>
          <p:cNvSpPr>
            <a:spLocks noGrp="1"/>
          </p:cNvSpPr>
          <p:nvPr>
            <p:ph type="title"/>
          </p:nvPr>
        </p:nvSpPr>
        <p:spPr>
          <a:xfrm>
            <a:off x="132555" y="2092"/>
            <a:ext cx="12044121" cy="1523835"/>
          </a:xfrm>
        </p:spPr>
        <p:txBody>
          <a:bodyPr>
            <a:noAutofit/>
          </a:bodyPr>
          <a:lstStyle/>
          <a:p>
            <a:pPr algn="ctr"/>
            <a:r>
              <a:rPr lang="en-GB" sz="4000" b="1" dirty="0">
                <a:ea typeface="+mj-lt"/>
                <a:cs typeface="+mj-lt"/>
              </a:rPr>
              <a:t>Customer Sentiment Analysis on </a:t>
            </a:r>
            <a:br>
              <a:rPr lang="en-GB" sz="4000" b="1" dirty="0">
                <a:ea typeface="+mj-lt"/>
                <a:cs typeface="+mj-lt"/>
              </a:rPr>
            </a:br>
            <a:r>
              <a:rPr lang="en-GB" sz="4000" b="1" dirty="0">
                <a:ea typeface="+mj-lt"/>
                <a:cs typeface="+mj-lt"/>
              </a:rPr>
              <a:t>E-commerce Reviews</a:t>
            </a:r>
            <a:endParaRPr lang="en-GB" sz="4000" b="1" dirty="0"/>
          </a:p>
        </p:txBody>
      </p:sp>
      <p:sp>
        <p:nvSpPr>
          <p:cNvPr id="3" name="Content Placeholder 2">
            <a:extLst>
              <a:ext uri="{FF2B5EF4-FFF2-40B4-BE49-F238E27FC236}">
                <a16:creationId xmlns:a16="http://schemas.microsoft.com/office/drawing/2014/main" id="{85FB5DF5-29BC-1A2F-36FB-9ADB967DEE08}"/>
              </a:ext>
            </a:extLst>
          </p:cNvPr>
          <p:cNvSpPr>
            <a:spLocks noGrp="1"/>
          </p:cNvSpPr>
          <p:nvPr>
            <p:ph idx="1"/>
          </p:nvPr>
        </p:nvSpPr>
        <p:spPr>
          <a:xfrm>
            <a:off x="139271" y="2181431"/>
            <a:ext cx="12036785" cy="4536864"/>
          </a:xfrm>
        </p:spPr>
        <p:txBody>
          <a:bodyPr vert="horz" lIns="91440" tIns="45720" rIns="91440" bIns="45720" rtlCol="0" anchor="t">
            <a:normAutofit/>
          </a:bodyPr>
          <a:lstStyle/>
          <a:p>
            <a:pPr marL="0" indent="0" algn="ctr">
              <a:buNone/>
            </a:pPr>
            <a:r>
              <a:rPr lang="en-GB" sz="4000" b="1" dirty="0"/>
              <a:t>Under the Guidance of</a:t>
            </a:r>
          </a:p>
          <a:p>
            <a:pPr marL="0" indent="0" algn="ctr">
              <a:buNone/>
            </a:pPr>
            <a:r>
              <a:rPr lang="en-GB" sz="3600" dirty="0">
                <a:ea typeface="+mn-lt"/>
                <a:cs typeface="+mn-lt"/>
              </a:rPr>
              <a:t>Apponix Achemady</a:t>
            </a:r>
            <a:endParaRPr lang="en-GB" sz="3600" dirty="0"/>
          </a:p>
          <a:p>
            <a:pPr marL="0" indent="0" algn="ctr">
              <a:buNone/>
            </a:pPr>
            <a:r>
              <a:rPr lang="en-GB" sz="5400" b="1" dirty="0"/>
              <a:t>Submitted by:</a:t>
            </a:r>
            <a:endParaRPr lang="en-GB" sz="5400" dirty="0"/>
          </a:p>
          <a:p>
            <a:pPr marL="0" indent="0" algn="ctr">
              <a:buNone/>
            </a:pPr>
            <a:r>
              <a:rPr lang="en-GB" sz="3600" dirty="0">
                <a:ea typeface="+mn-lt"/>
                <a:cs typeface="+mn-lt"/>
              </a:rPr>
              <a:t>Pranitha Shanbhag</a:t>
            </a:r>
            <a:endParaRPr lang="en-GB" sz="3600" dirty="0"/>
          </a:p>
          <a:p>
            <a:endParaRPr lang="en-GB" dirty="0"/>
          </a:p>
        </p:txBody>
      </p:sp>
      <p:sp>
        <p:nvSpPr>
          <p:cNvPr id="4" name="Date Placeholder 3">
            <a:extLst>
              <a:ext uri="{FF2B5EF4-FFF2-40B4-BE49-F238E27FC236}">
                <a16:creationId xmlns:a16="http://schemas.microsoft.com/office/drawing/2014/main" id="{11A7ADCF-6F6C-292F-E6D5-F9DBB304232C}"/>
              </a:ext>
            </a:extLst>
          </p:cNvPr>
          <p:cNvSpPr>
            <a:spLocks noGrp="1"/>
          </p:cNvSpPr>
          <p:nvPr>
            <p:ph type="dt" sz="half" idx="10"/>
          </p:nvPr>
        </p:nvSpPr>
        <p:spPr/>
        <p:txBody>
          <a:bodyPr/>
          <a:lstStyle/>
          <a:p>
            <a:fld id="{4B53FCC2-17CE-4A05-8F15-59B8CF273834}" type="datetime1">
              <a:t>5/14/2025</a:t>
            </a:fld>
            <a:endParaRPr lang="en-US" dirty="0"/>
          </a:p>
        </p:txBody>
      </p:sp>
      <p:sp>
        <p:nvSpPr>
          <p:cNvPr id="5" name="Footer Placeholder 4">
            <a:extLst>
              <a:ext uri="{FF2B5EF4-FFF2-40B4-BE49-F238E27FC236}">
                <a16:creationId xmlns:a16="http://schemas.microsoft.com/office/drawing/2014/main" id="{2D0BA800-083F-C150-51E9-669C94F48BC6}"/>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AEDDE27A-8277-D8FF-C42D-367A2B5B98B9}"/>
              </a:ext>
            </a:extLst>
          </p:cNvPr>
          <p:cNvSpPr>
            <a:spLocks noGrp="1"/>
          </p:cNvSpPr>
          <p:nvPr>
            <p:ph type="sldNum" sz="quarter" idx="12"/>
          </p:nvPr>
        </p:nvSpPr>
        <p:spPr/>
        <p:txBody>
          <a:bodyPr/>
          <a:lstStyle/>
          <a:p>
            <a:fld id="{5E4DE196-8A13-4FF7-A07E-102851959EAB}" type="slidenum">
              <a:rPr lang="en-US" dirty="0"/>
              <a:t>1</a:t>
            </a:fld>
            <a:endParaRPr lang="en-US" dirty="0"/>
          </a:p>
        </p:txBody>
      </p:sp>
    </p:spTree>
    <p:extLst>
      <p:ext uri="{BB962C8B-B14F-4D97-AF65-F5344CB8AC3E}">
        <p14:creationId xmlns:p14="http://schemas.microsoft.com/office/powerpoint/2010/main" val="39421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1318-C488-69DD-F56B-7B17E80DF352}"/>
              </a:ext>
            </a:extLst>
          </p:cNvPr>
          <p:cNvSpPr>
            <a:spLocks noGrp="1"/>
          </p:cNvSpPr>
          <p:nvPr>
            <p:ph type="title"/>
          </p:nvPr>
        </p:nvSpPr>
        <p:spPr>
          <a:xfrm>
            <a:off x="390462" y="166215"/>
            <a:ext cx="11563476" cy="1172143"/>
          </a:xfrm>
        </p:spPr>
        <p:txBody>
          <a:bodyPr>
            <a:normAutofit/>
          </a:bodyPr>
          <a:lstStyle/>
          <a:p>
            <a:r>
              <a:rPr lang="en-GB" sz="4400" b="1" dirty="0"/>
              <a:t>5. Predictive Modelling:</a:t>
            </a:r>
          </a:p>
        </p:txBody>
      </p:sp>
      <p:sp>
        <p:nvSpPr>
          <p:cNvPr id="4" name="Date Placeholder 3">
            <a:extLst>
              <a:ext uri="{FF2B5EF4-FFF2-40B4-BE49-F238E27FC236}">
                <a16:creationId xmlns:a16="http://schemas.microsoft.com/office/drawing/2014/main" id="{10041FE8-7AB0-F18E-DE21-DBC6E6198E78}"/>
              </a:ext>
            </a:extLst>
          </p:cNvPr>
          <p:cNvSpPr>
            <a:spLocks noGrp="1"/>
          </p:cNvSpPr>
          <p:nvPr>
            <p:ph type="dt" sz="half" idx="10"/>
          </p:nvPr>
        </p:nvSpPr>
        <p:spPr/>
        <p:txBody>
          <a:bodyPr/>
          <a:lstStyle/>
          <a:p>
            <a:fld id="{7960CE94-5AC0-42EE-8F38-CB72464C8006}" type="datetime1">
              <a:t>5/14/2025</a:t>
            </a:fld>
            <a:endParaRPr lang="en-US" dirty="0"/>
          </a:p>
        </p:txBody>
      </p:sp>
      <p:sp>
        <p:nvSpPr>
          <p:cNvPr id="5" name="Footer Placeholder 4">
            <a:extLst>
              <a:ext uri="{FF2B5EF4-FFF2-40B4-BE49-F238E27FC236}">
                <a16:creationId xmlns:a16="http://schemas.microsoft.com/office/drawing/2014/main" id="{1E72082D-CA74-C543-607A-710B8F2A76BF}"/>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B65A307B-FD0A-792B-2FFF-79BAD8123D0A}"/>
              </a:ext>
            </a:extLst>
          </p:cNvPr>
          <p:cNvSpPr>
            <a:spLocks noGrp="1"/>
          </p:cNvSpPr>
          <p:nvPr>
            <p:ph type="sldNum" sz="quarter" idx="12"/>
          </p:nvPr>
        </p:nvSpPr>
        <p:spPr/>
        <p:txBody>
          <a:bodyPr/>
          <a:lstStyle/>
          <a:p>
            <a:fld id="{5E4DE196-8A13-4FF7-A07E-102851959EAB}" type="slidenum">
              <a:rPr lang="en-US" dirty="0"/>
              <a:t>10</a:t>
            </a:fld>
            <a:endParaRPr lang="en-US" dirty="0"/>
          </a:p>
        </p:txBody>
      </p:sp>
      <p:sp>
        <p:nvSpPr>
          <p:cNvPr id="15" name="Content Placeholder 14">
            <a:extLst>
              <a:ext uri="{FF2B5EF4-FFF2-40B4-BE49-F238E27FC236}">
                <a16:creationId xmlns:a16="http://schemas.microsoft.com/office/drawing/2014/main" id="{51DF6D09-26FB-8289-964C-7F7D2A0BE735}"/>
              </a:ext>
            </a:extLst>
          </p:cNvPr>
          <p:cNvSpPr>
            <a:spLocks noGrp="1"/>
          </p:cNvSpPr>
          <p:nvPr>
            <p:ph idx="1"/>
          </p:nvPr>
        </p:nvSpPr>
        <p:spPr>
          <a:xfrm>
            <a:off x="162717" y="1700784"/>
            <a:ext cx="12025062" cy="5005788"/>
          </a:xfrm>
        </p:spPr>
        <p:txBody>
          <a:bodyPr vert="horz" lIns="91440" tIns="45720" rIns="91440" bIns="45720" rtlCol="0" anchor="t">
            <a:normAutofit/>
          </a:bodyPr>
          <a:lstStyle/>
          <a:p>
            <a:r>
              <a:rPr lang="en-GB" sz="2800" dirty="0">
                <a:ea typeface="+mn-lt"/>
                <a:cs typeface="+mn-lt"/>
              </a:rPr>
              <a:t>Model used: </a:t>
            </a:r>
            <a:r>
              <a:rPr lang="en-GB" sz="2800" b="1" dirty="0">
                <a:ea typeface="+mn-lt"/>
                <a:cs typeface="+mn-lt"/>
              </a:rPr>
              <a:t>Linear Regression</a:t>
            </a:r>
            <a:endParaRPr lang="en-GB" sz="2800"/>
          </a:p>
          <a:p>
            <a:r>
              <a:rPr lang="en-GB" sz="2800" b="1">
                <a:ea typeface="+mn-lt"/>
                <a:cs typeface="+mn-lt"/>
              </a:rPr>
              <a:t>Features</a:t>
            </a:r>
            <a:r>
              <a:rPr lang="en-GB" sz="2800">
                <a:ea typeface="+mn-lt"/>
                <a:cs typeface="+mn-lt"/>
              </a:rPr>
              <a:t>: TF-IDF of review text</a:t>
            </a:r>
            <a:endParaRPr lang="en-GB" sz="2800"/>
          </a:p>
          <a:p>
            <a:r>
              <a:rPr lang="en-GB" sz="2800" b="1">
                <a:ea typeface="+mn-lt"/>
                <a:cs typeface="+mn-lt"/>
              </a:rPr>
              <a:t>Split</a:t>
            </a:r>
            <a:r>
              <a:rPr lang="en-GB" sz="2800">
                <a:ea typeface="+mn-lt"/>
                <a:cs typeface="+mn-lt"/>
              </a:rPr>
              <a:t>: 80% training, 20% testing</a:t>
            </a:r>
            <a:endParaRPr lang="en-GB" sz="2800"/>
          </a:p>
          <a:p>
            <a:r>
              <a:rPr lang="en-GB" sz="2800" b="1" dirty="0">
                <a:ea typeface="+mn-lt"/>
                <a:cs typeface="+mn-lt"/>
              </a:rPr>
              <a:t>Performance</a:t>
            </a:r>
            <a:r>
              <a:rPr lang="en-GB" sz="2800" dirty="0">
                <a:ea typeface="+mn-lt"/>
                <a:cs typeface="+mn-lt"/>
              </a:rPr>
              <a:t>:</a:t>
            </a:r>
            <a:endParaRPr lang="en-GB" sz="2800"/>
          </a:p>
          <a:p>
            <a:pPr lvl="1"/>
            <a:r>
              <a:rPr lang="en-GB" sz="2400" dirty="0">
                <a:ea typeface="+mn-lt"/>
                <a:cs typeface="+mn-lt"/>
              </a:rPr>
              <a:t>R² = 0.72</a:t>
            </a:r>
            <a:endParaRPr lang="en-GB" sz="2400"/>
          </a:p>
          <a:p>
            <a:pPr lvl="1"/>
            <a:r>
              <a:rPr lang="en-GB" sz="2400" dirty="0">
                <a:ea typeface="+mn-lt"/>
                <a:cs typeface="+mn-lt"/>
              </a:rPr>
              <a:t>Mean Squared Error = 0.85</a:t>
            </a:r>
            <a:endParaRPr lang="en-GB" sz="2400"/>
          </a:p>
          <a:p>
            <a:pPr lvl="1"/>
            <a:r>
              <a:rPr lang="en-GB" sz="2400" dirty="0">
                <a:ea typeface="+mn-lt"/>
                <a:cs typeface="+mn-lt"/>
              </a:rPr>
              <a:t>The model showed good potential to predict satisfaction from text. Future iterations may use classifiers like Logistic Regression or Random Forest for better classification.</a:t>
            </a:r>
            <a:endParaRPr lang="en-GB" sz="2400" dirty="0"/>
          </a:p>
          <a:p>
            <a:endParaRPr lang="en-GB" dirty="0"/>
          </a:p>
        </p:txBody>
      </p:sp>
    </p:spTree>
    <p:extLst>
      <p:ext uri="{BB962C8B-B14F-4D97-AF65-F5344CB8AC3E}">
        <p14:creationId xmlns:p14="http://schemas.microsoft.com/office/powerpoint/2010/main" val="1021759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A5DC7-2F44-333F-91B6-C03E1B704C19}"/>
              </a:ext>
            </a:extLst>
          </p:cNvPr>
          <p:cNvSpPr>
            <a:spLocks noGrp="1"/>
          </p:cNvSpPr>
          <p:nvPr>
            <p:ph type="title"/>
          </p:nvPr>
        </p:nvSpPr>
        <p:spPr>
          <a:xfrm>
            <a:off x="871108" y="29445"/>
            <a:ext cx="10449784" cy="1103368"/>
          </a:xfrm>
        </p:spPr>
        <p:txBody>
          <a:bodyPr>
            <a:normAutofit/>
          </a:bodyPr>
          <a:lstStyle/>
          <a:p>
            <a:r>
              <a:rPr lang="en-GB" sz="3600" b="1" dirty="0"/>
              <a:t>6. Data Visualizations and Dashboards:</a:t>
            </a:r>
          </a:p>
        </p:txBody>
      </p:sp>
      <p:sp>
        <p:nvSpPr>
          <p:cNvPr id="4" name="Content Placeholder 3">
            <a:extLst>
              <a:ext uri="{FF2B5EF4-FFF2-40B4-BE49-F238E27FC236}">
                <a16:creationId xmlns:a16="http://schemas.microsoft.com/office/drawing/2014/main" id="{3F385EA2-A6A3-FA18-DBC7-BDE68672661A}"/>
              </a:ext>
            </a:extLst>
          </p:cNvPr>
          <p:cNvSpPr>
            <a:spLocks noGrp="1"/>
          </p:cNvSpPr>
          <p:nvPr>
            <p:ph idx="1"/>
          </p:nvPr>
        </p:nvSpPr>
        <p:spPr>
          <a:xfrm>
            <a:off x="359664" y="1324864"/>
            <a:ext cx="11824208" cy="5407499"/>
          </a:xfrm>
        </p:spPr>
        <p:txBody>
          <a:bodyPr vert="horz" lIns="91440" tIns="45720" rIns="91440" bIns="45720" rtlCol="0" anchor="t">
            <a:noAutofit/>
          </a:bodyPr>
          <a:lstStyle/>
          <a:p>
            <a:r>
              <a:rPr lang="en-GB" sz="4000" dirty="0">
                <a:ea typeface="+mn-lt"/>
                <a:cs typeface="+mn-lt"/>
              </a:rPr>
              <a:t>Created using </a:t>
            </a:r>
            <a:r>
              <a:rPr lang="en-GB" sz="4000" b="1" dirty="0">
                <a:ea typeface="+mn-lt"/>
                <a:cs typeface="+mn-lt"/>
              </a:rPr>
              <a:t>Power BI</a:t>
            </a:r>
            <a:r>
              <a:rPr lang="en-GB" sz="4000" dirty="0">
                <a:ea typeface="+mn-lt"/>
                <a:cs typeface="+mn-lt"/>
              </a:rPr>
              <a:t>:</a:t>
            </a:r>
            <a:endParaRPr lang="en-GB" sz="4000" b="1"/>
          </a:p>
          <a:p>
            <a:r>
              <a:rPr lang="en-GB" sz="4000" b="1" dirty="0">
                <a:ea typeface="+mn-lt"/>
                <a:cs typeface="+mn-lt"/>
              </a:rPr>
              <a:t>Sentiment Trends by Product/Brand</a:t>
            </a:r>
            <a:r>
              <a:rPr lang="en-GB" sz="4000" dirty="0">
                <a:ea typeface="+mn-lt"/>
                <a:cs typeface="+mn-lt"/>
              </a:rPr>
              <a:t>: Line and bar charts</a:t>
            </a:r>
            <a:endParaRPr lang="en-GB" sz="4000" dirty="0"/>
          </a:p>
          <a:p>
            <a:r>
              <a:rPr lang="en-GB" sz="4000" b="1" dirty="0">
                <a:ea typeface="+mn-lt"/>
                <a:cs typeface="+mn-lt"/>
              </a:rPr>
              <a:t>Common Complaints Dashboard</a:t>
            </a:r>
            <a:r>
              <a:rPr lang="en-GB" sz="4000" dirty="0">
                <a:ea typeface="+mn-lt"/>
                <a:cs typeface="+mn-lt"/>
              </a:rPr>
              <a:t>: Keyword frequencies</a:t>
            </a:r>
            <a:endParaRPr lang="en-GB" sz="4000" dirty="0"/>
          </a:p>
          <a:p>
            <a:r>
              <a:rPr lang="en-GB" sz="4000" b="1" dirty="0">
                <a:ea typeface="+mn-lt"/>
                <a:cs typeface="+mn-lt"/>
              </a:rPr>
              <a:t>Sentiment Score Distribution</a:t>
            </a:r>
            <a:r>
              <a:rPr lang="en-GB" sz="4000" dirty="0">
                <a:ea typeface="+mn-lt"/>
                <a:cs typeface="+mn-lt"/>
              </a:rPr>
              <a:t>: Pie charts and slicers</a:t>
            </a:r>
            <a:endParaRPr lang="en-GB" sz="4000" dirty="0"/>
          </a:p>
          <a:p>
            <a:endParaRPr lang="en-GB" sz="2800" b="1" dirty="0"/>
          </a:p>
          <a:p>
            <a:endParaRPr lang="en-GB" dirty="0"/>
          </a:p>
        </p:txBody>
      </p:sp>
    </p:spTree>
    <p:extLst>
      <p:ext uri="{BB962C8B-B14F-4D97-AF65-F5344CB8AC3E}">
        <p14:creationId xmlns:p14="http://schemas.microsoft.com/office/powerpoint/2010/main" val="1540714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DB0B1-0291-9693-2398-55DC0529F756}"/>
              </a:ext>
            </a:extLst>
          </p:cNvPr>
          <p:cNvSpPr>
            <a:spLocks noGrp="1"/>
          </p:cNvSpPr>
          <p:nvPr>
            <p:ph type="title"/>
          </p:nvPr>
        </p:nvSpPr>
        <p:spPr>
          <a:xfrm>
            <a:off x="525717" y="234004"/>
            <a:ext cx="4663649" cy="1283026"/>
          </a:xfrm>
        </p:spPr>
        <p:txBody>
          <a:bodyPr>
            <a:normAutofit/>
          </a:bodyPr>
          <a:lstStyle/>
          <a:p>
            <a:r>
              <a:rPr lang="en-GB" sz="3300"/>
              <a:t>Methods and Literature Overview</a:t>
            </a:r>
          </a:p>
        </p:txBody>
      </p:sp>
      <p:sp>
        <p:nvSpPr>
          <p:cNvPr id="3" name="Content Placeholder 2">
            <a:extLst>
              <a:ext uri="{FF2B5EF4-FFF2-40B4-BE49-F238E27FC236}">
                <a16:creationId xmlns:a16="http://schemas.microsoft.com/office/drawing/2014/main" id="{B25524C1-3448-7643-D7C5-A00CFD3F4A81}"/>
              </a:ext>
            </a:extLst>
          </p:cNvPr>
          <p:cNvSpPr>
            <a:spLocks noGrp="1"/>
          </p:cNvSpPr>
          <p:nvPr>
            <p:ph idx="1"/>
          </p:nvPr>
        </p:nvSpPr>
        <p:spPr>
          <a:xfrm>
            <a:off x="525717" y="1899234"/>
            <a:ext cx="4663649" cy="4134826"/>
          </a:xfrm>
        </p:spPr>
        <p:txBody>
          <a:bodyPr vert="horz" lIns="91440" tIns="45720" rIns="91440" bIns="45720" rtlCol="0" anchor="t">
            <a:noAutofit/>
          </a:bodyPr>
          <a:lstStyle/>
          <a:p>
            <a:pPr>
              <a:lnSpc>
                <a:spcPct val="100000"/>
              </a:lnSpc>
            </a:pPr>
            <a:r>
              <a:rPr lang="en-GB" sz="2000" dirty="0"/>
              <a:t>This Project employs a systematic methodology to analyse customer sentiment from Amazon reviews, following six-steps process: data collection and preparation, storage in a MYSQL database, exploratory data analysis(EDA) using Python predictive modelling with machine learning, visualization through Power BI dashboards, reporting with actionable recommendations. Each step integrates established techniques from the literature to ensure robust analysis and reliable insights.</a:t>
            </a:r>
          </a:p>
          <a:p>
            <a:pPr>
              <a:lnSpc>
                <a:spcPct val="100000"/>
              </a:lnSpc>
            </a:pPr>
            <a:endParaRPr lang="en-GB" sz="1700"/>
          </a:p>
        </p:txBody>
      </p:sp>
      <p:pic>
        <p:nvPicPr>
          <p:cNvPr id="4" name="Picture 3">
            <a:extLst>
              <a:ext uri="{FF2B5EF4-FFF2-40B4-BE49-F238E27FC236}">
                <a16:creationId xmlns:a16="http://schemas.microsoft.com/office/drawing/2014/main" id="{2E45C1B7-2AEE-EA9C-BCBB-F2226CD750C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902677" y="540502"/>
            <a:ext cx="3897609" cy="5636876"/>
          </a:xfrm>
          <a:prstGeom prst="rect">
            <a:avLst/>
          </a:prstGeom>
          <a:ln>
            <a:noFill/>
          </a:ln>
          <a:effectLst>
            <a:softEdge rad="112500"/>
          </a:effectLst>
        </p:spPr>
      </p:pic>
    </p:spTree>
    <p:extLst>
      <p:ext uri="{BB962C8B-B14F-4D97-AF65-F5344CB8AC3E}">
        <p14:creationId xmlns:p14="http://schemas.microsoft.com/office/powerpoint/2010/main" val="2290157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745EF-F3D9-106E-61E3-1236D2C49CB5}"/>
              </a:ext>
            </a:extLst>
          </p:cNvPr>
          <p:cNvSpPr>
            <a:spLocks noGrp="1"/>
          </p:cNvSpPr>
          <p:nvPr>
            <p:ph type="title"/>
          </p:nvPr>
        </p:nvSpPr>
        <p:spPr>
          <a:xfrm>
            <a:off x="-2767" y="123391"/>
            <a:ext cx="11896524" cy="1559079"/>
          </a:xfrm>
        </p:spPr>
        <p:txBody>
          <a:bodyPr>
            <a:noAutofit/>
          </a:bodyPr>
          <a:lstStyle/>
          <a:p>
            <a:r>
              <a:rPr lang="en-GB" sz="5400" dirty="0"/>
              <a:t>Data Collection and Preparation</a:t>
            </a:r>
          </a:p>
        </p:txBody>
      </p:sp>
      <p:sp>
        <p:nvSpPr>
          <p:cNvPr id="3" name="Content Placeholder 2">
            <a:extLst>
              <a:ext uri="{FF2B5EF4-FFF2-40B4-BE49-F238E27FC236}">
                <a16:creationId xmlns:a16="http://schemas.microsoft.com/office/drawing/2014/main" id="{B0180035-D68B-D0C8-AD41-988CA0C63245}"/>
              </a:ext>
            </a:extLst>
          </p:cNvPr>
          <p:cNvSpPr>
            <a:spLocks noGrp="1"/>
          </p:cNvSpPr>
          <p:nvPr>
            <p:ph idx="1"/>
          </p:nvPr>
        </p:nvSpPr>
        <p:spPr>
          <a:xfrm>
            <a:off x="15322" y="1733914"/>
            <a:ext cx="10995157" cy="5115711"/>
          </a:xfrm>
        </p:spPr>
        <p:txBody>
          <a:bodyPr vert="horz" lIns="91440" tIns="45720" rIns="91440" bIns="45720" rtlCol="0" anchor="t">
            <a:normAutofit/>
          </a:bodyPr>
          <a:lstStyle/>
          <a:p>
            <a:r>
              <a:rPr lang="en-GB" sz="2400" dirty="0">
                <a:ea typeface="+mn-lt"/>
                <a:cs typeface="+mn-lt"/>
              </a:rPr>
              <a:t>The first step involves collecting </a:t>
            </a:r>
            <a:r>
              <a:rPr lang="en-GB" sz="2400" b="1" dirty="0">
                <a:ea typeface="+mn-lt"/>
                <a:cs typeface="+mn-lt"/>
              </a:rPr>
              <a:t>customer reviews, product ratings, and complaint tickets</a:t>
            </a:r>
            <a:r>
              <a:rPr lang="en-GB" sz="2400" dirty="0">
                <a:ea typeface="+mn-lt"/>
                <a:cs typeface="+mn-lt"/>
              </a:rPr>
              <a:t> from the </a:t>
            </a:r>
            <a:r>
              <a:rPr lang="en-GB" sz="2400" b="1" dirty="0">
                <a:ea typeface="+mn-lt"/>
                <a:cs typeface="+mn-lt"/>
              </a:rPr>
              <a:t>Amazon test data PDF</a:t>
            </a:r>
            <a:r>
              <a:rPr lang="en-GB" sz="2400" dirty="0">
                <a:ea typeface="+mn-lt"/>
                <a:cs typeface="+mn-lt"/>
              </a:rPr>
              <a:t>. Initial cleaning was performed in </a:t>
            </a:r>
            <a:r>
              <a:rPr lang="en-GB" sz="2400" b="1" dirty="0">
                <a:ea typeface="+mn-lt"/>
                <a:cs typeface="+mn-lt"/>
              </a:rPr>
              <a:t>Excel</a:t>
            </a:r>
            <a:r>
              <a:rPr lang="en-GB" sz="2400" dirty="0">
                <a:ea typeface="+mn-lt"/>
                <a:cs typeface="+mn-lt"/>
              </a:rPr>
              <a:t> to handle missing values, standardize data formats, and extract relevant fields such as </a:t>
            </a:r>
            <a:r>
              <a:rPr lang="en-GB" sz="2400" b="1" dirty="0">
                <a:ea typeface="+mn-lt"/>
                <a:cs typeface="+mn-lt"/>
              </a:rPr>
              <a:t>review timestamps</a:t>
            </a:r>
            <a:r>
              <a:rPr lang="en-GB" sz="2400" dirty="0">
                <a:ea typeface="+mn-lt"/>
                <a:cs typeface="+mn-lt"/>
              </a:rPr>
              <a:t> and </a:t>
            </a:r>
            <a:r>
              <a:rPr lang="en-GB" sz="2400" b="1" dirty="0">
                <a:ea typeface="+mn-lt"/>
                <a:cs typeface="+mn-lt"/>
              </a:rPr>
              <a:t>purchase history</a:t>
            </a:r>
            <a:r>
              <a:rPr lang="en-GB" sz="2400" dirty="0">
                <a:ea typeface="+mn-lt"/>
                <a:cs typeface="+mn-lt"/>
              </a:rPr>
              <a:t>.</a:t>
            </a:r>
            <a:endParaRPr lang="en-US" sz="2400" dirty="0"/>
          </a:p>
          <a:p>
            <a:r>
              <a:rPr lang="en-GB" sz="2400" dirty="0">
                <a:ea typeface="+mn-lt"/>
                <a:cs typeface="+mn-lt"/>
              </a:rPr>
              <a:t>Literature emphasizes the importance of structured data collection in e-commerce sentiment analysis, noting that raw customer feedback often contains </a:t>
            </a:r>
            <a:r>
              <a:rPr lang="en-GB" sz="2400" b="1" dirty="0">
                <a:ea typeface="+mn-lt"/>
                <a:cs typeface="+mn-lt"/>
              </a:rPr>
              <a:t>noise</a:t>
            </a:r>
            <a:r>
              <a:rPr lang="en-GB" sz="2400" dirty="0">
                <a:ea typeface="+mn-lt"/>
                <a:cs typeface="+mn-lt"/>
              </a:rPr>
              <a:t>—such as </a:t>
            </a:r>
            <a:r>
              <a:rPr lang="en-GB" sz="2400" b="1" dirty="0">
                <a:ea typeface="+mn-lt"/>
                <a:cs typeface="+mn-lt"/>
              </a:rPr>
              <a:t>slang, misspellings, or informal expressions</a:t>
            </a:r>
            <a:r>
              <a:rPr lang="en-GB" sz="2400" dirty="0">
                <a:ea typeface="+mn-lt"/>
                <a:cs typeface="+mn-lt"/>
              </a:rPr>
              <a:t>—which can significantly affect analysis accuracy [36]. This step ensures high </a:t>
            </a:r>
            <a:r>
              <a:rPr lang="en-GB" sz="2400" b="1" dirty="0">
                <a:ea typeface="+mn-lt"/>
                <a:cs typeface="+mn-lt"/>
              </a:rPr>
              <a:t>data quality</a:t>
            </a:r>
            <a:r>
              <a:rPr lang="en-GB" sz="2400" dirty="0">
                <a:ea typeface="+mn-lt"/>
                <a:cs typeface="+mn-lt"/>
              </a:rPr>
              <a:t>, setting a strong foundation for reliable preprocessing, </a:t>
            </a:r>
            <a:r>
              <a:rPr lang="en-GB" sz="2400" err="1">
                <a:ea typeface="+mn-lt"/>
                <a:cs typeface="+mn-lt"/>
              </a:rPr>
              <a:t>modeling</a:t>
            </a:r>
            <a:r>
              <a:rPr lang="en-GB" sz="2400" dirty="0">
                <a:ea typeface="+mn-lt"/>
                <a:cs typeface="+mn-lt"/>
              </a:rPr>
              <a:t>, and business insights.</a:t>
            </a:r>
            <a:endParaRPr lang="en-GB" sz="2400" dirty="0"/>
          </a:p>
          <a:p>
            <a:endParaRPr lang="en-GB" sz="2800" dirty="0"/>
          </a:p>
          <a:p>
            <a:endParaRPr lang="en-GB" sz="2800" dirty="0"/>
          </a:p>
        </p:txBody>
      </p:sp>
    </p:spTree>
    <p:extLst>
      <p:ext uri="{BB962C8B-B14F-4D97-AF65-F5344CB8AC3E}">
        <p14:creationId xmlns:p14="http://schemas.microsoft.com/office/powerpoint/2010/main" val="2504232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3FC54-67A9-CC53-6EE3-2F72A38C2EE9}"/>
              </a:ext>
            </a:extLst>
          </p:cNvPr>
          <p:cNvSpPr>
            <a:spLocks noGrp="1"/>
          </p:cNvSpPr>
          <p:nvPr>
            <p:ph type="title"/>
          </p:nvPr>
        </p:nvSpPr>
        <p:spPr>
          <a:xfrm>
            <a:off x="-1821" y="1622"/>
            <a:ext cx="12189273" cy="844135"/>
          </a:xfrm>
        </p:spPr>
        <p:txBody>
          <a:bodyPr>
            <a:normAutofit fontScale="90000"/>
          </a:bodyPr>
          <a:lstStyle/>
          <a:p>
            <a:r>
              <a:rPr lang="en-GB" sz="6000" dirty="0"/>
              <a:t>Data Storage in MYSQL</a:t>
            </a:r>
          </a:p>
        </p:txBody>
      </p:sp>
      <p:sp>
        <p:nvSpPr>
          <p:cNvPr id="3" name="Content Placeholder 2">
            <a:extLst>
              <a:ext uri="{FF2B5EF4-FFF2-40B4-BE49-F238E27FC236}">
                <a16:creationId xmlns:a16="http://schemas.microsoft.com/office/drawing/2014/main" id="{4AC06A77-499F-7827-2C22-2DC8EAB500B8}"/>
              </a:ext>
            </a:extLst>
          </p:cNvPr>
          <p:cNvSpPr>
            <a:spLocks noGrp="1"/>
          </p:cNvSpPr>
          <p:nvPr>
            <p:ph sz="half" idx="1"/>
          </p:nvPr>
        </p:nvSpPr>
        <p:spPr>
          <a:xfrm>
            <a:off x="-3384" y="1183110"/>
            <a:ext cx="12196376" cy="5673790"/>
          </a:xfrm>
        </p:spPr>
        <p:txBody>
          <a:bodyPr vert="horz" lIns="91440" tIns="45720" rIns="91440" bIns="45720" rtlCol="0" anchor="t">
            <a:noAutofit/>
          </a:bodyPr>
          <a:lstStyle/>
          <a:p>
            <a:r>
              <a:rPr lang="en-GB" dirty="0">
                <a:ea typeface="+mn-lt"/>
                <a:cs typeface="+mn-lt"/>
              </a:rPr>
              <a:t>Following the cleaning process, the refined dataset was stored in a </a:t>
            </a:r>
            <a:r>
              <a:rPr lang="en-GB" b="1" dirty="0">
                <a:ea typeface="+mn-lt"/>
                <a:cs typeface="+mn-lt"/>
              </a:rPr>
              <a:t>MySQL relational database</a:t>
            </a:r>
            <a:r>
              <a:rPr lang="en-GB" dirty="0">
                <a:ea typeface="+mn-lt"/>
                <a:cs typeface="+mn-lt"/>
              </a:rPr>
              <a:t>, which included structured tables for:</a:t>
            </a:r>
            <a:endParaRPr lang="en-US"/>
          </a:p>
          <a:p>
            <a:pPr marL="285750" indent="-285750">
              <a:buFont typeface="Arial"/>
              <a:buChar char="•"/>
            </a:pPr>
            <a:r>
              <a:rPr lang="en-GB" dirty="0">
                <a:latin typeface="Consolas"/>
              </a:rPr>
              <a:t>Products</a:t>
            </a:r>
            <a:endParaRPr lang="en-GB"/>
          </a:p>
          <a:p>
            <a:pPr marL="285750" indent="-285750">
              <a:buFont typeface="Arial"/>
              <a:buChar char="•"/>
            </a:pPr>
            <a:r>
              <a:rPr lang="en-GB" dirty="0">
                <a:latin typeface="Consolas"/>
              </a:rPr>
              <a:t>Reviews</a:t>
            </a:r>
            <a:endParaRPr lang="en-GB"/>
          </a:p>
          <a:p>
            <a:pPr marL="285750" indent="-285750">
              <a:buFont typeface="Arial"/>
              <a:buChar char="•"/>
            </a:pPr>
            <a:r>
              <a:rPr lang="en-GB" dirty="0">
                <a:latin typeface="Consolas"/>
              </a:rPr>
              <a:t>Ratings</a:t>
            </a:r>
            <a:endParaRPr lang="en-GB"/>
          </a:p>
          <a:p>
            <a:pPr marL="285750" indent="-285750">
              <a:buFont typeface="Arial"/>
              <a:buChar char="•"/>
            </a:pPr>
            <a:r>
              <a:rPr lang="en-GB" dirty="0">
                <a:latin typeface="Consolas"/>
              </a:rPr>
              <a:t>Complaints</a:t>
            </a:r>
            <a:endParaRPr lang="en-GB"/>
          </a:p>
          <a:p>
            <a:r>
              <a:rPr lang="en-GB" dirty="0">
                <a:ea typeface="+mn-lt"/>
                <a:cs typeface="+mn-lt"/>
              </a:rPr>
              <a:t>This architecture ensured data normalization and maintained referential integrity, allowing for robust and scalable analysis.</a:t>
            </a:r>
            <a:endParaRPr lang="en-GB"/>
          </a:p>
          <a:p>
            <a:r>
              <a:rPr lang="en-GB" dirty="0">
                <a:ea typeface="+mn-lt"/>
                <a:cs typeface="+mn-lt"/>
              </a:rPr>
              <a:t>Using </a:t>
            </a:r>
            <a:r>
              <a:rPr lang="en-GB" b="1" dirty="0">
                <a:ea typeface="+mn-lt"/>
                <a:cs typeface="+mn-lt"/>
              </a:rPr>
              <a:t>SQL queries</a:t>
            </a:r>
            <a:r>
              <a:rPr lang="en-GB" dirty="0">
                <a:ea typeface="+mn-lt"/>
                <a:cs typeface="+mn-lt"/>
              </a:rPr>
              <a:t>, insights were derived to:</a:t>
            </a:r>
            <a:endParaRPr lang="en-GB"/>
          </a:p>
          <a:p>
            <a:pPr marL="285750" indent="-285750">
              <a:buFont typeface="Arial"/>
              <a:buChar char="•"/>
            </a:pPr>
            <a:r>
              <a:rPr lang="en-GB" dirty="0">
                <a:ea typeface="+mn-lt"/>
                <a:cs typeface="+mn-lt"/>
              </a:rPr>
              <a:t>Identify frequently occurring terms in </a:t>
            </a:r>
            <a:r>
              <a:rPr lang="en-GB" b="1" dirty="0">
                <a:ea typeface="+mn-lt"/>
                <a:cs typeface="+mn-lt"/>
              </a:rPr>
              <a:t>negative reviews</a:t>
            </a:r>
            <a:endParaRPr lang="en-GB"/>
          </a:p>
          <a:p>
            <a:pPr marL="285750" indent="-285750">
              <a:buFont typeface="Arial"/>
              <a:buChar char="•"/>
            </a:pPr>
            <a:r>
              <a:rPr lang="en-GB" dirty="0">
                <a:ea typeface="+mn-lt"/>
                <a:cs typeface="+mn-lt"/>
              </a:rPr>
              <a:t>Correlate complaint patterns with specific product categories</a:t>
            </a:r>
            <a:endParaRPr lang="en-GB"/>
          </a:p>
          <a:p>
            <a:pPr marL="285750" indent="-285750">
              <a:buFont typeface="Arial"/>
              <a:buChar char="•"/>
            </a:pPr>
            <a:r>
              <a:rPr lang="en-GB" dirty="0">
                <a:ea typeface="+mn-lt"/>
                <a:cs typeface="+mn-lt"/>
              </a:rPr>
              <a:t>Aggregate ratings and feedback over time for trend analysis</a:t>
            </a:r>
            <a:endParaRPr lang="en-GB"/>
          </a:p>
          <a:p>
            <a:r>
              <a:rPr lang="en-GB" dirty="0">
                <a:ea typeface="+mn-lt"/>
                <a:cs typeface="+mn-lt"/>
              </a:rPr>
              <a:t>Storing the data in a relational database facilitated </a:t>
            </a:r>
            <a:r>
              <a:rPr lang="en-GB" b="1" dirty="0">
                <a:ea typeface="+mn-lt"/>
                <a:cs typeface="+mn-lt"/>
              </a:rPr>
              <a:t>efficient querying, secure storage, and scalability</a:t>
            </a:r>
            <a:r>
              <a:rPr lang="en-GB" dirty="0">
                <a:ea typeface="+mn-lt"/>
                <a:cs typeface="+mn-lt"/>
              </a:rPr>
              <a:t>, which are essential for handling large volumes of e-commerce data. This approach aligns with best practices highlighted in </a:t>
            </a:r>
            <a:r>
              <a:rPr lang="en-GB" b="1" dirty="0">
                <a:ea typeface="+mn-lt"/>
                <a:cs typeface="+mn-lt"/>
              </a:rPr>
              <a:t>contemporary studies on e-commerce analytics</a:t>
            </a:r>
            <a:r>
              <a:rPr lang="en-GB" dirty="0">
                <a:ea typeface="+mn-lt"/>
                <a:cs typeface="+mn-lt"/>
              </a:rPr>
              <a:t> [4], reinforcing the importance of structured storage for sentiment analysis and business intelligence workflows.</a:t>
            </a:r>
            <a:endParaRPr lang="en-GB" dirty="0"/>
          </a:p>
          <a:p>
            <a:endParaRPr lang="en-GB" sz="800" dirty="0"/>
          </a:p>
        </p:txBody>
      </p:sp>
    </p:spTree>
    <p:extLst>
      <p:ext uri="{BB962C8B-B14F-4D97-AF65-F5344CB8AC3E}">
        <p14:creationId xmlns:p14="http://schemas.microsoft.com/office/powerpoint/2010/main" val="1907871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E9602-E5E4-64AC-FB6E-D5F3F9D3C36A}"/>
              </a:ext>
            </a:extLst>
          </p:cNvPr>
          <p:cNvSpPr>
            <a:spLocks noGrp="1"/>
          </p:cNvSpPr>
          <p:nvPr>
            <p:ph type="title"/>
          </p:nvPr>
        </p:nvSpPr>
        <p:spPr>
          <a:xfrm>
            <a:off x="-2766" y="-1598"/>
            <a:ext cx="12191492" cy="1048451"/>
          </a:xfrm>
        </p:spPr>
        <p:txBody>
          <a:bodyPr>
            <a:normAutofit/>
          </a:bodyPr>
          <a:lstStyle/>
          <a:p>
            <a:r>
              <a:rPr lang="en-GB" sz="4000" dirty="0"/>
              <a:t>Exploratory Data Analysis(EDA) with Python</a:t>
            </a:r>
          </a:p>
        </p:txBody>
      </p:sp>
      <p:sp>
        <p:nvSpPr>
          <p:cNvPr id="3" name="Content Placeholder 2">
            <a:extLst>
              <a:ext uri="{FF2B5EF4-FFF2-40B4-BE49-F238E27FC236}">
                <a16:creationId xmlns:a16="http://schemas.microsoft.com/office/drawing/2014/main" id="{C700A694-93F9-4384-E94C-B49674DAB73E}"/>
              </a:ext>
            </a:extLst>
          </p:cNvPr>
          <p:cNvSpPr>
            <a:spLocks noGrp="1"/>
          </p:cNvSpPr>
          <p:nvPr>
            <p:ph idx="1"/>
          </p:nvPr>
        </p:nvSpPr>
        <p:spPr>
          <a:xfrm>
            <a:off x="-2766" y="1168804"/>
            <a:ext cx="12191491" cy="5532045"/>
          </a:xfrm>
        </p:spPr>
        <p:txBody>
          <a:bodyPr vert="horz" lIns="91440" tIns="45720" rIns="91440" bIns="45720" rtlCol="0" anchor="t">
            <a:noAutofit/>
          </a:bodyPr>
          <a:lstStyle/>
          <a:p>
            <a:r>
              <a:rPr lang="en-GB" dirty="0">
                <a:ea typeface="+mn-lt"/>
                <a:cs typeface="+mn-lt"/>
              </a:rPr>
              <a:t>After storing the structured data in MySQL, the next phase involved conducting </a:t>
            </a:r>
            <a:r>
              <a:rPr lang="en-GB" b="1" dirty="0">
                <a:ea typeface="+mn-lt"/>
                <a:cs typeface="+mn-lt"/>
              </a:rPr>
              <a:t>Exploratory Data Analysis (EDA)</a:t>
            </a:r>
            <a:r>
              <a:rPr lang="en-GB" dirty="0">
                <a:ea typeface="+mn-lt"/>
                <a:cs typeface="+mn-lt"/>
              </a:rPr>
              <a:t> using </a:t>
            </a:r>
            <a:r>
              <a:rPr lang="en-GB" b="1" dirty="0">
                <a:ea typeface="+mn-lt"/>
                <a:cs typeface="+mn-lt"/>
              </a:rPr>
              <a:t>Python</a:t>
            </a:r>
            <a:r>
              <a:rPr lang="en-GB" dirty="0">
                <a:ea typeface="+mn-lt"/>
                <a:cs typeface="+mn-lt"/>
              </a:rPr>
              <a:t> to uncover patterns and sentiment trends across the dataset.</a:t>
            </a:r>
            <a:endParaRPr lang="en-GB"/>
          </a:p>
          <a:p>
            <a:r>
              <a:rPr lang="en-GB" b="1" dirty="0"/>
              <a:t>Text Preprocessing Techniques Applied:</a:t>
            </a:r>
            <a:endParaRPr lang="en-GB"/>
          </a:p>
          <a:p>
            <a:pPr marL="285750" indent="-285750">
              <a:buFont typeface="Arial"/>
              <a:buChar char="•"/>
            </a:pPr>
            <a:r>
              <a:rPr lang="en-GB" b="1" dirty="0">
                <a:ea typeface="+mn-lt"/>
                <a:cs typeface="+mn-lt"/>
              </a:rPr>
              <a:t>Tokenization:</a:t>
            </a:r>
            <a:r>
              <a:rPr lang="en-GB" dirty="0">
                <a:ea typeface="+mn-lt"/>
                <a:cs typeface="+mn-lt"/>
              </a:rPr>
              <a:t> Splitting review text into individual words</a:t>
            </a:r>
            <a:endParaRPr lang="en-GB"/>
          </a:p>
          <a:p>
            <a:pPr marL="285750" indent="-285750">
              <a:buFont typeface="Arial"/>
              <a:buChar char="•"/>
            </a:pPr>
            <a:r>
              <a:rPr lang="en-GB" b="1" dirty="0">
                <a:ea typeface="+mn-lt"/>
                <a:cs typeface="+mn-lt"/>
              </a:rPr>
              <a:t>Stop-word Removal:</a:t>
            </a:r>
            <a:r>
              <a:rPr lang="en-GB" dirty="0">
                <a:ea typeface="+mn-lt"/>
                <a:cs typeface="+mn-lt"/>
              </a:rPr>
              <a:t> Eliminating common but uninformative words (e.g., "the", "is", "and")</a:t>
            </a:r>
            <a:endParaRPr lang="en-GB"/>
          </a:p>
          <a:p>
            <a:pPr marL="285750" indent="-285750">
              <a:buFont typeface="Arial"/>
              <a:buChar char="•"/>
            </a:pPr>
            <a:r>
              <a:rPr lang="en-GB" b="1" dirty="0">
                <a:ea typeface="+mn-lt"/>
                <a:cs typeface="+mn-lt"/>
              </a:rPr>
              <a:t>Lemmatization:</a:t>
            </a:r>
            <a:r>
              <a:rPr lang="en-GB" dirty="0">
                <a:ea typeface="+mn-lt"/>
                <a:cs typeface="+mn-lt"/>
              </a:rPr>
              <a:t> Converting words to their root forms to unify context</a:t>
            </a:r>
            <a:endParaRPr lang="en-GB"/>
          </a:p>
          <a:p>
            <a:pPr marL="285750" indent="-285750">
              <a:buFont typeface="Arial"/>
              <a:buChar char="•"/>
            </a:pPr>
            <a:r>
              <a:rPr lang="en-GB" b="1" dirty="0">
                <a:ea typeface="+mn-lt"/>
                <a:cs typeface="+mn-lt"/>
              </a:rPr>
              <a:t>Lowercasing:</a:t>
            </a:r>
            <a:r>
              <a:rPr lang="en-GB" dirty="0">
                <a:ea typeface="+mn-lt"/>
                <a:cs typeface="+mn-lt"/>
              </a:rPr>
              <a:t> Ensuring uniform text formatting</a:t>
            </a:r>
            <a:endParaRPr lang="en-GB"/>
          </a:p>
          <a:p>
            <a:r>
              <a:rPr lang="en-GB" b="1" dirty="0"/>
              <a:t>Insights derived:</a:t>
            </a:r>
          </a:p>
          <a:p>
            <a:pPr marL="285750" indent="-285750">
              <a:buFont typeface="Arial"/>
              <a:buChar char="•"/>
            </a:pPr>
            <a:r>
              <a:rPr lang="en-GB" b="1" dirty="0">
                <a:ea typeface="+mn-lt"/>
                <a:cs typeface="+mn-lt"/>
              </a:rPr>
              <a:t>Top Positive Review Words:</a:t>
            </a:r>
            <a:r>
              <a:rPr lang="en-GB" dirty="0">
                <a:ea typeface="+mn-lt"/>
                <a:cs typeface="+mn-lt"/>
              </a:rPr>
              <a:t> </a:t>
            </a:r>
            <a:r>
              <a:rPr lang="en-GB" i="1" dirty="0">
                <a:ea typeface="+mn-lt"/>
                <a:cs typeface="+mn-lt"/>
              </a:rPr>
              <a:t>excellent</a:t>
            </a:r>
            <a:r>
              <a:rPr lang="en-GB" dirty="0">
                <a:ea typeface="+mn-lt"/>
                <a:cs typeface="+mn-lt"/>
              </a:rPr>
              <a:t>, </a:t>
            </a:r>
            <a:r>
              <a:rPr lang="en-GB" i="1" dirty="0">
                <a:ea typeface="+mn-lt"/>
                <a:cs typeface="+mn-lt"/>
              </a:rPr>
              <a:t>fast</a:t>
            </a:r>
            <a:r>
              <a:rPr lang="en-GB" dirty="0">
                <a:ea typeface="+mn-lt"/>
                <a:cs typeface="+mn-lt"/>
              </a:rPr>
              <a:t>, </a:t>
            </a:r>
            <a:r>
              <a:rPr lang="en-GB" i="1" dirty="0">
                <a:ea typeface="+mn-lt"/>
                <a:cs typeface="+mn-lt"/>
              </a:rPr>
              <a:t>value</a:t>
            </a:r>
            <a:r>
              <a:rPr lang="en-GB" dirty="0">
                <a:ea typeface="+mn-lt"/>
                <a:cs typeface="+mn-lt"/>
              </a:rPr>
              <a:t>, </a:t>
            </a:r>
            <a:r>
              <a:rPr lang="en-GB" i="1" dirty="0">
                <a:ea typeface="+mn-lt"/>
                <a:cs typeface="+mn-lt"/>
              </a:rPr>
              <a:t>easy</a:t>
            </a:r>
            <a:r>
              <a:rPr lang="en-GB" dirty="0">
                <a:ea typeface="+mn-lt"/>
                <a:cs typeface="+mn-lt"/>
              </a:rPr>
              <a:t>, </a:t>
            </a:r>
            <a:r>
              <a:rPr lang="en-GB" i="1" dirty="0">
                <a:ea typeface="+mn-lt"/>
                <a:cs typeface="+mn-lt"/>
              </a:rPr>
              <a:t>perfect</a:t>
            </a:r>
            <a:endParaRPr lang="en-GB"/>
          </a:p>
          <a:p>
            <a:pPr marL="285750" indent="-285750">
              <a:buFont typeface="Arial"/>
              <a:buChar char="•"/>
            </a:pPr>
            <a:r>
              <a:rPr lang="en-GB" b="1" dirty="0">
                <a:ea typeface="+mn-lt"/>
                <a:cs typeface="+mn-lt"/>
              </a:rPr>
              <a:t>Top Negative Review Words:</a:t>
            </a:r>
            <a:r>
              <a:rPr lang="en-GB" dirty="0">
                <a:ea typeface="+mn-lt"/>
                <a:cs typeface="+mn-lt"/>
              </a:rPr>
              <a:t> </a:t>
            </a:r>
            <a:r>
              <a:rPr lang="en-GB" i="1" dirty="0">
                <a:ea typeface="+mn-lt"/>
                <a:cs typeface="+mn-lt"/>
              </a:rPr>
              <a:t>broken</a:t>
            </a:r>
            <a:r>
              <a:rPr lang="en-GB" dirty="0">
                <a:ea typeface="+mn-lt"/>
                <a:cs typeface="+mn-lt"/>
              </a:rPr>
              <a:t>, </a:t>
            </a:r>
            <a:r>
              <a:rPr lang="en-GB" i="1" dirty="0">
                <a:ea typeface="+mn-lt"/>
                <a:cs typeface="+mn-lt"/>
              </a:rPr>
              <a:t>delay</a:t>
            </a:r>
            <a:r>
              <a:rPr lang="en-GB" dirty="0">
                <a:ea typeface="+mn-lt"/>
                <a:cs typeface="+mn-lt"/>
              </a:rPr>
              <a:t>, </a:t>
            </a:r>
            <a:r>
              <a:rPr lang="en-GB" i="1" dirty="0">
                <a:ea typeface="+mn-lt"/>
                <a:cs typeface="+mn-lt"/>
              </a:rPr>
              <a:t>refund</a:t>
            </a:r>
            <a:r>
              <a:rPr lang="en-GB" dirty="0">
                <a:ea typeface="+mn-lt"/>
                <a:cs typeface="+mn-lt"/>
              </a:rPr>
              <a:t>, </a:t>
            </a:r>
            <a:r>
              <a:rPr lang="en-GB" i="1" dirty="0">
                <a:ea typeface="+mn-lt"/>
                <a:cs typeface="+mn-lt"/>
              </a:rPr>
              <a:t>bad</a:t>
            </a:r>
            <a:r>
              <a:rPr lang="en-GB" dirty="0">
                <a:ea typeface="+mn-lt"/>
                <a:cs typeface="+mn-lt"/>
              </a:rPr>
              <a:t>, </a:t>
            </a:r>
            <a:r>
              <a:rPr lang="en-GB" i="1" dirty="0">
                <a:ea typeface="+mn-lt"/>
                <a:cs typeface="+mn-lt"/>
              </a:rPr>
              <a:t>poor</a:t>
            </a:r>
            <a:endParaRPr lang="en-GB"/>
          </a:p>
          <a:p>
            <a:pPr marL="285750" indent="-285750">
              <a:buFont typeface="Arial"/>
              <a:buChar char="•"/>
            </a:pPr>
            <a:r>
              <a:rPr lang="en-GB" b="1" dirty="0">
                <a:ea typeface="+mn-lt"/>
                <a:cs typeface="+mn-lt"/>
              </a:rPr>
              <a:t>Sentiment Distribution:</a:t>
            </a:r>
            <a:endParaRPr lang="en-GB"/>
          </a:p>
          <a:p>
            <a:pPr marL="285750" lvl="1" indent="-285750">
              <a:buFont typeface="Arial"/>
              <a:buChar char="•"/>
            </a:pPr>
            <a:r>
              <a:rPr lang="en-GB" sz="1600" dirty="0">
                <a:ea typeface="+mn-lt"/>
                <a:cs typeface="+mn-lt"/>
              </a:rPr>
              <a:t>Positive: 68%</a:t>
            </a:r>
            <a:endParaRPr lang="en-GB" sz="1600"/>
          </a:p>
          <a:p>
            <a:pPr marL="285750" lvl="1" indent="-285750">
              <a:buFont typeface="Arial"/>
              <a:buChar char="•"/>
            </a:pPr>
            <a:r>
              <a:rPr lang="en-GB" sz="1600" dirty="0">
                <a:ea typeface="+mn-lt"/>
                <a:cs typeface="+mn-lt"/>
              </a:rPr>
              <a:t>Neutral: 20%</a:t>
            </a:r>
            <a:endParaRPr lang="en-GB" sz="1600"/>
          </a:p>
          <a:p>
            <a:pPr marL="285750" lvl="1" indent="-285750">
              <a:buFont typeface="Arial"/>
              <a:buChar char="•"/>
            </a:pPr>
            <a:r>
              <a:rPr lang="en-GB" sz="1600" dirty="0">
                <a:ea typeface="+mn-lt"/>
                <a:cs typeface="+mn-lt"/>
              </a:rPr>
              <a:t>Negative: 12%</a:t>
            </a:r>
            <a:endParaRPr lang="en-GB" sz="1600"/>
          </a:p>
          <a:p>
            <a:endParaRPr lang="en-GB" sz="3200" dirty="0"/>
          </a:p>
        </p:txBody>
      </p:sp>
    </p:spTree>
    <p:extLst>
      <p:ext uri="{BB962C8B-B14F-4D97-AF65-F5344CB8AC3E}">
        <p14:creationId xmlns:p14="http://schemas.microsoft.com/office/powerpoint/2010/main" val="871331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043F-56C4-D404-F16B-01FF9F300112}"/>
              </a:ext>
            </a:extLst>
          </p:cNvPr>
          <p:cNvSpPr>
            <a:spLocks noGrp="1"/>
          </p:cNvSpPr>
          <p:nvPr>
            <p:ph type="title"/>
          </p:nvPr>
        </p:nvSpPr>
        <p:spPr>
          <a:xfrm>
            <a:off x="8133" y="10692"/>
            <a:ext cx="12191027" cy="1095524"/>
          </a:xfrm>
        </p:spPr>
        <p:txBody>
          <a:bodyPr>
            <a:normAutofit/>
          </a:bodyPr>
          <a:lstStyle/>
          <a:p>
            <a:r>
              <a:rPr lang="en-GB" sz="4000" dirty="0"/>
              <a:t>Predictive Analysis Using Machine Learning</a:t>
            </a:r>
          </a:p>
        </p:txBody>
      </p:sp>
      <p:sp>
        <p:nvSpPr>
          <p:cNvPr id="3" name="Content Placeholder 2">
            <a:extLst>
              <a:ext uri="{FF2B5EF4-FFF2-40B4-BE49-F238E27FC236}">
                <a16:creationId xmlns:a16="http://schemas.microsoft.com/office/drawing/2014/main" id="{37C178BB-98A8-364C-E887-C8FE5968D69B}"/>
              </a:ext>
            </a:extLst>
          </p:cNvPr>
          <p:cNvSpPr>
            <a:spLocks noGrp="1"/>
          </p:cNvSpPr>
          <p:nvPr>
            <p:ph idx="1"/>
          </p:nvPr>
        </p:nvSpPr>
        <p:spPr>
          <a:xfrm>
            <a:off x="8133" y="1319172"/>
            <a:ext cx="12185085" cy="5534078"/>
          </a:xfrm>
        </p:spPr>
        <p:txBody>
          <a:bodyPr vert="horz" lIns="91440" tIns="45720" rIns="91440" bIns="45720" rtlCol="0" anchor="t">
            <a:noAutofit/>
          </a:bodyPr>
          <a:lstStyle/>
          <a:p>
            <a:r>
              <a:rPr lang="en-GB" sz="1800" dirty="0">
                <a:ea typeface="+mn-lt"/>
                <a:cs typeface="+mn-lt"/>
              </a:rPr>
              <a:t>After completing the exploratory data analysis (EDA), we proceeded with predicting customer sentiment using machine learning. The objective was to develop a model capable of classifying reviews as </a:t>
            </a:r>
            <a:r>
              <a:rPr lang="en-GB" sz="1800" b="1" dirty="0">
                <a:ea typeface="+mn-lt"/>
                <a:cs typeface="+mn-lt"/>
              </a:rPr>
              <a:t>positive</a:t>
            </a:r>
            <a:r>
              <a:rPr lang="en-GB" sz="1800" dirty="0">
                <a:ea typeface="+mn-lt"/>
                <a:cs typeface="+mn-lt"/>
              </a:rPr>
              <a:t> or </a:t>
            </a:r>
            <a:r>
              <a:rPr lang="en-GB" sz="1800" b="1" dirty="0">
                <a:ea typeface="+mn-lt"/>
                <a:cs typeface="+mn-lt"/>
              </a:rPr>
              <a:t>negative</a:t>
            </a:r>
            <a:r>
              <a:rPr lang="en-GB" sz="1800" dirty="0">
                <a:ea typeface="+mn-lt"/>
                <a:cs typeface="+mn-lt"/>
              </a:rPr>
              <a:t> based on their content and associated metadata. We chose </a:t>
            </a:r>
            <a:r>
              <a:rPr lang="en-GB" sz="1800" b="1" dirty="0">
                <a:ea typeface="+mn-lt"/>
                <a:cs typeface="+mn-lt"/>
              </a:rPr>
              <a:t>Logistic Regression</a:t>
            </a:r>
            <a:r>
              <a:rPr lang="en-GB" sz="1800" dirty="0">
                <a:ea typeface="+mn-lt"/>
                <a:cs typeface="+mn-lt"/>
              </a:rPr>
              <a:t> as the algorithm due to its efficiency in binary classification tasks, interpretability, and effectiveness when working with text-based features. The model was trained using </a:t>
            </a:r>
            <a:r>
              <a:rPr lang="en-GB" sz="1800" b="1" dirty="0">
                <a:ea typeface="+mn-lt"/>
                <a:cs typeface="+mn-lt"/>
              </a:rPr>
              <a:t>TF-IDF</a:t>
            </a:r>
            <a:r>
              <a:rPr lang="en-GB" sz="1800" dirty="0">
                <a:ea typeface="+mn-lt"/>
                <a:cs typeface="+mn-lt"/>
              </a:rPr>
              <a:t> vectors of the review text, the product rating, and the product category as input features, with the target variable being the sentiment label (positive = 1, negative = 0). The data was split into an 80% training set and a 20% test set to evaluate the model's performance. After training the model, we achieved an </a:t>
            </a:r>
            <a:r>
              <a:rPr lang="en-GB" sz="1800" b="1" dirty="0">
                <a:ea typeface="+mn-lt"/>
                <a:cs typeface="+mn-lt"/>
              </a:rPr>
              <a:t>accuracy of 84%</a:t>
            </a:r>
            <a:r>
              <a:rPr lang="en-GB" sz="1800" dirty="0">
                <a:ea typeface="+mn-lt"/>
                <a:cs typeface="+mn-lt"/>
              </a:rPr>
              <a:t>, with precision and recall scores of 82% and 86%, respectively. A confusion matrix confirmed that the model performed well, accurately classifying most of the positive and negative reviews, although some neutral reviews were misclassified. The model can be integrated into real-time systems to automate sentiment classification, providing timely insights into customer satisfaction and flagging dissatisfied customers for proactive engagement.</a:t>
            </a:r>
            <a:endParaRPr lang="en-US" sz="1800" dirty="0"/>
          </a:p>
          <a:p>
            <a:endParaRPr lang="en-GB" sz="2800" dirty="0"/>
          </a:p>
        </p:txBody>
      </p:sp>
    </p:spTree>
    <p:extLst>
      <p:ext uri="{BB962C8B-B14F-4D97-AF65-F5344CB8AC3E}">
        <p14:creationId xmlns:p14="http://schemas.microsoft.com/office/powerpoint/2010/main" val="2893005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E0295-5A93-E2BE-59F2-0817B7F87244}"/>
              </a:ext>
            </a:extLst>
          </p:cNvPr>
          <p:cNvSpPr>
            <a:spLocks noGrp="1"/>
          </p:cNvSpPr>
          <p:nvPr>
            <p:ph type="title"/>
          </p:nvPr>
        </p:nvSpPr>
        <p:spPr>
          <a:xfrm>
            <a:off x="7557" y="4748"/>
            <a:ext cx="12170517" cy="1010603"/>
          </a:xfrm>
        </p:spPr>
        <p:txBody>
          <a:bodyPr>
            <a:normAutofit/>
          </a:bodyPr>
          <a:lstStyle/>
          <a:p>
            <a:r>
              <a:rPr lang="en-GB" sz="4000" dirty="0"/>
              <a:t>Data </a:t>
            </a:r>
            <a:r>
              <a:rPr lang="en-GB" sz="4000"/>
              <a:t>Visualization</a:t>
            </a:r>
            <a:endParaRPr lang="en-GB" sz="4000" dirty="0"/>
          </a:p>
        </p:txBody>
      </p:sp>
      <p:sp>
        <p:nvSpPr>
          <p:cNvPr id="3" name="Content Placeholder 2">
            <a:extLst>
              <a:ext uri="{FF2B5EF4-FFF2-40B4-BE49-F238E27FC236}">
                <a16:creationId xmlns:a16="http://schemas.microsoft.com/office/drawing/2014/main" id="{14DA5733-F691-D927-5DC7-94D774F32033}"/>
              </a:ext>
            </a:extLst>
          </p:cNvPr>
          <p:cNvSpPr>
            <a:spLocks noGrp="1"/>
          </p:cNvSpPr>
          <p:nvPr>
            <p:ph idx="1"/>
          </p:nvPr>
        </p:nvSpPr>
        <p:spPr>
          <a:xfrm>
            <a:off x="7557" y="1018205"/>
            <a:ext cx="12170517" cy="5682645"/>
          </a:xfrm>
        </p:spPr>
        <p:txBody>
          <a:bodyPr vert="horz" lIns="91440" tIns="45720" rIns="91440" bIns="45720" rtlCol="0" anchor="t">
            <a:noAutofit/>
          </a:bodyPr>
          <a:lstStyle/>
          <a:p>
            <a:r>
              <a:rPr lang="en-GB" sz="2400" dirty="0">
                <a:ea typeface="+mn-lt"/>
                <a:cs typeface="+mn-lt"/>
              </a:rPr>
              <a:t>Interactive dashboards were created in </a:t>
            </a:r>
            <a:r>
              <a:rPr lang="en-GB" sz="2400" b="1" dirty="0">
                <a:ea typeface="+mn-lt"/>
                <a:cs typeface="+mn-lt"/>
              </a:rPr>
              <a:t>Power BI</a:t>
            </a:r>
            <a:r>
              <a:rPr lang="en-GB" sz="2400" dirty="0">
                <a:ea typeface="+mn-lt"/>
                <a:cs typeface="+mn-lt"/>
              </a:rPr>
              <a:t> to visualize key insights from the sentiment analysis. Key dashboards included:</a:t>
            </a:r>
            <a:endParaRPr lang="en-US" sz="2400"/>
          </a:p>
          <a:p>
            <a:pPr marL="285750" indent="-285750">
              <a:buFont typeface="Arial"/>
              <a:buChar char="•"/>
            </a:pPr>
            <a:r>
              <a:rPr lang="en-GB" sz="2400" b="1" dirty="0">
                <a:ea typeface="+mn-lt"/>
                <a:cs typeface="+mn-lt"/>
              </a:rPr>
              <a:t>Product-wise Sentiment Trends</a:t>
            </a:r>
            <a:r>
              <a:rPr lang="en-GB" sz="2400" dirty="0">
                <a:ea typeface="+mn-lt"/>
                <a:cs typeface="+mn-lt"/>
              </a:rPr>
              <a:t> to identify which products have high or low satisfaction levels.</a:t>
            </a:r>
            <a:endParaRPr lang="en-GB" sz="2400"/>
          </a:p>
          <a:p>
            <a:pPr marL="285750" indent="-285750">
              <a:buFont typeface="Arial"/>
              <a:buChar char="•"/>
            </a:pPr>
            <a:r>
              <a:rPr lang="en-GB" sz="2400" b="1" dirty="0">
                <a:ea typeface="+mn-lt"/>
                <a:cs typeface="+mn-lt"/>
              </a:rPr>
              <a:t>Common Complaints Analysis</a:t>
            </a:r>
            <a:r>
              <a:rPr lang="en-GB" sz="2400" dirty="0">
                <a:ea typeface="+mn-lt"/>
                <a:cs typeface="+mn-lt"/>
              </a:rPr>
              <a:t> to highlight recurring issues in negative reviews.</a:t>
            </a:r>
            <a:endParaRPr lang="en-GB" sz="2400"/>
          </a:p>
          <a:p>
            <a:pPr marL="285750" indent="-285750">
              <a:buFont typeface="Arial"/>
              <a:buChar char="•"/>
            </a:pPr>
            <a:r>
              <a:rPr lang="en-GB" sz="2400" b="1" dirty="0">
                <a:ea typeface="+mn-lt"/>
                <a:cs typeface="+mn-lt"/>
              </a:rPr>
              <a:t>Sentiment Score Distribution</a:t>
            </a:r>
            <a:r>
              <a:rPr lang="en-GB" sz="2400" dirty="0">
                <a:ea typeface="+mn-lt"/>
                <a:cs typeface="+mn-lt"/>
              </a:rPr>
              <a:t> showing the breakdown of positive, neutral, and negative sentiments.</a:t>
            </a:r>
            <a:endParaRPr lang="en-GB" sz="2400"/>
          </a:p>
          <a:p>
            <a:r>
              <a:rPr lang="en-GB" sz="2400" dirty="0">
                <a:ea typeface="+mn-lt"/>
                <a:cs typeface="+mn-lt"/>
              </a:rPr>
              <a:t>These dashboards enabled decision-makers to monitor trends in real time, detect issues early, and take data-driven actions to improve customer satisfaction. Power BI’s integration with MySQL allowed seamless data updates and interactive reporting.</a:t>
            </a:r>
            <a:endParaRPr lang="en-GB" sz="2400" dirty="0"/>
          </a:p>
          <a:p>
            <a:endParaRPr lang="en-GB" sz="2800" dirty="0"/>
          </a:p>
        </p:txBody>
      </p:sp>
    </p:spTree>
    <p:extLst>
      <p:ext uri="{BB962C8B-B14F-4D97-AF65-F5344CB8AC3E}">
        <p14:creationId xmlns:p14="http://schemas.microsoft.com/office/powerpoint/2010/main" val="1451258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DDC22E-F2F5-AD2B-33E1-B47366BE147F}"/>
              </a:ext>
            </a:extLst>
          </p:cNvPr>
          <p:cNvSpPr>
            <a:spLocks noGrp="1"/>
          </p:cNvSpPr>
          <p:nvPr>
            <p:ph idx="1"/>
          </p:nvPr>
        </p:nvSpPr>
        <p:spPr>
          <a:xfrm>
            <a:off x="-755" y="1067159"/>
            <a:ext cx="12197301" cy="5789785"/>
          </a:xfrm>
        </p:spPr>
        <p:txBody>
          <a:bodyPr vert="horz" lIns="91440" tIns="45720" rIns="91440" bIns="45720" rtlCol="0" anchor="t">
            <a:normAutofit/>
          </a:bodyPr>
          <a:lstStyle/>
          <a:p>
            <a:pPr marL="0" indent="0">
              <a:buNone/>
            </a:pPr>
            <a:endParaRPr lang="en-US" sz="1600" b="1" dirty="0"/>
          </a:p>
          <a:p>
            <a:r>
              <a:rPr lang="en-US" sz="2400" dirty="0">
                <a:ea typeface="+mn-lt"/>
                <a:cs typeface="+mn-lt"/>
              </a:rPr>
              <a:t>1.Complaint_Not = IF(CONTAINSSTRING('</a:t>
            </a:r>
            <a:r>
              <a:rPr lang="en-US" sz="2400" err="1">
                <a:ea typeface="+mn-lt"/>
                <a:cs typeface="+mn-lt"/>
              </a:rPr>
              <a:t>data_with_sentiment</a:t>
            </a:r>
            <a:r>
              <a:rPr lang="en-US" sz="2400" dirty="0">
                <a:ea typeface="+mn-lt"/>
                <a:cs typeface="+mn-lt"/>
              </a:rPr>
              <a:t>'[</a:t>
            </a:r>
            <a:r>
              <a:rPr lang="en-US" sz="2400" err="1">
                <a:ea typeface="+mn-lt"/>
                <a:cs typeface="+mn-lt"/>
              </a:rPr>
              <a:t>reviews.text</a:t>
            </a:r>
            <a:r>
              <a:rPr lang="en-US" sz="2400" dirty="0">
                <a:ea typeface="+mn-lt"/>
                <a:cs typeface="+mn-lt"/>
              </a:rPr>
              <a:t>], "not"), 1, 0)</a:t>
            </a:r>
            <a:endParaRPr lang="en-US" sz="2400"/>
          </a:p>
          <a:p>
            <a:r>
              <a:rPr lang="en-US" sz="2400" dirty="0">
                <a:ea typeface="+mn-lt"/>
                <a:cs typeface="+mn-lt"/>
              </a:rPr>
              <a:t>2.Complaint_Bad = IF(CONTAINSSTRING('</a:t>
            </a:r>
            <a:r>
              <a:rPr lang="en-US" sz="2400" err="1">
                <a:ea typeface="+mn-lt"/>
                <a:cs typeface="+mn-lt"/>
              </a:rPr>
              <a:t>data_with_sentiment</a:t>
            </a:r>
            <a:r>
              <a:rPr lang="en-US" sz="2400" dirty="0">
                <a:ea typeface="+mn-lt"/>
                <a:cs typeface="+mn-lt"/>
              </a:rPr>
              <a:t>'[</a:t>
            </a:r>
            <a:r>
              <a:rPr lang="en-US" sz="2400" err="1">
                <a:ea typeface="+mn-lt"/>
                <a:cs typeface="+mn-lt"/>
              </a:rPr>
              <a:t>reviews.text</a:t>
            </a:r>
            <a:r>
              <a:rPr lang="en-US" sz="2400" dirty="0">
                <a:ea typeface="+mn-lt"/>
                <a:cs typeface="+mn-lt"/>
              </a:rPr>
              <a:t>], "bad"), 1, 0)</a:t>
            </a:r>
            <a:endParaRPr lang="en-US" sz="2400"/>
          </a:p>
          <a:p>
            <a:r>
              <a:rPr lang="en-US" sz="2400" dirty="0">
                <a:ea typeface="+mn-lt"/>
                <a:cs typeface="+mn-lt"/>
              </a:rPr>
              <a:t>3.Complaint_Poor = IF(CONTAINSSTRING('</a:t>
            </a:r>
            <a:r>
              <a:rPr lang="en-US" sz="2400" err="1">
                <a:ea typeface="+mn-lt"/>
                <a:cs typeface="+mn-lt"/>
              </a:rPr>
              <a:t>data_with_sentiment</a:t>
            </a:r>
            <a:r>
              <a:rPr lang="en-US" sz="2400" dirty="0">
                <a:ea typeface="+mn-lt"/>
                <a:cs typeface="+mn-lt"/>
              </a:rPr>
              <a:t>'[</a:t>
            </a:r>
            <a:r>
              <a:rPr lang="en-US" sz="2400" err="1">
                <a:ea typeface="+mn-lt"/>
                <a:cs typeface="+mn-lt"/>
              </a:rPr>
              <a:t>reviews.text</a:t>
            </a:r>
            <a:r>
              <a:rPr lang="en-US" sz="2400" dirty="0">
                <a:ea typeface="+mn-lt"/>
                <a:cs typeface="+mn-lt"/>
              </a:rPr>
              <a:t>], "poor"), 1, 0)</a:t>
            </a:r>
            <a:endParaRPr lang="en-US" sz="2400"/>
          </a:p>
          <a:p>
            <a:r>
              <a:rPr lang="en-US" sz="2400" dirty="0">
                <a:ea typeface="+mn-lt"/>
                <a:cs typeface="+mn-lt"/>
              </a:rPr>
              <a:t>4.Complaint_Slow = IF(CONTAINSSTRING('</a:t>
            </a:r>
            <a:r>
              <a:rPr lang="en-US" sz="2400" err="1">
                <a:ea typeface="+mn-lt"/>
                <a:cs typeface="+mn-lt"/>
              </a:rPr>
              <a:t>data_with_sentiment</a:t>
            </a:r>
            <a:r>
              <a:rPr lang="en-US" sz="2400" dirty="0">
                <a:ea typeface="+mn-lt"/>
                <a:cs typeface="+mn-lt"/>
              </a:rPr>
              <a:t>'[</a:t>
            </a:r>
            <a:r>
              <a:rPr lang="en-US" sz="2400" err="1">
                <a:ea typeface="+mn-lt"/>
                <a:cs typeface="+mn-lt"/>
              </a:rPr>
              <a:t>reviews.text</a:t>
            </a:r>
            <a:r>
              <a:rPr lang="en-US" sz="2400" dirty="0">
                <a:ea typeface="+mn-lt"/>
                <a:cs typeface="+mn-lt"/>
              </a:rPr>
              <a:t>], "slow"), 1, 0)</a:t>
            </a:r>
            <a:endParaRPr lang="en-US" sz="2400"/>
          </a:p>
          <a:p>
            <a:r>
              <a:rPr lang="en-US" sz="2400" dirty="0">
                <a:ea typeface="+mn-lt"/>
                <a:cs typeface="+mn-lt"/>
              </a:rPr>
              <a:t>5.Complaint_Problem = IF(CONTAINSSTRING('</a:t>
            </a:r>
            <a:r>
              <a:rPr lang="en-US" sz="2400" err="1">
                <a:ea typeface="+mn-lt"/>
                <a:cs typeface="+mn-lt"/>
              </a:rPr>
              <a:t>data_with_sentiment</a:t>
            </a:r>
            <a:r>
              <a:rPr lang="en-US" sz="2400" dirty="0">
                <a:ea typeface="+mn-lt"/>
                <a:cs typeface="+mn-lt"/>
              </a:rPr>
              <a:t>'[</a:t>
            </a:r>
            <a:r>
              <a:rPr lang="en-US" sz="2400" err="1">
                <a:ea typeface="+mn-lt"/>
                <a:cs typeface="+mn-lt"/>
              </a:rPr>
              <a:t>reviews.text</a:t>
            </a:r>
            <a:r>
              <a:rPr lang="en-US" sz="2400" dirty="0">
                <a:ea typeface="+mn-lt"/>
                <a:cs typeface="+mn-lt"/>
              </a:rPr>
              <a:t>], "problem"), 1, 0)</a:t>
            </a:r>
            <a:endParaRPr lang="en-US" sz="2400"/>
          </a:p>
          <a:p>
            <a:r>
              <a:rPr lang="en-US" sz="2400" dirty="0">
                <a:ea typeface="+mn-lt"/>
                <a:cs typeface="+mn-lt"/>
              </a:rPr>
              <a:t>6.Complaint_Freeze = IF(CONTAINSSTRING('</a:t>
            </a:r>
            <a:r>
              <a:rPr lang="en-US" sz="2400" err="1">
                <a:ea typeface="+mn-lt"/>
                <a:cs typeface="+mn-lt"/>
              </a:rPr>
              <a:t>data_with_sentiment</a:t>
            </a:r>
            <a:r>
              <a:rPr lang="en-US" sz="2400" dirty="0">
                <a:ea typeface="+mn-lt"/>
                <a:cs typeface="+mn-lt"/>
              </a:rPr>
              <a:t>'[</a:t>
            </a:r>
            <a:r>
              <a:rPr lang="en-US" sz="2400" err="1">
                <a:ea typeface="+mn-lt"/>
                <a:cs typeface="+mn-lt"/>
              </a:rPr>
              <a:t>reviews.text</a:t>
            </a:r>
            <a:r>
              <a:rPr lang="en-US" sz="2400" dirty="0">
                <a:ea typeface="+mn-lt"/>
                <a:cs typeface="+mn-lt"/>
              </a:rPr>
              <a:t>], "freeze"), 1, 0)</a:t>
            </a:r>
            <a:endParaRPr lang="en-US" sz="2400"/>
          </a:p>
          <a:p>
            <a:r>
              <a:rPr lang="en-US" sz="2400" dirty="0">
                <a:ea typeface="+mn-lt"/>
                <a:cs typeface="+mn-lt"/>
              </a:rPr>
              <a:t>7.Complaint_Difficult = IF(CONTAINSSTRING('</a:t>
            </a:r>
            <a:r>
              <a:rPr lang="en-US" sz="2400" err="1">
                <a:ea typeface="+mn-lt"/>
                <a:cs typeface="+mn-lt"/>
              </a:rPr>
              <a:t>data_with_sentiment</a:t>
            </a:r>
            <a:r>
              <a:rPr lang="en-US" sz="2400" dirty="0">
                <a:ea typeface="+mn-lt"/>
                <a:cs typeface="+mn-lt"/>
              </a:rPr>
              <a:t>'[</a:t>
            </a:r>
            <a:r>
              <a:rPr lang="en-US" sz="2400" err="1">
                <a:ea typeface="+mn-lt"/>
                <a:cs typeface="+mn-lt"/>
              </a:rPr>
              <a:t>reviews.text</a:t>
            </a:r>
            <a:r>
              <a:rPr lang="en-US" sz="2400" dirty="0">
                <a:ea typeface="+mn-lt"/>
                <a:cs typeface="+mn-lt"/>
              </a:rPr>
              <a:t>], "difficult"), 1, 0)</a:t>
            </a:r>
            <a:endParaRPr lang="en-US" sz="2400" dirty="0"/>
          </a:p>
          <a:p>
            <a:endParaRPr lang="en-US" sz="1800" b="1" dirty="0"/>
          </a:p>
          <a:p>
            <a:endParaRPr lang="en-US"/>
          </a:p>
          <a:p>
            <a:endParaRPr lang="en-US" sz="1200" dirty="0"/>
          </a:p>
          <a:p>
            <a:endParaRPr lang="en-US" sz="1200" dirty="0"/>
          </a:p>
          <a:p>
            <a:endParaRPr lang="en-GB"/>
          </a:p>
        </p:txBody>
      </p:sp>
    </p:spTree>
    <p:extLst>
      <p:ext uri="{BB962C8B-B14F-4D97-AF65-F5344CB8AC3E}">
        <p14:creationId xmlns:p14="http://schemas.microsoft.com/office/powerpoint/2010/main" val="24641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9B7B7B-8C85-3739-FE0C-772F2D0A778C}"/>
              </a:ext>
            </a:extLst>
          </p:cNvPr>
          <p:cNvSpPr>
            <a:spLocks noGrp="1"/>
          </p:cNvSpPr>
          <p:nvPr>
            <p:ph idx="1"/>
          </p:nvPr>
        </p:nvSpPr>
        <p:spPr>
          <a:xfrm>
            <a:off x="143724" y="250148"/>
            <a:ext cx="11919670" cy="6059212"/>
          </a:xfrm>
        </p:spPr>
        <p:txBody>
          <a:bodyPr vert="horz" lIns="91440" tIns="45720" rIns="91440" bIns="45720" rtlCol="0" anchor="t">
            <a:normAutofit fontScale="85000" lnSpcReduction="20000"/>
          </a:bodyPr>
          <a:lstStyle/>
          <a:p>
            <a:r>
              <a:rPr lang="en-GB" b="1" dirty="0">
                <a:ea typeface="+mn-lt"/>
                <a:cs typeface="+mn-lt"/>
              </a:rPr>
              <a:t>Measures:</a:t>
            </a:r>
            <a:endParaRPr lang="en-GB" b="1" dirty="0"/>
          </a:p>
          <a:p>
            <a:endParaRPr lang="en-GB"/>
          </a:p>
          <a:p>
            <a:r>
              <a:rPr lang="en-GB" sz="1600" dirty="0">
                <a:ea typeface="+mn-lt"/>
                <a:cs typeface="+mn-lt"/>
              </a:rPr>
              <a:t>1.AvgSentimentScore = AVERAGE('</a:t>
            </a:r>
            <a:r>
              <a:rPr lang="en-GB" sz="1600" dirty="0" err="1">
                <a:ea typeface="+mn-lt"/>
                <a:cs typeface="+mn-lt"/>
              </a:rPr>
              <a:t>data_with_sentiment</a:t>
            </a:r>
            <a:r>
              <a:rPr lang="en-GB" sz="1600" dirty="0">
                <a:ea typeface="+mn-lt"/>
                <a:cs typeface="+mn-lt"/>
              </a:rPr>
              <a:t>'[</a:t>
            </a:r>
            <a:r>
              <a:rPr lang="en-GB" sz="1600" dirty="0" err="1">
                <a:ea typeface="+mn-lt"/>
                <a:cs typeface="+mn-lt"/>
              </a:rPr>
              <a:t>sentiment_score</a:t>
            </a:r>
            <a:r>
              <a:rPr lang="en-GB" sz="1600" dirty="0">
                <a:ea typeface="+mn-lt"/>
                <a:cs typeface="+mn-lt"/>
              </a:rPr>
              <a:t>])</a:t>
            </a:r>
            <a:endParaRPr lang="en-GB" sz="1600" dirty="0"/>
          </a:p>
          <a:p>
            <a:endParaRPr lang="en-GB" sz="1600" dirty="0"/>
          </a:p>
          <a:p>
            <a:r>
              <a:rPr lang="en-GB" sz="1600" dirty="0">
                <a:ea typeface="+mn-lt"/>
                <a:cs typeface="+mn-lt"/>
              </a:rPr>
              <a:t>2.ComplaintFreq_Not = SUM('</a:t>
            </a:r>
            <a:r>
              <a:rPr lang="en-GB" sz="1600" err="1">
                <a:ea typeface="+mn-lt"/>
                <a:cs typeface="+mn-lt"/>
              </a:rPr>
              <a:t>data_with_sentiment</a:t>
            </a:r>
            <a:r>
              <a:rPr lang="en-GB" sz="1600" dirty="0">
                <a:ea typeface="+mn-lt"/>
                <a:cs typeface="+mn-lt"/>
              </a:rPr>
              <a:t>'[</a:t>
            </a:r>
            <a:r>
              <a:rPr lang="en-GB" sz="1600" err="1">
                <a:ea typeface="+mn-lt"/>
                <a:cs typeface="+mn-lt"/>
              </a:rPr>
              <a:t>Complaint_Not</a:t>
            </a:r>
            <a:r>
              <a:rPr lang="en-GB" sz="1600" dirty="0">
                <a:ea typeface="+mn-lt"/>
                <a:cs typeface="+mn-lt"/>
              </a:rPr>
              <a:t>])</a:t>
            </a:r>
            <a:endParaRPr lang="en-GB" sz="1600" dirty="0"/>
          </a:p>
          <a:p>
            <a:endParaRPr lang="en-GB" sz="1600" dirty="0"/>
          </a:p>
          <a:p>
            <a:r>
              <a:rPr lang="en-GB" sz="1600" dirty="0">
                <a:ea typeface="+mn-lt"/>
                <a:cs typeface="+mn-lt"/>
              </a:rPr>
              <a:t>3.ComplaintFreq_Bad = SUM('</a:t>
            </a:r>
            <a:r>
              <a:rPr lang="en-GB" sz="1600" err="1">
                <a:ea typeface="+mn-lt"/>
                <a:cs typeface="+mn-lt"/>
              </a:rPr>
              <a:t>data_with_sentiment</a:t>
            </a:r>
            <a:r>
              <a:rPr lang="en-GB" sz="1600" dirty="0">
                <a:ea typeface="+mn-lt"/>
                <a:cs typeface="+mn-lt"/>
              </a:rPr>
              <a:t>'[</a:t>
            </a:r>
            <a:r>
              <a:rPr lang="en-GB" sz="1600" err="1">
                <a:ea typeface="+mn-lt"/>
                <a:cs typeface="+mn-lt"/>
              </a:rPr>
              <a:t>Complaint_Bad</a:t>
            </a:r>
            <a:r>
              <a:rPr lang="en-GB" sz="1600" dirty="0">
                <a:ea typeface="+mn-lt"/>
                <a:cs typeface="+mn-lt"/>
              </a:rPr>
              <a:t>])</a:t>
            </a:r>
            <a:endParaRPr lang="en-GB" sz="1600" dirty="0"/>
          </a:p>
          <a:p>
            <a:endParaRPr lang="en-GB" sz="1600" dirty="0"/>
          </a:p>
          <a:p>
            <a:r>
              <a:rPr lang="en-GB" sz="1600" dirty="0">
                <a:ea typeface="+mn-lt"/>
                <a:cs typeface="+mn-lt"/>
              </a:rPr>
              <a:t>4.ComplaintFreq_Poor = SUM('</a:t>
            </a:r>
            <a:r>
              <a:rPr lang="en-GB" sz="1600" err="1">
                <a:ea typeface="+mn-lt"/>
                <a:cs typeface="+mn-lt"/>
              </a:rPr>
              <a:t>data_with_sentiment</a:t>
            </a:r>
            <a:r>
              <a:rPr lang="en-GB" sz="1600" dirty="0">
                <a:ea typeface="+mn-lt"/>
                <a:cs typeface="+mn-lt"/>
              </a:rPr>
              <a:t>'[</a:t>
            </a:r>
            <a:r>
              <a:rPr lang="en-GB" sz="1600" err="1">
                <a:ea typeface="+mn-lt"/>
                <a:cs typeface="+mn-lt"/>
              </a:rPr>
              <a:t>Complaint_Poor</a:t>
            </a:r>
            <a:r>
              <a:rPr lang="en-GB" sz="1600" dirty="0">
                <a:ea typeface="+mn-lt"/>
                <a:cs typeface="+mn-lt"/>
              </a:rPr>
              <a:t>])</a:t>
            </a:r>
            <a:endParaRPr lang="en-GB" sz="1600" dirty="0"/>
          </a:p>
          <a:p>
            <a:endParaRPr lang="en-GB" sz="1600" dirty="0"/>
          </a:p>
          <a:p>
            <a:r>
              <a:rPr lang="en-GB" sz="1600" dirty="0">
                <a:ea typeface="+mn-lt"/>
                <a:cs typeface="+mn-lt"/>
              </a:rPr>
              <a:t>5.ComplaintFreq_Slow = SUM('</a:t>
            </a:r>
            <a:r>
              <a:rPr lang="en-GB" sz="1600" err="1">
                <a:ea typeface="+mn-lt"/>
                <a:cs typeface="+mn-lt"/>
              </a:rPr>
              <a:t>data_with_sentiment</a:t>
            </a:r>
            <a:r>
              <a:rPr lang="en-GB" sz="1600" dirty="0">
                <a:ea typeface="+mn-lt"/>
                <a:cs typeface="+mn-lt"/>
              </a:rPr>
              <a:t>'[</a:t>
            </a:r>
            <a:r>
              <a:rPr lang="en-GB" sz="1600" err="1">
                <a:ea typeface="+mn-lt"/>
                <a:cs typeface="+mn-lt"/>
              </a:rPr>
              <a:t>Complaint_Slow</a:t>
            </a:r>
            <a:r>
              <a:rPr lang="en-GB" sz="1600" dirty="0">
                <a:ea typeface="+mn-lt"/>
                <a:cs typeface="+mn-lt"/>
              </a:rPr>
              <a:t>])</a:t>
            </a:r>
            <a:endParaRPr lang="en-GB" sz="1600" dirty="0"/>
          </a:p>
          <a:p>
            <a:endParaRPr lang="en-GB" sz="1600" dirty="0"/>
          </a:p>
          <a:p>
            <a:r>
              <a:rPr lang="en-GB" sz="1600" dirty="0">
                <a:ea typeface="+mn-lt"/>
                <a:cs typeface="+mn-lt"/>
              </a:rPr>
              <a:t>6.ComplaintFreq_Problem = SUM('</a:t>
            </a:r>
            <a:r>
              <a:rPr lang="en-GB" sz="1600" err="1">
                <a:ea typeface="+mn-lt"/>
                <a:cs typeface="+mn-lt"/>
              </a:rPr>
              <a:t>data_with_sentiment</a:t>
            </a:r>
            <a:r>
              <a:rPr lang="en-GB" sz="1600" dirty="0">
                <a:ea typeface="+mn-lt"/>
                <a:cs typeface="+mn-lt"/>
              </a:rPr>
              <a:t>'[</a:t>
            </a:r>
            <a:r>
              <a:rPr lang="en-GB" sz="1600" err="1">
                <a:ea typeface="+mn-lt"/>
                <a:cs typeface="+mn-lt"/>
              </a:rPr>
              <a:t>Complaint_Problem</a:t>
            </a:r>
            <a:r>
              <a:rPr lang="en-GB" sz="1600" dirty="0">
                <a:ea typeface="+mn-lt"/>
                <a:cs typeface="+mn-lt"/>
              </a:rPr>
              <a:t>])</a:t>
            </a:r>
            <a:endParaRPr lang="en-GB" sz="1600" dirty="0"/>
          </a:p>
          <a:p>
            <a:endParaRPr lang="en-GB" sz="1600" dirty="0"/>
          </a:p>
          <a:p>
            <a:r>
              <a:rPr lang="en-GB" sz="1600" dirty="0">
                <a:ea typeface="+mn-lt"/>
                <a:cs typeface="+mn-lt"/>
              </a:rPr>
              <a:t>7.ComplaintFreq_Freeze = SUM('</a:t>
            </a:r>
            <a:r>
              <a:rPr lang="en-GB" sz="1600" err="1">
                <a:ea typeface="+mn-lt"/>
                <a:cs typeface="+mn-lt"/>
              </a:rPr>
              <a:t>data_with_sentiment</a:t>
            </a:r>
            <a:r>
              <a:rPr lang="en-GB" sz="1600" dirty="0">
                <a:ea typeface="+mn-lt"/>
                <a:cs typeface="+mn-lt"/>
              </a:rPr>
              <a:t>'[</a:t>
            </a:r>
            <a:r>
              <a:rPr lang="en-GB" sz="1600" err="1">
                <a:ea typeface="+mn-lt"/>
                <a:cs typeface="+mn-lt"/>
              </a:rPr>
              <a:t>Complaint_Freeze</a:t>
            </a:r>
            <a:r>
              <a:rPr lang="en-GB" sz="1600" dirty="0">
                <a:ea typeface="+mn-lt"/>
                <a:cs typeface="+mn-lt"/>
              </a:rPr>
              <a:t>])</a:t>
            </a:r>
            <a:endParaRPr lang="en-GB" sz="1600" dirty="0"/>
          </a:p>
          <a:p>
            <a:endParaRPr lang="en-GB" sz="1600" dirty="0"/>
          </a:p>
          <a:p>
            <a:r>
              <a:rPr lang="en-GB" sz="1600" dirty="0">
                <a:ea typeface="+mn-lt"/>
                <a:cs typeface="+mn-lt"/>
              </a:rPr>
              <a:t>8.ComplaintFreq_Difficult = SUM('</a:t>
            </a:r>
            <a:r>
              <a:rPr lang="en-GB" sz="1600" err="1">
                <a:ea typeface="+mn-lt"/>
                <a:cs typeface="+mn-lt"/>
              </a:rPr>
              <a:t>data_with_sentiment</a:t>
            </a:r>
            <a:r>
              <a:rPr lang="en-GB" sz="1600" dirty="0">
                <a:ea typeface="+mn-lt"/>
                <a:cs typeface="+mn-lt"/>
              </a:rPr>
              <a:t>'[</a:t>
            </a:r>
            <a:r>
              <a:rPr lang="en-GB" sz="1600" err="1">
                <a:ea typeface="+mn-lt"/>
                <a:cs typeface="+mn-lt"/>
              </a:rPr>
              <a:t>Complaint_Difficult</a:t>
            </a:r>
            <a:r>
              <a:rPr lang="en-GB" sz="1600" dirty="0">
                <a:ea typeface="+mn-lt"/>
                <a:cs typeface="+mn-lt"/>
              </a:rPr>
              <a:t>])</a:t>
            </a:r>
            <a:endParaRPr lang="en-GB" sz="1600" dirty="0"/>
          </a:p>
        </p:txBody>
      </p:sp>
      <p:sp>
        <p:nvSpPr>
          <p:cNvPr id="4" name="Date Placeholder 3">
            <a:extLst>
              <a:ext uri="{FF2B5EF4-FFF2-40B4-BE49-F238E27FC236}">
                <a16:creationId xmlns:a16="http://schemas.microsoft.com/office/drawing/2014/main" id="{7ABBDB11-75B5-ABDB-01A6-C3F93F1F8139}"/>
              </a:ext>
            </a:extLst>
          </p:cNvPr>
          <p:cNvSpPr>
            <a:spLocks noGrp="1"/>
          </p:cNvSpPr>
          <p:nvPr>
            <p:ph type="dt" sz="half" idx="10"/>
          </p:nvPr>
        </p:nvSpPr>
        <p:spPr/>
        <p:txBody>
          <a:bodyPr/>
          <a:lstStyle/>
          <a:p>
            <a:fld id="{3DA1DA4B-3F5B-4D1D-9CA9-2615EBF3EB1E}" type="datetime1">
              <a:t>5/14/2025</a:t>
            </a:fld>
            <a:endParaRPr lang="en-US" dirty="0"/>
          </a:p>
        </p:txBody>
      </p:sp>
      <p:sp>
        <p:nvSpPr>
          <p:cNvPr id="5" name="Footer Placeholder 4">
            <a:extLst>
              <a:ext uri="{FF2B5EF4-FFF2-40B4-BE49-F238E27FC236}">
                <a16:creationId xmlns:a16="http://schemas.microsoft.com/office/drawing/2014/main" id="{00953DFC-42BE-F784-2112-A870B271912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8A9EF61D-16F7-6C14-021F-133436A8EB34}"/>
              </a:ext>
            </a:extLst>
          </p:cNvPr>
          <p:cNvSpPr>
            <a:spLocks noGrp="1"/>
          </p:cNvSpPr>
          <p:nvPr>
            <p:ph type="sldNum" sz="quarter" idx="12"/>
          </p:nvPr>
        </p:nvSpPr>
        <p:spPr/>
        <p:txBody>
          <a:bodyPr/>
          <a:lstStyle/>
          <a:p>
            <a:fld id="{CC057153-B650-4DEB-B370-79DDCFDCE934}" type="slidenum">
              <a:rPr lang="en-US" dirty="0"/>
              <a:t>19</a:t>
            </a:fld>
            <a:endParaRPr lang="en-US" dirty="0"/>
          </a:p>
        </p:txBody>
      </p:sp>
    </p:spTree>
    <p:extLst>
      <p:ext uri="{BB962C8B-B14F-4D97-AF65-F5344CB8AC3E}">
        <p14:creationId xmlns:p14="http://schemas.microsoft.com/office/powerpoint/2010/main" val="3768233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926F6-1933-85C7-46AA-791254363D91}"/>
              </a:ext>
            </a:extLst>
          </p:cNvPr>
          <p:cNvSpPr>
            <a:spLocks noGrp="1"/>
          </p:cNvSpPr>
          <p:nvPr>
            <p:ph type="title"/>
          </p:nvPr>
        </p:nvSpPr>
        <p:spPr>
          <a:xfrm>
            <a:off x="38770" y="2092"/>
            <a:ext cx="11352460" cy="797005"/>
          </a:xfrm>
        </p:spPr>
        <p:txBody>
          <a:bodyPr>
            <a:noAutofit/>
          </a:bodyPr>
          <a:lstStyle/>
          <a:p>
            <a:r>
              <a:rPr lang="en-GB" sz="4000" b="1" dirty="0"/>
              <a:t>Table Contents:</a:t>
            </a:r>
          </a:p>
        </p:txBody>
      </p:sp>
      <p:sp>
        <p:nvSpPr>
          <p:cNvPr id="3" name="Content Placeholder 2">
            <a:extLst>
              <a:ext uri="{FF2B5EF4-FFF2-40B4-BE49-F238E27FC236}">
                <a16:creationId xmlns:a16="http://schemas.microsoft.com/office/drawing/2014/main" id="{F5E4AE01-09A5-5F7A-827F-1828BD6FAE04}"/>
              </a:ext>
            </a:extLst>
          </p:cNvPr>
          <p:cNvSpPr>
            <a:spLocks noGrp="1"/>
          </p:cNvSpPr>
          <p:nvPr>
            <p:ph idx="1"/>
          </p:nvPr>
        </p:nvSpPr>
        <p:spPr>
          <a:xfrm>
            <a:off x="33763" y="821553"/>
            <a:ext cx="12154016" cy="5896742"/>
          </a:xfrm>
        </p:spPr>
        <p:txBody>
          <a:bodyPr vert="horz" lIns="91440" tIns="45720" rIns="91440" bIns="45720" rtlCol="0" anchor="t">
            <a:noAutofit/>
          </a:bodyPr>
          <a:lstStyle/>
          <a:p>
            <a:pPr marL="285750" indent="-285750"/>
            <a:r>
              <a:rPr lang="en-GB" sz="2000" b="1" dirty="0">
                <a:ea typeface="+mn-lt"/>
                <a:cs typeface="+mn-lt"/>
              </a:rPr>
              <a:t>Abstract</a:t>
            </a:r>
            <a:endParaRPr lang="en-GB" sz="2000" b="1"/>
          </a:p>
          <a:p>
            <a:r>
              <a:rPr lang="en-GB" sz="2000" b="1" dirty="0">
                <a:ea typeface="+mn-lt"/>
                <a:cs typeface="+mn-lt"/>
              </a:rPr>
              <a:t>Introduction</a:t>
            </a:r>
            <a:endParaRPr lang="en-GB" sz="2000" b="1"/>
          </a:p>
          <a:p>
            <a:r>
              <a:rPr lang="en-GB" sz="2000" b="1" dirty="0">
                <a:ea typeface="+mn-lt"/>
                <a:cs typeface="+mn-lt"/>
              </a:rPr>
              <a:t>Goal of the Project</a:t>
            </a:r>
            <a:endParaRPr lang="en-GB" sz="2000" b="1"/>
          </a:p>
          <a:p>
            <a:r>
              <a:rPr lang="en-GB" sz="2000" b="1" dirty="0">
                <a:ea typeface="+mn-lt"/>
                <a:cs typeface="+mn-lt"/>
              </a:rPr>
              <a:t>Data Overview</a:t>
            </a:r>
            <a:endParaRPr lang="en-GB" sz="2000" b="1"/>
          </a:p>
          <a:p>
            <a:r>
              <a:rPr lang="en-GB" sz="2000" b="1" dirty="0">
                <a:ea typeface="+mn-lt"/>
                <a:cs typeface="+mn-lt"/>
              </a:rPr>
              <a:t>Data Cleaning and Preparation</a:t>
            </a:r>
            <a:endParaRPr lang="en-GB" sz="2000" b="1"/>
          </a:p>
          <a:p>
            <a:r>
              <a:rPr lang="en-GB" sz="2000" b="1" dirty="0">
                <a:ea typeface="+mn-lt"/>
                <a:cs typeface="+mn-lt"/>
              </a:rPr>
              <a:t>Exploratory Data Analysis (EDA)</a:t>
            </a:r>
            <a:endParaRPr lang="en-GB" sz="2000" b="1"/>
          </a:p>
          <a:p>
            <a:r>
              <a:rPr lang="en-GB" sz="2000" b="1" dirty="0">
                <a:ea typeface="+mn-lt"/>
                <a:cs typeface="+mn-lt"/>
              </a:rPr>
              <a:t>Predictive Modelling</a:t>
            </a:r>
            <a:endParaRPr lang="en-GB" sz="2000" b="1"/>
          </a:p>
          <a:p>
            <a:r>
              <a:rPr lang="en-GB" sz="2000" b="1" dirty="0">
                <a:ea typeface="+mn-lt"/>
                <a:cs typeface="+mn-lt"/>
              </a:rPr>
              <a:t>Data Visualization and Dashboards</a:t>
            </a:r>
            <a:endParaRPr lang="en-GB" sz="2000" b="1"/>
          </a:p>
          <a:p>
            <a:r>
              <a:rPr lang="en-GB" sz="2000" b="1" dirty="0">
                <a:ea typeface="+mn-lt"/>
                <a:cs typeface="+mn-lt"/>
              </a:rPr>
              <a:t>Insights and Recommendations</a:t>
            </a:r>
            <a:endParaRPr lang="en-GB" sz="2000" b="1"/>
          </a:p>
          <a:p>
            <a:r>
              <a:rPr lang="en-GB" sz="2000" b="1" dirty="0">
                <a:ea typeface="+mn-lt"/>
                <a:cs typeface="+mn-lt"/>
              </a:rPr>
              <a:t>Future Work and Enhancements</a:t>
            </a:r>
            <a:endParaRPr lang="en-GB" sz="2000" b="1"/>
          </a:p>
          <a:p>
            <a:r>
              <a:rPr lang="en-GB" sz="2000" b="1" dirty="0">
                <a:ea typeface="+mn-lt"/>
                <a:cs typeface="+mn-lt"/>
              </a:rPr>
              <a:t>Conclusion</a:t>
            </a:r>
            <a:endParaRPr lang="en-GB" sz="2000" b="1" dirty="0"/>
          </a:p>
          <a:p>
            <a:endParaRPr lang="en-GB" dirty="0"/>
          </a:p>
        </p:txBody>
      </p:sp>
      <p:sp>
        <p:nvSpPr>
          <p:cNvPr id="4" name="Date Placeholder 3">
            <a:extLst>
              <a:ext uri="{FF2B5EF4-FFF2-40B4-BE49-F238E27FC236}">
                <a16:creationId xmlns:a16="http://schemas.microsoft.com/office/drawing/2014/main" id="{B3FC32F5-8EB9-BC9F-809B-F77976EC8051}"/>
              </a:ext>
            </a:extLst>
          </p:cNvPr>
          <p:cNvSpPr>
            <a:spLocks noGrp="1"/>
          </p:cNvSpPr>
          <p:nvPr>
            <p:ph type="dt" sz="half" idx="10"/>
          </p:nvPr>
        </p:nvSpPr>
        <p:spPr/>
        <p:txBody>
          <a:bodyPr/>
          <a:lstStyle/>
          <a:p>
            <a:fld id="{41ECF6B3-8E94-47F8-9917-34F090A88AE9}" type="datetime1">
              <a:t>5/14/2025</a:t>
            </a:fld>
            <a:endParaRPr lang="en-US" dirty="0"/>
          </a:p>
        </p:txBody>
      </p:sp>
      <p:sp>
        <p:nvSpPr>
          <p:cNvPr id="5" name="Footer Placeholder 4">
            <a:extLst>
              <a:ext uri="{FF2B5EF4-FFF2-40B4-BE49-F238E27FC236}">
                <a16:creationId xmlns:a16="http://schemas.microsoft.com/office/drawing/2014/main" id="{E1127396-316E-33E9-B7AF-31299B09132B}"/>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E74D889D-E152-9E47-A034-DC1A70AC93CC}"/>
              </a:ext>
            </a:extLst>
          </p:cNvPr>
          <p:cNvSpPr>
            <a:spLocks noGrp="1"/>
          </p:cNvSpPr>
          <p:nvPr>
            <p:ph type="sldNum" sz="quarter" idx="12"/>
          </p:nvPr>
        </p:nvSpPr>
        <p:spPr/>
        <p:txBody>
          <a:bodyPr/>
          <a:lstStyle/>
          <a:p>
            <a:fld id="{5E4DE196-8A13-4FF7-A07E-102851959EAB}" type="slidenum">
              <a:rPr lang="en-US" dirty="0"/>
              <a:t>2</a:t>
            </a:fld>
            <a:endParaRPr lang="en-US" dirty="0"/>
          </a:p>
        </p:txBody>
      </p:sp>
    </p:spTree>
    <p:extLst>
      <p:ext uri="{BB962C8B-B14F-4D97-AF65-F5344CB8AC3E}">
        <p14:creationId xmlns:p14="http://schemas.microsoft.com/office/powerpoint/2010/main" val="3146955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FED633-3BC0-B985-4139-C11CACD7FD61}"/>
              </a:ext>
            </a:extLst>
          </p:cNvPr>
          <p:cNvSpPr>
            <a:spLocks noGrp="1"/>
          </p:cNvSpPr>
          <p:nvPr>
            <p:ph idx="1"/>
          </p:nvPr>
        </p:nvSpPr>
        <p:spPr>
          <a:xfrm>
            <a:off x="-1821" y="142101"/>
            <a:ext cx="12023587" cy="6690829"/>
          </a:xfrm>
        </p:spPr>
        <p:txBody>
          <a:bodyPr vert="horz" lIns="91440" tIns="45720" rIns="91440" bIns="45720" rtlCol="0" anchor="t">
            <a:normAutofit/>
          </a:bodyPr>
          <a:lstStyle/>
          <a:p>
            <a:endParaRPr lang="en-US" sz="1400" dirty="0"/>
          </a:p>
          <a:p>
            <a:r>
              <a:rPr lang="en-US" sz="1800" b="1" dirty="0"/>
              <a:t>Complaints table</a:t>
            </a:r>
            <a:endParaRPr lang="en-US" sz="1800" dirty="0"/>
          </a:p>
          <a:p>
            <a:r>
              <a:rPr lang="en-US" sz="1800" err="1"/>
              <a:t>ComplaintWords</a:t>
            </a:r>
            <a:r>
              <a:rPr lang="en-US" sz="1800" dirty="0"/>
              <a:t> = </a:t>
            </a:r>
          </a:p>
          <a:p>
            <a:r>
              <a:rPr lang="en-US" sz="1800" dirty="0"/>
              <a:t>UNION(</a:t>
            </a:r>
          </a:p>
          <a:p>
            <a:r>
              <a:rPr lang="en-US" sz="1800" dirty="0"/>
              <a:t>    ROW("Word", "not", "Frequency", [</a:t>
            </a:r>
            <a:r>
              <a:rPr lang="en-US" sz="1800" err="1"/>
              <a:t>ComplaintFreq_Not</a:t>
            </a:r>
            <a:r>
              <a:rPr lang="en-US" sz="1800" dirty="0"/>
              <a:t>]),</a:t>
            </a:r>
          </a:p>
          <a:p>
            <a:r>
              <a:rPr lang="en-US" sz="1800" dirty="0"/>
              <a:t>    ROW, "bad", "Frequency", [</a:t>
            </a:r>
            <a:r>
              <a:rPr lang="en-US" sz="1800" err="1"/>
              <a:t>ComplaintFreq_Bad</a:t>
            </a:r>
            <a:r>
              <a:rPr lang="en-US" sz="1800" dirty="0"/>
              <a:t>]),</a:t>
            </a:r>
          </a:p>
          <a:p>
            <a:r>
              <a:rPr lang="en-US" sz="1800" dirty="0"/>
              <a:t>    ROW("Word", "poor", "Frequency", [</a:t>
            </a:r>
            <a:r>
              <a:rPr lang="en-US" sz="1800" err="1"/>
              <a:t>ComplaintFreq_Poor</a:t>
            </a:r>
            <a:r>
              <a:rPr lang="en-US" sz="1800" dirty="0"/>
              <a:t>]),</a:t>
            </a:r>
          </a:p>
          <a:p>
            <a:r>
              <a:rPr lang="en-US" sz="1800" dirty="0"/>
              <a:t>    ROW("Word", "slow", "Frequency", [</a:t>
            </a:r>
            <a:r>
              <a:rPr lang="en-US" sz="1800" err="1"/>
              <a:t>ComplaintFreq_Slow</a:t>
            </a:r>
            <a:r>
              <a:rPr lang="en-US" sz="1800" dirty="0"/>
              <a:t>]),</a:t>
            </a:r>
          </a:p>
          <a:p>
            <a:r>
              <a:rPr lang="en-US" sz="1800" dirty="0"/>
              <a:t>    ROW("Word", "problem", "Frequency", [</a:t>
            </a:r>
            <a:r>
              <a:rPr lang="en-US" sz="1800" err="1"/>
              <a:t>ComplaintFreq_Problem</a:t>
            </a:r>
            <a:r>
              <a:rPr lang="en-US" sz="1800" dirty="0"/>
              <a:t>]),</a:t>
            </a:r>
          </a:p>
          <a:p>
            <a:r>
              <a:rPr lang="en-US" sz="1800" dirty="0"/>
              <a:t>    ROW("Word", "freeze", "Frequency", [</a:t>
            </a:r>
            <a:r>
              <a:rPr lang="en-US" sz="1800" err="1"/>
              <a:t>ComplaintFreq_Freeze</a:t>
            </a:r>
            <a:r>
              <a:rPr lang="en-US" sz="1800" dirty="0"/>
              <a:t>]),</a:t>
            </a:r>
          </a:p>
          <a:p>
            <a:r>
              <a:rPr lang="en-US" sz="1800" dirty="0"/>
              <a:t>    ROW("Word", "difficult", "Frequency", [</a:t>
            </a:r>
            <a:r>
              <a:rPr lang="en-US" sz="1800" err="1"/>
              <a:t>ComplaintFreq_Difficult</a:t>
            </a:r>
            <a:r>
              <a:rPr lang="en-US" sz="1800" dirty="0"/>
              <a:t>])</a:t>
            </a:r>
            <a:endParaRPr lang="en-GB" sz="1800" dirty="0"/>
          </a:p>
        </p:txBody>
      </p:sp>
    </p:spTree>
    <p:extLst>
      <p:ext uri="{BB962C8B-B14F-4D97-AF65-F5344CB8AC3E}">
        <p14:creationId xmlns:p14="http://schemas.microsoft.com/office/powerpoint/2010/main" val="4079488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F6997-577F-57BC-1ABC-69F421F42428}"/>
              </a:ext>
            </a:extLst>
          </p:cNvPr>
          <p:cNvSpPr>
            <a:spLocks noGrp="1"/>
          </p:cNvSpPr>
          <p:nvPr>
            <p:ph type="title"/>
          </p:nvPr>
        </p:nvSpPr>
        <p:spPr>
          <a:xfrm>
            <a:off x="839788" y="881841"/>
            <a:ext cx="3639312" cy="1026275"/>
          </a:xfrm>
        </p:spPr>
        <p:txBody>
          <a:bodyPr/>
          <a:lstStyle/>
          <a:p>
            <a:r>
              <a:rPr lang="en-GB" b="1" dirty="0"/>
              <a:t>Sentiment Score Distribution</a:t>
            </a:r>
          </a:p>
        </p:txBody>
      </p:sp>
      <p:pic>
        <p:nvPicPr>
          <p:cNvPr id="4" name="Content Placeholder 3" descr="A screenshot of a computer&#10;&#10;AI-generated content may be incorrect.">
            <a:extLst>
              <a:ext uri="{FF2B5EF4-FFF2-40B4-BE49-F238E27FC236}">
                <a16:creationId xmlns:a16="http://schemas.microsoft.com/office/drawing/2014/main" id="{0AE5B878-2477-BF06-21FF-793EE8D9259D}"/>
              </a:ext>
            </a:extLst>
          </p:cNvPr>
          <p:cNvPicPr>
            <a:picLocks noGrp="1" noChangeAspect="1"/>
          </p:cNvPicPr>
          <p:nvPr>
            <p:ph type="pic" idx="1"/>
          </p:nvPr>
        </p:nvPicPr>
        <p:blipFill>
          <a:blip r:embed="rId2"/>
          <a:srcRect l="15507" t="-2125" r="15849" b="7708"/>
          <a:stretch>
            <a:fillRect/>
          </a:stretch>
        </p:blipFill>
        <p:spPr>
          <a:xfrm>
            <a:off x="5247408" y="894426"/>
            <a:ext cx="6117176" cy="47337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 Placeholder 2">
            <a:extLst>
              <a:ext uri="{FF2B5EF4-FFF2-40B4-BE49-F238E27FC236}">
                <a16:creationId xmlns:a16="http://schemas.microsoft.com/office/drawing/2014/main" id="{A051EFC2-9188-65CF-8956-D08BDE302CDA}"/>
              </a:ext>
            </a:extLst>
          </p:cNvPr>
          <p:cNvSpPr>
            <a:spLocks noGrp="1"/>
          </p:cNvSpPr>
          <p:nvPr>
            <p:ph type="body" sz="half" idx="2"/>
          </p:nvPr>
        </p:nvSpPr>
        <p:spPr>
          <a:xfrm>
            <a:off x="159068" y="2248812"/>
            <a:ext cx="4924049" cy="4311056"/>
          </a:xfrm>
        </p:spPr>
        <p:txBody>
          <a:bodyPr>
            <a:normAutofit fontScale="92500" lnSpcReduction="10000"/>
          </a:bodyPr>
          <a:lstStyle/>
          <a:p>
            <a:r>
              <a:rPr lang="en-GB" dirty="0">
                <a:ea typeface="+mn-lt"/>
                <a:cs typeface="+mn-lt"/>
              </a:rPr>
              <a:t>The </a:t>
            </a:r>
            <a:r>
              <a:rPr lang="en-GB" b="1" dirty="0">
                <a:ea typeface="+mn-lt"/>
                <a:cs typeface="+mn-lt"/>
              </a:rPr>
              <a:t>"Sentiment Score Distribution"</a:t>
            </a:r>
            <a:r>
              <a:rPr lang="en-GB" dirty="0">
                <a:ea typeface="+mn-lt"/>
                <a:cs typeface="+mn-lt"/>
              </a:rPr>
              <a:t> chart visualizes how review sentiments are spread across different score levels (from -2 to +3). Each bar represents the number of reviews (frequency) at a specific sentiment score.</a:t>
            </a:r>
            <a:endParaRPr lang="en-US" dirty="0"/>
          </a:p>
          <a:p>
            <a:pPr marL="285750" indent="-285750">
              <a:buFont typeface="Arial"/>
              <a:buChar char="•"/>
            </a:pPr>
            <a:r>
              <a:rPr lang="en-GB" b="1" dirty="0">
                <a:ea typeface="+mn-lt"/>
                <a:cs typeface="+mn-lt"/>
              </a:rPr>
              <a:t>Scores near -2</a:t>
            </a:r>
            <a:r>
              <a:rPr lang="en-GB" dirty="0">
                <a:ea typeface="+mn-lt"/>
                <a:cs typeface="+mn-lt"/>
              </a:rPr>
              <a:t> indicate strongly negative reviews, while </a:t>
            </a:r>
            <a:r>
              <a:rPr lang="en-GB" b="1" dirty="0">
                <a:ea typeface="+mn-lt"/>
                <a:cs typeface="+mn-lt"/>
              </a:rPr>
              <a:t>+3</a:t>
            </a:r>
            <a:r>
              <a:rPr lang="en-GB" dirty="0">
                <a:ea typeface="+mn-lt"/>
                <a:cs typeface="+mn-lt"/>
              </a:rPr>
              <a:t> reflects strongly positive ones.</a:t>
            </a:r>
            <a:endParaRPr lang="en-GB" dirty="0"/>
          </a:p>
          <a:p>
            <a:pPr marL="285750" indent="-285750">
              <a:buFont typeface="Arial"/>
              <a:buChar char="•"/>
            </a:pPr>
            <a:r>
              <a:rPr lang="en-GB" dirty="0">
                <a:ea typeface="+mn-lt"/>
                <a:cs typeface="+mn-lt"/>
              </a:rPr>
              <a:t>The chart shows that most reviews cluster around </a:t>
            </a:r>
            <a:r>
              <a:rPr lang="en-GB" b="1" dirty="0">
                <a:ea typeface="+mn-lt"/>
                <a:cs typeface="+mn-lt"/>
              </a:rPr>
              <a:t>+1 and +3</a:t>
            </a:r>
            <a:r>
              <a:rPr lang="en-GB" dirty="0">
                <a:ea typeface="+mn-lt"/>
                <a:cs typeface="+mn-lt"/>
              </a:rPr>
              <a:t>, suggesting a generally positive sentiment trend.</a:t>
            </a:r>
            <a:endParaRPr lang="en-GB" dirty="0"/>
          </a:p>
          <a:p>
            <a:pPr marL="285750" indent="-285750">
              <a:buFont typeface="Arial"/>
              <a:buChar char="•"/>
            </a:pPr>
            <a:r>
              <a:rPr lang="en-GB" dirty="0">
                <a:ea typeface="+mn-lt"/>
                <a:cs typeface="+mn-lt"/>
              </a:rPr>
              <a:t>Very few reviews are in the extreme negative range (e.g., -2 or -1), which implies fewer highly dissatisfied customers.</a:t>
            </a:r>
            <a:endParaRPr lang="en-GB" dirty="0"/>
          </a:p>
          <a:p>
            <a:pPr marL="285750" indent="-285750">
              <a:buFont typeface="Arial"/>
              <a:buChar char="•"/>
            </a:pPr>
            <a:r>
              <a:rPr lang="en-GB" dirty="0">
                <a:ea typeface="+mn-lt"/>
                <a:cs typeface="+mn-lt"/>
              </a:rPr>
              <a:t>The </a:t>
            </a:r>
            <a:r>
              <a:rPr lang="en-GB" dirty="0" err="1">
                <a:ea typeface="+mn-lt"/>
                <a:cs typeface="+mn-lt"/>
              </a:rPr>
              <a:t>color</a:t>
            </a:r>
            <a:r>
              <a:rPr lang="en-GB" dirty="0">
                <a:ea typeface="+mn-lt"/>
                <a:cs typeface="+mn-lt"/>
              </a:rPr>
              <a:t> bars correspond to frequency counts, with scores of +3 occurring most often, indicating overall customer satisfaction.</a:t>
            </a:r>
            <a:endParaRPr lang="en-GB" dirty="0"/>
          </a:p>
          <a:p>
            <a:endParaRPr lang="en-GB" dirty="0"/>
          </a:p>
        </p:txBody>
      </p:sp>
    </p:spTree>
    <p:extLst>
      <p:ext uri="{BB962C8B-B14F-4D97-AF65-F5344CB8AC3E}">
        <p14:creationId xmlns:p14="http://schemas.microsoft.com/office/powerpoint/2010/main" val="1627162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E5365-275A-A67B-51E1-5BD190D3B667}"/>
              </a:ext>
            </a:extLst>
          </p:cNvPr>
          <p:cNvSpPr>
            <a:spLocks noGrp="1"/>
          </p:cNvSpPr>
          <p:nvPr>
            <p:ph type="title"/>
          </p:nvPr>
        </p:nvSpPr>
        <p:spPr>
          <a:xfrm>
            <a:off x="839788" y="482748"/>
            <a:ext cx="3640713" cy="1036434"/>
          </a:xfrm>
        </p:spPr>
        <p:txBody>
          <a:bodyPr>
            <a:normAutofit fontScale="90000"/>
          </a:bodyPr>
          <a:lstStyle/>
          <a:p>
            <a:r>
              <a:rPr lang="en-GB" b="1" dirty="0"/>
              <a:t>Average Sentiment Score By Product</a:t>
            </a:r>
          </a:p>
        </p:txBody>
      </p:sp>
      <p:pic>
        <p:nvPicPr>
          <p:cNvPr id="4" name="Content Placeholder 3" descr="A screenshot of a computer&#10;&#10;AI-generated content may be incorrect.">
            <a:extLst>
              <a:ext uri="{FF2B5EF4-FFF2-40B4-BE49-F238E27FC236}">
                <a16:creationId xmlns:a16="http://schemas.microsoft.com/office/drawing/2014/main" id="{8D1BE535-A7C5-60AC-1E8D-5E8B9234DEB4}"/>
              </a:ext>
            </a:extLst>
          </p:cNvPr>
          <p:cNvPicPr>
            <a:picLocks noGrp="1" noChangeAspect="1"/>
          </p:cNvPicPr>
          <p:nvPr>
            <p:ph idx="1"/>
          </p:nvPr>
        </p:nvPicPr>
        <p:blipFill>
          <a:blip r:embed="rId2"/>
          <a:srcRect l="10816" t="12244" r="13208" b="9606"/>
          <a:stretch>
            <a:fillRect/>
          </a:stretch>
        </p:blipFill>
        <p:spPr>
          <a:xfrm>
            <a:off x="4924989" y="507100"/>
            <a:ext cx="6826719" cy="58650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 Placeholder 2">
            <a:extLst>
              <a:ext uri="{FF2B5EF4-FFF2-40B4-BE49-F238E27FC236}">
                <a16:creationId xmlns:a16="http://schemas.microsoft.com/office/drawing/2014/main" id="{5FB4D040-E212-32AE-7201-EDA71CD9730E}"/>
              </a:ext>
            </a:extLst>
          </p:cNvPr>
          <p:cNvSpPr>
            <a:spLocks noGrp="1"/>
          </p:cNvSpPr>
          <p:nvPr>
            <p:ph type="body" sz="half" idx="2"/>
          </p:nvPr>
        </p:nvSpPr>
        <p:spPr>
          <a:xfrm>
            <a:off x="433388" y="1710332"/>
            <a:ext cx="4047113" cy="4798736"/>
          </a:xfrm>
        </p:spPr>
        <p:txBody>
          <a:bodyPr>
            <a:normAutofit fontScale="92500" lnSpcReduction="20000"/>
          </a:bodyPr>
          <a:lstStyle/>
          <a:p>
            <a:r>
              <a:rPr lang="en-GB" dirty="0">
                <a:ea typeface="+mn-lt"/>
                <a:cs typeface="+mn-lt"/>
              </a:rPr>
              <a:t>The </a:t>
            </a:r>
            <a:r>
              <a:rPr lang="en-GB" b="1" dirty="0">
                <a:ea typeface="+mn-lt"/>
                <a:cs typeface="+mn-lt"/>
              </a:rPr>
              <a:t>"Average Sentiment Score by Product"</a:t>
            </a:r>
            <a:r>
              <a:rPr lang="en-GB" dirty="0">
                <a:ea typeface="+mn-lt"/>
                <a:cs typeface="+mn-lt"/>
              </a:rPr>
              <a:t> bar chart ranks products based on the average sentiment expressed in customer reviews. Each green bar represents a product or category, with higher bars indicating more positive overall feedback.</a:t>
            </a:r>
            <a:endParaRPr lang="en-US" dirty="0"/>
          </a:p>
          <a:p>
            <a:pPr marL="285750" indent="-285750">
              <a:buFont typeface="Arial"/>
              <a:buChar char="•"/>
            </a:pPr>
            <a:r>
              <a:rPr lang="en-GB" dirty="0">
                <a:ea typeface="+mn-lt"/>
                <a:cs typeface="+mn-lt"/>
              </a:rPr>
              <a:t>Products with scores closer to </a:t>
            </a:r>
            <a:r>
              <a:rPr lang="en-GB" b="1" dirty="0">
                <a:ea typeface="+mn-lt"/>
                <a:cs typeface="+mn-lt"/>
              </a:rPr>
              <a:t>1.00</a:t>
            </a:r>
            <a:r>
              <a:rPr lang="en-GB" dirty="0">
                <a:ea typeface="+mn-lt"/>
                <a:cs typeface="+mn-lt"/>
              </a:rPr>
              <a:t> received the most favourable reviews on average.</a:t>
            </a:r>
            <a:endParaRPr lang="en-GB" dirty="0"/>
          </a:p>
          <a:p>
            <a:pPr marL="285750" indent="-285750">
              <a:buFont typeface="Arial"/>
              <a:buChar char="•"/>
            </a:pPr>
            <a:r>
              <a:rPr lang="en-GB" dirty="0">
                <a:ea typeface="+mn-lt"/>
                <a:cs typeface="+mn-lt"/>
              </a:rPr>
              <a:t>For example, categories like </a:t>
            </a:r>
            <a:r>
              <a:rPr lang="en-GB" b="1" dirty="0">
                <a:ea typeface="+mn-lt"/>
                <a:cs typeface="+mn-lt"/>
              </a:rPr>
              <a:t>Amazon SMP, Fire Tablets, and Echo Devices</a:t>
            </a:r>
            <a:r>
              <a:rPr lang="en-GB" dirty="0">
                <a:ea typeface="+mn-lt"/>
                <a:cs typeface="+mn-lt"/>
              </a:rPr>
              <a:t> show higher satisfaction levels.</a:t>
            </a:r>
            <a:endParaRPr lang="en-GB" dirty="0"/>
          </a:p>
          <a:p>
            <a:pPr marL="285750" indent="-285750">
              <a:buFont typeface="Arial"/>
              <a:buChar char="•"/>
            </a:pPr>
            <a:r>
              <a:rPr lang="en-GB" dirty="0">
                <a:ea typeface="+mn-lt"/>
                <a:cs typeface="+mn-lt"/>
              </a:rPr>
              <a:t>Products scoring below </a:t>
            </a:r>
            <a:r>
              <a:rPr lang="en-GB" b="1" dirty="0">
                <a:ea typeface="+mn-lt"/>
                <a:cs typeface="+mn-lt"/>
              </a:rPr>
              <a:t>0.50</a:t>
            </a:r>
            <a:r>
              <a:rPr lang="en-GB" dirty="0">
                <a:ea typeface="+mn-lt"/>
                <a:cs typeface="+mn-lt"/>
              </a:rPr>
              <a:t> may have recurring issues or lower perceived value.</a:t>
            </a:r>
            <a:endParaRPr lang="en-GB" dirty="0"/>
          </a:p>
          <a:p>
            <a:pPr marL="285750" indent="-285750">
              <a:buFont typeface="Arial"/>
              <a:buChar char="•"/>
            </a:pPr>
            <a:r>
              <a:rPr lang="en-GB" dirty="0">
                <a:ea typeface="+mn-lt"/>
                <a:cs typeface="+mn-lt"/>
              </a:rPr>
              <a:t>This visualization helps identify which product lines are excelling in customer satisfaction and which ones need improvement.</a:t>
            </a:r>
            <a:endParaRPr lang="en-GB" dirty="0"/>
          </a:p>
          <a:p>
            <a:endParaRPr lang="en-GB" dirty="0"/>
          </a:p>
        </p:txBody>
      </p:sp>
    </p:spTree>
    <p:extLst>
      <p:ext uri="{BB962C8B-B14F-4D97-AF65-F5344CB8AC3E}">
        <p14:creationId xmlns:p14="http://schemas.microsoft.com/office/powerpoint/2010/main" val="2657999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07509-21C0-6FFB-9D62-F7157A56135A}"/>
              </a:ext>
            </a:extLst>
          </p:cNvPr>
          <p:cNvSpPr>
            <a:spLocks noGrp="1"/>
          </p:cNvSpPr>
          <p:nvPr>
            <p:ph type="title"/>
          </p:nvPr>
        </p:nvSpPr>
        <p:spPr>
          <a:xfrm>
            <a:off x="839788" y="624988"/>
            <a:ext cx="3640713" cy="1229474"/>
          </a:xfrm>
        </p:spPr>
        <p:txBody>
          <a:bodyPr>
            <a:normAutofit fontScale="90000"/>
          </a:bodyPr>
          <a:lstStyle/>
          <a:p>
            <a:r>
              <a:rPr lang="en-GB" b="1" dirty="0"/>
              <a:t>Common Complaint Words in Reviews</a:t>
            </a:r>
          </a:p>
        </p:txBody>
      </p:sp>
      <p:pic>
        <p:nvPicPr>
          <p:cNvPr id="4" name="Content Placeholder 3" descr="A screenshot of a computer&#10;&#10;AI-generated content may be incorrect.">
            <a:extLst>
              <a:ext uri="{FF2B5EF4-FFF2-40B4-BE49-F238E27FC236}">
                <a16:creationId xmlns:a16="http://schemas.microsoft.com/office/drawing/2014/main" id="{A525259B-D32D-AB67-1C0C-4284F0A51F21}"/>
              </a:ext>
            </a:extLst>
          </p:cNvPr>
          <p:cNvPicPr>
            <a:picLocks noGrp="1" noChangeAspect="1"/>
          </p:cNvPicPr>
          <p:nvPr>
            <p:ph idx="1"/>
          </p:nvPr>
        </p:nvPicPr>
        <p:blipFill>
          <a:blip r:embed="rId2"/>
          <a:srcRect t="816" b="6531"/>
          <a:stretch>
            <a:fillRect/>
          </a:stretch>
        </p:blipFill>
        <p:spPr>
          <a:xfrm>
            <a:off x="5432425" y="835591"/>
            <a:ext cx="6522403" cy="46118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 Placeholder 2">
            <a:extLst>
              <a:ext uri="{FF2B5EF4-FFF2-40B4-BE49-F238E27FC236}">
                <a16:creationId xmlns:a16="http://schemas.microsoft.com/office/drawing/2014/main" id="{84CDFE77-EC9B-FB60-69A1-74E9FE074AD7}"/>
              </a:ext>
            </a:extLst>
          </p:cNvPr>
          <p:cNvSpPr>
            <a:spLocks noGrp="1"/>
          </p:cNvSpPr>
          <p:nvPr>
            <p:ph type="body" sz="half" idx="2"/>
          </p:nvPr>
        </p:nvSpPr>
        <p:spPr>
          <a:xfrm>
            <a:off x="230188" y="2319932"/>
            <a:ext cx="4737993" cy="4422816"/>
          </a:xfrm>
        </p:spPr>
        <p:txBody>
          <a:bodyPr>
            <a:normAutofit fontScale="92500" lnSpcReduction="10000"/>
          </a:bodyPr>
          <a:lstStyle/>
          <a:p>
            <a:r>
              <a:rPr lang="en-GB">
                <a:ea typeface="+mn-lt"/>
                <a:cs typeface="+mn-lt"/>
              </a:rPr>
              <a:t>The </a:t>
            </a:r>
            <a:r>
              <a:rPr lang="en-GB" b="1">
                <a:ea typeface="+mn-lt"/>
                <a:cs typeface="+mn-lt"/>
              </a:rPr>
              <a:t>"Common Complaint Words in Reviews"</a:t>
            </a:r>
            <a:r>
              <a:rPr lang="en-GB">
                <a:ea typeface="+mn-lt"/>
                <a:cs typeface="+mn-lt"/>
              </a:rPr>
              <a:t> pie chart highlights the most frequently used negative terms in customer reviews.</a:t>
            </a:r>
            <a:endParaRPr lang="en-US"/>
          </a:p>
          <a:p>
            <a:pPr marL="285750" indent="-285750">
              <a:buFont typeface="Arial"/>
              <a:buChar char="•"/>
            </a:pPr>
            <a:r>
              <a:rPr lang="en-GB">
                <a:ea typeface="+mn-lt"/>
                <a:cs typeface="+mn-lt"/>
              </a:rPr>
              <a:t>The word </a:t>
            </a:r>
            <a:r>
              <a:rPr lang="en-GB" b="1">
                <a:ea typeface="+mn-lt"/>
                <a:cs typeface="+mn-lt"/>
              </a:rPr>
              <a:t>“not”</a:t>
            </a:r>
            <a:r>
              <a:rPr lang="en-GB">
                <a:ea typeface="+mn-lt"/>
                <a:cs typeface="+mn-lt"/>
              </a:rPr>
              <a:t> dominates, appearing in </a:t>
            </a:r>
            <a:r>
              <a:rPr lang="en-GB" b="1">
                <a:ea typeface="+mn-lt"/>
                <a:cs typeface="+mn-lt"/>
              </a:rPr>
              <a:t>78.28%</a:t>
            </a:r>
            <a:r>
              <a:rPr lang="en-GB">
                <a:ea typeface="+mn-lt"/>
                <a:cs typeface="+mn-lt"/>
              </a:rPr>
              <a:t> of complaint reviews, often indicating dissatisfaction (e.g., “not working,” “not delivered”).</a:t>
            </a:r>
            <a:endParaRPr lang="en-GB"/>
          </a:p>
          <a:p>
            <a:pPr marL="285750" indent="-285750">
              <a:buFont typeface="Arial"/>
              <a:buChar char="•"/>
            </a:pPr>
            <a:r>
              <a:rPr lang="en-GB" dirty="0">
                <a:ea typeface="+mn-lt"/>
                <a:cs typeface="+mn-lt"/>
              </a:rPr>
              <a:t>Other common terms include </a:t>
            </a:r>
            <a:r>
              <a:rPr lang="en-GB" b="1" dirty="0">
                <a:ea typeface="+mn-lt"/>
                <a:cs typeface="+mn-lt"/>
              </a:rPr>
              <a:t>“problem,” “slow,” “difficult,” “poor,”</a:t>
            </a:r>
            <a:r>
              <a:rPr lang="en-GB" dirty="0">
                <a:ea typeface="+mn-lt"/>
                <a:cs typeface="+mn-lt"/>
              </a:rPr>
              <a:t> and </a:t>
            </a:r>
            <a:r>
              <a:rPr lang="en-GB" b="1" dirty="0">
                <a:ea typeface="+mn-lt"/>
                <a:cs typeface="+mn-lt"/>
              </a:rPr>
              <a:t>“freeze,”</a:t>
            </a:r>
            <a:r>
              <a:rPr lang="en-GB" dirty="0">
                <a:ea typeface="+mn-lt"/>
                <a:cs typeface="+mn-lt"/>
              </a:rPr>
              <a:t> reflecting issues with product performance or delivery.</a:t>
            </a:r>
            <a:endParaRPr lang="en-GB" dirty="0"/>
          </a:p>
          <a:p>
            <a:pPr marL="285750" indent="-285750">
              <a:buFont typeface="Arial"/>
              <a:buChar char="•"/>
            </a:pPr>
            <a:r>
              <a:rPr lang="en-GB" dirty="0">
                <a:ea typeface="+mn-lt"/>
                <a:cs typeface="+mn-lt"/>
              </a:rPr>
              <a:t>These keywords help pinpoint recurring pain points like shipping delays, usability issues, or defects.</a:t>
            </a:r>
            <a:endParaRPr lang="en-GB" dirty="0"/>
          </a:p>
          <a:p>
            <a:pPr marL="285750" indent="-285750">
              <a:buFont typeface="Arial"/>
              <a:buChar char="•"/>
            </a:pPr>
            <a:r>
              <a:rPr lang="en-GB" dirty="0" err="1">
                <a:ea typeface="+mn-lt"/>
                <a:cs typeface="+mn-lt"/>
              </a:rPr>
              <a:t>Analyzing</a:t>
            </a:r>
            <a:r>
              <a:rPr lang="en-GB" dirty="0">
                <a:ea typeface="+mn-lt"/>
                <a:cs typeface="+mn-lt"/>
              </a:rPr>
              <a:t> these terms allows businesses to take targeted actions to reduce negative sentiment and improve customer experience.</a:t>
            </a:r>
            <a:endParaRPr lang="en-GB" dirty="0"/>
          </a:p>
          <a:p>
            <a:endParaRPr lang="en-GB" dirty="0"/>
          </a:p>
        </p:txBody>
      </p:sp>
    </p:spTree>
    <p:extLst>
      <p:ext uri="{BB962C8B-B14F-4D97-AF65-F5344CB8AC3E}">
        <p14:creationId xmlns:p14="http://schemas.microsoft.com/office/powerpoint/2010/main" val="1646726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830C8-DEB6-6AB4-F163-554207D9C57D}"/>
              </a:ext>
            </a:extLst>
          </p:cNvPr>
          <p:cNvSpPr>
            <a:spLocks noGrp="1"/>
          </p:cNvSpPr>
          <p:nvPr>
            <p:ph type="title"/>
          </p:nvPr>
        </p:nvSpPr>
        <p:spPr>
          <a:xfrm>
            <a:off x="839788" y="807868"/>
            <a:ext cx="3640713" cy="924674"/>
          </a:xfrm>
        </p:spPr>
        <p:txBody>
          <a:bodyPr>
            <a:normAutofit fontScale="90000"/>
          </a:bodyPr>
          <a:lstStyle/>
          <a:p>
            <a:r>
              <a:rPr lang="en-GB" b="1" dirty="0"/>
              <a:t>Sentiment score distribution</a:t>
            </a:r>
          </a:p>
        </p:txBody>
      </p:sp>
      <p:pic>
        <p:nvPicPr>
          <p:cNvPr id="4" name="Content Placeholder 3" descr="A screenshot of a computer screen&#10;&#10;AI-generated content may be incorrect.">
            <a:extLst>
              <a:ext uri="{FF2B5EF4-FFF2-40B4-BE49-F238E27FC236}">
                <a16:creationId xmlns:a16="http://schemas.microsoft.com/office/drawing/2014/main" id="{DD72A696-2599-2D96-E6F6-D2BEF75FF07C}"/>
              </a:ext>
            </a:extLst>
          </p:cNvPr>
          <p:cNvPicPr>
            <a:picLocks noGrp="1" noChangeAspect="1"/>
          </p:cNvPicPr>
          <p:nvPr>
            <p:ph idx="1"/>
          </p:nvPr>
        </p:nvPicPr>
        <p:blipFill>
          <a:blip r:embed="rId2"/>
          <a:srcRect b="6137"/>
          <a:stretch>
            <a:fillRect/>
          </a:stretch>
        </p:blipFill>
        <p:spPr>
          <a:xfrm>
            <a:off x="5432425" y="1028631"/>
            <a:ext cx="6512243" cy="45576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 Placeholder 2">
            <a:extLst>
              <a:ext uri="{FF2B5EF4-FFF2-40B4-BE49-F238E27FC236}">
                <a16:creationId xmlns:a16="http://schemas.microsoft.com/office/drawing/2014/main" id="{57D43FF6-7AF9-F291-3D6B-4092A6FB536E}"/>
              </a:ext>
            </a:extLst>
          </p:cNvPr>
          <p:cNvSpPr>
            <a:spLocks noGrp="1"/>
          </p:cNvSpPr>
          <p:nvPr>
            <p:ph type="body" sz="half" idx="2"/>
          </p:nvPr>
        </p:nvSpPr>
        <p:spPr>
          <a:xfrm>
            <a:off x="220028" y="1893212"/>
            <a:ext cx="4809113" cy="4544736"/>
          </a:xfrm>
        </p:spPr>
        <p:txBody>
          <a:bodyPr>
            <a:normAutofit fontScale="92500"/>
          </a:bodyPr>
          <a:lstStyle/>
          <a:p>
            <a:r>
              <a:rPr lang="en-GB" dirty="0">
                <a:ea typeface="+mn-lt"/>
                <a:cs typeface="+mn-lt"/>
              </a:rPr>
              <a:t>This </a:t>
            </a:r>
            <a:r>
              <a:rPr lang="en-GB" b="1" dirty="0">
                <a:ea typeface="+mn-lt"/>
                <a:cs typeface="+mn-lt"/>
              </a:rPr>
              <a:t>Sentiment Score Distribution</a:t>
            </a:r>
            <a:r>
              <a:rPr lang="en-GB" dirty="0">
                <a:ea typeface="+mn-lt"/>
                <a:cs typeface="+mn-lt"/>
              </a:rPr>
              <a:t> histogram shows how customer review sentiments are spread across different score values, with a KDE (smoothed curve) overlay.</a:t>
            </a:r>
            <a:endParaRPr lang="en-US" dirty="0"/>
          </a:p>
          <a:p>
            <a:pPr marL="285750" indent="-285750">
              <a:buFont typeface="Arial"/>
              <a:buChar char="•"/>
            </a:pPr>
            <a:r>
              <a:rPr lang="en-GB" dirty="0">
                <a:ea typeface="+mn-lt"/>
                <a:cs typeface="+mn-lt"/>
              </a:rPr>
              <a:t>The highest frequencies occur at </a:t>
            </a:r>
            <a:r>
              <a:rPr lang="en-GB" b="1" dirty="0">
                <a:ea typeface="+mn-lt"/>
                <a:cs typeface="+mn-lt"/>
              </a:rPr>
              <a:t>sentiment scores of 0 and 1</a:t>
            </a:r>
            <a:r>
              <a:rPr lang="en-GB" dirty="0">
                <a:ea typeface="+mn-lt"/>
                <a:cs typeface="+mn-lt"/>
              </a:rPr>
              <a:t>, indicating most reviews are neutral to slightly positive.</a:t>
            </a:r>
            <a:endParaRPr lang="en-GB" dirty="0"/>
          </a:p>
          <a:p>
            <a:pPr marL="285750" indent="-285750">
              <a:buFont typeface="Arial"/>
              <a:buChar char="•"/>
            </a:pPr>
            <a:r>
              <a:rPr lang="en-GB" dirty="0">
                <a:ea typeface="+mn-lt"/>
                <a:cs typeface="+mn-lt"/>
              </a:rPr>
              <a:t>Very few reviews fall at the extreme ends (</a:t>
            </a:r>
            <a:r>
              <a:rPr lang="en-GB" b="1" dirty="0">
                <a:ea typeface="+mn-lt"/>
                <a:cs typeface="+mn-lt"/>
              </a:rPr>
              <a:t>-2 or 3</a:t>
            </a:r>
            <a:r>
              <a:rPr lang="en-GB" dirty="0">
                <a:ea typeface="+mn-lt"/>
                <a:cs typeface="+mn-lt"/>
              </a:rPr>
              <a:t>), suggesting limited highly negative or extremely positive feedback.</a:t>
            </a:r>
            <a:endParaRPr lang="en-GB" dirty="0"/>
          </a:p>
          <a:p>
            <a:pPr marL="285750" indent="-285750">
              <a:buFont typeface="Arial"/>
              <a:buChar char="•"/>
            </a:pPr>
            <a:r>
              <a:rPr lang="en-GB" dirty="0">
                <a:ea typeface="+mn-lt"/>
                <a:cs typeface="+mn-lt"/>
              </a:rPr>
              <a:t>A smaller peak at score </a:t>
            </a:r>
            <a:r>
              <a:rPr lang="en-GB" b="1" dirty="0">
                <a:ea typeface="+mn-lt"/>
                <a:cs typeface="+mn-lt"/>
              </a:rPr>
              <a:t>2</a:t>
            </a:r>
            <a:r>
              <a:rPr lang="en-GB" dirty="0">
                <a:ea typeface="+mn-lt"/>
                <a:cs typeface="+mn-lt"/>
              </a:rPr>
              <a:t> shows a modest group of strongly positive reviews.</a:t>
            </a:r>
            <a:endParaRPr lang="en-GB" dirty="0"/>
          </a:p>
          <a:p>
            <a:pPr marL="285750" indent="-285750">
              <a:buFont typeface="Arial"/>
              <a:buChar char="•"/>
            </a:pPr>
            <a:r>
              <a:rPr lang="en-GB" dirty="0">
                <a:ea typeface="+mn-lt"/>
                <a:cs typeface="+mn-lt"/>
              </a:rPr>
              <a:t>Overall, the sentiment skews slightly positive, indicating a generally favourable customer experience.</a:t>
            </a:r>
            <a:endParaRPr lang="en-GB" dirty="0"/>
          </a:p>
          <a:p>
            <a:endParaRPr lang="en-GB" dirty="0"/>
          </a:p>
        </p:txBody>
      </p:sp>
    </p:spTree>
    <p:extLst>
      <p:ext uri="{BB962C8B-B14F-4D97-AF65-F5344CB8AC3E}">
        <p14:creationId xmlns:p14="http://schemas.microsoft.com/office/powerpoint/2010/main" val="798317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3E4D-DA6C-AE1F-EC0F-E30E3E0D1DB0}"/>
              </a:ext>
            </a:extLst>
          </p:cNvPr>
          <p:cNvSpPr>
            <a:spLocks noGrp="1"/>
          </p:cNvSpPr>
          <p:nvPr>
            <p:ph type="title"/>
          </p:nvPr>
        </p:nvSpPr>
        <p:spPr>
          <a:xfrm>
            <a:off x="839788" y="807868"/>
            <a:ext cx="3640713" cy="1351394"/>
          </a:xfrm>
        </p:spPr>
        <p:txBody>
          <a:bodyPr>
            <a:normAutofit fontScale="90000"/>
          </a:bodyPr>
          <a:lstStyle/>
          <a:p>
            <a:r>
              <a:rPr lang="en-GB" b="1" dirty="0"/>
              <a:t>Top 10 Words with Negative Reviews</a:t>
            </a:r>
          </a:p>
        </p:txBody>
      </p:sp>
      <p:pic>
        <p:nvPicPr>
          <p:cNvPr id="4" name="Content Placeholder 3" descr="A bar graph with blue and white text&#10;&#10;AI-generated content may be incorrect.">
            <a:extLst>
              <a:ext uri="{FF2B5EF4-FFF2-40B4-BE49-F238E27FC236}">
                <a16:creationId xmlns:a16="http://schemas.microsoft.com/office/drawing/2014/main" id="{D06C370D-F1CA-8294-0BCB-6CEC53775457}"/>
              </a:ext>
            </a:extLst>
          </p:cNvPr>
          <p:cNvPicPr>
            <a:picLocks noGrp="1" noChangeAspect="1"/>
          </p:cNvPicPr>
          <p:nvPr>
            <p:ph idx="1"/>
          </p:nvPr>
        </p:nvPicPr>
        <p:blipFill>
          <a:blip r:embed="rId2"/>
          <a:stretch/>
        </p:blipFill>
        <p:spPr>
          <a:xfrm>
            <a:off x="5432425" y="633095"/>
            <a:ext cx="6491923" cy="52606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 Placeholder 2">
            <a:extLst>
              <a:ext uri="{FF2B5EF4-FFF2-40B4-BE49-F238E27FC236}">
                <a16:creationId xmlns:a16="http://schemas.microsoft.com/office/drawing/2014/main" id="{44128387-81B6-96A0-6FEA-69C45E79A1BA}"/>
              </a:ext>
            </a:extLst>
          </p:cNvPr>
          <p:cNvSpPr>
            <a:spLocks noGrp="1"/>
          </p:cNvSpPr>
          <p:nvPr>
            <p:ph type="body" sz="half" idx="2"/>
          </p:nvPr>
        </p:nvSpPr>
        <p:spPr>
          <a:xfrm>
            <a:off x="230188" y="2147212"/>
            <a:ext cx="4961513" cy="4351696"/>
          </a:xfrm>
        </p:spPr>
        <p:txBody>
          <a:bodyPr>
            <a:normAutofit fontScale="92500" lnSpcReduction="10000"/>
          </a:bodyPr>
          <a:lstStyle/>
          <a:p>
            <a:r>
              <a:rPr lang="en-GB">
                <a:ea typeface="+mn-lt"/>
                <a:cs typeface="+mn-lt"/>
              </a:rPr>
              <a:t>The </a:t>
            </a:r>
            <a:r>
              <a:rPr lang="en-GB" b="1">
                <a:ea typeface="+mn-lt"/>
                <a:cs typeface="+mn-lt"/>
              </a:rPr>
              <a:t>"Top 10 Words in Negative Reviews"</a:t>
            </a:r>
            <a:r>
              <a:rPr lang="en-GB">
                <a:ea typeface="+mn-lt"/>
                <a:cs typeface="+mn-lt"/>
              </a:rPr>
              <a:t> bar chart highlights the most frequently used terms in low-rated customer feedback.</a:t>
            </a:r>
            <a:endParaRPr lang="en-US"/>
          </a:p>
          <a:p>
            <a:pPr marL="285750" indent="-285750">
              <a:buFont typeface="Arial"/>
              <a:buChar char="•"/>
            </a:pPr>
            <a:r>
              <a:rPr lang="en-GB" b="1">
                <a:ea typeface="+mn-lt"/>
                <a:cs typeface="+mn-lt"/>
              </a:rPr>
              <a:t>"Tablet," "Amazon,"</a:t>
            </a:r>
            <a:r>
              <a:rPr lang="en-GB">
                <a:ea typeface="+mn-lt"/>
                <a:cs typeface="+mn-lt"/>
              </a:rPr>
              <a:t> and </a:t>
            </a:r>
            <a:r>
              <a:rPr lang="en-GB" b="1">
                <a:ea typeface="+mn-lt"/>
                <a:cs typeface="+mn-lt"/>
              </a:rPr>
              <a:t>"device"</a:t>
            </a:r>
            <a:r>
              <a:rPr lang="en-GB">
                <a:ea typeface="+mn-lt"/>
                <a:cs typeface="+mn-lt"/>
              </a:rPr>
              <a:t> are the most mentioned, indicating common issues with product functionality or expectations.</a:t>
            </a:r>
            <a:endParaRPr lang="en-GB"/>
          </a:p>
          <a:p>
            <a:pPr marL="285750" indent="-285750">
              <a:buFont typeface="Arial"/>
              <a:buChar char="•"/>
            </a:pPr>
            <a:r>
              <a:rPr lang="en-GB" dirty="0">
                <a:ea typeface="+mn-lt"/>
                <a:cs typeface="+mn-lt"/>
              </a:rPr>
              <a:t>Words like </a:t>
            </a:r>
            <a:r>
              <a:rPr lang="en-GB" b="1" dirty="0">
                <a:ea typeface="+mn-lt"/>
                <a:cs typeface="+mn-lt"/>
              </a:rPr>
              <a:t>"screen," "kindle,"</a:t>
            </a:r>
            <a:r>
              <a:rPr lang="en-GB" dirty="0">
                <a:ea typeface="+mn-lt"/>
                <a:cs typeface="+mn-lt"/>
              </a:rPr>
              <a:t> and </a:t>
            </a:r>
            <a:r>
              <a:rPr lang="en-GB" b="1" dirty="0">
                <a:ea typeface="+mn-lt"/>
                <a:cs typeface="+mn-lt"/>
              </a:rPr>
              <a:t>"use"</a:t>
            </a:r>
            <a:r>
              <a:rPr lang="en-GB" dirty="0">
                <a:ea typeface="+mn-lt"/>
                <a:cs typeface="+mn-lt"/>
              </a:rPr>
              <a:t> suggest concerns about user experience or performance.</a:t>
            </a:r>
            <a:endParaRPr lang="en-GB" dirty="0"/>
          </a:p>
          <a:p>
            <a:pPr marL="285750" indent="-285750">
              <a:buFont typeface="Arial"/>
              <a:buChar char="•"/>
            </a:pPr>
            <a:r>
              <a:rPr lang="en-GB" dirty="0">
                <a:ea typeface="+mn-lt"/>
                <a:cs typeface="+mn-lt"/>
              </a:rPr>
              <a:t>Interestingly, words like </a:t>
            </a:r>
            <a:r>
              <a:rPr lang="en-GB" b="1" dirty="0">
                <a:ea typeface="+mn-lt"/>
                <a:cs typeface="+mn-lt"/>
              </a:rPr>
              <a:t>"great"</a:t>
            </a:r>
            <a:r>
              <a:rPr lang="en-GB" dirty="0">
                <a:ea typeface="+mn-lt"/>
                <a:cs typeface="+mn-lt"/>
              </a:rPr>
              <a:t> and </a:t>
            </a:r>
            <a:r>
              <a:rPr lang="en-GB" b="1" dirty="0">
                <a:ea typeface="+mn-lt"/>
                <a:cs typeface="+mn-lt"/>
              </a:rPr>
              <a:t>"good"</a:t>
            </a:r>
            <a:r>
              <a:rPr lang="en-GB" dirty="0">
                <a:ea typeface="+mn-lt"/>
                <a:cs typeface="+mn-lt"/>
              </a:rPr>
              <a:t> appear, possibly reflecting sarcastic tone or mixed feedback in negative reviews.</a:t>
            </a:r>
            <a:endParaRPr lang="en-GB" dirty="0"/>
          </a:p>
          <a:p>
            <a:pPr marL="285750" indent="-285750">
              <a:buFont typeface="Arial"/>
              <a:buChar char="•"/>
            </a:pPr>
            <a:r>
              <a:rPr lang="en-GB" dirty="0">
                <a:ea typeface="+mn-lt"/>
                <a:cs typeface="+mn-lt"/>
              </a:rPr>
              <a:t>This analysis helps pinpoint which product types or features receive the most complaints, guiding product and service improvements</a:t>
            </a:r>
            <a:endParaRPr lang="en-GB" dirty="0"/>
          </a:p>
          <a:p>
            <a:endParaRPr lang="en-GB" dirty="0"/>
          </a:p>
        </p:txBody>
      </p:sp>
    </p:spTree>
    <p:extLst>
      <p:ext uri="{BB962C8B-B14F-4D97-AF65-F5344CB8AC3E}">
        <p14:creationId xmlns:p14="http://schemas.microsoft.com/office/powerpoint/2010/main" val="14826701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descr="A screenshot of a computer&#10;&#10;AI-generated content may be incorrect.">
            <a:extLst>
              <a:ext uri="{FF2B5EF4-FFF2-40B4-BE49-F238E27FC236}">
                <a16:creationId xmlns:a16="http://schemas.microsoft.com/office/drawing/2014/main" id="{15032605-FCE2-1C74-00E2-9471A9DB672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1581394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09ADE-2A05-1F67-66F5-E69A6A9B10D8}"/>
              </a:ext>
            </a:extLst>
          </p:cNvPr>
          <p:cNvSpPr>
            <a:spLocks noGrp="1"/>
          </p:cNvSpPr>
          <p:nvPr>
            <p:ph type="title"/>
          </p:nvPr>
        </p:nvSpPr>
        <p:spPr>
          <a:xfrm>
            <a:off x="190437" y="146988"/>
            <a:ext cx="11662517" cy="959803"/>
          </a:xfrm>
        </p:spPr>
        <p:txBody>
          <a:bodyPr/>
          <a:lstStyle/>
          <a:p>
            <a:r>
              <a:rPr lang="en-GB" dirty="0"/>
              <a:t>Report and Recommendation</a:t>
            </a:r>
          </a:p>
        </p:txBody>
      </p:sp>
      <p:sp>
        <p:nvSpPr>
          <p:cNvPr id="3" name="Content Placeholder 2">
            <a:extLst>
              <a:ext uri="{FF2B5EF4-FFF2-40B4-BE49-F238E27FC236}">
                <a16:creationId xmlns:a16="http://schemas.microsoft.com/office/drawing/2014/main" id="{4482CEF2-0373-DB5C-601A-5632272F2FDC}"/>
              </a:ext>
            </a:extLst>
          </p:cNvPr>
          <p:cNvSpPr>
            <a:spLocks noGrp="1"/>
          </p:cNvSpPr>
          <p:nvPr>
            <p:ph idx="1"/>
          </p:nvPr>
        </p:nvSpPr>
        <p:spPr>
          <a:xfrm>
            <a:off x="7557" y="1272205"/>
            <a:ext cx="11957157" cy="5448965"/>
          </a:xfrm>
        </p:spPr>
        <p:txBody>
          <a:bodyPr vert="horz" lIns="91440" tIns="45720" rIns="91440" bIns="45720" rtlCol="0" anchor="t">
            <a:normAutofit lnSpcReduction="10000"/>
          </a:bodyPr>
          <a:lstStyle/>
          <a:p>
            <a:r>
              <a:rPr lang="en-GB" dirty="0">
                <a:ea typeface="+mn-lt"/>
                <a:cs typeface="+mn-lt"/>
              </a:rPr>
              <a:t>Based on the end-to-end sentiment analysis pipeline, from data collection to machine learning predictions and visualization, the following insights and strategic recommendations were derived to improve customer experience:</a:t>
            </a:r>
            <a:endParaRPr lang="en-US" dirty="0"/>
          </a:p>
          <a:p>
            <a:r>
              <a:rPr lang="en-GB" b="1" dirty="0"/>
              <a:t>Summary of Findings:</a:t>
            </a:r>
            <a:endParaRPr lang="en-GB" dirty="0"/>
          </a:p>
          <a:p>
            <a:pPr marL="285750" indent="-285750">
              <a:buFont typeface="Arial"/>
              <a:buChar char="•"/>
            </a:pPr>
            <a:r>
              <a:rPr lang="en-GB" b="1" dirty="0">
                <a:ea typeface="+mn-lt"/>
                <a:cs typeface="+mn-lt"/>
              </a:rPr>
              <a:t>High Satisfaction</a:t>
            </a:r>
            <a:r>
              <a:rPr lang="en-GB" dirty="0">
                <a:ea typeface="+mn-lt"/>
                <a:cs typeface="+mn-lt"/>
              </a:rPr>
              <a:t> was observed in categories like clothing and accessories, where customers frequently praised product quality, fit, and timely delivery.</a:t>
            </a:r>
            <a:endParaRPr lang="en-GB" dirty="0"/>
          </a:p>
          <a:p>
            <a:pPr marL="285750" indent="-285750">
              <a:buFont typeface="Arial"/>
              <a:buChar char="•"/>
            </a:pPr>
            <a:r>
              <a:rPr lang="en-GB" b="1" dirty="0">
                <a:ea typeface="+mn-lt"/>
                <a:cs typeface="+mn-lt"/>
              </a:rPr>
              <a:t>Frequent Complaints</a:t>
            </a:r>
            <a:r>
              <a:rPr lang="en-GB" dirty="0">
                <a:ea typeface="+mn-lt"/>
                <a:cs typeface="+mn-lt"/>
              </a:rPr>
              <a:t> cantered around electronics and appliances, mainly due to product defects, delayed shipping, and poor packaging.</a:t>
            </a:r>
            <a:endParaRPr lang="en-GB" dirty="0"/>
          </a:p>
          <a:p>
            <a:pPr marL="285750" indent="-285750">
              <a:buFont typeface="Arial"/>
              <a:buChar char="•"/>
            </a:pPr>
            <a:r>
              <a:rPr lang="en-GB" b="1" dirty="0">
                <a:ea typeface="+mn-lt"/>
                <a:cs typeface="+mn-lt"/>
              </a:rPr>
              <a:t>Sentiment Distribution:</a:t>
            </a:r>
            <a:endParaRPr lang="en-GB" dirty="0"/>
          </a:p>
          <a:p>
            <a:pPr marL="285750" lvl="1" indent="-285750">
              <a:buFont typeface="Arial"/>
              <a:buChar char="•"/>
            </a:pPr>
            <a:r>
              <a:rPr lang="en-GB" dirty="0">
                <a:ea typeface="+mn-lt"/>
                <a:cs typeface="+mn-lt"/>
              </a:rPr>
              <a:t>Positive: 68%</a:t>
            </a:r>
            <a:endParaRPr lang="en-GB" dirty="0"/>
          </a:p>
          <a:p>
            <a:pPr marL="285750" lvl="1" indent="-285750">
              <a:buFont typeface="Arial"/>
              <a:buChar char="•"/>
            </a:pPr>
            <a:r>
              <a:rPr lang="en-GB" dirty="0">
                <a:ea typeface="+mn-lt"/>
                <a:cs typeface="+mn-lt"/>
              </a:rPr>
              <a:t>Neutral: 20%</a:t>
            </a:r>
            <a:endParaRPr lang="en-GB" dirty="0"/>
          </a:p>
          <a:p>
            <a:pPr marL="285750" lvl="1" indent="-285750">
              <a:buFont typeface="Arial"/>
              <a:buChar char="•"/>
            </a:pPr>
            <a:r>
              <a:rPr lang="en-GB" dirty="0">
                <a:ea typeface="+mn-lt"/>
                <a:cs typeface="+mn-lt"/>
              </a:rPr>
              <a:t>Negative: 12%</a:t>
            </a:r>
            <a:endParaRPr lang="en-GB" dirty="0"/>
          </a:p>
          <a:p>
            <a:pPr marL="285750" indent="-285750">
              <a:buFont typeface="Arial"/>
              <a:buChar char="•"/>
            </a:pPr>
            <a:r>
              <a:rPr lang="en-GB" dirty="0">
                <a:ea typeface="+mn-lt"/>
                <a:cs typeface="+mn-lt"/>
              </a:rPr>
              <a:t>The </a:t>
            </a:r>
            <a:r>
              <a:rPr lang="en-GB" b="1" dirty="0">
                <a:ea typeface="+mn-lt"/>
                <a:cs typeface="+mn-lt"/>
              </a:rPr>
              <a:t>Logistic Regression model</a:t>
            </a:r>
            <a:r>
              <a:rPr lang="en-GB" dirty="0">
                <a:ea typeface="+mn-lt"/>
                <a:cs typeface="+mn-lt"/>
              </a:rPr>
              <a:t> achieved 84% accuracy in classifying sentiments, enabling automated customer feedback analysis.</a:t>
            </a:r>
            <a:endParaRPr lang="en-GB" dirty="0"/>
          </a:p>
          <a:p>
            <a:endParaRPr lang="en-GB" dirty="0"/>
          </a:p>
        </p:txBody>
      </p:sp>
    </p:spTree>
    <p:extLst>
      <p:ext uri="{BB962C8B-B14F-4D97-AF65-F5344CB8AC3E}">
        <p14:creationId xmlns:p14="http://schemas.microsoft.com/office/powerpoint/2010/main" val="2588223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B22A4-DAA3-D4F7-1AAE-ADA61D5C6767}"/>
              </a:ext>
            </a:extLst>
          </p:cNvPr>
          <p:cNvSpPr>
            <a:spLocks noGrp="1"/>
          </p:cNvSpPr>
          <p:nvPr>
            <p:ph type="title"/>
          </p:nvPr>
        </p:nvSpPr>
        <p:spPr>
          <a:xfrm>
            <a:off x="190437" y="4748"/>
            <a:ext cx="6623157" cy="1193483"/>
          </a:xfrm>
        </p:spPr>
        <p:txBody>
          <a:bodyPr>
            <a:normAutofit/>
          </a:bodyPr>
          <a:lstStyle/>
          <a:p>
            <a:r>
              <a:rPr lang="en-GB" b="1" dirty="0"/>
              <a:t>Conclusion</a:t>
            </a:r>
          </a:p>
        </p:txBody>
      </p:sp>
      <p:sp>
        <p:nvSpPr>
          <p:cNvPr id="3" name="Content Placeholder 2">
            <a:extLst>
              <a:ext uri="{FF2B5EF4-FFF2-40B4-BE49-F238E27FC236}">
                <a16:creationId xmlns:a16="http://schemas.microsoft.com/office/drawing/2014/main" id="{7253E482-A887-6569-A5AE-5DA3F120A2C3}"/>
              </a:ext>
            </a:extLst>
          </p:cNvPr>
          <p:cNvSpPr>
            <a:spLocks noGrp="1"/>
          </p:cNvSpPr>
          <p:nvPr>
            <p:ph idx="1"/>
          </p:nvPr>
        </p:nvSpPr>
        <p:spPr>
          <a:xfrm>
            <a:off x="190437" y="1326132"/>
            <a:ext cx="11896197" cy="5527118"/>
          </a:xfrm>
        </p:spPr>
        <p:txBody>
          <a:bodyPr vert="horz" lIns="91440" tIns="45720" rIns="91440" bIns="45720" rtlCol="0" anchor="t">
            <a:noAutofit/>
          </a:bodyPr>
          <a:lstStyle/>
          <a:p>
            <a:r>
              <a:rPr lang="en-GB" sz="2000" dirty="0">
                <a:ea typeface="+mn-lt"/>
                <a:cs typeface="+mn-lt"/>
              </a:rPr>
              <a:t>T</a:t>
            </a:r>
            <a:r>
              <a:rPr lang="en-GB" sz="1800" dirty="0">
                <a:ea typeface="+mn-lt"/>
                <a:cs typeface="+mn-lt"/>
              </a:rPr>
              <a:t>his project has successfully demonstrated the power of </a:t>
            </a:r>
            <a:r>
              <a:rPr lang="en-GB" sz="1800" b="1" dirty="0">
                <a:ea typeface="+mn-lt"/>
                <a:cs typeface="+mn-lt"/>
              </a:rPr>
              <a:t>data analytics</a:t>
            </a:r>
            <a:r>
              <a:rPr lang="en-GB" sz="1800" dirty="0">
                <a:ea typeface="+mn-lt"/>
                <a:cs typeface="+mn-lt"/>
              </a:rPr>
              <a:t> and </a:t>
            </a:r>
            <a:r>
              <a:rPr lang="en-GB" sz="1800" b="1" dirty="0">
                <a:ea typeface="+mn-lt"/>
                <a:cs typeface="+mn-lt"/>
              </a:rPr>
              <a:t>machine learning</a:t>
            </a:r>
            <a:r>
              <a:rPr lang="en-GB" sz="1800" dirty="0">
                <a:ea typeface="+mn-lt"/>
                <a:cs typeface="+mn-lt"/>
              </a:rPr>
              <a:t> in extracting actionable insights from customer reviews to improve business outcomes. By combining techniques such as </a:t>
            </a:r>
            <a:r>
              <a:rPr lang="en-GB" sz="1800" b="1" dirty="0">
                <a:ea typeface="+mn-lt"/>
                <a:cs typeface="+mn-lt"/>
              </a:rPr>
              <a:t>text preprocessing</a:t>
            </a:r>
            <a:r>
              <a:rPr lang="en-GB" sz="1800" dirty="0">
                <a:ea typeface="+mn-lt"/>
                <a:cs typeface="+mn-lt"/>
              </a:rPr>
              <a:t>, </a:t>
            </a:r>
            <a:r>
              <a:rPr lang="en-GB" sz="1800" b="1" dirty="0">
                <a:ea typeface="+mn-lt"/>
                <a:cs typeface="+mn-lt"/>
              </a:rPr>
              <a:t>exploratory data analysis (EDA)</a:t>
            </a:r>
            <a:r>
              <a:rPr lang="en-GB" sz="1800" dirty="0">
                <a:ea typeface="+mn-lt"/>
                <a:cs typeface="+mn-lt"/>
              </a:rPr>
              <a:t>, and </a:t>
            </a:r>
            <a:r>
              <a:rPr lang="en-GB" sz="1800" b="1" dirty="0">
                <a:ea typeface="+mn-lt"/>
                <a:cs typeface="+mn-lt"/>
              </a:rPr>
              <a:t>sentiment analysis</a:t>
            </a:r>
            <a:r>
              <a:rPr lang="en-GB" sz="1800" dirty="0">
                <a:ea typeface="+mn-lt"/>
                <a:cs typeface="+mn-lt"/>
              </a:rPr>
              <a:t> with advanced tools like </a:t>
            </a:r>
            <a:r>
              <a:rPr lang="en-GB" sz="1800" b="1" dirty="0">
                <a:ea typeface="+mn-lt"/>
                <a:cs typeface="+mn-lt"/>
              </a:rPr>
              <a:t>MySQL</a:t>
            </a:r>
            <a:r>
              <a:rPr lang="en-GB" sz="1800" dirty="0">
                <a:ea typeface="+mn-lt"/>
                <a:cs typeface="+mn-lt"/>
              </a:rPr>
              <a:t>, </a:t>
            </a:r>
            <a:r>
              <a:rPr lang="en-GB" sz="1800" b="1" dirty="0">
                <a:ea typeface="+mn-lt"/>
                <a:cs typeface="+mn-lt"/>
              </a:rPr>
              <a:t>Python</a:t>
            </a:r>
            <a:r>
              <a:rPr lang="en-GB" sz="1800" dirty="0">
                <a:ea typeface="+mn-lt"/>
                <a:cs typeface="+mn-lt"/>
              </a:rPr>
              <a:t>, and </a:t>
            </a:r>
            <a:r>
              <a:rPr lang="en-GB" sz="1800" b="1" dirty="0">
                <a:ea typeface="+mn-lt"/>
                <a:cs typeface="+mn-lt"/>
              </a:rPr>
              <a:t>Power BI</a:t>
            </a:r>
            <a:r>
              <a:rPr lang="en-GB" sz="1800" dirty="0">
                <a:ea typeface="+mn-lt"/>
                <a:cs typeface="+mn-lt"/>
              </a:rPr>
              <a:t>, we were able to uncover key patterns in customer feedback and predict sentiment with significant accuracy.</a:t>
            </a:r>
            <a:endParaRPr lang="en-US" sz="1800">
              <a:ea typeface="Calibri"/>
              <a:cs typeface="Calibri"/>
            </a:endParaRPr>
          </a:p>
          <a:p>
            <a:r>
              <a:rPr lang="en-GB" sz="1800" dirty="0">
                <a:ea typeface="+mn-lt"/>
                <a:cs typeface="+mn-lt"/>
              </a:rPr>
              <a:t>The use of </a:t>
            </a:r>
            <a:r>
              <a:rPr lang="en-GB" sz="1800" b="1" dirty="0">
                <a:ea typeface="+mn-lt"/>
                <a:cs typeface="+mn-lt"/>
              </a:rPr>
              <a:t>Logistic Regression</a:t>
            </a:r>
            <a:r>
              <a:rPr lang="en-GB" sz="1800" dirty="0">
                <a:ea typeface="+mn-lt"/>
                <a:cs typeface="+mn-lt"/>
              </a:rPr>
              <a:t> for sentiment classification provided a reliable model, achieving an </a:t>
            </a:r>
            <a:r>
              <a:rPr lang="en-GB" sz="1800" b="1" dirty="0">
                <a:ea typeface="+mn-lt"/>
                <a:cs typeface="+mn-lt"/>
              </a:rPr>
              <a:t>accuracy of 84%</a:t>
            </a:r>
            <a:r>
              <a:rPr lang="en-GB" sz="1800" dirty="0">
                <a:ea typeface="+mn-lt"/>
                <a:cs typeface="+mn-lt"/>
              </a:rPr>
              <a:t>, with high precision and recall scores. This model can be used in real-time systems to automate sentiment detection, enabling businesses to respond proactively to customer concerns.</a:t>
            </a:r>
            <a:endParaRPr lang="en-GB" sz="1800">
              <a:ea typeface="Calibri"/>
              <a:cs typeface="Calibri"/>
            </a:endParaRPr>
          </a:p>
          <a:p>
            <a:r>
              <a:rPr lang="en-GB" sz="1800" dirty="0">
                <a:ea typeface="+mn-lt"/>
                <a:cs typeface="+mn-lt"/>
              </a:rPr>
              <a:t>Additionally, the </a:t>
            </a:r>
            <a:r>
              <a:rPr lang="en-GB" sz="1800" b="1" dirty="0">
                <a:ea typeface="+mn-lt"/>
                <a:cs typeface="+mn-lt"/>
              </a:rPr>
              <a:t>Power BI dashboards</a:t>
            </a:r>
            <a:r>
              <a:rPr lang="en-GB" sz="1800" dirty="0">
                <a:ea typeface="+mn-lt"/>
                <a:cs typeface="+mn-lt"/>
              </a:rPr>
              <a:t> offer an intuitive interface for visualizing sentiment trends, common complaints, and product performance. These interactive visualizations empower decision-makers to track customer satisfaction over time and make informed strategic decisions.</a:t>
            </a:r>
            <a:endParaRPr lang="en-GB" sz="1800">
              <a:ea typeface="Calibri"/>
              <a:cs typeface="Calibri"/>
            </a:endParaRPr>
          </a:p>
          <a:p>
            <a:r>
              <a:rPr lang="en-GB" sz="1800" dirty="0">
                <a:ea typeface="+mn-lt"/>
                <a:cs typeface="+mn-lt"/>
              </a:rPr>
              <a:t>Overall, this project highlights the importance of structured data management, comprehensive analysis, and predictive modelling in enhancing customer experience. By leveraging these insights, e-commerce businesses can take </a:t>
            </a:r>
            <a:r>
              <a:rPr lang="en-GB" sz="1800" b="1" dirty="0">
                <a:ea typeface="+mn-lt"/>
                <a:cs typeface="+mn-lt"/>
              </a:rPr>
              <a:t>targeted actions</a:t>
            </a:r>
            <a:r>
              <a:rPr lang="en-GB" sz="1800" dirty="0">
                <a:ea typeface="+mn-lt"/>
                <a:cs typeface="+mn-lt"/>
              </a:rPr>
              <a:t> to reduce churn, improve product quality, and ultimately foster greater customer loyalty.</a:t>
            </a:r>
            <a:endParaRPr lang="en-GB" sz="2000" dirty="0"/>
          </a:p>
          <a:p>
            <a:endParaRPr lang="en-GB" dirty="0"/>
          </a:p>
        </p:txBody>
      </p:sp>
    </p:spTree>
    <p:extLst>
      <p:ext uri="{BB962C8B-B14F-4D97-AF65-F5344CB8AC3E}">
        <p14:creationId xmlns:p14="http://schemas.microsoft.com/office/powerpoint/2010/main" val="3003465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AE27F-5790-6398-0F67-B76FBAC1722D}"/>
              </a:ext>
            </a:extLst>
          </p:cNvPr>
          <p:cNvSpPr>
            <a:spLocks noGrp="1"/>
          </p:cNvSpPr>
          <p:nvPr>
            <p:ph type="title"/>
          </p:nvPr>
        </p:nvSpPr>
        <p:spPr>
          <a:xfrm>
            <a:off x="21625" y="1623"/>
            <a:ext cx="12199433" cy="973870"/>
          </a:xfrm>
        </p:spPr>
        <p:txBody>
          <a:bodyPr>
            <a:normAutofit/>
          </a:bodyPr>
          <a:lstStyle/>
          <a:p>
            <a:r>
              <a:rPr lang="en-GB" sz="5400" dirty="0"/>
              <a:t>Abstract</a:t>
            </a:r>
          </a:p>
        </p:txBody>
      </p:sp>
      <p:sp>
        <p:nvSpPr>
          <p:cNvPr id="3" name="Content Placeholder 2">
            <a:extLst>
              <a:ext uri="{FF2B5EF4-FFF2-40B4-BE49-F238E27FC236}">
                <a16:creationId xmlns:a16="http://schemas.microsoft.com/office/drawing/2014/main" id="{709BFAB3-7C07-4BAE-E130-44675CB1A38C}"/>
              </a:ext>
            </a:extLst>
          </p:cNvPr>
          <p:cNvSpPr>
            <a:spLocks noGrp="1"/>
          </p:cNvSpPr>
          <p:nvPr>
            <p:ph idx="1"/>
          </p:nvPr>
        </p:nvSpPr>
        <p:spPr>
          <a:xfrm>
            <a:off x="9902" y="1009609"/>
            <a:ext cx="12199433" cy="5706090"/>
          </a:xfrm>
        </p:spPr>
        <p:txBody>
          <a:bodyPr vert="horz" lIns="91440" tIns="45720" rIns="91440" bIns="45720" rtlCol="0" anchor="t">
            <a:noAutofit/>
          </a:bodyPr>
          <a:lstStyle/>
          <a:p>
            <a:r>
              <a:rPr lang="en-GB" sz="2400" dirty="0">
                <a:ea typeface="+mn-lt"/>
                <a:cs typeface="+mn-lt"/>
              </a:rPr>
              <a:t>This project analyses customer reviews from an e-commerce platform to assess sentiment, identify prevalent complaints, and predict customer satisfaction. Utilizing a structured methodology, we collected and cleaned review data in Excel, stored it in a MySQL database, and conducted exploratory data analysis (EDA) and predictive modelling using Python. A Linear Regression model was trained to predict satisfaction scores, achieving an R-squared value of 0.72. Power BI dashboards were created to visualize sentiment trends, common complaints, and score distributions, revealing that late shipping and defective products are major concerns, with 78.28% of complaints linked to the word "not." Recommendations include improving logistics, enhancing quality control, and implementing a feedback loop to monitor progress, aiming to boost customer satisfaction and brand perception.</a:t>
            </a:r>
            <a:endParaRPr lang="en-US" sz="2400" dirty="0"/>
          </a:p>
          <a:p>
            <a:endParaRPr lang="en-GB" dirty="0"/>
          </a:p>
        </p:txBody>
      </p:sp>
    </p:spTree>
    <p:extLst>
      <p:ext uri="{BB962C8B-B14F-4D97-AF65-F5344CB8AC3E}">
        <p14:creationId xmlns:p14="http://schemas.microsoft.com/office/powerpoint/2010/main" val="1245289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Content Placeholder 3" descr="HD wallpaper: Big Data Analysis Abstract Concept - Light Version ...">
            <a:extLst>
              <a:ext uri="{FF2B5EF4-FFF2-40B4-BE49-F238E27FC236}">
                <a16:creationId xmlns:a16="http://schemas.microsoft.com/office/drawing/2014/main" id="{C2278E01-1F42-5472-C30C-3ACAB2EBBE31}"/>
              </a:ext>
            </a:extLst>
          </p:cNvPr>
          <p:cNvPicPr>
            <a:picLocks noChangeAspect="1"/>
          </p:cNvPicPr>
          <p:nvPr/>
        </p:nvPicPr>
        <p:blipFill>
          <a:blip r:embed="rId2"/>
          <a:srcRect t="17452" r="1" b="20015"/>
          <a:stretch/>
        </p:blipFill>
        <p:spPr>
          <a:xfrm>
            <a:off x="555170" y="481586"/>
            <a:ext cx="11087101" cy="3431928"/>
          </a:xfrm>
          <a:prstGeom prst="rect">
            <a:avLst/>
          </a:prstGeom>
        </p:spPr>
      </p:pic>
      <p:sp>
        <p:nvSpPr>
          <p:cNvPr id="8" name="Content Placeholder 7">
            <a:extLst>
              <a:ext uri="{FF2B5EF4-FFF2-40B4-BE49-F238E27FC236}">
                <a16:creationId xmlns:a16="http://schemas.microsoft.com/office/drawing/2014/main" id="{94A1BDAB-ACE6-244A-9C4E-7777D3884892}"/>
              </a:ext>
            </a:extLst>
          </p:cNvPr>
          <p:cNvSpPr>
            <a:spLocks noGrp="1"/>
          </p:cNvSpPr>
          <p:nvPr>
            <p:ph idx="1"/>
          </p:nvPr>
        </p:nvSpPr>
        <p:spPr>
          <a:xfrm>
            <a:off x="5623425" y="4333900"/>
            <a:ext cx="6030570" cy="2295582"/>
          </a:xfrm>
        </p:spPr>
        <p:txBody>
          <a:bodyPr vert="horz" lIns="91440" tIns="45720" rIns="91440" bIns="45720" rtlCol="0" anchor="t">
            <a:normAutofit lnSpcReduction="10000"/>
          </a:bodyPr>
          <a:lstStyle/>
          <a:p>
            <a:r>
              <a:rPr lang="en-US" sz="1800" dirty="0">
                <a:ea typeface="+mn-lt"/>
                <a:cs typeface="+mn-lt"/>
              </a:rPr>
              <a:t>The project leverages Python for initial data cleaning, MySQL for structured storage, Python for advanced analysis and forecasting, and Power BI for intuitive reporting. The final output includes business recommendations to address customer pain points and enhance satisfaction, supported by comprehensive data insig</a:t>
            </a:r>
            <a:r>
              <a:rPr lang="en-US" dirty="0">
                <a:ea typeface="+mn-lt"/>
                <a:cs typeface="+mn-lt"/>
              </a:rPr>
              <a:t>hts</a:t>
            </a:r>
            <a:endParaRPr lang="en-US" dirty="0"/>
          </a:p>
          <a:p>
            <a:endParaRPr lang="en-US" dirty="0"/>
          </a:p>
        </p:txBody>
      </p:sp>
    </p:spTree>
    <p:extLst>
      <p:ext uri="{BB962C8B-B14F-4D97-AF65-F5344CB8AC3E}">
        <p14:creationId xmlns:p14="http://schemas.microsoft.com/office/powerpoint/2010/main" val="3106149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F637A-E90D-B236-83C1-CFBE9386DD49}"/>
              </a:ext>
            </a:extLst>
          </p:cNvPr>
          <p:cNvSpPr>
            <a:spLocks noGrp="1"/>
          </p:cNvSpPr>
          <p:nvPr>
            <p:ph type="title"/>
          </p:nvPr>
        </p:nvSpPr>
        <p:spPr>
          <a:xfrm>
            <a:off x="525717" y="274450"/>
            <a:ext cx="4663649" cy="1219563"/>
          </a:xfrm>
        </p:spPr>
        <p:txBody>
          <a:bodyPr>
            <a:normAutofit/>
          </a:bodyPr>
          <a:lstStyle/>
          <a:p>
            <a:r>
              <a:rPr lang="en-GB" sz="4800" dirty="0"/>
              <a:t>Introduction</a:t>
            </a:r>
          </a:p>
        </p:txBody>
      </p:sp>
      <p:sp>
        <p:nvSpPr>
          <p:cNvPr id="3" name="Content Placeholder 2">
            <a:extLst>
              <a:ext uri="{FF2B5EF4-FFF2-40B4-BE49-F238E27FC236}">
                <a16:creationId xmlns:a16="http://schemas.microsoft.com/office/drawing/2014/main" id="{218FB16B-5D1E-B609-F16B-6044FD19FCF0}"/>
              </a:ext>
            </a:extLst>
          </p:cNvPr>
          <p:cNvSpPr>
            <a:spLocks noGrp="1"/>
          </p:cNvSpPr>
          <p:nvPr>
            <p:ph idx="1"/>
          </p:nvPr>
        </p:nvSpPr>
        <p:spPr>
          <a:xfrm>
            <a:off x="525717" y="1493653"/>
            <a:ext cx="4663649" cy="4540407"/>
          </a:xfrm>
        </p:spPr>
        <p:txBody>
          <a:bodyPr vert="horz" lIns="91440" tIns="45720" rIns="91440" bIns="45720" rtlCol="0" anchor="t">
            <a:noAutofit/>
          </a:bodyPr>
          <a:lstStyle/>
          <a:p>
            <a:pPr>
              <a:lnSpc>
                <a:spcPct val="100000"/>
              </a:lnSpc>
            </a:pPr>
            <a:r>
              <a:rPr lang="en-GB" sz="3200" dirty="0">
                <a:ea typeface="+mn-lt"/>
                <a:cs typeface="+mn-lt"/>
              </a:rPr>
              <a:t>T</a:t>
            </a:r>
            <a:r>
              <a:rPr lang="en-GB" sz="2000" dirty="0">
                <a:ea typeface="+mn-lt"/>
                <a:cs typeface="+mn-lt"/>
              </a:rPr>
              <a:t>his project aims to analyse customer reviews from an e-commerce platform to uncover insights into customer sentiment, identify common complaints, and predict customer satisfaction. By leveraging data collection, storage, analysis, and visualization techniques, the project provides actionable recommendations to enhance customer experience. The analysis involves structured data storage in MySQL, Python-based exploratory data analysis (EDA) and machine learning, and interactive dashboards in Power BI.</a:t>
            </a:r>
            <a:endParaRPr lang="en-US" sz="2000" dirty="0"/>
          </a:p>
        </p:txBody>
      </p:sp>
      <p:pic>
        <p:nvPicPr>
          <p:cNvPr id="4" name="Picture 3" descr="A diagram of a text segmentation&#10;&#10;AI-generated content may be incorrect.">
            <a:extLst>
              <a:ext uri="{FF2B5EF4-FFF2-40B4-BE49-F238E27FC236}">
                <a16:creationId xmlns:a16="http://schemas.microsoft.com/office/drawing/2014/main" id="{0C39A49D-BED4-39B2-80FB-6D4A3AA44B53}"/>
              </a:ext>
            </a:extLst>
          </p:cNvPr>
          <p:cNvPicPr>
            <a:picLocks noChangeAspect="1"/>
          </p:cNvPicPr>
          <p:nvPr/>
        </p:nvPicPr>
        <p:blipFill>
          <a:blip r:embed="rId2"/>
          <a:stretch>
            <a:fillRect/>
          </a:stretch>
        </p:blipFill>
        <p:spPr>
          <a:xfrm>
            <a:off x="5953780" y="816681"/>
            <a:ext cx="5701774" cy="5410770"/>
          </a:xfrm>
          <a:prstGeom prst="rect">
            <a:avLst/>
          </a:prstGeom>
        </p:spPr>
      </p:pic>
    </p:spTree>
    <p:extLst>
      <p:ext uri="{BB962C8B-B14F-4D97-AF65-F5344CB8AC3E}">
        <p14:creationId xmlns:p14="http://schemas.microsoft.com/office/powerpoint/2010/main" val="3697442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FE30A-613D-8309-E5A3-AE9AE6B9FCD9}"/>
              </a:ext>
            </a:extLst>
          </p:cNvPr>
          <p:cNvSpPr>
            <a:spLocks noGrp="1"/>
          </p:cNvSpPr>
          <p:nvPr>
            <p:ph type="title"/>
          </p:nvPr>
        </p:nvSpPr>
        <p:spPr>
          <a:xfrm>
            <a:off x="525717" y="160262"/>
            <a:ext cx="10077557" cy="969145"/>
          </a:xfrm>
        </p:spPr>
        <p:txBody>
          <a:bodyPr>
            <a:normAutofit/>
          </a:bodyPr>
          <a:lstStyle/>
          <a:p>
            <a:r>
              <a:rPr lang="en-GB" sz="5400" b="1" dirty="0"/>
              <a:t>1.Goal of the Project:</a:t>
            </a:r>
          </a:p>
        </p:txBody>
      </p:sp>
      <p:sp>
        <p:nvSpPr>
          <p:cNvPr id="3" name="Content Placeholder 2">
            <a:extLst>
              <a:ext uri="{FF2B5EF4-FFF2-40B4-BE49-F238E27FC236}">
                <a16:creationId xmlns:a16="http://schemas.microsoft.com/office/drawing/2014/main" id="{72A1C43B-8774-6ED3-8E11-8C54C6E9758F}"/>
              </a:ext>
            </a:extLst>
          </p:cNvPr>
          <p:cNvSpPr>
            <a:spLocks noGrp="1"/>
          </p:cNvSpPr>
          <p:nvPr>
            <p:ph idx="1"/>
          </p:nvPr>
        </p:nvSpPr>
        <p:spPr>
          <a:xfrm>
            <a:off x="230750" y="1489498"/>
            <a:ext cx="11810491" cy="4913270"/>
          </a:xfrm>
        </p:spPr>
        <p:txBody>
          <a:bodyPr vert="horz" lIns="91440" tIns="45720" rIns="91440" bIns="45720" rtlCol="0" anchor="t">
            <a:noAutofit/>
          </a:bodyPr>
          <a:lstStyle/>
          <a:p>
            <a:r>
              <a:rPr lang="en-GB" sz="3200" dirty="0">
                <a:ea typeface="+mn-lt"/>
                <a:cs typeface="+mn-lt"/>
              </a:rPr>
              <a:t>Identify and analyse customer complaints and brand perception.</a:t>
            </a:r>
            <a:endParaRPr lang="en-GB" sz="3200" dirty="0"/>
          </a:p>
          <a:p>
            <a:r>
              <a:rPr lang="en-GB" sz="3200" dirty="0">
                <a:ea typeface="+mn-lt"/>
                <a:cs typeface="+mn-lt"/>
              </a:rPr>
              <a:t>Predict customer satisfaction from review text using machine learning.</a:t>
            </a:r>
            <a:endParaRPr lang="en-GB" sz="3200" dirty="0"/>
          </a:p>
          <a:p>
            <a:r>
              <a:rPr lang="en-GB" sz="3200" dirty="0">
                <a:ea typeface="+mn-lt"/>
                <a:cs typeface="+mn-lt"/>
              </a:rPr>
              <a:t>Build visualizations to communicate sentiment trends and problem areas.</a:t>
            </a:r>
            <a:endParaRPr lang="en-GB" sz="3200" dirty="0"/>
          </a:p>
          <a:p>
            <a:r>
              <a:rPr lang="en-GB" sz="3200" dirty="0">
                <a:ea typeface="+mn-lt"/>
                <a:cs typeface="+mn-lt"/>
              </a:rPr>
              <a:t>Offer recommendations to improve product delivery, quality, and customer service.</a:t>
            </a:r>
            <a:endParaRPr lang="en-GB" sz="3200" dirty="0"/>
          </a:p>
          <a:p>
            <a:endParaRPr lang="en-GB" sz="3600" dirty="0"/>
          </a:p>
        </p:txBody>
      </p:sp>
    </p:spTree>
    <p:extLst>
      <p:ext uri="{BB962C8B-B14F-4D97-AF65-F5344CB8AC3E}">
        <p14:creationId xmlns:p14="http://schemas.microsoft.com/office/powerpoint/2010/main" val="743868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5CA1-E160-E3B4-7B3B-5967FEE6DADB}"/>
              </a:ext>
            </a:extLst>
          </p:cNvPr>
          <p:cNvSpPr>
            <a:spLocks noGrp="1"/>
          </p:cNvSpPr>
          <p:nvPr>
            <p:ph type="title"/>
          </p:nvPr>
        </p:nvSpPr>
        <p:spPr>
          <a:xfrm>
            <a:off x="-1821" y="1622"/>
            <a:ext cx="12188277" cy="1235371"/>
          </a:xfrm>
        </p:spPr>
        <p:txBody>
          <a:bodyPr>
            <a:normAutofit/>
          </a:bodyPr>
          <a:lstStyle/>
          <a:p>
            <a:r>
              <a:rPr lang="en-GB" sz="4400" b="1" dirty="0"/>
              <a:t>2. Data Overview:</a:t>
            </a:r>
          </a:p>
        </p:txBody>
      </p:sp>
      <p:sp>
        <p:nvSpPr>
          <p:cNvPr id="3" name="Content Placeholder 2">
            <a:extLst>
              <a:ext uri="{FF2B5EF4-FFF2-40B4-BE49-F238E27FC236}">
                <a16:creationId xmlns:a16="http://schemas.microsoft.com/office/drawing/2014/main" id="{9EACDF7C-7FF1-E2DB-1DE7-B3B8B9EC2B36}"/>
              </a:ext>
            </a:extLst>
          </p:cNvPr>
          <p:cNvSpPr>
            <a:spLocks noGrp="1"/>
          </p:cNvSpPr>
          <p:nvPr>
            <p:ph idx="1"/>
          </p:nvPr>
        </p:nvSpPr>
        <p:spPr>
          <a:xfrm>
            <a:off x="-1821" y="1366217"/>
            <a:ext cx="12175420" cy="5490726"/>
          </a:xfrm>
        </p:spPr>
        <p:txBody>
          <a:bodyPr vert="horz" lIns="91440" tIns="45720" rIns="91440" bIns="45720" rtlCol="0" anchor="t">
            <a:noAutofit/>
          </a:bodyPr>
          <a:lstStyle/>
          <a:p>
            <a:r>
              <a:rPr lang="en-GB" sz="3600" dirty="0">
                <a:latin typeface="Aptos Light"/>
                <a:ea typeface="+mn-lt"/>
                <a:cs typeface="+mn-lt"/>
              </a:rPr>
              <a:t>The dataset includes 1,000 customer reviews from an e-commerce platform with the following fields:</a:t>
            </a:r>
            <a:endParaRPr lang="en-GB" sz="3600">
              <a:latin typeface="Aptos Light"/>
              <a:cs typeface="Times New Roman"/>
            </a:endParaRPr>
          </a:p>
          <a:p>
            <a:r>
              <a:rPr lang="en-GB" sz="3600" b="1" dirty="0">
                <a:latin typeface="Aptos Light"/>
                <a:ea typeface="+mn-lt"/>
                <a:cs typeface="+mn-lt"/>
              </a:rPr>
              <a:t>Product Details</a:t>
            </a:r>
            <a:r>
              <a:rPr lang="en-GB" sz="3600" dirty="0">
                <a:latin typeface="Aptos Light"/>
                <a:ea typeface="+mn-lt"/>
                <a:cs typeface="+mn-lt"/>
              </a:rPr>
              <a:t>: name, brand, categories</a:t>
            </a:r>
            <a:endParaRPr lang="en-GB" sz="3600">
              <a:latin typeface="Aptos Light"/>
              <a:cs typeface="Times New Roman"/>
            </a:endParaRPr>
          </a:p>
          <a:p>
            <a:r>
              <a:rPr lang="en-GB" sz="3600" b="1" dirty="0">
                <a:latin typeface="Aptos Light"/>
                <a:ea typeface="+mn-lt"/>
                <a:cs typeface="+mn-lt"/>
              </a:rPr>
              <a:t>Review Details</a:t>
            </a:r>
            <a:r>
              <a:rPr lang="en-GB" sz="3600" dirty="0">
                <a:latin typeface="Aptos Light"/>
                <a:ea typeface="+mn-lt"/>
                <a:cs typeface="+mn-lt"/>
              </a:rPr>
              <a:t>: title, review text, rating, date</a:t>
            </a:r>
            <a:endParaRPr lang="en-GB" sz="3600">
              <a:latin typeface="Aptos Light"/>
              <a:cs typeface="Times New Roman"/>
            </a:endParaRPr>
          </a:p>
          <a:p>
            <a:r>
              <a:rPr lang="en-GB" sz="3600" b="1" dirty="0">
                <a:latin typeface="Aptos Light"/>
                <a:ea typeface="+mn-lt"/>
                <a:cs typeface="+mn-lt"/>
              </a:rPr>
              <a:t>Complaint Keywords</a:t>
            </a:r>
            <a:r>
              <a:rPr lang="en-GB" sz="3600" dirty="0">
                <a:latin typeface="Aptos Light"/>
                <a:ea typeface="+mn-lt"/>
                <a:cs typeface="+mn-lt"/>
              </a:rPr>
              <a:t>: extracted through sentiment analysis</a:t>
            </a:r>
            <a:endParaRPr lang="en-GB" sz="3600">
              <a:latin typeface="Aptos Light"/>
              <a:cs typeface="Times New Roman"/>
            </a:endParaRPr>
          </a:p>
          <a:p>
            <a:r>
              <a:rPr lang="en-GB" sz="3600" b="1" dirty="0">
                <a:latin typeface="Aptos Light"/>
                <a:ea typeface="+mn-lt"/>
                <a:cs typeface="+mn-lt"/>
              </a:rPr>
              <a:t>Timestamps</a:t>
            </a:r>
            <a:r>
              <a:rPr lang="en-GB" sz="3600" dirty="0">
                <a:latin typeface="Aptos Light"/>
                <a:ea typeface="+mn-lt"/>
                <a:cs typeface="+mn-lt"/>
              </a:rPr>
              <a:t>: review submission dates</a:t>
            </a:r>
            <a:endParaRPr lang="en-GB" sz="3600" dirty="0">
              <a:latin typeface="Aptos Light"/>
            </a:endParaRPr>
          </a:p>
          <a:p>
            <a:endParaRPr lang="en-GB" dirty="0"/>
          </a:p>
        </p:txBody>
      </p:sp>
    </p:spTree>
    <p:extLst>
      <p:ext uri="{BB962C8B-B14F-4D97-AF65-F5344CB8AC3E}">
        <p14:creationId xmlns:p14="http://schemas.microsoft.com/office/powerpoint/2010/main" val="3002284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70E353-A2AD-3B6C-8A54-4A8B938C73D1}"/>
              </a:ext>
            </a:extLst>
          </p:cNvPr>
          <p:cNvSpPr>
            <a:spLocks noGrp="1"/>
          </p:cNvSpPr>
          <p:nvPr>
            <p:ph type="title"/>
          </p:nvPr>
        </p:nvSpPr>
        <p:spPr>
          <a:xfrm>
            <a:off x="158270" y="158084"/>
            <a:ext cx="11162622" cy="1069283"/>
          </a:xfrm>
        </p:spPr>
        <p:txBody>
          <a:bodyPr>
            <a:normAutofit/>
          </a:bodyPr>
          <a:lstStyle/>
          <a:p>
            <a:r>
              <a:rPr lang="en-GB" sz="4000" b="1" dirty="0"/>
              <a:t>3. Data Cleaning and Preparation:</a:t>
            </a:r>
          </a:p>
        </p:txBody>
      </p:sp>
      <p:sp>
        <p:nvSpPr>
          <p:cNvPr id="6" name="Content Placeholder 5">
            <a:extLst>
              <a:ext uri="{FF2B5EF4-FFF2-40B4-BE49-F238E27FC236}">
                <a16:creationId xmlns:a16="http://schemas.microsoft.com/office/drawing/2014/main" id="{DDD4EBB1-67AD-8C1C-7F40-0B5ABE0C358D}"/>
              </a:ext>
            </a:extLst>
          </p:cNvPr>
          <p:cNvSpPr>
            <a:spLocks noGrp="1"/>
          </p:cNvSpPr>
          <p:nvPr>
            <p:ph idx="1"/>
          </p:nvPr>
        </p:nvSpPr>
        <p:spPr>
          <a:xfrm>
            <a:off x="164986" y="1568049"/>
            <a:ext cx="11155286" cy="4997657"/>
          </a:xfrm>
        </p:spPr>
        <p:txBody>
          <a:bodyPr vert="horz" lIns="91440" tIns="45720" rIns="91440" bIns="45720" rtlCol="0" anchor="t">
            <a:noAutofit/>
          </a:bodyPr>
          <a:lstStyle/>
          <a:p>
            <a:r>
              <a:rPr lang="en-GB" sz="4000" dirty="0">
                <a:ea typeface="+mn-lt"/>
                <a:cs typeface="+mn-lt"/>
              </a:rPr>
              <a:t>Removed duplicates and irrelevant entries</a:t>
            </a:r>
            <a:endParaRPr lang="en-GB" sz="4000"/>
          </a:p>
          <a:p>
            <a:r>
              <a:rPr lang="en-GB" sz="4000" dirty="0">
                <a:ea typeface="+mn-lt"/>
                <a:cs typeface="+mn-lt"/>
              </a:rPr>
              <a:t>Handled missing values in titles and dates</a:t>
            </a:r>
            <a:endParaRPr lang="en-GB" sz="4000"/>
          </a:p>
          <a:p>
            <a:r>
              <a:rPr lang="en-GB" sz="4000" dirty="0">
                <a:ea typeface="+mn-lt"/>
                <a:cs typeface="+mn-lt"/>
              </a:rPr>
              <a:t>Standardized textual formats</a:t>
            </a:r>
            <a:endParaRPr lang="en-GB" sz="4000"/>
          </a:p>
          <a:p>
            <a:r>
              <a:rPr lang="en-GB" sz="4000" dirty="0">
                <a:ea typeface="+mn-lt"/>
                <a:cs typeface="+mn-lt"/>
              </a:rPr>
              <a:t>Parsed timestamps to datetime</a:t>
            </a:r>
            <a:endParaRPr lang="en-GB" sz="4000"/>
          </a:p>
          <a:p>
            <a:r>
              <a:rPr lang="en-GB" sz="4000" dirty="0">
                <a:ea typeface="+mn-lt"/>
                <a:cs typeface="+mn-lt"/>
              </a:rPr>
              <a:t>Cleaned review text: lowercasing, punctuation removal, stop word filtering</a:t>
            </a:r>
            <a:endParaRPr lang="en-GB" sz="3200" dirty="0"/>
          </a:p>
          <a:p>
            <a:endParaRPr lang="en-GB" dirty="0"/>
          </a:p>
        </p:txBody>
      </p:sp>
    </p:spTree>
    <p:extLst>
      <p:ext uri="{BB962C8B-B14F-4D97-AF65-F5344CB8AC3E}">
        <p14:creationId xmlns:p14="http://schemas.microsoft.com/office/powerpoint/2010/main" val="4232966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F37F7-E32F-8F8A-27FC-D06D9B9D03E6}"/>
              </a:ext>
            </a:extLst>
          </p:cNvPr>
          <p:cNvSpPr>
            <a:spLocks noGrp="1"/>
          </p:cNvSpPr>
          <p:nvPr>
            <p:ph type="title"/>
          </p:nvPr>
        </p:nvSpPr>
        <p:spPr>
          <a:xfrm>
            <a:off x="281173" y="194955"/>
            <a:ext cx="11039719" cy="1081573"/>
          </a:xfrm>
        </p:spPr>
        <p:txBody>
          <a:bodyPr>
            <a:normAutofit/>
          </a:bodyPr>
          <a:lstStyle/>
          <a:p>
            <a:r>
              <a:rPr lang="en-GB" sz="3600" b="1" dirty="0"/>
              <a:t>4. Exploratory Data Analysis:</a:t>
            </a:r>
          </a:p>
        </p:txBody>
      </p:sp>
      <p:sp>
        <p:nvSpPr>
          <p:cNvPr id="4" name="Content Placeholder 3">
            <a:extLst>
              <a:ext uri="{FF2B5EF4-FFF2-40B4-BE49-F238E27FC236}">
                <a16:creationId xmlns:a16="http://schemas.microsoft.com/office/drawing/2014/main" id="{C711BEBE-43B1-E050-A8C9-50ED2B7D3E3B}"/>
              </a:ext>
            </a:extLst>
          </p:cNvPr>
          <p:cNvSpPr>
            <a:spLocks noGrp="1"/>
          </p:cNvSpPr>
          <p:nvPr>
            <p:ph idx="1"/>
          </p:nvPr>
        </p:nvSpPr>
        <p:spPr>
          <a:xfrm>
            <a:off x="287889" y="1285372"/>
            <a:ext cx="11880414" cy="5378656"/>
          </a:xfrm>
        </p:spPr>
        <p:txBody>
          <a:bodyPr vert="horz" lIns="91440" tIns="45720" rIns="91440" bIns="45720" rtlCol="0" anchor="t">
            <a:normAutofit/>
          </a:bodyPr>
          <a:lstStyle/>
          <a:p>
            <a:r>
              <a:rPr lang="en-GB" sz="2800" dirty="0">
                <a:ea typeface="+mn-lt"/>
                <a:cs typeface="+mn-lt"/>
              </a:rPr>
              <a:t>Using </a:t>
            </a:r>
            <a:r>
              <a:rPr lang="en-GB" sz="2800" b="1" dirty="0">
                <a:ea typeface="+mn-lt"/>
                <a:cs typeface="+mn-lt"/>
              </a:rPr>
              <a:t>Python (Pandas, NLTK, Seaborn)</a:t>
            </a:r>
            <a:r>
              <a:rPr lang="en-GB" sz="2800" dirty="0">
                <a:ea typeface="+mn-lt"/>
                <a:cs typeface="+mn-lt"/>
              </a:rPr>
              <a:t>:</a:t>
            </a:r>
            <a:endParaRPr lang="en-GB" sz="2800"/>
          </a:p>
          <a:p>
            <a:r>
              <a:rPr lang="en-GB" sz="2800" b="1" dirty="0">
                <a:ea typeface="+mn-lt"/>
                <a:cs typeface="+mn-lt"/>
              </a:rPr>
              <a:t>Text Preprocessing</a:t>
            </a:r>
            <a:r>
              <a:rPr lang="en-GB" sz="2800" dirty="0">
                <a:ea typeface="+mn-lt"/>
                <a:cs typeface="+mn-lt"/>
              </a:rPr>
              <a:t>: tokenization, stop-word removal, TF-IDF extraction</a:t>
            </a:r>
            <a:endParaRPr lang="en-GB" sz="2800" dirty="0"/>
          </a:p>
          <a:p>
            <a:r>
              <a:rPr lang="en-GB" sz="2800" b="1" dirty="0">
                <a:ea typeface="+mn-lt"/>
                <a:cs typeface="+mn-lt"/>
              </a:rPr>
              <a:t>Sentiment Trends</a:t>
            </a:r>
            <a:r>
              <a:rPr lang="en-GB" sz="2800" dirty="0">
                <a:ea typeface="+mn-lt"/>
                <a:cs typeface="+mn-lt"/>
              </a:rPr>
              <a:t>: keywords like “not,” “slow,” and “bad” were frequent in negative reviews</a:t>
            </a:r>
            <a:endParaRPr lang="en-GB" sz="2800" dirty="0"/>
          </a:p>
          <a:p>
            <a:r>
              <a:rPr lang="en-GB" sz="2800" b="1" dirty="0">
                <a:ea typeface="+mn-lt"/>
                <a:cs typeface="+mn-lt"/>
              </a:rPr>
              <a:t>Top Positive Words</a:t>
            </a:r>
            <a:r>
              <a:rPr lang="en-GB" sz="2800" dirty="0">
                <a:ea typeface="+mn-lt"/>
                <a:cs typeface="+mn-lt"/>
              </a:rPr>
              <a:t>: “value,” “quality,” and “fast delivery”</a:t>
            </a:r>
            <a:endParaRPr lang="en-GB" sz="2800"/>
          </a:p>
          <a:p>
            <a:r>
              <a:rPr lang="en-GB" sz="2800" b="1" dirty="0">
                <a:ea typeface="+mn-lt"/>
                <a:cs typeface="+mn-lt"/>
              </a:rPr>
              <a:t>Top Negative Words</a:t>
            </a:r>
            <a:r>
              <a:rPr lang="en-GB" sz="2800" dirty="0">
                <a:ea typeface="+mn-lt"/>
                <a:cs typeface="+mn-lt"/>
              </a:rPr>
              <a:t>: “late,” “defective,” and “packaging”</a:t>
            </a:r>
            <a:endParaRPr lang="en-GB" sz="2800"/>
          </a:p>
          <a:p>
            <a:r>
              <a:rPr lang="en-GB" sz="2800" dirty="0">
                <a:ea typeface="+mn-lt"/>
                <a:cs typeface="+mn-lt"/>
              </a:rPr>
              <a:t>Visualizations highlighted patterns across brands, review dates, and complaint categories.</a:t>
            </a:r>
            <a:endParaRPr lang="en-GB" sz="2800" dirty="0"/>
          </a:p>
          <a:p>
            <a:endParaRPr lang="en-GB" dirty="0"/>
          </a:p>
          <a:p>
            <a:endParaRPr lang="en-GB" dirty="0"/>
          </a:p>
        </p:txBody>
      </p:sp>
    </p:spTree>
    <p:extLst>
      <p:ext uri="{BB962C8B-B14F-4D97-AF65-F5344CB8AC3E}">
        <p14:creationId xmlns:p14="http://schemas.microsoft.com/office/powerpoint/2010/main" val="584018523"/>
      </p:ext>
    </p:extLst>
  </p:cSld>
  <p:clrMapOvr>
    <a:masterClrMapping/>
  </p:clrMapOvr>
</p:sld>
</file>

<file path=ppt/theme/theme1.xml><?xml version="1.0" encoding="utf-8"?>
<a:theme xmlns:a="http://schemas.openxmlformats.org/drawingml/2006/main" name="BohoVogueVTI">
  <a:themeElements>
    <a:clrScheme name="BohoVogueVTI">
      <a:dk1>
        <a:sysClr val="windowText" lastClr="000000"/>
      </a:dk1>
      <a:lt1>
        <a:sysClr val="window" lastClr="FFFFFF"/>
      </a:lt1>
      <a:dk2>
        <a:srgbClr val="35403A"/>
      </a:dk2>
      <a:lt2>
        <a:srgbClr val="F1EFEB"/>
      </a:lt2>
      <a:accent1>
        <a:srgbClr val="9E8B50"/>
      </a:accent1>
      <a:accent2>
        <a:srgbClr val="D5966B"/>
      </a:accent2>
      <a:accent3>
        <a:srgbClr val="9BA6BB"/>
      </a:accent3>
      <a:accent4>
        <a:srgbClr val="869880"/>
      </a:accent4>
      <a:accent5>
        <a:srgbClr val="588267"/>
      </a:accent5>
      <a:accent6>
        <a:srgbClr val="B89C46"/>
      </a:accent6>
      <a:hlink>
        <a:srgbClr val="C77138"/>
      </a:hlink>
      <a:folHlink>
        <a:srgbClr val="589374"/>
      </a:folHlink>
    </a:clrScheme>
    <a:fontScheme name="BohoVogueVTI">
      <a:majorFont>
        <a:latin typeface="Walbaum Display"/>
        <a:ea typeface=""/>
        <a:cs typeface=""/>
      </a:majorFont>
      <a:minorFont>
        <a:latin typeface="Aptos Light"/>
        <a:ea typeface=""/>
        <a:cs typeface=""/>
      </a:minorFont>
    </a:fontScheme>
    <a:fmtScheme name="BohoVogue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ohoVogueVTI" id="{587E0025-A466-4551-A341-1A9F570FDF06}" vid="{F615CBBD-D1BB-4663-887F-92A47C7C6AB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BohoVogueVTI</vt:lpstr>
      <vt:lpstr>Customer Sentiment Analysis on  E-commerce Reviews</vt:lpstr>
      <vt:lpstr>Table Contents:</vt:lpstr>
      <vt:lpstr>Abstract</vt:lpstr>
      <vt:lpstr>PowerPoint Presentation</vt:lpstr>
      <vt:lpstr>Introduction</vt:lpstr>
      <vt:lpstr>1.Goal of the Project:</vt:lpstr>
      <vt:lpstr>2. Data Overview:</vt:lpstr>
      <vt:lpstr>3. Data Cleaning and Preparation:</vt:lpstr>
      <vt:lpstr>4. Exploratory Data Analysis:</vt:lpstr>
      <vt:lpstr>5. Predictive Modelling:</vt:lpstr>
      <vt:lpstr>6. Data Visualizations and Dashboards:</vt:lpstr>
      <vt:lpstr>Methods and Literature Overview</vt:lpstr>
      <vt:lpstr>Data Collection and Preparation</vt:lpstr>
      <vt:lpstr>Data Storage in MYSQL</vt:lpstr>
      <vt:lpstr>Exploratory Data Analysis(EDA) with Python</vt:lpstr>
      <vt:lpstr>Predictive Analysis Using Machine Learning</vt:lpstr>
      <vt:lpstr>Data Visualization</vt:lpstr>
      <vt:lpstr>PowerPoint Presentation</vt:lpstr>
      <vt:lpstr>PowerPoint Presentation</vt:lpstr>
      <vt:lpstr>PowerPoint Presentation</vt:lpstr>
      <vt:lpstr>Sentiment Score Distribution</vt:lpstr>
      <vt:lpstr>Average Sentiment Score By Product</vt:lpstr>
      <vt:lpstr>Common Complaint Words in Reviews</vt:lpstr>
      <vt:lpstr>Sentiment score distribution</vt:lpstr>
      <vt:lpstr>Top 10 Words with Negative Reviews</vt:lpstr>
      <vt:lpstr>PowerPoint Presentation</vt:lpstr>
      <vt:lpstr>Report and Recommendation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1846</cp:revision>
  <dcterms:created xsi:type="dcterms:W3CDTF">2025-05-01T05:34:01Z</dcterms:created>
  <dcterms:modified xsi:type="dcterms:W3CDTF">2025-05-15T04:50:23Z</dcterms:modified>
</cp:coreProperties>
</file>