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2"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2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025" autoAdjust="0"/>
    <p:restoredTop sz="94660"/>
  </p:normalViewPr>
  <p:slideViewPr>
    <p:cSldViewPr snapToGrid="0">
      <p:cViewPr varScale="1">
        <p:scale>
          <a:sx n="72" d="100"/>
          <a:sy n="72" d="100"/>
        </p:scale>
        <p:origin x="206"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11A6662E-FAF4-44BC-88B5-85A7CBFB6D30}" type="datetime1">
              <a:rPr lang="en-US" smtClean="0"/>
              <a:pPr/>
              <a:t>10/14/2024</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a:solidFill>
                <a:schemeClr val="tx1">
                  <a:alpha val="60000"/>
                </a:schemeClr>
              </a:solidFill>
            </a:endParaRPr>
          </a:p>
        </p:txBody>
      </p:sp>
      <p:sp>
        <p:nvSpPr>
          <p:cNvPr id="6" name="Slide Number Placeholder 5"/>
          <p:cNvSpPr>
            <a:spLocks noGrp="1"/>
          </p:cNvSpPr>
          <p:nvPr>
            <p:ph type="sldNum" sz="quarter" idx="12"/>
          </p:nvPr>
        </p:nvSpPr>
        <p:spPr>
          <a:xfrm>
            <a:off x="9896911" y="5410199"/>
            <a:ext cx="771089" cy="365125"/>
          </a:xfrm>
        </p:spPr>
        <p:txBody>
          <a:bodyPr/>
          <a:lstStyle/>
          <a:p>
            <a:fld id="{73B850FF-6169-4056-8077-06FFA93A5366}" type="slidenum">
              <a:rPr lang="en-US" smtClean="0"/>
              <a:pPr/>
              <a:t>‹#›</a:t>
            </a:fld>
            <a:endParaRPr lang="en-US"/>
          </a:p>
        </p:txBody>
      </p:sp>
    </p:spTree>
    <p:extLst>
      <p:ext uri="{BB962C8B-B14F-4D97-AF65-F5344CB8AC3E}">
        <p14:creationId xmlns:p14="http://schemas.microsoft.com/office/powerpoint/2010/main" val="1715860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7E0CF6C-748E-4B7A-BC8B-3011EF78ED13}" type="datetime1">
              <a:rPr lang="en-US" smtClean="0"/>
              <a:pPr/>
              <a:t>10/14/2024</a:t>
            </a:fld>
            <a:endParaRPr lang="en-US" dirty="0"/>
          </a:p>
        </p:txBody>
      </p:sp>
      <p:sp>
        <p:nvSpPr>
          <p:cNvPr id="6" name="Footer Placeholder 5"/>
          <p:cNvSpPr>
            <a:spLocks noGrp="1"/>
          </p:cNvSpPr>
          <p:nvPr>
            <p:ph type="ftr" sz="quarter" idx="11"/>
          </p:nvPr>
        </p:nvSpPr>
        <p:spPr/>
        <p:txBody>
          <a:bodyPr/>
          <a:lstStyle/>
          <a:p>
            <a:endParaRPr lang="en-US" dirty="0">
              <a:solidFill>
                <a:schemeClr val="tx1">
                  <a:alpha val="60000"/>
                </a:schemeClr>
              </a:solidFill>
            </a:endParaRPr>
          </a:p>
        </p:txBody>
      </p:sp>
      <p:sp>
        <p:nvSpPr>
          <p:cNvPr id="7" name="Slide Number Placeholder 6"/>
          <p:cNvSpPr>
            <a:spLocks noGrp="1"/>
          </p:cNvSpPr>
          <p:nvPr>
            <p:ph type="sldNum" sz="quarter" idx="12"/>
          </p:nvPr>
        </p:nvSpPr>
        <p:spPr/>
        <p:txBody>
          <a:bodyPr/>
          <a:lstStyle/>
          <a:p>
            <a:fld id="{73B850FF-6169-4056-8077-06FFA93A5366}" type="slidenum">
              <a:rPr lang="en-US" smtClean="0"/>
              <a:pPr/>
              <a:t>‹#›</a:t>
            </a:fld>
            <a:endParaRPr lang="en-US" dirty="0"/>
          </a:p>
        </p:txBody>
      </p:sp>
    </p:spTree>
    <p:extLst>
      <p:ext uri="{BB962C8B-B14F-4D97-AF65-F5344CB8AC3E}">
        <p14:creationId xmlns:p14="http://schemas.microsoft.com/office/powerpoint/2010/main" val="919442930"/>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7E0CF6C-748E-4B7A-BC8B-3011EF78ED13}" type="datetime1">
              <a:rPr lang="en-US" smtClean="0"/>
              <a:pPr/>
              <a:t>10/14/2024</a:t>
            </a:fld>
            <a:endParaRPr lang="en-US" dirty="0"/>
          </a:p>
        </p:txBody>
      </p:sp>
      <p:sp>
        <p:nvSpPr>
          <p:cNvPr id="6" name="Footer Placeholder 5"/>
          <p:cNvSpPr>
            <a:spLocks noGrp="1"/>
          </p:cNvSpPr>
          <p:nvPr>
            <p:ph type="ftr" sz="quarter" idx="11"/>
          </p:nvPr>
        </p:nvSpPr>
        <p:spPr/>
        <p:txBody>
          <a:bodyPr/>
          <a:lstStyle/>
          <a:p>
            <a:endParaRPr lang="en-US" dirty="0">
              <a:solidFill>
                <a:schemeClr val="tx1">
                  <a:alpha val="60000"/>
                </a:schemeClr>
              </a:solidFill>
            </a:endParaRPr>
          </a:p>
        </p:txBody>
      </p:sp>
      <p:sp>
        <p:nvSpPr>
          <p:cNvPr id="7" name="Slide Number Placeholder 6"/>
          <p:cNvSpPr>
            <a:spLocks noGrp="1"/>
          </p:cNvSpPr>
          <p:nvPr>
            <p:ph type="sldNum" sz="quarter" idx="12"/>
          </p:nvPr>
        </p:nvSpPr>
        <p:spPr/>
        <p:txBody>
          <a:bodyPr/>
          <a:lstStyle/>
          <a:p>
            <a:fld id="{73B850FF-6169-4056-8077-06FFA93A5366}" type="slidenum">
              <a:rPr lang="en-US" smtClean="0"/>
              <a:pPr/>
              <a:t>‹#›</a:t>
            </a:fld>
            <a:endParaRPr lang="en-US" dirty="0"/>
          </a:p>
        </p:txBody>
      </p:sp>
    </p:spTree>
    <p:extLst>
      <p:ext uri="{BB962C8B-B14F-4D97-AF65-F5344CB8AC3E}">
        <p14:creationId xmlns:p14="http://schemas.microsoft.com/office/powerpoint/2010/main" val="4020929026"/>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7E0CF6C-748E-4B7A-BC8B-3011EF78ED13}" type="datetime1">
              <a:rPr lang="en-US" smtClean="0"/>
              <a:pPr/>
              <a:t>10/14/2024</a:t>
            </a:fld>
            <a:endParaRPr lang="en-US" dirty="0"/>
          </a:p>
        </p:txBody>
      </p:sp>
      <p:sp>
        <p:nvSpPr>
          <p:cNvPr id="6" name="Footer Placeholder 5"/>
          <p:cNvSpPr>
            <a:spLocks noGrp="1"/>
          </p:cNvSpPr>
          <p:nvPr>
            <p:ph type="ftr" sz="quarter" idx="11"/>
          </p:nvPr>
        </p:nvSpPr>
        <p:spPr/>
        <p:txBody>
          <a:bodyPr/>
          <a:lstStyle/>
          <a:p>
            <a:endParaRPr lang="en-US" dirty="0">
              <a:solidFill>
                <a:schemeClr val="tx1">
                  <a:alpha val="60000"/>
                </a:schemeClr>
              </a:solidFill>
            </a:endParaRPr>
          </a:p>
        </p:txBody>
      </p:sp>
      <p:sp>
        <p:nvSpPr>
          <p:cNvPr id="7" name="Slide Number Placeholder 6"/>
          <p:cNvSpPr>
            <a:spLocks noGrp="1"/>
          </p:cNvSpPr>
          <p:nvPr>
            <p:ph type="sldNum" sz="quarter" idx="12"/>
          </p:nvPr>
        </p:nvSpPr>
        <p:spPr/>
        <p:txBody>
          <a:bodyPr/>
          <a:lstStyle/>
          <a:p>
            <a:fld id="{73B850FF-6169-4056-8077-06FFA93A5366}" type="slidenum">
              <a:rPr lang="en-US" smtClean="0"/>
              <a:pPr/>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710640911"/>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7E0CF6C-748E-4B7A-BC8B-3011EF78ED13}" type="datetime1">
              <a:rPr lang="en-US" smtClean="0"/>
              <a:pPr/>
              <a:t>10/14/2024</a:t>
            </a:fld>
            <a:endParaRPr lang="en-US" dirty="0"/>
          </a:p>
        </p:txBody>
      </p:sp>
      <p:sp>
        <p:nvSpPr>
          <p:cNvPr id="6" name="Footer Placeholder 5"/>
          <p:cNvSpPr>
            <a:spLocks noGrp="1"/>
          </p:cNvSpPr>
          <p:nvPr>
            <p:ph type="ftr" sz="quarter" idx="11"/>
          </p:nvPr>
        </p:nvSpPr>
        <p:spPr/>
        <p:txBody>
          <a:bodyPr/>
          <a:lstStyle/>
          <a:p>
            <a:endParaRPr lang="en-US" dirty="0">
              <a:solidFill>
                <a:schemeClr val="tx1">
                  <a:alpha val="60000"/>
                </a:schemeClr>
              </a:solidFill>
            </a:endParaRPr>
          </a:p>
        </p:txBody>
      </p:sp>
      <p:sp>
        <p:nvSpPr>
          <p:cNvPr id="7" name="Slide Number Placeholder 6"/>
          <p:cNvSpPr>
            <a:spLocks noGrp="1"/>
          </p:cNvSpPr>
          <p:nvPr>
            <p:ph type="sldNum" sz="quarter" idx="12"/>
          </p:nvPr>
        </p:nvSpPr>
        <p:spPr/>
        <p:txBody>
          <a:bodyPr/>
          <a:lstStyle/>
          <a:p>
            <a:fld id="{73B850FF-6169-4056-8077-06FFA93A5366}" type="slidenum">
              <a:rPr lang="en-US" smtClean="0"/>
              <a:pPr/>
              <a:t>‹#›</a:t>
            </a:fld>
            <a:endParaRPr lang="en-US" dirty="0"/>
          </a:p>
        </p:txBody>
      </p:sp>
    </p:spTree>
    <p:extLst>
      <p:ext uri="{BB962C8B-B14F-4D97-AF65-F5344CB8AC3E}">
        <p14:creationId xmlns:p14="http://schemas.microsoft.com/office/powerpoint/2010/main" val="328723162"/>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7E0CF6C-748E-4B7A-BC8B-3011EF78ED13}" type="datetime1">
              <a:rPr lang="en-US" smtClean="0"/>
              <a:pPr/>
              <a:t>10/14/2024</a:t>
            </a:fld>
            <a:endParaRPr lang="en-US" dirty="0"/>
          </a:p>
        </p:txBody>
      </p:sp>
      <p:sp>
        <p:nvSpPr>
          <p:cNvPr id="4" name="Footer Placeholder 3"/>
          <p:cNvSpPr>
            <a:spLocks noGrp="1"/>
          </p:cNvSpPr>
          <p:nvPr>
            <p:ph type="ftr" sz="quarter" idx="11"/>
          </p:nvPr>
        </p:nvSpPr>
        <p:spPr/>
        <p:txBody>
          <a:bodyPr/>
          <a:lstStyle/>
          <a:p>
            <a:endParaRPr lang="en-US" dirty="0">
              <a:solidFill>
                <a:schemeClr val="tx1">
                  <a:alpha val="60000"/>
                </a:schemeClr>
              </a:solidFill>
            </a:endParaRPr>
          </a:p>
        </p:txBody>
      </p:sp>
      <p:sp>
        <p:nvSpPr>
          <p:cNvPr id="5" name="Slide Number Placeholder 4"/>
          <p:cNvSpPr>
            <a:spLocks noGrp="1"/>
          </p:cNvSpPr>
          <p:nvPr>
            <p:ph type="sldNum" sz="quarter" idx="12"/>
          </p:nvPr>
        </p:nvSpPr>
        <p:spPr/>
        <p:txBody>
          <a:bodyPr/>
          <a:lstStyle/>
          <a:p>
            <a:fld id="{73B850FF-6169-4056-8077-06FFA93A5366}" type="slidenum">
              <a:rPr lang="en-US" smtClean="0"/>
              <a:pPr/>
              <a:t>‹#›</a:t>
            </a:fld>
            <a:endParaRPr lang="en-US" dirty="0"/>
          </a:p>
        </p:txBody>
      </p:sp>
    </p:spTree>
    <p:extLst>
      <p:ext uri="{BB962C8B-B14F-4D97-AF65-F5344CB8AC3E}">
        <p14:creationId xmlns:p14="http://schemas.microsoft.com/office/powerpoint/2010/main" val="2618234036"/>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7E0CF6C-748E-4B7A-BC8B-3011EF78ED13}" type="datetime1">
              <a:rPr lang="en-US" smtClean="0"/>
              <a:pPr/>
              <a:t>10/14/2024</a:t>
            </a:fld>
            <a:endParaRPr lang="en-US" dirty="0"/>
          </a:p>
        </p:txBody>
      </p:sp>
      <p:sp>
        <p:nvSpPr>
          <p:cNvPr id="4" name="Footer Placeholder 3"/>
          <p:cNvSpPr>
            <a:spLocks noGrp="1"/>
          </p:cNvSpPr>
          <p:nvPr>
            <p:ph type="ftr" sz="quarter" idx="11"/>
          </p:nvPr>
        </p:nvSpPr>
        <p:spPr/>
        <p:txBody>
          <a:bodyPr/>
          <a:lstStyle/>
          <a:p>
            <a:endParaRPr lang="en-US" dirty="0">
              <a:solidFill>
                <a:schemeClr val="tx1">
                  <a:alpha val="60000"/>
                </a:schemeClr>
              </a:solidFill>
            </a:endParaRPr>
          </a:p>
        </p:txBody>
      </p:sp>
      <p:sp>
        <p:nvSpPr>
          <p:cNvPr id="5" name="Slide Number Placeholder 4"/>
          <p:cNvSpPr>
            <a:spLocks noGrp="1"/>
          </p:cNvSpPr>
          <p:nvPr>
            <p:ph type="sldNum" sz="quarter" idx="12"/>
          </p:nvPr>
        </p:nvSpPr>
        <p:spPr/>
        <p:txBody>
          <a:bodyPr/>
          <a:lstStyle/>
          <a:p>
            <a:fld id="{73B850FF-6169-4056-8077-06FFA93A5366}" type="slidenum">
              <a:rPr lang="en-US" smtClean="0"/>
              <a:pPr/>
              <a:t>‹#›</a:t>
            </a:fld>
            <a:endParaRPr lang="en-US" dirty="0"/>
          </a:p>
        </p:txBody>
      </p:sp>
    </p:spTree>
    <p:extLst>
      <p:ext uri="{BB962C8B-B14F-4D97-AF65-F5344CB8AC3E}">
        <p14:creationId xmlns:p14="http://schemas.microsoft.com/office/powerpoint/2010/main" val="1483841175"/>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559632-1575-4E14-B53B-3DC3D5ED3947}" type="datetime1">
              <a:rPr lang="en-US" smtClean="0"/>
              <a:t>10/14/2024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87100330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C4A6868-2568-4CC9-B302-F37117B01A6E}" type="datetime1">
              <a:rPr lang="en-US" smtClean="0"/>
              <a:t>10/14/2024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8185330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055F08A-1E71-4B2B-BB49-E743F2903911}" type="datetime1">
              <a:rPr lang="en-US" smtClean="0"/>
              <a:t>10/14/2024</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374606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5417D9E-721A-44BB-8863-9873FE64DA75}" type="datetime1">
              <a:rPr lang="en-US" smtClean="0"/>
              <a:t>10/14/2024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3775992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F31DA2F-80B8-49CF-99FB-5ABCA53A607A}" type="datetime1">
              <a:rPr lang="en-US" smtClean="0"/>
              <a:t>10/14/2024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7517351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8852172-E6C9-4B6C-929A-A9DE3837BBF1}" type="datetime1">
              <a:rPr lang="en-US" smtClean="0"/>
              <a:t>10/14/2024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2817049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AB41CFF-90C9-47B3-9DA1-F2BF8D839F7E}" type="datetime1">
              <a:rPr lang="en-US" smtClean="0"/>
              <a:t>10/14/2024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4040254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6048FA-06AB-4884-A69B-986B96E68A24}" type="datetime1">
              <a:rPr lang="en-US" smtClean="0"/>
              <a:t>10/14/2024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9809863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0DB7ABA-0172-4F9C-889D-567164F66BCD}" type="datetime1">
              <a:rPr lang="en-US" smtClean="0"/>
              <a:t>10/14/2024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9696312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8AC6A5B-8AE7-4A41-B5A7-9ADC6686DC18}" type="datetime1">
              <a:rPr lang="en-US" smtClean="0"/>
              <a:t>10/14/2024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5762320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57E0CF6C-748E-4B7A-BC8B-3011EF78ED13}" type="datetime1">
              <a:rPr lang="en-US" smtClean="0"/>
              <a:pPr/>
              <a:t>10/14/2024</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solidFill>
                <a:schemeClr val="tx1">
                  <a:alpha val="60000"/>
                </a:schemeClr>
              </a:solidFill>
            </a:endParaRPr>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73B850FF-6169-4056-8077-06FFA93A5366}" type="slidenum">
              <a:rPr lang="en-US" smtClean="0"/>
              <a:pPr/>
              <a:t>‹#›</a:t>
            </a:fld>
            <a:endParaRPr lang="en-US" dirty="0"/>
          </a:p>
        </p:txBody>
      </p:sp>
    </p:spTree>
    <p:extLst>
      <p:ext uri="{BB962C8B-B14F-4D97-AF65-F5344CB8AC3E}">
        <p14:creationId xmlns:p14="http://schemas.microsoft.com/office/powerpoint/2010/main" val="2317934573"/>
      </p:ext>
    </p:extLst>
  </p:cSld>
  <p:clrMap bg1="dk1" tx1="lt1" bg2="dk2" tx2="lt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 id="2147483704" r:id="rId12"/>
    <p:sldLayoutId id="2147483705" r:id="rId13"/>
    <p:sldLayoutId id="2147483706" r:id="rId14"/>
    <p:sldLayoutId id="2147483707" r:id="rId15"/>
    <p:sldLayoutId id="2147483708" r:id="rId16"/>
    <p:sldLayoutId id="2147483709" r:id="rId17"/>
  </p:sldLayoutIdLst>
  <p:hf sldNum="0" hdr="0" ftr="0" dt="0"/>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2.xml.rels><?xml version="1.0" encoding="UTF-8" standalone="yes"?>
<Relationships xmlns="http://schemas.openxmlformats.org/package/2006/relationships"><Relationship Id="rId3" Type="http://schemas.openxmlformats.org/officeDocument/2006/relationships/hyperlink" Target="https://doi.org/10.1007/s00521-014-1703-0" TargetMode="External"/><Relationship Id="rId2" Type="http://schemas.openxmlformats.org/officeDocument/2006/relationships/hyperlink" Target="https://link.springer.com/article/10.1007/s00521-014-1703-0#citeas" TargetMode="Externa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hyperlink" Target="https://doi.org/10.1016/j.dsm.2023.09.002" TargetMode="External"/><Relationship Id="rId2" Type="http://schemas.openxmlformats.org/officeDocument/2006/relationships/hyperlink" Target="https://www.sciencedirect.com/science/article/pii/S2666764923000401" TargetMode="Externa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hyperlink" Target="https://doi.org/10.1109/upcon.2018.8597070" TargetMode="External"/><Relationship Id="rId2" Type="http://schemas.openxmlformats.org/officeDocument/2006/relationships/hyperlink" Target="https://ieeexplore.ieee.org/document/8597070" TargetMode="Externa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hyperlink" Target="https://doi.org/10.62051/bsm4y952" TargetMode="External"/><Relationship Id="rId2" Type="http://schemas.openxmlformats.org/officeDocument/2006/relationships/hyperlink" Target="https://wepub.org/index.php/TCSISR/article/view/1948" TargetMode="Externa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hyperlink" Target="https://doi.org/10.1109/dasa54658.2022.9765152" TargetMode="External"/><Relationship Id="rId2" Type="http://schemas.openxmlformats.org/officeDocument/2006/relationships/hyperlink" Target="https://ieeexplore.ieee.org/document/9765152" TargetMode="Externa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hyperlink" Target="https://doi.org/10.1016/s2212-5671(14)00492-4" TargetMode="External"/><Relationship Id="rId2" Type="http://schemas.openxmlformats.org/officeDocument/2006/relationships/hyperlink" Target="https://www.sciencedirect.com/science/article/pii/S2212567114004924" TargetMode="Externa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hyperlink" Target="https://doi.org/10.3390/jtaer17030051" TargetMode="External"/><Relationship Id="rId2" Type="http://schemas.openxmlformats.org/officeDocument/2006/relationships/hyperlink" Target="https://www.mdpi.com/0718-1876/17/3/51" TargetMode="Externa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hyperlink" Target="https://doi.org/10.1371/journal.pone.0289724" TargetMode="External"/><Relationship Id="rId2" Type="http://schemas.openxmlformats.org/officeDocument/2006/relationships/hyperlink" Target="https://journals.plos.org/plosone/article?id=10.1371/journal.pone.0289724" TargetMode="Externa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48000"/>
                <a:hueMod val="106000"/>
                <a:satMod val="140000"/>
                <a:lumMod val="42000"/>
              </a:schemeClr>
              <a:schemeClr val="bg2">
                <a:tint val="98000"/>
                <a:hueMod val="92000"/>
                <a:satMod val="220000"/>
                <a:lumMod val="90000"/>
              </a:schemeClr>
            </a:duotone>
          </a:blip>
          <a:stretch/>
        </a:blipFill>
        <a:effectLst/>
      </p:bgPr>
    </p:bg>
    <p:spTree>
      <p:nvGrpSpPr>
        <p:cNvPr id="1" name=""/>
        <p:cNvGrpSpPr/>
        <p:nvPr/>
      </p:nvGrpSpPr>
      <p:grpSpPr>
        <a:xfrm>
          <a:off x="0" y="0"/>
          <a:ext cx="0" cy="0"/>
          <a:chOff x="0" y="0"/>
          <a:chExt cx="0" cy="0"/>
        </a:xfrm>
      </p:grpSpPr>
      <p:grpSp>
        <p:nvGrpSpPr>
          <p:cNvPr id="26" name="Group 25">
            <a:extLst>
              <a:ext uri="{FF2B5EF4-FFF2-40B4-BE49-F238E27FC236}">
                <a16:creationId xmlns:a16="http://schemas.microsoft.com/office/drawing/2014/main" id="{3B471BDA-CF9A-4D5A-968B-40FC59D410D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24" name="Rectangle 23">
              <a:extLst>
                <a:ext uri="{FF2B5EF4-FFF2-40B4-BE49-F238E27FC236}">
                  <a16:creationId xmlns:a16="http://schemas.microsoft.com/office/drawing/2014/main" id="{040777B3-B75E-4922-A37C-3C019743C8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2">
              <a:extLst>
                <a:ext uri="{FF2B5EF4-FFF2-40B4-BE49-F238E27FC236}">
                  <a16:creationId xmlns:a16="http://schemas.microsoft.com/office/drawing/2014/main" id="{4444371B-289B-4387-9856-366475C891A1}"/>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p14="http://schemas.microsoft.com/office/powerpoint/2010/main" xmlns:a14="http://schemas.microsoft.com/office/drawing/2010/main" xmlns:a16="http://schemas.microsoft.com/office/drawing/2014/main" xmlns="">
                  <a:solidFill>
                    <a:srgbClr val="FFFFFF"/>
                  </a:solidFill>
                </a14:hiddenFill>
              </a:ext>
            </a:extLst>
          </p:spPr>
        </p:pic>
      </p:grpSp>
      <p:sp>
        <p:nvSpPr>
          <p:cNvPr id="2" name="Title 1">
            <a:extLst>
              <a:ext uri="{FF2B5EF4-FFF2-40B4-BE49-F238E27FC236}">
                <a16:creationId xmlns:a16="http://schemas.microsoft.com/office/drawing/2014/main" id="{9A703BC6-F966-D967-FBE1-1419F7741DD8}"/>
              </a:ext>
            </a:extLst>
          </p:cNvPr>
          <p:cNvSpPr>
            <a:spLocks noGrp="1"/>
          </p:cNvSpPr>
          <p:nvPr>
            <p:ph type="ctrTitle"/>
          </p:nvPr>
        </p:nvSpPr>
        <p:spPr>
          <a:xfrm>
            <a:off x="6372225" y="1008063"/>
            <a:ext cx="5409404" cy="2525379"/>
          </a:xfrm>
        </p:spPr>
        <p:txBody>
          <a:bodyPr>
            <a:noAutofit/>
          </a:bodyPr>
          <a:lstStyle/>
          <a:p>
            <a:pPr algn="ctr"/>
            <a:r>
              <a:rPr lang="en-US" sz="2800" b="1" dirty="0">
                <a:solidFill>
                  <a:srgbClr val="22FFFF"/>
                </a:solidFill>
                <a:latin typeface="Times New Roman" panose="02020603050405020304" pitchFamily="18" charset="0"/>
                <a:cs typeface="Times New Roman" panose="02020603050405020304" pitchFamily="18" charset="0"/>
              </a:rPr>
              <a:t>Optimizing Bank Marketing Strategies through Predictive Analytics and Customer Segmentation</a:t>
            </a:r>
          </a:p>
        </p:txBody>
      </p:sp>
      <p:sp>
        <p:nvSpPr>
          <p:cNvPr id="3" name="Subtitle 2">
            <a:extLst>
              <a:ext uri="{FF2B5EF4-FFF2-40B4-BE49-F238E27FC236}">
                <a16:creationId xmlns:a16="http://schemas.microsoft.com/office/drawing/2014/main" id="{637B356B-C15B-761F-A612-48A4FDFA9D77}"/>
              </a:ext>
            </a:extLst>
          </p:cNvPr>
          <p:cNvSpPr>
            <a:spLocks noGrp="1"/>
          </p:cNvSpPr>
          <p:nvPr>
            <p:ph type="subTitle" idx="1"/>
          </p:nvPr>
        </p:nvSpPr>
        <p:spPr>
          <a:xfrm>
            <a:off x="7027444" y="3748882"/>
            <a:ext cx="4082297" cy="1655762"/>
          </a:xfrm>
        </p:spPr>
        <p:txBody>
          <a:bodyPr>
            <a:normAutofit/>
          </a:bodyPr>
          <a:lstStyle/>
          <a:p>
            <a:pPr algn="ctr"/>
            <a:r>
              <a:rPr lang="en-US" sz="1800" dirty="0">
                <a:solidFill>
                  <a:schemeClr val="tx1"/>
                </a:solidFill>
                <a:latin typeface="Times New Roman" panose="02020603050405020304" pitchFamily="18" charset="0"/>
                <a:cs typeface="Times New Roman" panose="02020603050405020304" pitchFamily="18" charset="0"/>
              </a:rPr>
              <a:t>A Literature Review</a:t>
            </a:r>
          </a:p>
          <a:p>
            <a:pPr algn="ctr"/>
            <a:r>
              <a:rPr lang="en-US" sz="1800" dirty="0">
                <a:solidFill>
                  <a:schemeClr val="tx1"/>
                </a:solidFill>
                <a:latin typeface="Times New Roman" panose="02020603050405020304" pitchFamily="18" charset="0"/>
                <a:cs typeface="Times New Roman" panose="02020603050405020304" pitchFamily="18" charset="0"/>
              </a:rPr>
              <a:t>By</a:t>
            </a:r>
          </a:p>
          <a:p>
            <a:pPr algn="ctr"/>
            <a:r>
              <a:rPr lang="en-US" sz="1800" dirty="0">
                <a:solidFill>
                  <a:schemeClr val="tx1"/>
                </a:solidFill>
                <a:latin typeface="Times New Roman" panose="02020603050405020304" pitchFamily="18" charset="0"/>
                <a:cs typeface="Times New Roman" panose="02020603050405020304" pitchFamily="18" charset="0"/>
              </a:rPr>
              <a:t>Venkata ram Pranith garlapati</a:t>
            </a:r>
          </a:p>
        </p:txBody>
      </p:sp>
      <p:pic>
        <p:nvPicPr>
          <p:cNvPr id="18" name="Picture 17" descr="3D Hologram from iPad">
            <a:extLst>
              <a:ext uri="{FF2B5EF4-FFF2-40B4-BE49-F238E27FC236}">
                <a16:creationId xmlns:a16="http://schemas.microsoft.com/office/drawing/2014/main" id="{C2FA228D-B2A3-BB94-87AC-2AA63FB6559C}"/>
              </a:ext>
            </a:extLst>
          </p:cNvPr>
          <p:cNvPicPr>
            <a:picLocks noChangeAspect="1"/>
          </p:cNvPicPr>
          <p:nvPr/>
        </p:nvPicPr>
        <p:blipFill>
          <a:blip r:embed="rId4"/>
          <a:srcRect l="14702" r="25909" b="-1"/>
          <a:stretch/>
        </p:blipFill>
        <p:spPr>
          <a:xfrm>
            <a:off x="-5597" y="10"/>
            <a:ext cx="6101597" cy="6857990"/>
          </a:xfrm>
          <a:prstGeom prst="rect">
            <a:avLst/>
          </a:prstGeom>
        </p:spPr>
      </p:pic>
      <p:grpSp>
        <p:nvGrpSpPr>
          <p:cNvPr id="27" name="Group 26">
            <a:extLst>
              <a:ext uri="{FF2B5EF4-FFF2-40B4-BE49-F238E27FC236}">
                <a16:creationId xmlns:a16="http://schemas.microsoft.com/office/drawing/2014/main" id="{C5A2BA54-1CB5-4D78-833D-4DE99D4CF65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solidFill>
            <a:schemeClr val="tx1">
              <a:alpha val="70000"/>
            </a:schemeClr>
          </a:solidFill>
          <a:effectLst/>
        </p:grpSpPr>
        <p:sp>
          <p:nvSpPr>
            <p:cNvPr id="28" name="Rectangle 5">
              <a:extLst>
                <a:ext uri="{FF2B5EF4-FFF2-40B4-BE49-F238E27FC236}">
                  <a16:creationId xmlns:a16="http://schemas.microsoft.com/office/drawing/2014/main" id="{2DB6607A-AE5A-4681-97D6-48D8B501021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txBody>
            <a:bodyPr/>
            <a:lstStyle/>
            <a:p>
              <a:endParaRPr lang="en-US"/>
            </a:p>
          </p:txBody>
        </p:sp>
        <p:sp>
          <p:nvSpPr>
            <p:cNvPr id="29" name="Freeform 6">
              <a:extLst>
                <a:ext uri="{FF2B5EF4-FFF2-40B4-BE49-F238E27FC236}">
                  <a16:creationId xmlns:a16="http://schemas.microsoft.com/office/drawing/2014/main" id="{5E0CE6AA-EF28-43C6-800A-9935291AD5A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30" name="Freeform 7">
              <a:extLst>
                <a:ext uri="{FF2B5EF4-FFF2-40B4-BE49-F238E27FC236}">
                  <a16:creationId xmlns:a16="http://schemas.microsoft.com/office/drawing/2014/main" id="{73BFC1E3-1422-4F2B-92EF-9A523182925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31" name="Rectangle 8">
              <a:extLst>
                <a:ext uri="{FF2B5EF4-FFF2-40B4-BE49-F238E27FC236}">
                  <a16:creationId xmlns:a16="http://schemas.microsoft.com/office/drawing/2014/main" id="{82CBF0D0-7E2E-45E8-B887-FECB65B4E9F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txBody>
            <a:bodyPr/>
            <a:lstStyle/>
            <a:p>
              <a:endParaRPr lang="en-US"/>
            </a:p>
          </p:txBody>
        </p:sp>
        <p:sp>
          <p:nvSpPr>
            <p:cNvPr id="32" name="Freeform 9">
              <a:extLst>
                <a:ext uri="{FF2B5EF4-FFF2-40B4-BE49-F238E27FC236}">
                  <a16:creationId xmlns:a16="http://schemas.microsoft.com/office/drawing/2014/main" id="{CFC2EE57-3A17-49D2-B960-B2151196DEC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33" name="Freeform 10">
              <a:extLst>
                <a:ext uri="{FF2B5EF4-FFF2-40B4-BE49-F238E27FC236}">
                  <a16:creationId xmlns:a16="http://schemas.microsoft.com/office/drawing/2014/main" id="{BC6054EA-AC38-4659-8DFC-7EA8363CA2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34" name="Freeform 11">
              <a:extLst>
                <a:ext uri="{FF2B5EF4-FFF2-40B4-BE49-F238E27FC236}">
                  <a16:creationId xmlns:a16="http://schemas.microsoft.com/office/drawing/2014/main" id="{5D458F22-E3AE-4E1F-84E7-B89DA554D4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35" name="Freeform 12">
              <a:extLst>
                <a:ext uri="{FF2B5EF4-FFF2-40B4-BE49-F238E27FC236}">
                  <a16:creationId xmlns:a16="http://schemas.microsoft.com/office/drawing/2014/main" id="{0C8ECD7E-36FA-42E4-8CA2-DCAEFB7B584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36" name="Freeform 13">
              <a:extLst>
                <a:ext uri="{FF2B5EF4-FFF2-40B4-BE49-F238E27FC236}">
                  <a16:creationId xmlns:a16="http://schemas.microsoft.com/office/drawing/2014/main" id="{05CCF058-4880-4E54-B471-D1668C777A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37" name="Freeform 14">
              <a:extLst>
                <a:ext uri="{FF2B5EF4-FFF2-40B4-BE49-F238E27FC236}">
                  <a16:creationId xmlns:a16="http://schemas.microsoft.com/office/drawing/2014/main" id="{665BE7E0-1D92-4191-8128-69FAB3A6A1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38" name="Freeform 15">
              <a:extLst>
                <a:ext uri="{FF2B5EF4-FFF2-40B4-BE49-F238E27FC236}">
                  <a16:creationId xmlns:a16="http://schemas.microsoft.com/office/drawing/2014/main" id="{2E478E73-D149-4066-8259-CD8344AB945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39" name="Freeform 16">
              <a:extLst>
                <a:ext uri="{FF2B5EF4-FFF2-40B4-BE49-F238E27FC236}">
                  <a16:creationId xmlns:a16="http://schemas.microsoft.com/office/drawing/2014/main" id="{5D5CD267-26CF-49D3-87EB-1E7BFBD62AC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40" name="Freeform 17">
              <a:extLst>
                <a:ext uri="{FF2B5EF4-FFF2-40B4-BE49-F238E27FC236}">
                  <a16:creationId xmlns:a16="http://schemas.microsoft.com/office/drawing/2014/main" id="{2336B37D-C4BA-41F8-B4E7-738E45EE93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41" name="Freeform 18">
              <a:extLst>
                <a:ext uri="{FF2B5EF4-FFF2-40B4-BE49-F238E27FC236}">
                  <a16:creationId xmlns:a16="http://schemas.microsoft.com/office/drawing/2014/main" id="{49CEB4CD-333D-4D07-94CE-AC797BBF4B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42" name="Freeform 19">
              <a:extLst>
                <a:ext uri="{FF2B5EF4-FFF2-40B4-BE49-F238E27FC236}">
                  <a16:creationId xmlns:a16="http://schemas.microsoft.com/office/drawing/2014/main" id="{E0F2EFE1-B0C9-41C9-9FA9-E770E2D5BD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43" name="Freeform 20">
              <a:extLst>
                <a:ext uri="{FF2B5EF4-FFF2-40B4-BE49-F238E27FC236}">
                  <a16:creationId xmlns:a16="http://schemas.microsoft.com/office/drawing/2014/main" id="{2F6844AA-0827-41A1-BB22-4BD3309ADBE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44" name="Freeform 21">
              <a:extLst>
                <a:ext uri="{FF2B5EF4-FFF2-40B4-BE49-F238E27FC236}">
                  <a16:creationId xmlns:a16="http://schemas.microsoft.com/office/drawing/2014/main" id="{B235723F-C68A-4A97-A617-3E9A9C22A6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45" name="Freeform 22">
              <a:extLst>
                <a:ext uri="{FF2B5EF4-FFF2-40B4-BE49-F238E27FC236}">
                  <a16:creationId xmlns:a16="http://schemas.microsoft.com/office/drawing/2014/main" id="{AFEB9141-0BDF-4114-AB24-1E01DE0318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46" name="Freeform 23">
              <a:extLst>
                <a:ext uri="{FF2B5EF4-FFF2-40B4-BE49-F238E27FC236}">
                  <a16:creationId xmlns:a16="http://schemas.microsoft.com/office/drawing/2014/main" id="{0D54A9BF-75F9-4A83-AA6B-8010BF38A4D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47" name="Freeform 24">
              <a:extLst>
                <a:ext uri="{FF2B5EF4-FFF2-40B4-BE49-F238E27FC236}">
                  <a16:creationId xmlns:a16="http://schemas.microsoft.com/office/drawing/2014/main" id="{3288CFAB-D4D6-492A-B462-09BB2BD904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48" name="Freeform 25">
              <a:extLst>
                <a:ext uri="{FF2B5EF4-FFF2-40B4-BE49-F238E27FC236}">
                  <a16:creationId xmlns:a16="http://schemas.microsoft.com/office/drawing/2014/main" id="{CA9D6FFC-1660-4F40-9FD2-2B33025E4C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49" name="Freeform 26">
              <a:extLst>
                <a:ext uri="{FF2B5EF4-FFF2-40B4-BE49-F238E27FC236}">
                  <a16:creationId xmlns:a16="http://schemas.microsoft.com/office/drawing/2014/main" id="{A4A8BA1E-9927-4201-A300-C6B5BED9193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50" name="Freeform 27">
              <a:extLst>
                <a:ext uri="{FF2B5EF4-FFF2-40B4-BE49-F238E27FC236}">
                  <a16:creationId xmlns:a16="http://schemas.microsoft.com/office/drawing/2014/main" id="{22AFD4D4-6AEA-4436-82BC-CB036F87EC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51" name="Freeform 28">
              <a:extLst>
                <a:ext uri="{FF2B5EF4-FFF2-40B4-BE49-F238E27FC236}">
                  <a16:creationId xmlns:a16="http://schemas.microsoft.com/office/drawing/2014/main" id="{B4CA41A4-B77F-444E-A92B-CC601C0BC65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52" name="Freeform 29">
              <a:extLst>
                <a:ext uri="{FF2B5EF4-FFF2-40B4-BE49-F238E27FC236}">
                  <a16:creationId xmlns:a16="http://schemas.microsoft.com/office/drawing/2014/main" id="{865CFF1D-3C70-46D9-97B0-92C70F392C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53" name="Freeform 30">
              <a:extLst>
                <a:ext uri="{FF2B5EF4-FFF2-40B4-BE49-F238E27FC236}">
                  <a16:creationId xmlns:a16="http://schemas.microsoft.com/office/drawing/2014/main" id="{7A04484B-D321-43E1-86DD-F7E32A24BCE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54" name="Freeform 31">
              <a:extLst>
                <a:ext uri="{FF2B5EF4-FFF2-40B4-BE49-F238E27FC236}">
                  <a16:creationId xmlns:a16="http://schemas.microsoft.com/office/drawing/2014/main" id="{E2CC12CD-C2A5-40BD-8BE8-66B7A7268C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55" name="Freeform 32">
              <a:extLst>
                <a:ext uri="{FF2B5EF4-FFF2-40B4-BE49-F238E27FC236}">
                  <a16:creationId xmlns:a16="http://schemas.microsoft.com/office/drawing/2014/main" id="{1E3DF86E-AB44-4154-9CA3-C8C02B20D67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56" name="Rectangle 33">
              <a:extLst>
                <a:ext uri="{FF2B5EF4-FFF2-40B4-BE49-F238E27FC236}">
                  <a16:creationId xmlns:a16="http://schemas.microsoft.com/office/drawing/2014/main" id="{ADC8D582-EB2D-4D38-8823-7FB1FB2BFEA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txBody>
            <a:bodyPr/>
            <a:lstStyle/>
            <a:p>
              <a:endParaRPr lang="en-US"/>
            </a:p>
          </p:txBody>
        </p:sp>
        <p:sp>
          <p:nvSpPr>
            <p:cNvPr id="57" name="Freeform 34">
              <a:extLst>
                <a:ext uri="{FF2B5EF4-FFF2-40B4-BE49-F238E27FC236}">
                  <a16:creationId xmlns:a16="http://schemas.microsoft.com/office/drawing/2014/main" id="{011E1CEA-AFFC-42FE-840D-A3B0F84246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58" name="Freeform 35">
              <a:extLst>
                <a:ext uri="{FF2B5EF4-FFF2-40B4-BE49-F238E27FC236}">
                  <a16:creationId xmlns:a16="http://schemas.microsoft.com/office/drawing/2014/main" id="{76C64EAF-0261-45FA-9F95-0B53646616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59" name="Freeform 36">
              <a:extLst>
                <a:ext uri="{FF2B5EF4-FFF2-40B4-BE49-F238E27FC236}">
                  <a16:creationId xmlns:a16="http://schemas.microsoft.com/office/drawing/2014/main" id="{EDC58670-805B-4958-AE08-B61E5A73AB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60" name="Freeform 37">
              <a:extLst>
                <a:ext uri="{FF2B5EF4-FFF2-40B4-BE49-F238E27FC236}">
                  <a16:creationId xmlns:a16="http://schemas.microsoft.com/office/drawing/2014/main" id="{1512240B-9829-4107-A85E-DFBEE306286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61" name="Freeform 38">
              <a:extLst>
                <a:ext uri="{FF2B5EF4-FFF2-40B4-BE49-F238E27FC236}">
                  <a16:creationId xmlns:a16="http://schemas.microsoft.com/office/drawing/2014/main" id="{B59441B6-8F55-4566-B5F8-A053A93230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62" name="Freeform 39">
              <a:extLst>
                <a:ext uri="{FF2B5EF4-FFF2-40B4-BE49-F238E27FC236}">
                  <a16:creationId xmlns:a16="http://schemas.microsoft.com/office/drawing/2014/main" id="{6D062F50-AC49-4E70-92B3-9BCFE13864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63" name="Freeform 40">
              <a:extLst>
                <a:ext uri="{FF2B5EF4-FFF2-40B4-BE49-F238E27FC236}">
                  <a16:creationId xmlns:a16="http://schemas.microsoft.com/office/drawing/2014/main" id="{1FA0EB50-E8CB-45B4-8ED5-788754F4CEE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64" name="Freeform 41">
              <a:extLst>
                <a:ext uri="{FF2B5EF4-FFF2-40B4-BE49-F238E27FC236}">
                  <a16:creationId xmlns:a16="http://schemas.microsoft.com/office/drawing/2014/main" id="{FC507F72-75CE-468E-B348-AE1873E9E7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65" name="Freeform 42">
              <a:extLst>
                <a:ext uri="{FF2B5EF4-FFF2-40B4-BE49-F238E27FC236}">
                  <a16:creationId xmlns:a16="http://schemas.microsoft.com/office/drawing/2014/main" id="{781D34F2-C0B0-4220-BA83-AE4CDC2BE45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66" name="Freeform 43">
              <a:extLst>
                <a:ext uri="{FF2B5EF4-FFF2-40B4-BE49-F238E27FC236}">
                  <a16:creationId xmlns:a16="http://schemas.microsoft.com/office/drawing/2014/main" id="{96D3A3D8-2214-47E2-90DF-EB8E8922E4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67" name="Freeform 44">
              <a:extLst>
                <a:ext uri="{FF2B5EF4-FFF2-40B4-BE49-F238E27FC236}">
                  <a16:creationId xmlns:a16="http://schemas.microsoft.com/office/drawing/2014/main" id="{E5C891BD-8830-427B-A690-1C3D8BAD025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68" name="Rectangle 45">
              <a:extLst>
                <a:ext uri="{FF2B5EF4-FFF2-40B4-BE49-F238E27FC236}">
                  <a16:creationId xmlns:a16="http://schemas.microsoft.com/office/drawing/2014/main" id="{4A3705CB-C3BA-4834-822A-E97C2F8A0D4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txBody>
            <a:bodyPr/>
            <a:lstStyle/>
            <a:p>
              <a:endParaRPr lang="en-US"/>
            </a:p>
          </p:txBody>
        </p:sp>
        <p:sp>
          <p:nvSpPr>
            <p:cNvPr id="69" name="Freeform 46">
              <a:extLst>
                <a:ext uri="{FF2B5EF4-FFF2-40B4-BE49-F238E27FC236}">
                  <a16:creationId xmlns:a16="http://schemas.microsoft.com/office/drawing/2014/main" id="{3CF22130-7505-4C25-AC49-5DD59EF7C7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70" name="Freeform 47">
              <a:extLst>
                <a:ext uri="{FF2B5EF4-FFF2-40B4-BE49-F238E27FC236}">
                  <a16:creationId xmlns:a16="http://schemas.microsoft.com/office/drawing/2014/main" id="{EFF560F4-697B-4CC1-9AC8-6C91A8017A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71" name="Freeform 48">
              <a:extLst>
                <a:ext uri="{FF2B5EF4-FFF2-40B4-BE49-F238E27FC236}">
                  <a16:creationId xmlns:a16="http://schemas.microsoft.com/office/drawing/2014/main" id="{7D3216B3-1293-43C4-BBFA-B836E5895C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72" name="Freeform 49">
              <a:extLst>
                <a:ext uri="{FF2B5EF4-FFF2-40B4-BE49-F238E27FC236}">
                  <a16:creationId xmlns:a16="http://schemas.microsoft.com/office/drawing/2014/main" id="{A0665B7D-2416-4B87-A001-9EDD0EF63A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73" name="Freeform 50">
              <a:extLst>
                <a:ext uri="{FF2B5EF4-FFF2-40B4-BE49-F238E27FC236}">
                  <a16:creationId xmlns:a16="http://schemas.microsoft.com/office/drawing/2014/main" id="{2EE2432C-262C-4267-930A-BE1A8F6A9ED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74" name="Freeform 51">
              <a:extLst>
                <a:ext uri="{FF2B5EF4-FFF2-40B4-BE49-F238E27FC236}">
                  <a16:creationId xmlns:a16="http://schemas.microsoft.com/office/drawing/2014/main" id="{02A3432C-1ED1-4B42-B85C-81EC80B04D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75" name="Freeform 52">
              <a:extLst>
                <a:ext uri="{FF2B5EF4-FFF2-40B4-BE49-F238E27FC236}">
                  <a16:creationId xmlns:a16="http://schemas.microsoft.com/office/drawing/2014/main" id="{A4AB4B84-080E-4A9D-99AC-F28468466A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76" name="Freeform 53">
              <a:extLst>
                <a:ext uri="{FF2B5EF4-FFF2-40B4-BE49-F238E27FC236}">
                  <a16:creationId xmlns:a16="http://schemas.microsoft.com/office/drawing/2014/main" id="{668A2CA1-9949-45D9-A81C-AAF5287ADE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77" name="Freeform 54">
              <a:extLst>
                <a:ext uri="{FF2B5EF4-FFF2-40B4-BE49-F238E27FC236}">
                  <a16:creationId xmlns:a16="http://schemas.microsoft.com/office/drawing/2014/main" id="{1151A1EC-0A92-4424-A8E5-8C32BA818CF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78" name="Freeform 55">
              <a:extLst>
                <a:ext uri="{FF2B5EF4-FFF2-40B4-BE49-F238E27FC236}">
                  <a16:creationId xmlns:a16="http://schemas.microsoft.com/office/drawing/2014/main" id="{277D7F09-E974-49B2-B91E-F8B15CF5E8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79" name="Freeform 56">
              <a:extLst>
                <a:ext uri="{FF2B5EF4-FFF2-40B4-BE49-F238E27FC236}">
                  <a16:creationId xmlns:a16="http://schemas.microsoft.com/office/drawing/2014/main" id="{E6FBA352-4C32-4913-BC4F-0D8A3108E5F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80" name="Freeform 57">
              <a:extLst>
                <a:ext uri="{FF2B5EF4-FFF2-40B4-BE49-F238E27FC236}">
                  <a16:creationId xmlns:a16="http://schemas.microsoft.com/office/drawing/2014/main" id="{8C63A559-C7FD-4FCC-8318-A8A38535E9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81" name="Freeform 58">
              <a:extLst>
                <a:ext uri="{FF2B5EF4-FFF2-40B4-BE49-F238E27FC236}">
                  <a16:creationId xmlns:a16="http://schemas.microsoft.com/office/drawing/2014/main" id="{17C111DD-1378-41CB-A7B3-240B74EFADF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grpSp>
      <p:grpSp>
        <p:nvGrpSpPr>
          <p:cNvPr id="83" name="Group 82">
            <a:extLst>
              <a:ext uri="{FF2B5EF4-FFF2-40B4-BE49-F238E27FC236}">
                <a16:creationId xmlns:a16="http://schemas.microsoft.com/office/drawing/2014/main" id="{ECC60EEE-AABB-4099-9403-8A4CDD57343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84" name="Freeform 32">
              <a:extLst>
                <a:ext uri="{FF2B5EF4-FFF2-40B4-BE49-F238E27FC236}">
                  <a16:creationId xmlns:a16="http://schemas.microsoft.com/office/drawing/2014/main" id="{37EE12D4-39A5-483C-9603-F67BC95C26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85" name="Freeform 33">
              <a:extLst>
                <a:ext uri="{FF2B5EF4-FFF2-40B4-BE49-F238E27FC236}">
                  <a16:creationId xmlns:a16="http://schemas.microsoft.com/office/drawing/2014/main" id="{EB0D59E9-096F-40E0-9841-CEE7D008105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86" name="Freeform 34">
              <a:extLst>
                <a:ext uri="{FF2B5EF4-FFF2-40B4-BE49-F238E27FC236}">
                  <a16:creationId xmlns:a16="http://schemas.microsoft.com/office/drawing/2014/main" id="{282F10F0-6C2B-496C-8799-79FA8D02358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87" name="Freeform 35">
              <a:extLst>
                <a:ext uri="{FF2B5EF4-FFF2-40B4-BE49-F238E27FC236}">
                  <a16:creationId xmlns:a16="http://schemas.microsoft.com/office/drawing/2014/main" id="{BF5C5BBE-C9CE-403B-A438-0179F6DE44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88" name="Freeform 36">
              <a:extLst>
                <a:ext uri="{FF2B5EF4-FFF2-40B4-BE49-F238E27FC236}">
                  <a16:creationId xmlns:a16="http://schemas.microsoft.com/office/drawing/2014/main" id="{E934C356-875A-42AE-A732-2D9A0F71D65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89" name="Freeform 37">
              <a:extLst>
                <a:ext uri="{FF2B5EF4-FFF2-40B4-BE49-F238E27FC236}">
                  <a16:creationId xmlns:a16="http://schemas.microsoft.com/office/drawing/2014/main" id="{F01F959B-AD54-406B-B259-33E1753064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90" name="Freeform 38">
              <a:extLst>
                <a:ext uri="{FF2B5EF4-FFF2-40B4-BE49-F238E27FC236}">
                  <a16:creationId xmlns:a16="http://schemas.microsoft.com/office/drawing/2014/main" id="{1F01FC20-9E7F-4CBD-80F4-FC59958C615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91" name="Freeform 39">
              <a:extLst>
                <a:ext uri="{FF2B5EF4-FFF2-40B4-BE49-F238E27FC236}">
                  <a16:creationId xmlns:a16="http://schemas.microsoft.com/office/drawing/2014/main" id="{347EC5B5-5839-44EA-A8C8-42471CDC49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92" name="Freeform 40">
              <a:extLst>
                <a:ext uri="{FF2B5EF4-FFF2-40B4-BE49-F238E27FC236}">
                  <a16:creationId xmlns:a16="http://schemas.microsoft.com/office/drawing/2014/main" id="{D116B3BA-0986-427E-B045-486A54F4553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93" name="Rectangle 41">
              <a:extLst>
                <a:ext uri="{FF2B5EF4-FFF2-40B4-BE49-F238E27FC236}">
                  <a16:creationId xmlns:a16="http://schemas.microsoft.com/office/drawing/2014/main" id="{69492FD6-3328-4CD2-BF68-A1B7FC0C67A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txBody>
            <a:bodyPr/>
            <a:lstStyle/>
            <a:p>
              <a:endParaRPr lang="en-US"/>
            </a:p>
          </p:txBody>
        </p:sp>
      </p:grpSp>
    </p:spTree>
    <p:extLst>
      <p:ext uri="{BB962C8B-B14F-4D97-AF65-F5344CB8AC3E}">
        <p14:creationId xmlns:p14="http://schemas.microsoft.com/office/powerpoint/2010/main" val="39440699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2000"/>
                                  </p:stCondLst>
                                  <p:iterate type="lt">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4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2000"/>
                                  </p:stCondLst>
                                  <p:iterate type="lt">
                                    <p:tmPct val="10000"/>
                                  </p:iterate>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4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B840D9C-62E8-8138-5B2F-8C3C8EA1053E}"/>
              </a:ext>
            </a:extLst>
          </p:cNvPr>
          <p:cNvSpPr>
            <a:spLocks noGrp="1"/>
          </p:cNvSpPr>
          <p:nvPr>
            <p:ph type="title"/>
          </p:nvPr>
        </p:nvSpPr>
        <p:spPr>
          <a:xfrm>
            <a:off x="589408" y="1151440"/>
            <a:ext cx="4369079" cy="1848433"/>
          </a:xfrm>
        </p:spPr>
        <p:txBody>
          <a:bodyPr>
            <a:noAutofit/>
          </a:bodyPr>
          <a:lstStyle/>
          <a:p>
            <a:pPr algn="ctr"/>
            <a:r>
              <a:rPr lang="en-US" sz="2000" b="1" dirty="0">
                <a:solidFill>
                  <a:srgbClr val="22FFFF"/>
                </a:solidFill>
                <a:latin typeface="Times New Roman" panose="02020603050405020304" pitchFamily="18" charset="0"/>
                <a:cs typeface="Times New Roman" panose="02020603050405020304" pitchFamily="18" charset="0"/>
              </a:rPr>
              <a:t>Using customer lifetime value and neural networks to improve the prediction of bank deposit subscription in telemarketing campaigns</a:t>
            </a:r>
          </a:p>
        </p:txBody>
      </p:sp>
      <p:sp>
        <p:nvSpPr>
          <p:cNvPr id="5" name="Content Placeholder 4">
            <a:extLst>
              <a:ext uri="{FF2B5EF4-FFF2-40B4-BE49-F238E27FC236}">
                <a16:creationId xmlns:a16="http://schemas.microsoft.com/office/drawing/2014/main" id="{721E44CC-2FD3-E27B-A141-45E280ED9C8E}"/>
              </a:ext>
            </a:extLst>
          </p:cNvPr>
          <p:cNvSpPr>
            <a:spLocks noGrp="1"/>
          </p:cNvSpPr>
          <p:nvPr>
            <p:ph idx="1"/>
          </p:nvPr>
        </p:nvSpPr>
        <p:spPr>
          <a:xfrm>
            <a:off x="5156199" y="0"/>
            <a:ext cx="6137443" cy="6858000"/>
          </a:xfrm>
        </p:spPr>
        <p:txBody>
          <a:bodyPr>
            <a:normAutofit/>
          </a:bodyPr>
          <a:lstStyle/>
          <a:p>
            <a:r>
              <a:rPr lang="en-US" sz="1700" b="1" dirty="0">
                <a:solidFill>
                  <a:srgbClr val="22FFFF"/>
                </a:solidFill>
                <a:latin typeface="Times New Roman" panose="02020603050405020304" pitchFamily="18" charset="0"/>
                <a:cs typeface="Times New Roman" panose="02020603050405020304" pitchFamily="18" charset="0"/>
              </a:rPr>
              <a:t>Goal: </a:t>
            </a:r>
            <a:r>
              <a:rPr lang="en-US" sz="1700" dirty="0">
                <a:latin typeface="Times New Roman" panose="02020603050405020304" pitchFamily="18" charset="0"/>
                <a:cs typeface="Times New Roman" panose="02020603050405020304" pitchFamily="18" charset="0"/>
              </a:rPr>
              <a:t>To use a data mining approach to predict the success of telemarketing calls for long-term deposit products</a:t>
            </a:r>
          </a:p>
          <a:p>
            <a:r>
              <a:rPr lang="en-US" sz="1700" b="1" dirty="0">
                <a:solidFill>
                  <a:srgbClr val="22FFFF"/>
                </a:solidFill>
                <a:latin typeface="Times New Roman" panose="02020603050405020304" pitchFamily="18" charset="0"/>
                <a:cs typeface="Times New Roman" panose="02020603050405020304" pitchFamily="18" charset="0"/>
              </a:rPr>
              <a:t>Dataset: </a:t>
            </a:r>
            <a:r>
              <a:rPr lang="en-US" sz="1700" dirty="0">
                <a:latin typeface="Times New Roman" panose="02020603050405020304" pitchFamily="18" charset="0"/>
                <a:cs typeface="Times New Roman" panose="02020603050405020304" pitchFamily="18" charset="0"/>
              </a:rPr>
              <a:t>The dataset includes 150 features collected from a Portuguese bank between 2008 and 2013, with a focus on socio-economic and client attributes.</a:t>
            </a:r>
          </a:p>
          <a:p>
            <a:r>
              <a:rPr lang="en-US" sz="1700" b="1" dirty="0">
                <a:solidFill>
                  <a:srgbClr val="22FFFF"/>
                </a:solidFill>
                <a:latin typeface="Times New Roman" panose="02020603050405020304" pitchFamily="18" charset="0"/>
                <a:cs typeface="Times New Roman" panose="02020603050405020304" pitchFamily="18" charset="0"/>
              </a:rPr>
              <a:t>Methodology: </a:t>
            </a:r>
            <a:r>
              <a:rPr lang="en-US" sz="1700" dirty="0">
                <a:latin typeface="Times New Roman" panose="02020603050405020304" pitchFamily="18" charset="0"/>
                <a:cs typeface="Times New Roman" panose="02020603050405020304" pitchFamily="18" charset="0"/>
              </a:rPr>
              <a:t>Four machine learning models were compared: logistic regression, decision trees, neural networks (NN), and support vector machines (SVM). Feature selection was conducted, reducing the dataset to 22 relevant features.</a:t>
            </a:r>
          </a:p>
          <a:p>
            <a:r>
              <a:rPr lang="en-US" sz="1700" b="1" dirty="0">
                <a:solidFill>
                  <a:srgbClr val="22FFFF"/>
                </a:solidFill>
                <a:latin typeface="Times New Roman" panose="02020603050405020304" pitchFamily="18" charset="0"/>
                <a:cs typeface="Times New Roman" panose="02020603050405020304" pitchFamily="18" charset="0"/>
              </a:rPr>
              <a:t>Results: </a:t>
            </a:r>
            <a:r>
              <a:rPr lang="en-US" sz="1700" dirty="0">
                <a:latin typeface="Times New Roman" panose="02020603050405020304" pitchFamily="18" charset="0"/>
                <a:cs typeface="Times New Roman" panose="02020603050405020304" pitchFamily="18" charset="0"/>
              </a:rPr>
              <a:t>Neural networks performed best, with an AUC of 0.8 and ALIFT of 0.7, reaching 79% of potential subscribers. Knowledge extraction revealed the Euribor rate and call direction as key factors.</a:t>
            </a:r>
          </a:p>
          <a:p>
            <a:r>
              <a:rPr lang="en-US" sz="1700" b="1" dirty="0">
                <a:solidFill>
                  <a:srgbClr val="22FFFF"/>
                </a:solidFill>
                <a:latin typeface="Times New Roman" panose="02020603050405020304" pitchFamily="18" charset="0"/>
                <a:cs typeface="Times New Roman" panose="02020603050405020304" pitchFamily="18" charset="0"/>
              </a:rPr>
              <a:t>Article Link: </a:t>
            </a:r>
            <a:r>
              <a:rPr lang="en-US" sz="1700" dirty="0">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https://link.springer.com/article/10.1007/s00521-014-1703-0#citeas</a:t>
            </a:r>
            <a:r>
              <a:rPr lang="en-US" sz="1700" dirty="0">
                <a:latin typeface="Times New Roman" panose="02020603050405020304" pitchFamily="18" charset="0"/>
                <a:cs typeface="Times New Roman" panose="02020603050405020304" pitchFamily="18" charset="0"/>
              </a:rPr>
              <a:t>	</a:t>
            </a:r>
          </a:p>
        </p:txBody>
      </p:sp>
      <p:sp>
        <p:nvSpPr>
          <p:cNvPr id="6" name="Text Placeholder 5">
            <a:extLst>
              <a:ext uri="{FF2B5EF4-FFF2-40B4-BE49-F238E27FC236}">
                <a16:creationId xmlns:a16="http://schemas.microsoft.com/office/drawing/2014/main" id="{B2044408-0E63-1EDC-8F74-F0427ADF3125}"/>
              </a:ext>
            </a:extLst>
          </p:cNvPr>
          <p:cNvSpPr>
            <a:spLocks noGrp="1"/>
          </p:cNvSpPr>
          <p:nvPr>
            <p:ph type="body" sz="half" idx="2"/>
          </p:nvPr>
        </p:nvSpPr>
        <p:spPr>
          <a:xfrm>
            <a:off x="391695" y="3288630"/>
            <a:ext cx="4764504" cy="2612441"/>
          </a:xfrm>
        </p:spPr>
        <p:txBody>
          <a:bodyPr/>
          <a:lstStyle/>
          <a:p>
            <a:r>
              <a:rPr lang="en-US" dirty="0">
                <a:latin typeface="Times New Roman" panose="02020603050405020304" pitchFamily="18" charset="0"/>
                <a:cs typeface="Times New Roman" panose="02020603050405020304" pitchFamily="18" charset="0"/>
              </a:rPr>
              <a:t>Moro, S., Cortez, P., &amp; Rita, P. (2014). Using customer lifetime value and neural networks to improve the prediction of bank deposit subscription in telemarketing campaigns. </a:t>
            </a:r>
            <a:r>
              <a:rPr lang="en-US" i="1" dirty="0">
                <a:latin typeface="Times New Roman" panose="02020603050405020304" pitchFamily="18" charset="0"/>
                <a:cs typeface="Times New Roman" panose="02020603050405020304" pitchFamily="18" charset="0"/>
              </a:rPr>
              <a:t>Neural Computing and Applications</a:t>
            </a:r>
            <a:r>
              <a:rPr lang="en-US" dirty="0">
                <a:latin typeface="Times New Roman" panose="02020603050405020304" pitchFamily="18" charset="0"/>
                <a:cs typeface="Times New Roman" panose="02020603050405020304" pitchFamily="18" charset="0"/>
              </a:rPr>
              <a:t>, 26(1), 131–139. </a:t>
            </a:r>
            <a:r>
              <a:rPr lang="en-US" dirty="0">
                <a:latin typeface="Times New Roman" panose="02020603050405020304" pitchFamily="18" charset="0"/>
                <a:cs typeface="Times New Roman" panose="02020603050405020304" pitchFamily="18" charset="0"/>
                <a:hlinkClick r:id="rId3"/>
              </a:rPr>
              <a:t>https://doi.org/10.1007/s00521-014-1703-0</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603538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4B6155-7801-8C3B-CE95-26AA66404537}"/>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46E8ED73-82DC-2972-CD0B-60D1889A2D85}"/>
              </a:ext>
            </a:extLst>
          </p:cNvPr>
          <p:cNvSpPr>
            <a:spLocks noGrp="1"/>
          </p:cNvSpPr>
          <p:nvPr>
            <p:ph type="title"/>
          </p:nvPr>
        </p:nvSpPr>
        <p:spPr>
          <a:xfrm>
            <a:off x="589408" y="1151440"/>
            <a:ext cx="4369079" cy="1848433"/>
          </a:xfrm>
        </p:spPr>
        <p:txBody>
          <a:bodyPr>
            <a:noAutofit/>
          </a:bodyPr>
          <a:lstStyle/>
          <a:p>
            <a:pPr algn="ctr"/>
            <a:r>
              <a:rPr lang="en-US" sz="2000" b="1" dirty="0">
                <a:solidFill>
                  <a:srgbClr val="22FFFF"/>
                </a:solidFill>
                <a:latin typeface="Times New Roman" panose="02020603050405020304" pitchFamily="18" charset="0"/>
                <a:cs typeface="Times New Roman" panose="02020603050405020304" pitchFamily="18" charset="0"/>
              </a:rPr>
              <a:t>Investigating customer churn in banking: a machine learning approach and visualization app for data science and management</a:t>
            </a:r>
          </a:p>
        </p:txBody>
      </p:sp>
      <p:sp>
        <p:nvSpPr>
          <p:cNvPr id="5" name="Content Placeholder 4">
            <a:extLst>
              <a:ext uri="{FF2B5EF4-FFF2-40B4-BE49-F238E27FC236}">
                <a16:creationId xmlns:a16="http://schemas.microsoft.com/office/drawing/2014/main" id="{0C582D50-029C-4B0D-886D-AF8BFD89B4FE}"/>
              </a:ext>
            </a:extLst>
          </p:cNvPr>
          <p:cNvSpPr>
            <a:spLocks noGrp="1"/>
          </p:cNvSpPr>
          <p:nvPr>
            <p:ph idx="1"/>
          </p:nvPr>
        </p:nvSpPr>
        <p:spPr>
          <a:xfrm>
            <a:off x="5156199" y="0"/>
            <a:ext cx="6153485" cy="6858000"/>
          </a:xfrm>
        </p:spPr>
        <p:txBody>
          <a:bodyPr>
            <a:normAutofit lnSpcReduction="10000"/>
          </a:bodyPr>
          <a:lstStyle/>
          <a:p>
            <a:r>
              <a:rPr lang="en-US" sz="1800" b="1" dirty="0">
                <a:solidFill>
                  <a:srgbClr val="22FFFF"/>
                </a:solidFill>
                <a:latin typeface="Times New Roman" panose="02020603050405020304" pitchFamily="18" charset="0"/>
                <a:cs typeface="Times New Roman" panose="02020603050405020304" pitchFamily="18" charset="0"/>
              </a:rPr>
              <a:t>Goal: </a:t>
            </a:r>
            <a:r>
              <a:rPr lang="en-US" sz="1800" dirty="0">
                <a:latin typeface="Times New Roman" panose="02020603050405020304" pitchFamily="18" charset="0"/>
                <a:cs typeface="Times New Roman" panose="02020603050405020304" pitchFamily="18" charset="0"/>
              </a:rPr>
              <a:t>To investigate customer churn in the banking sector using machine learning models, while also providing a visualization app to assist in decision-making.</a:t>
            </a:r>
          </a:p>
          <a:p>
            <a:r>
              <a:rPr lang="en-US" sz="1800" b="1" dirty="0">
                <a:solidFill>
                  <a:srgbClr val="22FFFF"/>
                </a:solidFill>
                <a:latin typeface="Times New Roman" panose="02020603050405020304" pitchFamily="18" charset="0"/>
                <a:cs typeface="Times New Roman" panose="02020603050405020304" pitchFamily="18" charset="0"/>
              </a:rPr>
              <a:t>Dataset: </a:t>
            </a:r>
            <a:r>
              <a:rPr lang="en-US" sz="1800" dirty="0">
                <a:latin typeface="Times New Roman" panose="02020603050405020304" pitchFamily="18" charset="0"/>
                <a:cs typeface="Times New Roman" panose="02020603050405020304" pitchFamily="18" charset="0"/>
              </a:rPr>
              <a:t>The dataset consists of 10,000 rows of customers data which includes transaction data, customer demographics, and past interactions with marketing campaigns from a retail bank.</a:t>
            </a:r>
          </a:p>
          <a:p>
            <a:r>
              <a:rPr lang="en-US" sz="1800" b="1" dirty="0">
                <a:solidFill>
                  <a:srgbClr val="22FFFF"/>
                </a:solidFill>
                <a:latin typeface="Times New Roman" panose="02020603050405020304" pitchFamily="18" charset="0"/>
                <a:cs typeface="Times New Roman" panose="02020603050405020304" pitchFamily="18" charset="0"/>
              </a:rPr>
              <a:t>Methodology: </a:t>
            </a:r>
            <a:r>
              <a:rPr lang="en-US" sz="1800" dirty="0">
                <a:latin typeface="Times New Roman" panose="02020603050405020304" pitchFamily="18" charset="0"/>
                <a:cs typeface="Times New Roman" panose="02020603050405020304" pitchFamily="18" charset="0"/>
              </a:rPr>
              <a:t>The study applied machine learning models, such as logistic regression, random forests, and XGBoost, to predict customer churn. The results were visualized using a custom-built app to help management understand the model outcomes and key factors influencing churn.</a:t>
            </a:r>
          </a:p>
          <a:p>
            <a:r>
              <a:rPr lang="en-US" sz="1800" b="1" dirty="0">
                <a:solidFill>
                  <a:srgbClr val="22FFFF"/>
                </a:solidFill>
                <a:latin typeface="Times New Roman" panose="02020603050405020304" pitchFamily="18" charset="0"/>
                <a:cs typeface="Times New Roman" panose="02020603050405020304" pitchFamily="18" charset="0"/>
              </a:rPr>
              <a:t>Results: </a:t>
            </a:r>
            <a:r>
              <a:rPr lang="en-US" sz="1800" dirty="0">
                <a:latin typeface="Times New Roman" panose="02020603050405020304" pitchFamily="18" charset="0"/>
                <a:cs typeface="Times New Roman" panose="02020603050405020304" pitchFamily="18" charset="0"/>
              </a:rPr>
              <a:t>XGBoost achieved the best performance with an AUC of 0.847 and accuracy of 83.9%, identifying significant predictors of churn such as account inactivity and transaction volume. The app provided clear visual insights for business managers to take corrective actions.</a:t>
            </a:r>
          </a:p>
          <a:p>
            <a:r>
              <a:rPr lang="en-US" sz="1800" b="1" dirty="0">
                <a:solidFill>
                  <a:srgbClr val="22FFFF"/>
                </a:solidFill>
                <a:latin typeface="Times New Roman" panose="02020603050405020304" pitchFamily="18" charset="0"/>
                <a:cs typeface="Times New Roman" panose="02020603050405020304" pitchFamily="18" charset="0"/>
              </a:rPr>
              <a:t>Article Link: </a:t>
            </a:r>
            <a:r>
              <a:rPr lang="en-US" sz="1800" dirty="0">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https://www.sciencedirect.com/science/article/pii/S2666764923000401</a:t>
            </a:r>
            <a:r>
              <a:rPr lang="en-US" sz="1800" dirty="0">
                <a:latin typeface="Times New Roman" panose="02020603050405020304" pitchFamily="18" charset="0"/>
                <a:cs typeface="Times New Roman" panose="02020603050405020304" pitchFamily="18" charset="0"/>
              </a:rPr>
              <a:t>	</a:t>
            </a:r>
          </a:p>
        </p:txBody>
      </p:sp>
      <p:sp>
        <p:nvSpPr>
          <p:cNvPr id="6" name="Text Placeholder 5">
            <a:extLst>
              <a:ext uri="{FF2B5EF4-FFF2-40B4-BE49-F238E27FC236}">
                <a16:creationId xmlns:a16="http://schemas.microsoft.com/office/drawing/2014/main" id="{68C4CDA8-3EC9-9FC4-ACBB-13399231CDB1}"/>
              </a:ext>
            </a:extLst>
          </p:cNvPr>
          <p:cNvSpPr>
            <a:spLocks noGrp="1"/>
          </p:cNvSpPr>
          <p:nvPr>
            <p:ph type="body" sz="half" idx="2"/>
          </p:nvPr>
        </p:nvSpPr>
        <p:spPr>
          <a:xfrm>
            <a:off x="391695" y="3288630"/>
            <a:ext cx="4764504" cy="2612441"/>
          </a:xfrm>
        </p:spPr>
        <p:txBody>
          <a:bodyPr/>
          <a:lstStyle/>
          <a:p>
            <a:r>
              <a:rPr lang="en-US" dirty="0">
                <a:latin typeface="Times New Roman" panose="02020603050405020304" pitchFamily="18" charset="0"/>
                <a:cs typeface="Times New Roman" panose="02020603050405020304" pitchFamily="18" charset="0"/>
              </a:rPr>
              <a:t>Singh, P. P., </a:t>
            </a:r>
            <a:r>
              <a:rPr lang="en-US" dirty="0" err="1">
                <a:latin typeface="Times New Roman" panose="02020603050405020304" pitchFamily="18" charset="0"/>
                <a:cs typeface="Times New Roman" panose="02020603050405020304" pitchFamily="18" charset="0"/>
              </a:rPr>
              <a:t>Anik</a:t>
            </a:r>
            <a:r>
              <a:rPr lang="en-US" dirty="0">
                <a:latin typeface="Times New Roman" panose="02020603050405020304" pitchFamily="18" charset="0"/>
                <a:cs typeface="Times New Roman" panose="02020603050405020304" pitchFamily="18" charset="0"/>
              </a:rPr>
              <a:t>, F. I., Senapati, R., Sinha, A., </a:t>
            </a:r>
            <a:r>
              <a:rPr lang="en-US" dirty="0" err="1">
                <a:latin typeface="Times New Roman" panose="02020603050405020304" pitchFamily="18" charset="0"/>
                <a:cs typeface="Times New Roman" panose="02020603050405020304" pitchFamily="18" charset="0"/>
              </a:rPr>
              <a:t>Sakib</a:t>
            </a:r>
            <a:r>
              <a:rPr lang="en-US" dirty="0">
                <a:latin typeface="Times New Roman" panose="02020603050405020304" pitchFamily="18" charset="0"/>
                <a:cs typeface="Times New Roman" panose="02020603050405020304" pitchFamily="18" charset="0"/>
              </a:rPr>
              <a:t>, N., &amp; Hossain, E. (2024). Investigating customer churn in banking: A machine learning approach and visualization app for data science and Management. </a:t>
            </a:r>
            <a:r>
              <a:rPr lang="en-US" i="1" dirty="0">
                <a:latin typeface="Times New Roman" panose="02020603050405020304" pitchFamily="18" charset="0"/>
                <a:cs typeface="Times New Roman" panose="02020603050405020304" pitchFamily="18" charset="0"/>
              </a:rPr>
              <a:t>Data Science and Management</a:t>
            </a:r>
            <a:r>
              <a:rPr lang="en-US" dirty="0">
                <a:latin typeface="Times New Roman" panose="02020603050405020304" pitchFamily="18" charset="0"/>
                <a:cs typeface="Times New Roman" panose="02020603050405020304" pitchFamily="18" charset="0"/>
              </a:rPr>
              <a:t>, 7(1), 7–16. </a:t>
            </a:r>
            <a:r>
              <a:rPr lang="en-US" dirty="0">
                <a:latin typeface="Times New Roman" panose="02020603050405020304" pitchFamily="18" charset="0"/>
                <a:cs typeface="Times New Roman" panose="02020603050405020304" pitchFamily="18" charset="0"/>
                <a:hlinkClick r:id="rId3"/>
              </a:rPr>
              <a:t>https://doi.org/10.1016/j.dsm.2023.09.002</a:t>
            </a:r>
            <a:r>
              <a:rPr lang="en-US"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521618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B8B02F-1299-9338-2ED0-2D6F21615B27}"/>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724FF9C3-2AC5-5D07-1B84-42929E27906C}"/>
              </a:ext>
            </a:extLst>
          </p:cNvPr>
          <p:cNvSpPr>
            <a:spLocks noGrp="1"/>
          </p:cNvSpPr>
          <p:nvPr>
            <p:ph type="title"/>
          </p:nvPr>
        </p:nvSpPr>
        <p:spPr>
          <a:xfrm>
            <a:off x="589407" y="1359989"/>
            <a:ext cx="4369079" cy="1150602"/>
          </a:xfrm>
        </p:spPr>
        <p:txBody>
          <a:bodyPr>
            <a:noAutofit/>
          </a:bodyPr>
          <a:lstStyle/>
          <a:p>
            <a:pPr algn="ctr"/>
            <a:r>
              <a:rPr lang="en-US" sz="2000" b="1" dirty="0">
                <a:solidFill>
                  <a:srgbClr val="22FFFF"/>
                </a:solidFill>
                <a:latin typeface="Times New Roman" panose="02020603050405020304" pitchFamily="18" charset="0"/>
                <a:cs typeface="Times New Roman" panose="02020603050405020304" pitchFamily="18" charset="0"/>
              </a:rPr>
              <a:t>Prediction of Consumer </a:t>
            </a:r>
            <a:r>
              <a:rPr lang="en-US" sz="2000" b="1" dirty="0" err="1">
                <a:solidFill>
                  <a:srgbClr val="22FFFF"/>
                </a:solidFill>
                <a:latin typeface="Times New Roman" panose="02020603050405020304" pitchFamily="18" charset="0"/>
                <a:cs typeface="Times New Roman" panose="02020603050405020304" pitchFamily="18" charset="0"/>
              </a:rPr>
              <a:t>Behaviour</a:t>
            </a:r>
            <a:r>
              <a:rPr lang="en-US" sz="2000" b="1" dirty="0">
                <a:solidFill>
                  <a:srgbClr val="22FFFF"/>
                </a:solidFill>
                <a:latin typeface="Times New Roman" panose="02020603050405020304" pitchFamily="18" charset="0"/>
                <a:cs typeface="Times New Roman" panose="02020603050405020304" pitchFamily="18" charset="0"/>
              </a:rPr>
              <a:t> using Random Forest Algorithm</a:t>
            </a:r>
          </a:p>
        </p:txBody>
      </p:sp>
      <p:sp>
        <p:nvSpPr>
          <p:cNvPr id="5" name="Content Placeholder 4">
            <a:extLst>
              <a:ext uri="{FF2B5EF4-FFF2-40B4-BE49-F238E27FC236}">
                <a16:creationId xmlns:a16="http://schemas.microsoft.com/office/drawing/2014/main" id="{F1A6F84B-9991-25C8-37AD-98F53E2E9D94}"/>
              </a:ext>
            </a:extLst>
          </p:cNvPr>
          <p:cNvSpPr>
            <a:spLocks noGrp="1"/>
          </p:cNvSpPr>
          <p:nvPr>
            <p:ph idx="1"/>
          </p:nvPr>
        </p:nvSpPr>
        <p:spPr>
          <a:xfrm>
            <a:off x="5156199" y="0"/>
            <a:ext cx="6113380" cy="6858000"/>
          </a:xfrm>
        </p:spPr>
        <p:txBody>
          <a:bodyPr>
            <a:noAutofit/>
          </a:bodyPr>
          <a:lstStyle/>
          <a:p>
            <a:r>
              <a:rPr lang="en-US" sz="1700" b="1" dirty="0">
                <a:solidFill>
                  <a:srgbClr val="22FFFF"/>
                </a:solidFill>
                <a:latin typeface="Times New Roman" panose="02020603050405020304" pitchFamily="18" charset="0"/>
                <a:cs typeface="Times New Roman" panose="02020603050405020304" pitchFamily="18" charset="0"/>
              </a:rPr>
              <a:t>Goal: </a:t>
            </a:r>
            <a:r>
              <a:rPr lang="en-US" sz="1700" dirty="0">
                <a:latin typeface="Times New Roman" panose="02020603050405020304" pitchFamily="18" charset="0"/>
                <a:cs typeface="Times New Roman" panose="02020603050405020304" pitchFamily="18" charset="0"/>
              </a:rPr>
              <a:t>To predict consumer behavior in the banking sector using the Random Forest algorithm, focusing on improving marketing strategies through data-driven insights.</a:t>
            </a:r>
          </a:p>
          <a:p>
            <a:r>
              <a:rPr lang="en-US" sz="1700" b="1" dirty="0">
                <a:solidFill>
                  <a:srgbClr val="22FFFF"/>
                </a:solidFill>
                <a:latin typeface="Times New Roman" panose="02020603050405020304" pitchFamily="18" charset="0"/>
                <a:cs typeface="Times New Roman" panose="02020603050405020304" pitchFamily="18" charset="0"/>
              </a:rPr>
              <a:t>Dataset: </a:t>
            </a:r>
            <a:r>
              <a:rPr lang="en-US" sz="1700" dirty="0">
                <a:latin typeface="Times New Roman" panose="02020603050405020304" pitchFamily="18" charset="0"/>
                <a:cs typeface="Times New Roman" panose="02020603050405020304" pitchFamily="18" charset="0"/>
              </a:rPr>
              <a:t>The dataset consists of consumer transaction data, demographics, and previous product purchase history from a retail bank.</a:t>
            </a:r>
          </a:p>
          <a:p>
            <a:r>
              <a:rPr lang="en-US" sz="1700" b="1" dirty="0">
                <a:solidFill>
                  <a:srgbClr val="22FFFF"/>
                </a:solidFill>
                <a:latin typeface="Times New Roman" panose="02020603050405020304" pitchFamily="18" charset="0"/>
                <a:cs typeface="Times New Roman" panose="02020603050405020304" pitchFamily="18" charset="0"/>
              </a:rPr>
              <a:t>Methodology: </a:t>
            </a:r>
            <a:r>
              <a:rPr lang="en-US" sz="1700" dirty="0">
                <a:latin typeface="Times New Roman" panose="02020603050405020304" pitchFamily="18" charset="0"/>
                <a:cs typeface="Times New Roman" panose="02020603050405020304" pitchFamily="18" charset="0"/>
              </a:rPr>
              <a:t>The Random Forest algorithm was employed to predict consumer behavior, using various demographic and transactional features. Feature importance analysis was conducted to identify the key factors influencing consumer behavior.</a:t>
            </a:r>
          </a:p>
          <a:p>
            <a:r>
              <a:rPr lang="en-US" sz="1700" b="1" dirty="0">
                <a:solidFill>
                  <a:srgbClr val="22FFFF"/>
                </a:solidFill>
                <a:latin typeface="Times New Roman" panose="02020603050405020304" pitchFamily="18" charset="0"/>
                <a:cs typeface="Times New Roman" panose="02020603050405020304" pitchFamily="18" charset="0"/>
              </a:rPr>
              <a:t>Results: </a:t>
            </a:r>
            <a:r>
              <a:rPr lang="en-US" sz="1700" dirty="0">
                <a:latin typeface="Times New Roman" panose="02020603050405020304" pitchFamily="18" charset="0"/>
                <a:cs typeface="Times New Roman" panose="02020603050405020304" pitchFamily="18" charset="0"/>
              </a:rPr>
              <a:t>The Random Forest model achieved an accuracy of 85%, with income level and frequency of transactions identified as the most important features in predicting consumer behavior.</a:t>
            </a:r>
          </a:p>
          <a:p>
            <a:r>
              <a:rPr lang="en-US" sz="1700" b="1" dirty="0">
                <a:solidFill>
                  <a:srgbClr val="22FFFF"/>
                </a:solidFill>
                <a:latin typeface="Times New Roman" panose="02020603050405020304" pitchFamily="18" charset="0"/>
                <a:cs typeface="Times New Roman" panose="02020603050405020304" pitchFamily="18" charset="0"/>
              </a:rPr>
              <a:t>Article Link: </a:t>
            </a:r>
            <a:r>
              <a:rPr lang="en-US" sz="1700" dirty="0">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https://ieeexplore.ieee.org/document/8597070</a:t>
            </a:r>
            <a:r>
              <a:rPr lang="en-US" sz="1700" dirty="0">
                <a:latin typeface="Times New Roman" panose="02020603050405020304" pitchFamily="18" charset="0"/>
                <a:cs typeface="Times New Roman" panose="02020603050405020304" pitchFamily="18" charset="0"/>
              </a:rPr>
              <a:t>		</a:t>
            </a:r>
          </a:p>
        </p:txBody>
      </p:sp>
      <p:sp>
        <p:nvSpPr>
          <p:cNvPr id="6" name="Text Placeholder 5">
            <a:extLst>
              <a:ext uri="{FF2B5EF4-FFF2-40B4-BE49-F238E27FC236}">
                <a16:creationId xmlns:a16="http://schemas.microsoft.com/office/drawing/2014/main" id="{063EDBEA-6D68-0A08-F252-94FACD1557A9}"/>
              </a:ext>
            </a:extLst>
          </p:cNvPr>
          <p:cNvSpPr>
            <a:spLocks noGrp="1"/>
          </p:cNvSpPr>
          <p:nvPr>
            <p:ph type="body" sz="half" idx="2"/>
          </p:nvPr>
        </p:nvSpPr>
        <p:spPr>
          <a:xfrm>
            <a:off x="391695" y="2735178"/>
            <a:ext cx="4764504" cy="2612441"/>
          </a:xfrm>
        </p:spPr>
        <p:txBody>
          <a:bodyPr/>
          <a:lstStyle/>
          <a:p>
            <a:r>
              <a:rPr lang="en-US" dirty="0" err="1">
                <a:latin typeface="Times New Roman" panose="02020603050405020304" pitchFamily="18" charset="0"/>
                <a:cs typeface="Times New Roman" panose="02020603050405020304" pitchFamily="18" charset="0"/>
              </a:rPr>
              <a:t>Valecha</a:t>
            </a:r>
            <a:r>
              <a:rPr lang="en-US" dirty="0">
                <a:latin typeface="Times New Roman" panose="02020603050405020304" pitchFamily="18" charset="0"/>
                <a:cs typeface="Times New Roman" panose="02020603050405020304" pitchFamily="18" charset="0"/>
              </a:rPr>
              <a:t>, H., Varma, A., Khare, I., Sachdeva, A., &amp; Goyal, M. (2018). Prediction of consumer </a:t>
            </a:r>
            <a:r>
              <a:rPr lang="en-US" dirty="0" err="1">
                <a:latin typeface="Times New Roman" panose="02020603050405020304" pitchFamily="18" charset="0"/>
                <a:cs typeface="Times New Roman" panose="02020603050405020304" pitchFamily="18" charset="0"/>
              </a:rPr>
              <a:t>behaviour</a:t>
            </a:r>
            <a:r>
              <a:rPr lang="en-US" dirty="0">
                <a:latin typeface="Times New Roman" panose="02020603050405020304" pitchFamily="18" charset="0"/>
                <a:cs typeface="Times New Roman" panose="02020603050405020304" pitchFamily="18" charset="0"/>
              </a:rPr>
              <a:t> using random forest algorithm. </a:t>
            </a:r>
            <a:r>
              <a:rPr lang="en-US" i="1" dirty="0">
                <a:latin typeface="Times New Roman" panose="02020603050405020304" pitchFamily="18" charset="0"/>
                <a:cs typeface="Times New Roman" panose="02020603050405020304" pitchFamily="18" charset="0"/>
              </a:rPr>
              <a:t>2018 5th IEEE Uttar Pradesh Section International Conference on Electrical, Electronics and Computer Engineering (UPCON)</a:t>
            </a:r>
            <a:r>
              <a:rPr lang="en-US" dirty="0">
                <a:latin typeface="Times New Roman" panose="02020603050405020304" pitchFamily="18" charset="0"/>
                <a:cs typeface="Times New Roman" panose="02020603050405020304" pitchFamily="18" charset="0"/>
              </a:rPr>
              <a:t>, pp., 1-6. </a:t>
            </a:r>
            <a:r>
              <a:rPr lang="en-US" dirty="0">
                <a:latin typeface="Times New Roman" panose="02020603050405020304" pitchFamily="18" charset="0"/>
                <a:cs typeface="Times New Roman" panose="02020603050405020304" pitchFamily="18" charset="0"/>
                <a:hlinkClick r:id="rId3"/>
              </a:rPr>
              <a:t>https://doi.org/10.1109/upcon.2018.8597070</a:t>
            </a:r>
            <a:r>
              <a:rPr lang="en-US"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8449376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387A7E-AF84-B3C2-8A42-4D8B93EB8595}"/>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E8376D6C-0F31-0CCA-2CBE-197495236801}"/>
              </a:ext>
            </a:extLst>
          </p:cNvPr>
          <p:cNvSpPr>
            <a:spLocks noGrp="1"/>
          </p:cNvSpPr>
          <p:nvPr>
            <p:ph type="title"/>
          </p:nvPr>
        </p:nvSpPr>
        <p:spPr>
          <a:xfrm>
            <a:off x="490551" y="1279776"/>
            <a:ext cx="4566792" cy="1848433"/>
          </a:xfrm>
        </p:spPr>
        <p:txBody>
          <a:bodyPr>
            <a:noAutofit/>
          </a:bodyPr>
          <a:lstStyle/>
          <a:p>
            <a:pPr algn="ctr"/>
            <a:r>
              <a:rPr lang="en-US" sz="2000" b="1" dirty="0">
                <a:solidFill>
                  <a:srgbClr val="22FFFF"/>
                </a:solidFill>
                <a:latin typeface="Times New Roman" panose="02020603050405020304" pitchFamily="18" charset="0"/>
                <a:cs typeface="Times New Roman" panose="02020603050405020304" pitchFamily="18" charset="0"/>
              </a:rPr>
              <a:t>Application and Optimization of Various Machine Learning Models in Social E-Commerce Marketing Strategies</a:t>
            </a:r>
          </a:p>
        </p:txBody>
      </p:sp>
      <p:sp>
        <p:nvSpPr>
          <p:cNvPr id="5" name="Content Placeholder 4">
            <a:extLst>
              <a:ext uri="{FF2B5EF4-FFF2-40B4-BE49-F238E27FC236}">
                <a16:creationId xmlns:a16="http://schemas.microsoft.com/office/drawing/2014/main" id="{8B37532A-CF7B-1F82-A0EB-EA83875BD219}"/>
              </a:ext>
            </a:extLst>
          </p:cNvPr>
          <p:cNvSpPr>
            <a:spLocks noGrp="1"/>
          </p:cNvSpPr>
          <p:nvPr>
            <p:ph idx="1"/>
          </p:nvPr>
        </p:nvSpPr>
        <p:spPr>
          <a:xfrm>
            <a:off x="5156200" y="0"/>
            <a:ext cx="6217654" cy="6858000"/>
          </a:xfrm>
        </p:spPr>
        <p:txBody>
          <a:bodyPr>
            <a:noAutofit/>
          </a:bodyPr>
          <a:lstStyle/>
          <a:p>
            <a:r>
              <a:rPr lang="en-US" sz="1600" b="1" dirty="0">
                <a:solidFill>
                  <a:srgbClr val="22FFFF"/>
                </a:solidFill>
                <a:latin typeface="Times New Roman" panose="02020603050405020304" pitchFamily="18" charset="0"/>
                <a:cs typeface="Times New Roman" panose="02020603050405020304" pitchFamily="18" charset="0"/>
              </a:rPr>
              <a:t>Goal: </a:t>
            </a:r>
            <a:r>
              <a:rPr lang="en-US" sz="1600" dirty="0">
                <a:latin typeface="Times New Roman" panose="02020603050405020304" pitchFamily="18" charset="0"/>
                <a:cs typeface="Times New Roman" panose="02020603050405020304" pitchFamily="18" charset="0"/>
              </a:rPr>
              <a:t>To explore the application and optimization of different machine learning models in social e-commerce marketing strategies, focusing on customer segmentation and behavior prediction.</a:t>
            </a:r>
          </a:p>
          <a:p>
            <a:r>
              <a:rPr lang="en-US" sz="1600" b="1" dirty="0">
                <a:solidFill>
                  <a:srgbClr val="22FFFF"/>
                </a:solidFill>
                <a:latin typeface="Times New Roman" panose="02020603050405020304" pitchFamily="18" charset="0"/>
                <a:cs typeface="Times New Roman" panose="02020603050405020304" pitchFamily="18" charset="0"/>
              </a:rPr>
              <a:t>Dataset: </a:t>
            </a:r>
            <a:r>
              <a:rPr lang="en-US" sz="1600" dirty="0">
                <a:latin typeface="Times New Roman" panose="02020603050405020304" pitchFamily="18" charset="0"/>
                <a:cs typeface="Times New Roman" panose="02020603050405020304" pitchFamily="18" charset="0"/>
              </a:rPr>
              <a:t>The dataset consists of 920,000 user behavior records, customer interaction data from various social e-commerce platforms, including demographic information and purchase history.</a:t>
            </a:r>
          </a:p>
          <a:p>
            <a:r>
              <a:rPr lang="en-US" sz="1600" b="1" dirty="0">
                <a:solidFill>
                  <a:srgbClr val="22FFFF"/>
                </a:solidFill>
                <a:latin typeface="Times New Roman" panose="02020603050405020304" pitchFamily="18" charset="0"/>
                <a:cs typeface="Times New Roman" panose="02020603050405020304" pitchFamily="18" charset="0"/>
              </a:rPr>
              <a:t>Methodology: </a:t>
            </a:r>
            <a:r>
              <a:rPr lang="en-US" sz="1600" dirty="0">
                <a:latin typeface="Times New Roman" panose="02020603050405020304" pitchFamily="18" charset="0"/>
                <a:cs typeface="Times New Roman" panose="02020603050405020304" pitchFamily="18" charset="0"/>
              </a:rPr>
              <a:t>Several machine learning models, such as Random Forest, Gradient Boosting, and Neural Networks, were applied to analyze customer segmentation and predict purchase behavior. The study also focused on optimizing model parameters to enhance prediction accuracy.</a:t>
            </a:r>
          </a:p>
          <a:p>
            <a:r>
              <a:rPr lang="en-US" sz="1600" b="1" dirty="0">
                <a:solidFill>
                  <a:srgbClr val="22FFFF"/>
                </a:solidFill>
                <a:latin typeface="Times New Roman" panose="02020603050405020304" pitchFamily="18" charset="0"/>
                <a:cs typeface="Times New Roman" panose="02020603050405020304" pitchFamily="18" charset="0"/>
              </a:rPr>
              <a:t>Results: </a:t>
            </a:r>
            <a:r>
              <a:rPr lang="en-US" sz="1600" dirty="0">
                <a:latin typeface="Times New Roman" panose="02020603050405020304" pitchFamily="18" charset="0"/>
                <a:cs typeface="Times New Roman" panose="02020603050405020304" pitchFamily="18" charset="0"/>
              </a:rPr>
              <a:t>The deep learning model achieved a prediction accuracy of 94.8%, enhancing user satisfaction by 19.7%. The supervised learning model achieved a classification accuracy of 89.3%, while the Gradient Boosting model showed improvement in customer segmentation. These models were used to enhance personalized marketing strategies in social e-commerce.</a:t>
            </a:r>
          </a:p>
          <a:p>
            <a:r>
              <a:rPr lang="en-US" sz="1600" b="1" dirty="0">
                <a:solidFill>
                  <a:srgbClr val="22FFFF"/>
                </a:solidFill>
                <a:latin typeface="Times New Roman" panose="02020603050405020304" pitchFamily="18" charset="0"/>
                <a:cs typeface="Times New Roman" panose="02020603050405020304" pitchFamily="18" charset="0"/>
              </a:rPr>
              <a:t>Article Link: </a:t>
            </a:r>
            <a:r>
              <a:rPr lang="en-US" sz="1600" dirty="0">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https://wepub.org/index.php/TCSISR/article/view/1948</a:t>
            </a:r>
            <a:r>
              <a:rPr lang="en-US" sz="1600" dirty="0">
                <a:latin typeface="Times New Roman" panose="02020603050405020304" pitchFamily="18" charset="0"/>
                <a:cs typeface="Times New Roman" panose="02020603050405020304" pitchFamily="18" charset="0"/>
              </a:rPr>
              <a:t>		</a:t>
            </a:r>
          </a:p>
        </p:txBody>
      </p:sp>
      <p:sp>
        <p:nvSpPr>
          <p:cNvPr id="6" name="Text Placeholder 5">
            <a:extLst>
              <a:ext uri="{FF2B5EF4-FFF2-40B4-BE49-F238E27FC236}">
                <a16:creationId xmlns:a16="http://schemas.microsoft.com/office/drawing/2014/main" id="{61E94585-6C57-2AFB-8C61-BD84C48D0B3C}"/>
              </a:ext>
            </a:extLst>
          </p:cNvPr>
          <p:cNvSpPr>
            <a:spLocks noGrp="1"/>
          </p:cNvSpPr>
          <p:nvPr>
            <p:ph type="body" sz="half" idx="2"/>
          </p:nvPr>
        </p:nvSpPr>
        <p:spPr>
          <a:xfrm>
            <a:off x="391695" y="3288630"/>
            <a:ext cx="4764504" cy="2612441"/>
          </a:xfrm>
        </p:spPr>
        <p:txBody>
          <a:bodyPr/>
          <a:lstStyle/>
          <a:p>
            <a:r>
              <a:rPr lang="en-US" dirty="0">
                <a:latin typeface="Times New Roman" panose="02020603050405020304" pitchFamily="18" charset="0"/>
                <a:cs typeface="Times New Roman" panose="02020603050405020304" pitchFamily="18" charset="0"/>
              </a:rPr>
              <a:t>Li, Z. (2024). Application and optimization of various machine learning models in social e-commerce marketing strategies. </a:t>
            </a:r>
            <a:r>
              <a:rPr lang="en-US" i="1" dirty="0">
                <a:latin typeface="Times New Roman" panose="02020603050405020304" pitchFamily="18" charset="0"/>
                <a:cs typeface="Times New Roman" panose="02020603050405020304" pitchFamily="18" charset="0"/>
              </a:rPr>
              <a:t>Transactions on Computer Science and Intelligent Systems Research</a:t>
            </a:r>
            <a:r>
              <a:rPr lang="en-US" dirty="0">
                <a:latin typeface="Times New Roman" panose="02020603050405020304" pitchFamily="18" charset="0"/>
                <a:cs typeface="Times New Roman" panose="02020603050405020304" pitchFamily="18" charset="0"/>
              </a:rPr>
              <a:t>, 4, 11–21. </a:t>
            </a:r>
            <a:r>
              <a:rPr lang="en-US" dirty="0">
                <a:latin typeface="Times New Roman" panose="02020603050405020304" pitchFamily="18" charset="0"/>
                <a:cs typeface="Times New Roman" panose="02020603050405020304" pitchFamily="18" charset="0"/>
                <a:hlinkClick r:id="rId3"/>
              </a:rPr>
              <a:t>https://doi.org/10.62051/bsm4y952</a:t>
            </a:r>
            <a:r>
              <a:rPr lang="en-US"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6753798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6A3C77-F186-47B2-1A0B-692C8BFD7424}"/>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7BEA5C00-862B-6CAF-28E6-949BE3686104}"/>
              </a:ext>
            </a:extLst>
          </p:cNvPr>
          <p:cNvSpPr>
            <a:spLocks noGrp="1"/>
          </p:cNvSpPr>
          <p:nvPr>
            <p:ph type="title"/>
          </p:nvPr>
        </p:nvSpPr>
        <p:spPr>
          <a:xfrm>
            <a:off x="589408" y="1151440"/>
            <a:ext cx="4369079" cy="1848433"/>
          </a:xfrm>
        </p:spPr>
        <p:txBody>
          <a:bodyPr>
            <a:noAutofit/>
          </a:bodyPr>
          <a:lstStyle/>
          <a:p>
            <a:pPr algn="ctr"/>
            <a:r>
              <a:rPr lang="en-US" sz="2000" b="1" dirty="0">
                <a:solidFill>
                  <a:srgbClr val="22FFFF"/>
                </a:solidFill>
                <a:latin typeface="Times New Roman" panose="02020603050405020304" pitchFamily="18" charset="0"/>
                <a:cs typeface="Times New Roman" panose="02020603050405020304" pitchFamily="18" charset="0"/>
              </a:rPr>
              <a:t>Predicting Customer’s Subscription Response to Bank Telemarketing Campaign Based on Machine learning Algorithms</a:t>
            </a:r>
          </a:p>
        </p:txBody>
      </p:sp>
      <p:sp>
        <p:nvSpPr>
          <p:cNvPr id="5" name="Content Placeholder 4">
            <a:extLst>
              <a:ext uri="{FF2B5EF4-FFF2-40B4-BE49-F238E27FC236}">
                <a16:creationId xmlns:a16="http://schemas.microsoft.com/office/drawing/2014/main" id="{662E901B-705B-867A-8EBA-9D17D9062989}"/>
              </a:ext>
            </a:extLst>
          </p:cNvPr>
          <p:cNvSpPr>
            <a:spLocks noGrp="1"/>
          </p:cNvSpPr>
          <p:nvPr>
            <p:ph idx="1"/>
          </p:nvPr>
        </p:nvSpPr>
        <p:spPr>
          <a:xfrm>
            <a:off x="5156199" y="0"/>
            <a:ext cx="6169527" cy="6858000"/>
          </a:xfrm>
        </p:spPr>
        <p:txBody>
          <a:bodyPr>
            <a:normAutofit/>
          </a:bodyPr>
          <a:lstStyle/>
          <a:p>
            <a:r>
              <a:rPr lang="en-US" sz="1800" b="1" dirty="0">
                <a:solidFill>
                  <a:srgbClr val="22FFFF"/>
                </a:solidFill>
                <a:latin typeface="Times New Roman" panose="02020603050405020304" pitchFamily="18" charset="0"/>
                <a:cs typeface="Times New Roman" panose="02020603050405020304" pitchFamily="18" charset="0"/>
              </a:rPr>
              <a:t>Goal: </a:t>
            </a:r>
            <a:r>
              <a:rPr lang="en-US" sz="1800" dirty="0">
                <a:latin typeface="Times New Roman" panose="02020603050405020304" pitchFamily="18" charset="0"/>
                <a:cs typeface="Times New Roman" panose="02020603050405020304" pitchFamily="18" charset="0"/>
              </a:rPr>
              <a:t>To predict customer subscription responses in bank telemarketing campaigns using various machine learning algorithms, aiming to enhance the effectiveness of marketing strategies.</a:t>
            </a:r>
          </a:p>
          <a:p>
            <a:r>
              <a:rPr lang="en-US" sz="1800" b="1" dirty="0">
                <a:solidFill>
                  <a:srgbClr val="22FFFF"/>
                </a:solidFill>
                <a:latin typeface="Times New Roman" panose="02020603050405020304" pitchFamily="18" charset="0"/>
                <a:cs typeface="Times New Roman" panose="02020603050405020304" pitchFamily="18" charset="0"/>
              </a:rPr>
              <a:t>Dataset: </a:t>
            </a:r>
            <a:r>
              <a:rPr lang="en-US" sz="1800" dirty="0">
                <a:latin typeface="Times New Roman" panose="02020603050405020304" pitchFamily="18" charset="0"/>
                <a:cs typeface="Times New Roman" panose="02020603050405020304" pitchFamily="18" charset="0"/>
              </a:rPr>
              <a:t>A dataset from a retail bank's telemarketing campaigns, containing customer demographic and interaction information, was used for analysis.</a:t>
            </a:r>
          </a:p>
          <a:p>
            <a:r>
              <a:rPr lang="en-US" sz="1800" b="1" dirty="0">
                <a:solidFill>
                  <a:srgbClr val="22FFFF"/>
                </a:solidFill>
                <a:latin typeface="Times New Roman" panose="02020603050405020304" pitchFamily="18" charset="0"/>
                <a:cs typeface="Times New Roman" panose="02020603050405020304" pitchFamily="18" charset="0"/>
              </a:rPr>
              <a:t>Methodology: </a:t>
            </a:r>
            <a:r>
              <a:rPr lang="en-US" sz="1800" dirty="0">
                <a:latin typeface="Times New Roman" panose="02020603050405020304" pitchFamily="18" charset="0"/>
                <a:cs typeface="Times New Roman" panose="02020603050405020304" pitchFamily="18" charset="0"/>
              </a:rPr>
              <a:t>The study applied several machine learning algorithms, including Logistic Regression, Decision Trees, and Random Forest, to predict whether a customer would subscribe to a bank's term deposit. Performance metrics such as accuracy and AUC were used to evaluate the models.</a:t>
            </a:r>
          </a:p>
          <a:p>
            <a:r>
              <a:rPr lang="en-US" sz="1800" b="1" dirty="0">
                <a:solidFill>
                  <a:srgbClr val="22FFFF"/>
                </a:solidFill>
                <a:latin typeface="Times New Roman" panose="02020603050405020304" pitchFamily="18" charset="0"/>
                <a:cs typeface="Times New Roman" panose="02020603050405020304" pitchFamily="18" charset="0"/>
              </a:rPr>
              <a:t>Results: </a:t>
            </a:r>
            <a:r>
              <a:rPr lang="en-US" sz="1800" dirty="0">
                <a:latin typeface="Times New Roman" panose="02020603050405020304" pitchFamily="18" charset="0"/>
                <a:cs typeface="Times New Roman" panose="02020603050405020304" pitchFamily="18" charset="0"/>
              </a:rPr>
              <a:t>Random Forest outperformed other models, achieving an accuracy of 89% and an AUC score of 0.82. The study concluded that machine learning algorithms are effective in improving telemarketing targeting strategies.</a:t>
            </a:r>
          </a:p>
          <a:p>
            <a:r>
              <a:rPr lang="en-US" sz="1800" b="1" dirty="0">
                <a:solidFill>
                  <a:srgbClr val="22FFFF"/>
                </a:solidFill>
                <a:latin typeface="Times New Roman" panose="02020603050405020304" pitchFamily="18" charset="0"/>
                <a:cs typeface="Times New Roman" panose="02020603050405020304" pitchFamily="18" charset="0"/>
              </a:rPr>
              <a:t>Article Link: </a:t>
            </a:r>
            <a:r>
              <a:rPr lang="en-US" sz="1800" dirty="0">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https://ieeexplore.ieee.org/document/9765152</a:t>
            </a:r>
            <a:r>
              <a:rPr lang="en-US" sz="1800" dirty="0">
                <a:latin typeface="Times New Roman" panose="02020603050405020304" pitchFamily="18" charset="0"/>
                <a:cs typeface="Times New Roman" panose="02020603050405020304" pitchFamily="18" charset="0"/>
              </a:rPr>
              <a:t>		</a:t>
            </a:r>
          </a:p>
        </p:txBody>
      </p:sp>
      <p:sp>
        <p:nvSpPr>
          <p:cNvPr id="6" name="Text Placeholder 5">
            <a:extLst>
              <a:ext uri="{FF2B5EF4-FFF2-40B4-BE49-F238E27FC236}">
                <a16:creationId xmlns:a16="http://schemas.microsoft.com/office/drawing/2014/main" id="{15288D34-6C09-6508-4EE4-0B8891CFD50F}"/>
              </a:ext>
            </a:extLst>
          </p:cNvPr>
          <p:cNvSpPr>
            <a:spLocks noGrp="1"/>
          </p:cNvSpPr>
          <p:nvPr>
            <p:ph type="body" sz="half" idx="2"/>
          </p:nvPr>
        </p:nvSpPr>
        <p:spPr>
          <a:xfrm>
            <a:off x="391695" y="3288630"/>
            <a:ext cx="4764504" cy="2612441"/>
          </a:xfrm>
        </p:spPr>
        <p:txBody>
          <a:bodyPr/>
          <a:lstStyle/>
          <a:p>
            <a:r>
              <a:rPr lang="en-US" dirty="0">
                <a:latin typeface="Times New Roman" panose="02020603050405020304" pitchFamily="18" charset="0"/>
                <a:cs typeface="Times New Roman" panose="02020603050405020304" pitchFamily="18" charset="0"/>
              </a:rPr>
              <a:t>Saeed, S. E., Hammad, M., &amp; </a:t>
            </a:r>
            <a:r>
              <a:rPr lang="en-US" dirty="0" err="1">
                <a:latin typeface="Times New Roman" panose="02020603050405020304" pitchFamily="18" charset="0"/>
                <a:cs typeface="Times New Roman" panose="02020603050405020304" pitchFamily="18" charset="0"/>
              </a:rPr>
              <a:t>Alqaddoumi</a:t>
            </a:r>
            <a:r>
              <a:rPr lang="en-US" dirty="0">
                <a:latin typeface="Times New Roman" panose="02020603050405020304" pitchFamily="18" charset="0"/>
                <a:cs typeface="Times New Roman" panose="02020603050405020304" pitchFamily="18" charset="0"/>
              </a:rPr>
              <a:t>, A. (2022). Predicting customer’s subscription response to Bank telemarketing campaign based on machine learning algorithms. </a:t>
            </a:r>
            <a:r>
              <a:rPr lang="en-US" i="1" dirty="0">
                <a:latin typeface="Times New Roman" panose="02020603050405020304" pitchFamily="18" charset="0"/>
                <a:cs typeface="Times New Roman" panose="02020603050405020304" pitchFamily="18" charset="0"/>
              </a:rPr>
              <a:t>2022 International Conference on Decision Aid Sciences and Applications (DASA)</a:t>
            </a:r>
            <a:r>
              <a:rPr lang="en-US" dirty="0">
                <a:latin typeface="Times New Roman" panose="02020603050405020304" pitchFamily="18" charset="0"/>
                <a:cs typeface="Times New Roman" panose="02020603050405020304" pitchFamily="18" charset="0"/>
              </a:rPr>
              <a:t>, 62, 1474–1478. </a:t>
            </a:r>
            <a:r>
              <a:rPr lang="en-US" dirty="0">
                <a:latin typeface="Times New Roman" panose="02020603050405020304" pitchFamily="18" charset="0"/>
                <a:cs typeface="Times New Roman" panose="02020603050405020304" pitchFamily="18" charset="0"/>
                <a:hlinkClick r:id="rId3"/>
              </a:rPr>
              <a:t>https://doi.org/10.1109/dasa54658.2022.9765152</a:t>
            </a:r>
            <a:r>
              <a:rPr lang="en-US"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7396939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EF4764-E214-3E95-2C30-11AB7F14FD90}"/>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09B45F37-CF54-ACC1-B35A-84094CEBD62B}"/>
              </a:ext>
            </a:extLst>
          </p:cNvPr>
          <p:cNvSpPr>
            <a:spLocks noGrp="1"/>
          </p:cNvSpPr>
          <p:nvPr>
            <p:ph type="title"/>
          </p:nvPr>
        </p:nvSpPr>
        <p:spPr>
          <a:xfrm>
            <a:off x="589408" y="1151440"/>
            <a:ext cx="4369079" cy="1848433"/>
          </a:xfrm>
        </p:spPr>
        <p:txBody>
          <a:bodyPr>
            <a:noAutofit/>
          </a:bodyPr>
          <a:lstStyle/>
          <a:p>
            <a:pPr algn="ctr"/>
            <a:r>
              <a:rPr lang="en-US" sz="2000" b="1" dirty="0">
                <a:solidFill>
                  <a:srgbClr val="22FFFF"/>
                </a:solidFill>
                <a:latin typeface="Times New Roman" panose="02020603050405020304" pitchFamily="18" charset="0"/>
                <a:cs typeface="Times New Roman" panose="02020603050405020304" pitchFamily="18" charset="0"/>
              </a:rPr>
              <a:t>Predicting Consumer Behavior with Artificial Neural Networks</a:t>
            </a:r>
          </a:p>
        </p:txBody>
      </p:sp>
      <p:sp>
        <p:nvSpPr>
          <p:cNvPr id="5" name="Content Placeholder 4">
            <a:extLst>
              <a:ext uri="{FF2B5EF4-FFF2-40B4-BE49-F238E27FC236}">
                <a16:creationId xmlns:a16="http://schemas.microsoft.com/office/drawing/2014/main" id="{739FC670-2CD6-2304-2F0A-99D1889DEE9A}"/>
              </a:ext>
            </a:extLst>
          </p:cNvPr>
          <p:cNvSpPr>
            <a:spLocks noGrp="1"/>
          </p:cNvSpPr>
          <p:nvPr>
            <p:ph idx="1"/>
          </p:nvPr>
        </p:nvSpPr>
        <p:spPr>
          <a:xfrm>
            <a:off x="5156199" y="0"/>
            <a:ext cx="6225675" cy="6858000"/>
          </a:xfrm>
        </p:spPr>
        <p:txBody>
          <a:bodyPr>
            <a:normAutofit/>
          </a:bodyPr>
          <a:lstStyle/>
          <a:p>
            <a:r>
              <a:rPr lang="en-US" sz="1800" b="1" dirty="0">
                <a:solidFill>
                  <a:srgbClr val="22FFFF"/>
                </a:solidFill>
                <a:latin typeface="Times New Roman" panose="02020603050405020304" pitchFamily="18" charset="0"/>
                <a:cs typeface="Times New Roman" panose="02020603050405020304" pitchFamily="18" charset="0"/>
              </a:rPr>
              <a:t>Goal: </a:t>
            </a:r>
            <a:r>
              <a:rPr lang="en-US" sz="1800" dirty="0">
                <a:latin typeface="Times New Roman" panose="02020603050405020304" pitchFamily="18" charset="0"/>
                <a:cs typeface="Times New Roman" panose="02020603050405020304" pitchFamily="18" charset="0"/>
              </a:rPr>
              <a:t>To explore the use of artificial neural networks (ANN) in predicting consumer behavior for enhancing marketing strategies in the financial sector.</a:t>
            </a:r>
          </a:p>
          <a:p>
            <a:r>
              <a:rPr lang="en-US" sz="1800" b="1" dirty="0">
                <a:solidFill>
                  <a:srgbClr val="22FFFF"/>
                </a:solidFill>
                <a:latin typeface="Times New Roman" panose="02020603050405020304" pitchFamily="18" charset="0"/>
                <a:cs typeface="Times New Roman" panose="02020603050405020304" pitchFamily="18" charset="0"/>
              </a:rPr>
              <a:t>Dataset: </a:t>
            </a:r>
            <a:r>
              <a:rPr lang="en-US" sz="1800" dirty="0">
                <a:latin typeface="Times New Roman" panose="02020603050405020304" pitchFamily="18" charset="0"/>
                <a:cs typeface="Times New Roman" panose="02020603050405020304" pitchFamily="18" charset="0"/>
              </a:rPr>
              <a:t>The dataset contains customer transaction histories, demographic profiles, and previous interactions with marketing efforts from a retail bank.</a:t>
            </a:r>
          </a:p>
          <a:p>
            <a:r>
              <a:rPr lang="en-US" sz="1800" b="1" dirty="0">
                <a:solidFill>
                  <a:srgbClr val="22FFFF"/>
                </a:solidFill>
                <a:latin typeface="Times New Roman" panose="02020603050405020304" pitchFamily="18" charset="0"/>
                <a:cs typeface="Times New Roman" panose="02020603050405020304" pitchFamily="18" charset="0"/>
              </a:rPr>
              <a:t>Methodology: </a:t>
            </a:r>
            <a:r>
              <a:rPr lang="en-US" sz="1800" dirty="0">
                <a:latin typeface="Times New Roman" panose="02020603050405020304" pitchFamily="18" charset="0"/>
                <a:cs typeface="Times New Roman" panose="02020603050405020304" pitchFamily="18" charset="0"/>
              </a:rPr>
              <a:t>Artificial Neural Networks were applied to model and predict consumer behavior, focusing on the identification of key patterns in customer data. The study also used backpropagation to optimize the model's predictive accuracy.</a:t>
            </a:r>
          </a:p>
          <a:p>
            <a:r>
              <a:rPr lang="en-US" sz="1800" b="1" dirty="0">
                <a:solidFill>
                  <a:srgbClr val="22FFFF"/>
                </a:solidFill>
                <a:latin typeface="Times New Roman" panose="02020603050405020304" pitchFamily="18" charset="0"/>
                <a:cs typeface="Times New Roman" panose="02020603050405020304" pitchFamily="18" charset="0"/>
              </a:rPr>
              <a:t>Results: </a:t>
            </a:r>
            <a:r>
              <a:rPr lang="en-US" sz="1800" dirty="0">
                <a:latin typeface="Times New Roman" panose="02020603050405020304" pitchFamily="18" charset="0"/>
                <a:cs typeface="Times New Roman" panose="02020603050405020304" pitchFamily="18" charset="0"/>
              </a:rPr>
              <a:t>The ANN model achieved an accuracy of 83%, demonstrating its effectiveness in predicting consumer behavior, particularly in identifying high-value customers and improving targeted marketing efforts.</a:t>
            </a:r>
          </a:p>
          <a:p>
            <a:r>
              <a:rPr lang="en-US" sz="1800" b="1" dirty="0">
                <a:solidFill>
                  <a:srgbClr val="22FFFF"/>
                </a:solidFill>
                <a:latin typeface="Times New Roman" panose="02020603050405020304" pitchFamily="18" charset="0"/>
                <a:cs typeface="Times New Roman" panose="02020603050405020304" pitchFamily="18" charset="0"/>
              </a:rPr>
              <a:t>Article Link: </a:t>
            </a:r>
            <a:r>
              <a:rPr lang="en-US" sz="1800" dirty="0">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https://www.sciencedirect.com/science/article/pii/S2212567114004924</a:t>
            </a:r>
            <a:r>
              <a:rPr lang="en-US" sz="1800" dirty="0">
                <a:latin typeface="Times New Roman" panose="02020603050405020304" pitchFamily="18" charset="0"/>
                <a:cs typeface="Times New Roman" panose="02020603050405020304" pitchFamily="18" charset="0"/>
              </a:rPr>
              <a:t>		</a:t>
            </a:r>
          </a:p>
        </p:txBody>
      </p:sp>
      <p:sp>
        <p:nvSpPr>
          <p:cNvPr id="6" name="Text Placeholder 5">
            <a:extLst>
              <a:ext uri="{FF2B5EF4-FFF2-40B4-BE49-F238E27FC236}">
                <a16:creationId xmlns:a16="http://schemas.microsoft.com/office/drawing/2014/main" id="{758B0303-A2DC-0B69-5757-9ECBD40BC486}"/>
              </a:ext>
            </a:extLst>
          </p:cNvPr>
          <p:cNvSpPr>
            <a:spLocks noGrp="1"/>
          </p:cNvSpPr>
          <p:nvPr>
            <p:ph type="body" sz="half" idx="2"/>
          </p:nvPr>
        </p:nvSpPr>
        <p:spPr>
          <a:xfrm>
            <a:off x="391695" y="3288630"/>
            <a:ext cx="4764504" cy="2612441"/>
          </a:xfrm>
        </p:spPr>
        <p:txBody>
          <a:bodyPr/>
          <a:lstStyle/>
          <a:p>
            <a:r>
              <a:rPr lang="en-US" dirty="0" err="1">
                <a:latin typeface="Times New Roman" panose="02020603050405020304" pitchFamily="18" charset="0"/>
                <a:cs typeface="Times New Roman" panose="02020603050405020304" pitchFamily="18" charset="0"/>
              </a:rPr>
              <a:t>Badea</a:t>
            </a:r>
            <a:r>
              <a:rPr lang="en-US" dirty="0">
                <a:latin typeface="Times New Roman" panose="02020603050405020304" pitchFamily="18" charset="0"/>
                <a:cs typeface="Times New Roman" panose="02020603050405020304" pitchFamily="18" charset="0"/>
              </a:rPr>
              <a:t>, L. M. (2014). Predicting consumer behavior with Artificial Neural Networks. </a:t>
            </a:r>
            <a:r>
              <a:rPr lang="en-US" i="1" dirty="0">
                <a:latin typeface="Times New Roman" panose="02020603050405020304" pitchFamily="18" charset="0"/>
                <a:cs typeface="Times New Roman" panose="02020603050405020304" pitchFamily="18" charset="0"/>
              </a:rPr>
              <a:t>Procedia Economics and Finance</a:t>
            </a:r>
            <a:r>
              <a:rPr lang="en-US" dirty="0">
                <a:latin typeface="Times New Roman" panose="02020603050405020304" pitchFamily="18" charset="0"/>
                <a:cs typeface="Times New Roman" panose="02020603050405020304" pitchFamily="18" charset="0"/>
              </a:rPr>
              <a:t>, 15, 238–246. </a:t>
            </a:r>
            <a:r>
              <a:rPr lang="en-US" dirty="0">
                <a:latin typeface="Times New Roman" panose="02020603050405020304" pitchFamily="18" charset="0"/>
                <a:cs typeface="Times New Roman" panose="02020603050405020304" pitchFamily="18" charset="0"/>
                <a:hlinkClick r:id="rId3"/>
              </a:rPr>
              <a:t>https://doi.org/10.1016/s2212-5671(14)00492-4</a:t>
            </a:r>
            <a:r>
              <a:rPr lang="en-US"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538931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2E2577-F19E-AB7A-8A31-FCC854477E6A}"/>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74B4D2D3-8F67-4037-DF86-92795EF6BD3E}"/>
              </a:ext>
            </a:extLst>
          </p:cNvPr>
          <p:cNvSpPr>
            <a:spLocks noGrp="1"/>
          </p:cNvSpPr>
          <p:nvPr>
            <p:ph type="title"/>
          </p:nvPr>
        </p:nvSpPr>
        <p:spPr>
          <a:xfrm>
            <a:off x="589408" y="1151440"/>
            <a:ext cx="4369079" cy="1848433"/>
          </a:xfrm>
        </p:spPr>
        <p:txBody>
          <a:bodyPr>
            <a:noAutofit/>
          </a:bodyPr>
          <a:lstStyle/>
          <a:p>
            <a:pPr algn="ctr"/>
            <a:r>
              <a:rPr lang="en-US" sz="2000" b="1" dirty="0">
                <a:solidFill>
                  <a:srgbClr val="22FFFF"/>
                </a:solidFill>
                <a:latin typeface="Times New Roman" panose="02020603050405020304" pitchFamily="18" charset="0"/>
                <a:cs typeface="Times New Roman" panose="02020603050405020304" pitchFamily="18" charset="0"/>
              </a:rPr>
              <a:t>Customer Response Model in Direct Marketing: Solving the Problem of Unbalanced Dataset with a Balanced Support Vector Machine</a:t>
            </a:r>
          </a:p>
        </p:txBody>
      </p:sp>
      <p:sp>
        <p:nvSpPr>
          <p:cNvPr id="5" name="Content Placeholder 4">
            <a:extLst>
              <a:ext uri="{FF2B5EF4-FFF2-40B4-BE49-F238E27FC236}">
                <a16:creationId xmlns:a16="http://schemas.microsoft.com/office/drawing/2014/main" id="{29E338C2-C487-CEE0-5545-16EEC2902389}"/>
              </a:ext>
            </a:extLst>
          </p:cNvPr>
          <p:cNvSpPr>
            <a:spLocks noGrp="1"/>
          </p:cNvSpPr>
          <p:nvPr>
            <p:ph idx="1"/>
          </p:nvPr>
        </p:nvSpPr>
        <p:spPr>
          <a:xfrm>
            <a:off x="5156199" y="0"/>
            <a:ext cx="6201612" cy="6858000"/>
          </a:xfrm>
        </p:spPr>
        <p:txBody>
          <a:bodyPr>
            <a:normAutofit/>
          </a:bodyPr>
          <a:lstStyle/>
          <a:p>
            <a:r>
              <a:rPr lang="en-US" sz="1800" b="1" dirty="0">
                <a:solidFill>
                  <a:srgbClr val="22FFFF"/>
                </a:solidFill>
                <a:latin typeface="Times New Roman" panose="02020603050405020304" pitchFamily="18" charset="0"/>
                <a:cs typeface="Times New Roman" panose="02020603050405020304" pitchFamily="18" charset="0"/>
              </a:rPr>
              <a:t>Goal: </a:t>
            </a:r>
            <a:r>
              <a:rPr lang="en-US" sz="1800" dirty="0">
                <a:latin typeface="Times New Roman" panose="02020603050405020304" pitchFamily="18" charset="0"/>
                <a:cs typeface="Times New Roman" panose="02020603050405020304" pitchFamily="18" charset="0"/>
              </a:rPr>
              <a:t>To address the issue of unbalanced datasets in direct marketing using a balanced support vector machine (SVM) approach for customer response modeling.</a:t>
            </a:r>
          </a:p>
          <a:p>
            <a:r>
              <a:rPr lang="en-US" sz="1800" b="1" dirty="0">
                <a:solidFill>
                  <a:srgbClr val="22FFFF"/>
                </a:solidFill>
                <a:latin typeface="Times New Roman" panose="02020603050405020304" pitchFamily="18" charset="0"/>
                <a:cs typeface="Times New Roman" panose="02020603050405020304" pitchFamily="18" charset="0"/>
              </a:rPr>
              <a:t>Dataset: </a:t>
            </a:r>
            <a:r>
              <a:rPr lang="en-US" sz="1800" dirty="0">
                <a:latin typeface="Times New Roman" panose="02020603050405020304" pitchFamily="18" charset="0"/>
                <a:cs typeface="Times New Roman" panose="02020603050405020304" pitchFamily="18" charset="0"/>
              </a:rPr>
              <a:t>The dataset consists of 106,284 customer’s transaction data, used comprises customer response data from direct marketing campaigns, including imbalanced response labels where most customers did not respond to the campaigns.</a:t>
            </a:r>
          </a:p>
          <a:p>
            <a:r>
              <a:rPr lang="en-US" sz="1800" b="1" dirty="0">
                <a:solidFill>
                  <a:srgbClr val="22FFFF"/>
                </a:solidFill>
                <a:latin typeface="Times New Roman" panose="02020603050405020304" pitchFamily="18" charset="0"/>
                <a:cs typeface="Times New Roman" panose="02020603050405020304" pitchFamily="18" charset="0"/>
              </a:rPr>
              <a:t>Methodology: </a:t>
            </a:r>
            <a:r>
              <a:rPr lang="en-US" sz="1800" dirty="0">
                <a:latin typeface="Times New Roman" panose="02020603050405020304" pitchFamily="18" charset="0"/>
                <a:cs typeface="Times New Roman" panose="02020603050405020304" pitchFamily="18" charset="0"/>
              </a:rPr>
              <a:t>The study applied a balanced SVM model to handle the unbalanced nature of the dataset, comparing its performance against traditional SVM and other machine learning techniques.</a:t>
            </a:r>
          </a:p>
          <a:p>
            <a:r>
              <a:rPr lang="en-US" sz="1800" b="1" dirty="0">
                <a:solidFill>
                  <a:srgbClr val="22FFFF"/>
                </a:solidFill>
                <a:latin typeface="Times New Roman" panose="02020603050405020304" pitchFamily="18" charset="0"/>
                <a:cs typeface="Times New Roman" panose="02020603050405020304" pitchFamily="18" charset="0"/>
              </a:rPr>
              <a:t>Results: </a:t>
            </a:r>
            <a:r>
              <a:rPr lang="en-US" sz="1800" dirty="0">
                <a:latin typeface="Times New Roman" panose="02020603050405020304" pitchFamily="18" charset="0"/>
                <a:cs typeface="Times New Roman" panose="02020603050405020304" pitchFamily="18" charset="0"/>
              </a:rPr>
              <a:t>Specifically, the B-SVM model achieved a sensitivity of 83.35% and an AUC of 0.950 on a Sports Retailer dataset with a very low response rate of 0.41%. On the DMEF3 dataset, the model outperformed previous studies with a sensitivity of 100% and an AUC of 0.999.</a:t>
            </a:r>
          </a:p>
          <a:p>
            <a:r>
              <a:rPr lang="en-US" sz="1800" b="1" dirty="0">
                <a:solidFill>
                  <a:srgbClr val="22FFFF"/>
                </a:solidFill>
                <a:latin typeface="Times New Roman" panose="02020603050405020304" pitchFamily="18" charset="0"/>
                <a:cs typeface="Times New Roman" panose="02020603050405020304" pitchFamily="18" charset="0"/>
              </a:rPr>
              <a:t>Article Link: </a:t>
            </a:r>
            <a:r>
              <a:rPr lang="en-US" sz="1800" dirty="0">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https://www.mdpi.com/0718-1876/17/3/51</a:t>
            </a:r>
            <a:r>
              <a:rPr lang="en-US" sz="1800" dirty="0">
                <a:latin typeface="Times New Roman" panose="02020603050405020304" pitchFamily="18" charset="0"/>
                <a:cs typeface="Times New Roman" panose="02020603050405020304" pitchFamily="18" charset="0"/>
              </a:rPr>
              <a:t>	</a:t>
            </a:r>
          </a:p>
        </p:txBody>
      </p:sp>
      <p:sp>
        <p:nvSpPr>
          <p:cNvPr id="6" name="Text Placeholder 5">
            <a:extLst>
              <a:ext uri="{FF2B5EF4-FFF2-40B4-BE49-F238E27FC236}">
                <a16:creationId xmlns:a16="http://schemas.microsoft.com/office/drawing/2014/main" id="{5C335FC6-BF61-0868-7A5E-787343E7DEDC}"/>
              </a:ext>
            </a:extLst>
          </p:cNvPr>
          <p:cNvSpPr>
            <a:spLocks noGrp="1"/>
          </p:cNvSpPr>
          <p:nvPr>
            <p:ph type="body" sz="half" idx="2"/>
          </p:nvPr>
        </p:nvSpPr>
        <p:spPr>
          <a:xfrm>
            <a:off x="391695" y="3288630"/>
            <a:ext cx="4764504" cy="2612441"/>
          </a:xfrm>
        </p:spPr>
        <p:txBody>
          <a:bodyPr/>
          <a:lstStyle/>
          <a:p>
            <a:r>
              <a:rPr lang="en-US" dirty="0" err="1">
                <a:latin typeface="Times New Roman" panose="02020603050405020304" pitchFamily="18" charset="0"/>
                <a:cs typeface="Times New Roman" panose="02020603050405020304" pitchFamily="18" charset="0"/>
              </a:rPr>
              <a:t>Rogić</a:t>
            </a:r>
            <a:r>
              <a:rPr lang="en-US" dirty="0">
                <a:latin typeface="Times New Roman" panose="02020603050405020304" pitchFamily="18" charset="0"/>
                <a:cs typeface="Times New Roman" panose="02020603050405020304" pitchFamily="18" charset="0"/>
              </a:rPr>
              <a:t>, S., </a:t>
            </a:r>
            <a:r>
              <a:rPr lang="en-US" dirty="0" err="1">
                <a:latin typeface="Times New Roman" panose="02020603050405020304" pitchFamily="18" charset="0"/>
                <a:cs typeface="Times New Roman" panose="02020603050405020304" pitchFamily="18" charset="0"/>
              </a:rPr>
              <a:t>Kašćelan</a:t>
            </a:r>
            <a:r>
              <a:rPr lang="en-US" dirty="0">
                <a:latin typeface="Times New Roman" panose="02020603050405020304" pitchFamily="18" charset="0"/>
                <a:cs typeface="Times New Roman" panose="02020603050405020304" pitchFamily="18" charset="0"/>
              </a:rPr>
              <a:t>, L., &amp; </a:t>
            </a:r>
            <a:r>
              <a:rPr lang="en-US" dirty="0" err="1">
                <a:latin typeface="Times New Roman" panose="02020603050405020304" pitchFamily="18" charset="0"/>
                <a:cs typeface="Times New Roman" panose="02020603050405020304" pitchFamily="18" charset="0"/>
              </a:rPr>
              <a:t>Pejić</a:t>
            </a:r>
            <a:r>
              <a:rPr lang="en-US" dirty="0">
                <a:latin typeface="Times New Roman" panose="02020603050405020304" pitchFamily="18" charset="0"/>
                <a:cs typeface="Times New Roman" panose="02020603050405020304" pitchFamily="18" charset="0"/>
              </a:rPr>
              <a:t> Bach, M. (2022). Customer response model in direct marketing: Solving the problem of unbalanced dataset with a balanced support vector machine. </a:t>
            </a:r>
            <a:r>
              <a:rPr lang="en-US" i="1" dirty="0">
                <a:latin typeface="Times New Roman" panose="02020603050405020304" pitchFamily="18" charset="0"/>
                <a:cs typeface="Times New Roman" panose="02020603050405020304" pitchFamily="18" charset="0"/>
              </a:rPr>
              <a:t>Journal of Theoretical and Applied Electronic Commerce Research</a:t>
            </a:r>
            <a:r>
              <a:rPr lang="en-US" dirty="0">
                <a:latin typeface="Times New Roman" panose="02020603050405020304" pitchFamily="18" charset="0"/>
                <a:cs typeface="Times New Roman" panose="02020603050405020304" pitchFamily="18" charset="0"/>
              </a:rPr>
              <a:t>, 17(3), 1003–1018. </a:t>
            </a:r>
            <a:r>
              <a:rPr lang="en-US" dirty="0">
                <a:latin typeface="Times New Roman" panose="02020603050405020304" pitchFamily="18" charset="0"/>
                <a:cs typeface="Times New Roman" panose="02020603050405020304" pitchFamily="18" charset="0"/>
                <a:hlinkClick r:id="rId3"/>
              </a:rPr>
              <a:t>https://doi.org/10.3390/jtaer17030051</a:t>
            </a:r>
            <a:r>
              <a:rPr lang="en-US"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24571533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77E77F-32BF-C9E8-A099-BE0352A7AC0B}"/>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6850EED3-5C0A-E0F5-36F6-D58CFC9272EC}"/>
              </a:ext>
            </a:extLst>
          </p:cNvPr>
          <p:cNvSpPr>
            <a:spLocks noGrp="1"/>
          </p:cNvSpPr>
          <p:nvPr>
            <p:ph type="title"/>
          </p:nvPr>
        </p:nvSpPr>
        <p:spPr>
          <a:xfrm>
            <a:off x="391696" y="1151440"/>
            <a:ext cx="4566792" cy="1848433"/>
          </a:xfrm>
        </p:spPr>
        <p:txBody>
          <a:bodyPr>
            <a:noAutofit/>
          </a:bodyPr>
          <a:lstStyle/>
          <a:p>
            <a:pPr algn="ctr"/>
            <a:r>
              <a:rPr lang="en-US" sz="2000" b="1" dirty="0">
                <a:solidFill>
                  <a:srgbClr val="22FFFF"/>
                </a:solidFill>
                <a:latin typeface="Times New Roman" panose="02020603050405020304" pitchFamily="18" charset="0"/>
                <a:cs typeface="Times New Roman" panose="02020603050405020304" pitchFamily="18" charset="0"/>
              </a:rPr>
              <a:t>Research on Customer Churn Prediction and Model Interpretability Analysis</a:t>
            </a:r>
          </a:p>
        </p:txBody>
      </p:sp>
      <p:sp>
        <p:nvSpPr>
          <p:cNvPr id="5" name="Content Placeholder 4">
            <a:extLst>
              <a:ext uri="{FF2B5EF4-FFF2-40B4-BE49-F238E27FC236}">
                <a16:creationId xmlns:a16="http://schemas.microsoft.com/office/drawing/2014/main" id="{9E8BBD41-D39E-EA35-A458-7E37619C31DE}"/>
              </a:ext>
            </a:extLst>
          </p:cNvPr>
          <p:cNvSpPr>
            <a:spLocks noGrp="1"/>
          </p:cNvSpPr>
          <p:nvPr>
            <p:ph idx="1"/>
          </p:nvPr>
        </p:nvSpPr>
        <p:spPr>
          <a:xfrm>
            <a:off x="5156199" y="0"/>
            <a:ext cx="6209633" cy="6858000"/>
          </a:xfrm>
        </p:spPr>
        <p:txBody>
          <a:bodyPr>
            <a:normAutofit fontScale="85000" lnSpcReduction="10000"/>
          </a:bodyPr>
          <a:lstStyle/>
          <a:p>
            <a:r>
              <a:rPr lang="en-US" sz="1800" b="1" dirty="0">
                <a:solidFill>
                  <a:srgbClr val="22FFFF"/>
                </a:solidFill>
                <a:latin typeface="Times New Roman" panose="02020603050405020304" pitchFamily="18" charset="0"/>
                <a:cs typeface="Times New Roman" panose="02020603050405020304" pitchFamily="18" charset="0"/>
              </a:rPr>
              <a:t>Goal: </a:t>
            </a:r>
            <a:r>
              <a:rPr lang="en-US" sz="1800" dirty="0">
                <a:latin typeface="Times New Roman" panose="02020603050405020304" pitchFamily="18" charset="0"/>
                <a:cs typeface="Times New Roman" panose="02020603050405020304" pitchFamily="18" charset="0"/>
              </a:rPr>
              <a:t>To predict customer churn in banking using machine learning models while focusing on the interpretability of the predictions through SHAP values.</a:t>
            </a:r>
          </a:p>
          <a:p>
            <a:r>
              <a:rPr lang="en-US" sz="1800" b="1" dirty="0">
                <a:solidFill>
                  <a:srgbClr val="22FFFF"/>
                </a:solidFill>
                <a:latin typeface="Times New Roman" panose="02020603050405020304" pitchFamily="18" charset="0"/>
                <a:cs typeface="Times New Roman" panose="02020603050405020304" pitchFamily="18" charset="0"/>
              </a:rPr>
              <a:t>Dataset: </a:t>
            </a:r>
            <a:r>
              <a:rPr lang="en-US" sz="1800" dirty="0">
                <a:latin typeface="Times New Roman" panose="02020603050405020304" pitchFamily="18" charset="0"/>
                <a:cs typeface="Times New Roman" panose="02020603050405020304" pitchFamily="18" charset="0"/>
              </a:rPr>
              <a:t>Bank customer data from Kaggle, including customer demographics, transaction details, and engagement with the bank's services.</a:t>
            </a:r>
          </a:p>
          <a:p>
            <a:r>
              <a:rPr lang="en-US" sz="1800" b="1" dirty="0">
                <a:solidFill>
                  <a:srgbClr val="22FFFF"/>
                </a:solidFill>
                <a:latin typeface="Times New Roman" panose="02020603050405020304" pitchFamily="18" charset="0"/>
                <a:cs typeface="Times New Roman" panose="02020603050405020304" pitchFamily="18" charset="0"/>
              </a:rPr>
              <a:t>Methodology: </a:t>
            </a:r>
            <a:r>
              <a:rPr lang="en-US" sz="1800" dirty="0">
                <a:latin typeface="Times New Roman" panose="02020603050405020304" pitchFamily="18" charset="0"/>
                <a:cs typeface="Times New Roman" panose="02020603050405020304" pitchFamily="18" charset="0"/>
              </a:rPr>
              <a:t>The study used a GA-XGBoost model for predicting customer churn, with genetic algorithms applied for parameter optimization. SHAP values were used to interpret the model, providing insights into which features had the most significant impact on churn.</a:t>
            </a:r>
          </a:p>
          <a:p>
            <a:r>
              <a:rPr lang="en-US" sz="1800" b="1" dirty="0">
                <a:solidFill>
                  <a:srgbClr val="22FFFF"/>
                </a:solidFill>
                <a:latin typeface="Times New Roman" panose="02020603050405020304" pitchFamily="18" charset="0"/>
                <a:cs typeface="Times New Roman" panose="02020603050405020304" pitchFamily="18" charset="0"/>
              </a:rPr>
              <a:t>Results: </a:t>
            </a:r>
            <a:r>
              <a:rPr lang="en-US" sz="1800" dirty="0">
                <a:latin typeface="Times New Roman" panose="02020603050405020304" pitchFamily="18" charset="0"/>
                <a:cs typeface="Times New Roman" panose="02020603050405020304" pitchFamily="18" charset="0"/>
              </a:rPr>
              <a:t>The study compared multiple classifiers, including GA-XGBoost, XGBoost, </a:t>
            </a:r>
            <a:r>
              <a:rPr lang="en-US" sz="1800" dirty="0" err="1">
                <a:latin typeface="Times New Roman" panose="02020603050405020304" pitchFamily="18" charset="0"/>
                <a:cs typeface="Times New Roman" panose="02020603050405020304" pitchFamily="18" charset="0"/>
              </a:rPr>
              <a:t>LightGBM</a:t>
            </a:r>
            <a:r>
              <a:rPr lang="en-US" sz="1800" dirty="0">
                <a:latin typeface="Times New Roman" panose="02020603050405020304" pitchFamily="18" charset="0"/>
                <a:cs typeface="Times New Roman" panose="02020603050405020304" pitchFamily="18" charset="0"/>
              </a:rPr>
              <a:t>, Decision Tree, KNN, GBDT, and </a:t>
            </a:r>
            <a:r>
              <a:rPr lang="en-US" sz="1800" dirty="0" err="1">
                <a:latin typeface="Times New Roman" panose="02020603050405020304" pitchFamily="18" charset="0"/>
                <a:cs typeface="Times New Roman" panose="02020603050405020304" pitchFamily="18" charset="0"/>
              </a:rPr>
              <a:t>ExtraTrees</a:t>
            </a:r>
            <a:r>
              <a:rPr lang="en-US" sz="1800" dirty="0">
                <a:latin typeface="Times New Roman" panose="02020603050405020304" pitchFamily="18" charset="0"/>
                <a:cs typeface="Times New Roman" panose="02020603050405020304" pitchFamily="18" charset="0"/>
              </a:rPr>
              <a:t>, for predicting customer churn. The evaluation metrics used were Precision, Recall, F1-Score, Accuracy, and AUC (Area Under the Curve). The GA-XGBoost model outperformed the others in all metrics, achieving a Precision of 0.8760, Recall of 0.9262, F1-Score of 0.9004, Accuracy of 0.9671, and AUC of 0.9912. These results indicate that GA-XGBoost is the most effective model for predicting customer churn in this case, surpassing the base XGBoost and other models like </a:t>
            </a:r>
            <a:r>
              <a:rPr lang="en-US" sz="1800" dirty="0" err="1">
                <a:latin typeface="Times New Roman" panose="02020603050405020304" pitchFamily="18" charset="0"/>
                <a:cs typeface="Times New Roman" panose="02020603050405020304" pitchFamily="18" charset="0"/>
              </a:rPr>
              <a:t>LightGBM</a:t>
            </a:r>
            <a:r>
              <a:rPr lang="en-US" sz="1800" dirty="0">
                <a:latin typeface="Times New Roman" panose="02020603050405020304" pitchFamily="18" charset="0"/>
                <a:cs typeface="Times New Roman" panose="02020603050405020304" pitchFamily="18" charset="0"/>
              </a:rPr>
              <a:t> and Decision Tree in terms of both predictive performance and interpretability.</a:t>
            </a:r>
          </a:p>
          <a:p>
            <a:r>
              <a:rPr lang="en-US" sz="1800" b="1" dirty="0">
                <a:solidFill>
                  <a:srgbClr val="22FFFF"/>
                </a:solidFill>
                <a:latin typeface="Times New Roman" panose="02020603050405020304" pitchFamily="18" charset="0"/>
                <a:cs typeface="Times New Roman" panose="02020603050405020304" pitchFamily="18" charset="0"/>
              </a:rPr>
              <a:t>Article Link: </a:t>
            </a:r>
            <a:r>
              <a:rPr lang="en-US" sz="1800" dirty="0">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https://journals.plos.org/plosone/article?id=10.1371/journal.pone.0289724</a:t>
            </a:r>
            <a:r>
              <a:rPr lang="en-US" sz="1800" dirty="0">
                <a:latin typeface="Times New Roman" panose="02020603050405020304" pitchFamily="18" charset="0"/>
                <a:cs typeface="Times New Roman" panose="02020603050405020304" pitchFamily="18" charset="0"/>
              </a:rPr>
              <a:t>		</a:t>
            </a:r>
          </a:p>
        </p:txBody>
      </p:sp>
      <p:sp>
        <p:nvSpPr>
          <p:cNvPr id="6" name="Text Placeholder 5">
            <a:extLst>
              <a:ext uri="{FF2B5EF4-FFF2-40B4-BE49-F238E27FC236}">
                <a16:creationId xmlns:a16="http://schemas.microsoft.com/office/drawing/2014/main" id="{AB14D4A2-4189-BC9D-6E0C-ACAB309D4A02}"/>
              </a:ext>
            </a:extLst>
          </p:cNvPr>
          <p:cNvSpPr>
            <a:spLocks noGrp="1"/>
          </p:cNvSpPr>
          <p:nvPr>
            <p:ph type="body" sz="half" idx="2"/>
          </p:nvPr>
        </p:nvSpPr>
        <p:spPr>
          <a:xfrm>
            <a:off x="391695" y="3288630"/>
            <a:ext cx="4764504" cy="2612441"/>
          </a:xfrm>
        </p:spPr>
        <p:txBody>
          <a:bodyPr/>
          <a:lstStyle/>
          <a:p>
            <a:r>
              <a:rPr lang="en-US" dirty="0">
                <a:latin typeface="Times New Roman" panose="02020603050405020304" pitchFamily="18" charset="0"/>
                <a:cs typeface="Times New Roman" panose="02020603050405020304" pitchFamily="18" charset="0"/>
              </a:rPr>
              <a:t>Peng, K., Peng, Y., &amp; Li, W. (2023). Research on customer churn prediction and model interpretability analysis. </a:t>
            </a:r>
            <a:r>
              <a:rPr lang="en-US" i="1" dirty="0">
                <a:latin typeface="Times New Roman" panose="02020603050405020304" pitchFamily="18" charset="0"/>
                <a:cs typeface="Times New Roman" panose="02020603050405020304" pitchFamily="18" charset="0"/>
              </a:rPr>
              <a:t>PLOS ONE</a:t>
            </a:r>
            <a:r>
              <a:rPr lang="en-US" dirty="0">
                <a:latin typeface="Times New Roman" panose="02020603050405020304" pitchFamily="18" charset="0"/>
                <a:cs typeface="Times New Roman" panose="02020603050405020304" pitchFamily="18" charset="0"/>
              </a:rPr>
              <a:t>, 18(12). </a:t>
            </a:r>
            <a:r>
              <a:rPr lang="en-US" dirty="0">
                <a:latin typeface="Times New Roman" panose="02020603050405020304" pitchFamily="18" charset="0"/>
                <a:cs typeface="Times New Roman" panose="02020603050405020304" pitchFamily="18" charset="0"/>
                <a:hlinkClick r:id="rId3"/>
              </a:rPr>
              <a:t>https://doi.org/10.1371/journal.pone.0289724</a:t>
            </a:r>
            <a:r>
              <a:rPr lang="en-US"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96620774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docProps/app.xml><?xml version="1.0" encoding="utf-8"?>
<Properties xmlns="http://schemas.openxmlformats.org/officeDocument/2006/extended-properties" xmlns:vt="http://schemas.openxmlformats.org/officeDocument/2006/docPropsVTypes">
  <Template>TM04033919[[fn=Circuit]]</Template>
  <TotalTime>208</TotalTime>
  <Words>1851</Words>
  <Application>Microsoft Office PowerPoint</Application>
  <PresentationFormat>Widescreen</PresentationFormat>
  <Paragraphs>60</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Times New Roman</vt:lpstr>
      <vt:lpstr>Tw Cen MT</vt:lpstr>
      <vt:lpstr>Circuit</vt:lpstr>
      <vt:lpstr>Optimizing Bank Marketing Strategies through Predictive Analytics and Customer Segmentation</vt:lpstr>
      <vt:lpstr>Using customer lifetime value and neural networks to improve the prediction of bank deposit subscription in telemarketing campaigns</vt:lpstr>
      <vt:lpstr>Investigating customer churn in banking: a machine learning approach and visualization app for data science and management</vt:lpstr>
      <vt:lpstr>Prediction of Consumer Behaviour using Random Forest Algorithm</vt:lpstr>
      <vt:lpstr>Application and Optimization of Various Machine Learning Models in Social E-Commerce Marketing Strategies</vt:lpstr>
      <vt:lpstr>Predicting Customer’s Subscription Response to Bank Telemarketing Campaign Based on Machine learning Algorithms</vt:lpstr>
      <vt:lpstr>Predicting Consumer Behavior with Artificial Neural Networks</vt:lpstr>
      <vt:lpstr>Customer Response Model in Direct Marketing: Solving the Problem of Unbalanced Dataset with a Balanced Support Vector Machine</vt:lpstr>
      <vt:lpstr>Research on Customer Churn Prediction and Model Interpretability Analysis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Sai Gopal Rathod</dc:creator>
  <cp:lastModifiedBy>Garlapati, Venkata Ram Pranith</cp:lastModifiedBy>
  <cp:revision>2</cp:revision>
  <dcterms:created xsi:type="dcterms:W3CDTF">2024-10-04T19:11:58Z</dcterms:created>
  <dcterms:modified xsi:type="dcterms:W3CDTF">2024-10-14T18:47:44Z</dcterms:modified>
</cp:coreProperties>
</file>