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530" r:id="rId5"/>
    <p:sldId id="538" r:id="rId6"/>
    <p:sldId id="545" r:id="rId7"/>
    <p:sldId id="546" r:id="rId8"/>
    <p:sldId id="547" r:id="rId9"/>
    <p:sldId id="548" r:id="rId10"/>
    <p:sldId id="549" r:id="rId11"/>
    <p:sldId id="550" r:id="rId12"/>
    <p:sldId id="551" r:id="rId13"/>
    <p:sldId id="552" r:id="rId14"/>
    <p:sldId id="553" r:id="rId15"/>
    <p:sldId id="554" r:id="rId16"/>
    <p:sldId id="555" r:id="rId17"/>
    <p:sldId id="55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422"/>
  </p:normalViewPr>
  <p:slideViewPr>
    <p:cSldViewPr snapToGrid="0">
      <p:cViewPr varScale="1">
        <p:scale>
          <a:sx n="72" d="100"/>
          <a:sy n="72" d="100"/>
        </p:scale>
        <p:origin x="2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6374A6-2D9D-49A6-BD5C-073A19D0D014}" type="doc">
      <dgm:prSet loTypeId="urn:microsoft.com/office/officeart/2018/2/layout/IconCircleList" loCatId="icon" qsTypeId="urn:microsoft.com/office/officeart/2005/8/quickstyle/simple1" qsCatId="simple" csTypeId="urn:microsoft.com/office/officeart/2005/8/colors/accent5_2" csCatId="accent5" phldr="1"/>
      <dgm:spPr/>
      <dgm:t>
        <a:bodyPr/>
        <a:lstStyle/>
        <a:p>
          <a:endParaRPr lang="en-US"/>
        </a:p>
      </dgm:t>
    </dgm:pt>
    <dgm:pt modelId="{B8B90E4B-83D5-4EF9-87A1-3187DDACCCD0}">
      <dgm:prSet/>
      <dgm:spPr/>
      <dgm:t>
        <a:bodyPr/>
        <a:lstStyle/>
        <a:p>
          <a:pPr>
            <a:lnSpc>
              <a:spcPct val="100000"/>
            </a:lnSpc>
          </a:pPr>
          <a:r>
            <a:rPr lang="en-US" b="1" dirty="0">
              <a:solidFill>
                <a:schemeClr val="bg1"/>
              </a:solidFill>
            </a:rPr>
            <a:t>Model Performance: </a:t>
          </a:r>
          <a:r>
            <a:rPr lang="en-US" dirty="0">
              <a:solidFill>
                <a:schemeClr val="bg1"/>
              </a:solidFill>
            </a:rPr>
            <a:t>While some predictive models showed very good performance, some showed poor performance due to overfitting, which, therefore, contributes to the limits of generalizability due to a bias toward the training construct.</a:t>
          </a:r>
        </a:p>
      </dgm:t>
    </dgm:pt>
    <dgm:pt modelId="{05A06ACD-F23B-4C8C-ABD3-97E744C8B3DC}" type="parTrans" cxnId="{BD78B05D-BFF1-42C2-B21B-DD0D20B31D9C}">
      <dgm:prSet/>
      <dgm:spPr/>
      <dgm:t>
        <a:bodyPr/>
        <a:lstStyle/>
        <a:p>
          <a:endParaRPr lang="en-US"/>
        </a:p>
      </dgm:t>
    </dgm:pt>
    <dgm:pt modelId="{30B9D422-2484-48BC-A690-942CCE9BC325}" type="sibTrans" cxnId="{BD78B05D-BFF1-42C2-B21B-DD0D20B31D9C}">
      <dgm:prSet/>
      <dgm:spPr/>
      <dgm:t>
        <a:bodyPr/>
        <a:lstStyle/>
        <a:p>
          <a:pPr>
            <a:lnSpc>
              <a:spcPct val="100000"/>
            </a:lnSpc>
          </a:pPr>
          <a:endParaRPr lang="en-US"/>
        </a:p>
      </dgm:t>
    </dgm:pt>
    <dgm:pt modelId="{74395082-11BB-43B4-AF77-D3C2E1276103}">
      <dgm:prSet/>
      <dgm:spPr/>
      <dgm:t>
        <a:bodyPr/>
        <a:lstStyle/>
        <a:p>
          <a:pPr>
            <a:lnSpc>
              <a:spcPct val="100000"/>
            </a:lnSpc>
          </a:pPr>
          <a:r>
            <a:rPr lang="en-US" b="1">
              <a:solidFill>
                <a:schemeClr val="bg1"/>
              </a:solidFill>
            </a:rPr>
            <a:t>Data Imbalance: </a:t>
          </a:r>
          <a:r>
            <a:rPr lang="en-US">
              <a:solidFill>
                <a:schemeClr val="bg1"/>
              </a:solidFill>
            </a:rPr>
            <a:t>The dataset was encountered with class imbalance issues, which hindered most of the developed models with worse recall for minority classes.</a:t>
          </a:r>
        </a:p>
      </dgm:t>
    </dgm:pt>
    <dgm:pt modelId="{A11C4600-2CAB-4497-AA42-AFA50B995CDB}" type="parTrans" cxnId="{87ACD960-C18A-416D-8CDF-CDBEAE5A0ECF}">
      <dgm:prSet/>
      <dgm:spPr/>
      <dgm:t>
        <a:bodyPr/>
        <a:lstStyle/>
        <a:p>
          <a:endParaRPr lang="en-US"/>
        </a:p>
      </dgm:t>
    </dgm:pt>
    <dgm:pt modelId="{F65C57DC-FF77-4756-B38E-805927803CFF}" type="sibTrans" cxnId="{87ACD960-C18A-416D-8CDF-CDBEAE5A0ECF}">
      <dgm:prSet/>
      <dgm:spPr/>
      <dgm:t>
        <a:bodyPr/>
        <a:lstStyle/>
        <a:p>
          <a:pPr>
            <a:lnSpc>
              <a:spcPct val="100000"/>
            </a:lnSpc>
          </a:pPr>
          <a:endParaRPr lang="en-US"/>
        </a:p>
      </dgm:t>
    </dgm:pt>
    <dgm:pt modelId="{A920F529-7161-4717-8A61-84A1A27AFF5E}">
      <dgm:prSet/>
      <dgm:spPr/>
      <dgm:t>
        <a:bodyPr/>
        <a:lstStyle/>
        <a:p>
          <a:pPr>
            <a:lnSpc>
              <a:spcPct val="100000"/>
            </a:lnSpc>
          </a:pPr>
          <a:r>
            <a:rPr lang="en-US" b="1">
              <a:solidFill>
                <a:schemeClr val="bg1"/>
              </a:solidFill>
            </a:rPr>
            <a:t>Limited Features: </a:t>
          </a:r>
          <a:r>
            <a:rPr lang="en-US">
              <a:solidFill>
                <a:schemeClr val="bg1"/>
              </a:solidFill>
            </a:rPr>
            <a:t>The feature set used in operating the model was very limited; some additional significant features, incorporated into the existing set of variables, could improve model performance.</a:t>
          </a:r>
        </a:p>
      </dgm:t>
    </dgm:pt>
    <dgm:pt modelId="{E68B3F9F-BDFF-49B7-864B-11C2E0839396}" type="parTrans" cxnId="{1E0221D4-CA5B-4ECD-9F75-8827264F1D4E}">
      <dgm:prSet/>
      <dgm:spPr/>
      <dgm:t>
        <a:bodyPr/>
        <a:lstStyle/>
        <a:p>
          <a:endParaRPr lang="en-US"/>
        </a:p>
      </dgm:t>
    </dgm:pt>
    <dgm:pt modelId="{337AB795-0981-490C-8DAD-8BFC83C74D4A}" type="sibTrans" cxnId="{1E0221D4-CA5B-4ECD-9F75-8827264F1D4E}">
      <dgm:prSet/>
      <dgm:spPr/>
      <dgm:t>
        <a:bodyPr/>
        <a:lstStyle/>
        <a:p>
          <a:pPr>
            <a:lnSpc>
              <a:spcPct val="100000"/>
            </a:lnSpc>
          </a:pPr>
          <a:endParaRPr lang="en-US"/>
        </a:p>
      </dgm:t>
    </dgm:pt>
    <dgm:pt modelId="{60D27FC4-EDFA-41D8-AC42-956D478F2A06}">
      <dgm:prSet/>
      <dgm:spPr/>
      <dgm:t>
        <a:bodyPr/>
        <a:lstStyle/>
        <a:p>
          <a:pPr>
            <a:lnSpc>
              <a:spcPct val="100000"/>
            </a:lnSpc>
          </a:pPr>
          <a:r>
            <a:rPr lang="en-US" b="1" dirty="0">
              <a:solidFill>
                <a:schemeClr val="bg1"/>
              </a:solidFill>
            </a:rPr>
            <a:t>Assumptions Made</a:t>
          </a:r>
          <a:r>
            <a:rPr lang="en-US" dirty="0">
              <a:solidFill>
                <a:schemeClr val="bg1"/>
              </a:solidFill>
            </a:rPr>
            <a:t>: While engendering features, some assumptions like treating missing values as a zero were made and might have affected the accuracy of models.</a:t>
          </a:r>
        </a:p>
      </dgm:t>
    </dgm:pt>
    <dgm:pt modelId="{E8AAB2E8-269A-4CD8-B89A-2F07BB5B9841}" type="parTrans" cxnId="{BB50B1E1-58FD-4D43-A2D2-208A9E00DAF5}">
      <dgm:prSet/>
      <dgm:spPr/>
      <dgm:t>
        <a:bodyPr/>
        <a:lstStyle/>
        <a:p>
          <a:endParaRPr lang="en-US"/>
        </a:p>
      </dgm:t>
    </dgm:pt>
    <dgm:pt modelId="{FF88A26D-F8CE-4767-B554-4717BC6A4AF3}" type="sibTrans" cxnId="{BB50B1E1-58FD-4D43-A2D2-208A9E00DAF5}">
      <dgm:prSet/>
      <dgm:spPr/>
      <dgm:t>
        <a:bodyPr/>
        <a:lstStyle/>
        <a:p>
          <a:pPr>
            <a:lnSpc>
              <a:spcPct val="100000"/>
            </a:lnSpc>
          </a:pPr>
          <a:endParaRPr lang="en-US"/>
        </a:p>
      </dgm:t>
    </dgm:pt>
    <dgm:pt modelId="{8C2538AF-3CA2-4A70-A6DA-D7548C085498}">
      <dgm:prSet/>
      <dgm:spPr/>
      <dgm:t>
        <a:bodyPr/>
        <a:lstStyle/>
        <a:p>
          <a:pPr>
            <a:lnSpc>
              <a:spcPct val="100000"/>
            </a:lnSpc>
          </a:pPr>
          <a:r>
            <a:rPr lang="en-US" b="1">
              <a:solidFill>
                <a:schemeClr val="bg1"/>
              </a:solidFill>
            </a:rPr>
            <a:t>Computational Resources: </a:t>
          </a:r>
          <a:r>
            <a:rPr lang="en-US">
              <a:solidFill>
                <a:schemeClr val="bg1"/>
              </a:solidFill>
            </a:rPr>
            <a:t>Due to insufficient computational resources, the hyperparameter tuning could not be exhaustive, potentially making some effects in model optimization.</a:t>
          </a:r>
        </a:p>
      </dgm:t>
    </dgm:pt>
    <dgm:pt modelId="{D9245BFD-35E4-4AFF-8481-E5349F38D121}" type="parTrans" cxnId="{79FBEF19-4DC2-422A-8781-B19C4D23A6CD}">
      <dgm:prSet/>
      <dgm:spPr/>
      <dgm:t>
        <a:bodyPr/>
        <a:lstStyle/>
        <a:p>
          <a:endParaRPr lang="en-US"/>
        </a:p>
      </dgm:t>
    </dgm:pt>
    <dgm:pt modelId="{FD853CA2-3471-4F49-844A-13F76C8DC0CB}" type="sibTrans" cxnId="{79FBEF19-4DC2-422A-8781-B19C4D23A6CD}">
      <dgm:prSet/>
      <dgm:spPr/>
      <dgm:t>
        <a:bodyPr/>
        <a:lstStyle/>
        <a:p>
          <a:pPr>
            <a:lnSpc>
              <a:spcPct val="100000"/>
            </a:lnSpc>
          </a:pPr>
          <a:endParaRPr lang="en-US"/>
        </a:p>
      </dgm:t>
    </dgm:pt>
    <dgm:pt modelId="{DB4F3938-C907-4A71-8766-3CCCEC6013AC}">
      <dgm:prSet/>
      <dgm:spPr/>
      <dgm:t>
        <a:bodyPr/>
        <a:lstStyle/>
        <a:p>
          <a:pPr>
            <a:lnSpc>
              <a:spcPct val="100000"/>
            </a:lnSpc>
          </a:pPr>
          <a:r>
            <a:rPr lang="en-US" b="1">
              <a:solidFill>
                <a:schemeClr val="bg1"/>
              </a:solidFill>
            </a:rPr>
            <a:t>Interpretability:</a:t>
          </a:r>
          <a:r>
            <a:rPr lang="en-US">
              <a:solidFill>
                <a:schemeClr val="bg1"/>
              </a:solidFill>
            </a:rPr>
            <a:t> Some of the models remain poorly interpretable; for example, Gradient Boosting and XGBoost-I have hard interpretive means - undermined therefore the provision of actionable insights. </a:t>
          </a:r>
        </a:p>
      </dgm:t>
    </dgm:pt>
    <dgm:pt modelId="{B7CFFFD2-C5A8-4CCB-A4BC-C051DD5B2587}" type="parTrans" cxnId="{08B2B7DD-2A1D-4114-81C8-2833CEB0B5FE}">
      <dgm:prSet/>
      <dgm:spPr/>
      <dgm:t>
        <a:bodyPr/>
        <a:lstStyle/>
        <a:p>
          <a:endParaRPr lang="en-US"/>
        </a:p>
      </dgm:t>
    </dgm:pt>
    <dgm:pt modelId="{143A6AA6-7362-4D5A-B37E-D5FECE526716}" type="sibTrans" cxnId="{08B2B7DD-2A1D-4114-81C8-2833CEB0B5FE}">
      <dgm:prSet/>
      <dgm:spPr/>
      <dgm:t>
        <a:bodyPr/>
        <a:lstStyle/>
        <a:p>
          <a:endParaRPr lang="en-US"/>
        </a:p>
      </dgm:t>
    </dgm:pt>
    <dgm:pt modelId="{A468004F-11D5-4092-9D9E-5D83E38E107A}" type="pres">
      <dgm:prSet presAssocID="{B46374A6-2D9D-49A6-BD5C-073A19D0D014}" presName="root" presStyleCnt="0">
        <dgm:presLayoutVars>
          <dgm:dir/>
          <dgm:resizeHandles val="exact"/>
        </dgm:presLayoutVars>
      </dgm:prSet>
      <dgm:spPr/>
    </dgm:pt>
    <dgm:pt modelId="{6D36C6FC-4904-4B1B-B881-CBF08A3322D2}" type="pres">
      <dgm:prSet presAssocID="{B46374A6-2D9D-49A6-BD5C-073A19D0D014}" presName="container" presStyleCnt="0">
        <dgm:presLayoutVars>
          <dgm:dir/>
          <dgm:resizeHandles val="exact"/>
        </dgm:presLayoutVars>
      </dgm:prSet>
      <dgm:spPr/>
    </dgm:pt>
    <dgm:pt modelId="{EB67BAC2-5735-47E7-90DF-F9C7234D3BC6}" type="pres">
      <dgm:prSet presAssocID="{B8B90E4B-83D5-4EF9-87A1-3187DDACCCD0}" presName="compNode" presStyleCnt="0"/>
      <dgm:spPr/>
    </dgm:pt>
    <dgm:pt modelId="{E73D6EE2-C45A-41E6-83E9-C4CC1352B5EC}" type="pres">
      <dgm:prSet presAssocID="{B8B90E4B-83D5-4EF9-87A1-3187DDACCCD0}" presName="iconBgRect" presStyleLbl="bgShp" presStyleIdx="0" presStyleCnt="6"/>
      <dgm:spPr/>
    </dgm:pt>
    <dgm:pt modelId="{AB37030C-BFB9-40C3-A206-BCFAA717649A}" type="pres">
      <dgm:prSet presAssocID="{B8B90E4B-83D5-4EF9-87A1-3187DDACCCD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eed Bump"/>
        </a:ext>
      </dgm:extLst>
    </dgm:pt>
    <dgm:pt modelId="{F99D6C2F-6B78-46C4-9258-7F9D6B8CFDE7}" type="pres">
      <dgm:prSet presAssocID="{B8B90E4B-83D5-4EF9-87A1-3187DDACCCD0}" presName="spaceRect" presStyleCnt="0"/>
      <dgm:spPr/>
    </dgm:pt>
    <dgm:pt modelId="{EC6A27C1-48CE-482F-A890-C79323133040}" type="pres">
      <dgm:prSet presAssocID="{B8B90E4B-83D5-4EF9-87A1-3187DDACCCD0}" presName="textRect" presStyleLbl="revTx" presStyleIdx="0" presStyleCnt="6">
        <dgm:presLayoutVars>
          <dgm:chMax val="1"/>
          <dgm:chPref val="1"/>
        </dgm:presLayoutVars>
      </dgm:prSet>
      <dgm:spPr/>
    </dgm:pt>
    <dgm:pt modelId="{F2A8040F-8BB6-4F42-BE68-085233839EF2}" type="pres">
      <dgm:prSet presAssocID="{30B9D422-2484-48BC-A690-942CCE9BC325}" presName="sibTrans" presStyleLbl="sibTrans2D1" presStyleIdx="0" presStyleCnt="0"/>
      <dgm:spPr/>
    </dgm:pt>
    <dgm:pt modelId="{D1B72114-7369-4449-AD1C-55AD430818F4}" type="pres">
      <dgm:prSet presAssocID="{74395082-11BB-43B4-AF77-D3C2E1276103}" presName="compNode" presStyleCnt="0"/>
      <dgm:spPr/>
    </dgm:pt>
    <dgm:pt modelId="{7974C0BE-955B-4CD8-8DCD-25E16FC5F211}" type="pres">
      <dgm:prSet presAssocID="{74395082-11BB-43B4-AF77-D3C2E1276103}" presName="iconBgRect" presStyleLbl="bgShp" presStyleIdx="1" presStyleCnt="6"/>
      <dgm:spPr/>
    </dgm:pt>
    <dgm:pt modelId="{76211D14-A3A9-4028-A13B-91A9713C47A2}" type="pres">
      <dgm:prSet presAssocID="{74395082-11BB-43B4-AF77-D3C2E127610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4F76ACED-DC83-48D6-84E6-37E3E16082FD}" type="pres">
      <dgm:prSet presAssocID="{74395082-11BB-43B4-AF77-D3C2E1276103}" presName="spaceRect" presStyleCnt="0"/>
      <dgm:spPr/>
    </dgm:pt>
    <dgm:pt modelId="{2EAFCBE3-9760-40BB-ABBA-409662F88F39}" type="pres">
      <dgm:prSet presAssocID="{74395082-11BB-43B4-AF77-D3C2E1276103}" presName="textRect" presStyleLbl="revTx" presStyleIdx="1" presStyleCnt="6">
        <dgm:presLayoutVars>
          <dgm:chMax val="1"/>
          <dgm:chPref val="1"/>
        </dgm:presLayoutVars>
      </dgm:prSet>
      <dgm:spPr/>
    </dgm:pt>
    <dgm:pt modelId="{A784D176-7ECD-4F7D-B29E-AB97CEB1BDFB}" type="pres">
      <dgm:prSet presAssocID="{F65C57DC-FF77-4756-B38E-805927803CFF}" presName="sibTrans" presStyleLbl="sibTrans2D1" presStyleIdx="0" presStyleCnt="0"/>
      <dgm:spPr/>
    </dgm:pt>
    <dgm:pt modelId="{369C535C-E8BB-4183-96B6-E200A16926AF}" type="pres">
      <dgm:prSet presAssocID="{A920F529-7161-4717-8A61-84A1A27AFF5E}" presName="compNode" presStyleCnt="0"/>
      <dgm:spPr/>
    </dgm:pt>
    <dgm:pt modelId="{BBABA924-7D9B-4DE8-8436-2C87B5D76E04}" type="pres">
      <dgm:prSet presAssocID="{A920F529-7161-4717-8A61-84A1A27AFF5E}" presName="iconBgRect" presStyleLbl="bgShp" presStyleIdx="2" presStyleCnt="6"/>
      <dgm:spPr/>
    </dgm:pt>
    <dgm:pt modelId="{4CDD5048-37CD-4312-8F3F-36152B86738C}" type="pres">
      <dgm:prSet presAssocID="{A920F529-7161-4717-8A61-84A1A27AFF5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888EDE36-77FC-4866-80E6-DD8E70F55607}" type="pres">
      <dgm:prSet presAssocID="{A920F529-7161-4717-8A61-84A1A27AFF5E}" presName="spaceRect" presStyleCnt="0"/>
      <dgm:spPr/>
    </dgm:pt>
    <dgm:pt modelId="{F1AB51C2-25E6-4A10-B617-2496C5769FC4}" type="pres">
      <dgm:prSet presAssocID="{A920F529-7161-4717-8A61-84A1A27AFF5E}" presName="textRect" presStyleLbl="revTx" presStyleIdx="2" presStyleCnt="6">
        <dgm:presLayoutVars>
          <dgm:chMax val="1"/>
          <dgm:chPref val="1"/>
        </dgm:presLayoutVars>
      </dgm:prSet>
      <dgm:spPr/>
    </dgm:pt>
    <dgm:pt modelId="{18978EE8-D81B-46E2-A71A-52E4E3DFEFD4}" type="pres">
      <dgm:prSet presAssocID="{337AB795-0981-490C-8DAD-8BFC83C74D4A}" presName="sibTrans" presStyleLbl="sibTrans2D1" presStyleIdx="0" presStyleCnt="0"/>
      <dgm:spPr/>
    </dgm:pt>
    <dgm:pt modelId="{49101416-45D7-4754-A35A-3E4FC7A2C775}" type="pres">
      <dgm:prSet presAssocID="{60D27FC4-EDFA-41D8-AC42-956D478F2A06}" presName="compNode" presStyleCnt="0"/>
      <dgm:spPr/>
    </dgm:pt>
    <dgm:pt modelId="{AC7F4102-68D5-4C50-BE34-7CA55A5818B6}" type="pres">
      <dgm:prSet presAssocID="{60D27FC4-EDFA-41D8-AC42-956D478F2A06}" presName="iconBgRect" presStyleLbl="bgShp" presStyleIdx="3" presStyleCnt="6"/>
      <dgm:spPr/>
    </dgm:pt>
    <dgm:pt modelId="{80395E63-D1C1-499E-BFAB-3B64FD5AED89}" type="pres">
      <dgm:prSet presAssocID="{60D27FC4-EDFA-41D8-AC42-956D478F2A0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ext>
      </dgm:extLst>
    </dgm:pt>
    <dgm:pt modelId="{9A6A0D43-1708-4B86-AA48-E55C2EDF88AC}" type="pres">
      <dgm:prSet presAssocID="{60D27FC4-EDFA-41D8-AC42-956D478F2A06}" presName="spaceRect" presStyleCnt="0"/>
      <dgm:spPr/>
    </dgm:pt>
    <dgm:pt modelId="{B24FFEE0-94C3-4AD7-AF0C-4ABD87ABF091}" type="pres">
      <dgm:prSet presAssocID="{60D27FC4-EDFA-41D8-AC42-956D478F2A06}" presName="textRect" presStyleLbl="revTx" presStyleIdx="3" presStyleCnt="6">
        <dgm:presLayoutVars>
          <dgm:chMax val="1"/>
          <dgm:chPref val="1"/>
        </dgm:presLayoutVars>
      </dgm:prSet>
      <dgm:spPr/>
    </dgm:pt>
    <dgm:pt modelId="{38104281-0F53-46C7-A182-EEABE2397224}" type="pres">
      <dgm:prSet presAssocID="{FF88A26D-F8CE-4767-B554-4717BC6A4AF3}" presName="sibTrans" presStyleLbl="sibTrans2D1" presStyleIdx="0" presStyleCnt="0"/>
      <dgm:spPr/>
    </dgm:pt>
    <dgm:pt modelId="{CD168197-4279-4D7B-A156-6E072193B1F6}" type="pres">
      <dgm:prSet presAssocID="{8C2538AF-3CA2-4A70-A6DA-D7548C085498}" presName="compNode" presStyleCnt="0"/>
      <dgm:spPr/>
    </dgm:pt>
    <dgm:pt modelId="{937520AF-0163-4AB0-AE05-29C3B1D4BD08}" type="pres">
      <dgm:prSet presAssocID="{8C2538AF-3CA2-4A70-A6DA-D7548C085498}" presName="iconBgRect" presStyleLbl="bgShp" presStyleIdx="4" presStyleCnt="6"/>
      <dgm:spPr/>
    </dgm:pt>
    <dgm:pt modelId="{7162B2B8-81F9-4DFA-9EEC-E95573BC9C77}" type="pres">
      <dgm:prSet presAssocID="{8C2538AF-3CA2-4A70-A6DA-D7548C0854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connected"/>
        </a:ext>
      </dgm:extLst>
    </dgm:pt>
    <dgm:pt modelId="{25312B1B-7662-4A90-804D-B6BF2C93DF17}" type="pres">
      <dgm:prSet presAssocID="{8C2538AF-3CA2-4A70-A6DA-D7548C085498}" presName="spaceRect" presStyleCnt="0"/>
      <dgm:spPr/>
    </dgm:pt>
    <dgm:pt modelId="{B1C8D3B3-69F1-49F3-A990-5B1A96369667}" type="pres">
      <dgm:prSet presAssocID="{8C2538AF-3CA2-4A70-A6DA-D7548C085498}" presName="textRect" presStyleLbl="revTx" presStyleIdx="4" presStyleCnt="6">
        <dgm:presLayoutVars>
          <dgm:chMax val="1"/>
          <dgm:chPref val="1"/>
        </dgm:presLayoutVars>
      </dgm:prSet>
      <dgm:spPr/>
    </dgm:pt>
    <dgm:pt modelId="{C2A1098B-F70D-4127-BE98-362C6866329C}" type="pres">
      <dgm:prSet presAssocID="{FD853CA2-3471-4F49-844A-13F76C8DC0CB}" presName="sibTrans" presStyleLbl="sibTrans2D1" presStyleIdx="0" presStyleCnt="0"/>
      <dgm:spPr/>
    </dgm:pt>
    <dgm:pt modelId="{6A178A46-11A3-4844-91DE-F6E29D3C70D4}" type="pres">
      <dgm:prSet presAssocID="{DB4F3938-C907-4A71-8766-3CCCEC6013AC}" presName="compNode" presStyleCnt="0"/>
      <dgm:spPr/>
    </dgm:pt>
    <dgm:pt modelId="{0FD52877-0381-4C3D-B046-CBFA21AF0C26}" type="pres">
      <dgm:prSet presAssocID="{DB4F3938-C907-4A71-8766-3CCCEC6013AC}" presName="iconBgRect" presStyleLbl="bgShp" presStyleIdx="5" presStyleCnt="6"/>
      <dgm:spPr/>
    </dgm:pt>
    <dgm:pt modelId="{3D2B0C46-31AB-4286-AC72-D5B37CBD873A}" type="pres">
      <dgm:prSet presAssocID="{DB4F3938-C907-4A71-8766-3CCCEC6013A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Maze"/>
        </a:ext>
      </dgm:extLst>
    </dgm:pt>
    <dgm:pt modelId="{2D286D28-75D9-4CE2-BA76-B4FE63817C58}" type="pres">
      <dgm:prSet presAssocID="{DB4F3938-C907-4A71-8766-3CCCEC6013AC}" presName="spaceRect" presStyleCnt="0"/>
      <dgm:spPr/>
    </dgm:pt>
    <dgm:pt modelId="{14654133-083F-4A89-8FBA-C1F178644A29}" type="pres">
      <dgm:prSet presAssocID="{DB4F3938-C907-4A71-8766-3CCCEC6013AC}" presName="textRect" presStyleLbl="revTx" presStyleIdx="5" presStyleCnt="6">
        <dgm:presLayoutVars>
          <dgm:chMax val="1"/>
          <dgm:chPref val="1"/>
        </dgm:presLayoutVars>
      </dgm:prSet>
      <dgm:spPr/>
    </dgm:pt>
  </dgm:ptLst>
  <dgm:cxnLst>
    <dgm:cxn modelId="{79FBEF19-4DC2-422A-8781-B19C4D23A6CD}" srcId="{B46374A6-2D9D-49A6-BD5C-073A19D0D014}" destId="{8C2538AF-3CA2-4A70-A6DA-D7548C085498}" srcOrd="4" destOrd="0" parTransId="{D9245BFD-35E4-4AFF-8481-E5349F38D121}" sibTransId="{FD853CA2-3471-4F49-844A-13F76C8DC0CB}"/>
    <dgm:cxn modelId="{9076FE21-80BC-49DF-8782-4472FE0ED4D5}" type="presOf" srcId="{B46374A6-2D9D-49A6-BD5C-073A19D0D014}" destId="{A468004F-11D5-4092-9D9E-5D83E38E107A}" srcOrd="0" destOrd="0" presId="urn:microsoft.com/office/officeart/2018/2/layout/IconCircleList"/>
    <dgm:cxn modelId="{7DFBB232-F133-4255-8153-6D4B3926EE73}" type="presOf" srcId="{8C2538AF-3CA2-4A70-A6DA-D7548C085498}" destId="{B1C8D3B3-69F1-49F3-A990-5B1A96369667}" srcOrd="0" destOrd="0" presId="urn:microsoft.com/office/officeart/2018/2/layout/IconCircleList"/>
    <dgm:cxn modelId="{BD78B05D-BFF1-42C2-B21B-DD0D20B31D9C}" srcId="{B46374A6-2D9D-49A6-BD5C-073A19D0D014}" destId="{B8B90E4B-83D5-4EF9-87A1-3187DDACCCD0}" srcOrd="0" destOrd="0" parTransId="{05A06ACD-F23B-4C8C-ABD3-97E744C8B3DC}" sibTransId="{30B9D422-2484-48BC-A690-942CCE9BC325}"/>
    <dgm:cxn modelId="{87ACD960-C18A-416D-8CDF-CDBEAE5A0ECF}" srcId="{B46374A6-2D9D-49A6-BD5C-073A19D0D014}" destId="{74395082-11BB-43B4-AF77-D3C2E1276103}" srcOrd="1" destOrd="0" parTransId="{A11C4600-2CAB-4497-AA42-AFA50B995CDB}" sibTransId="{F65C57DC-FF77-4756-B38E-805927803CFF}"/>
    <dgm:cxn modelId="{CD480C8A-6BE4-4F28-B872-AFB4FB66D733}" type="presOf" srcId="{F65C57DC-FF77-4756-B38E-805927803CFF}" destId="{A784D176-7ECD-4F7D-B29E-AB97CEB1BDFB}" srcOrd="0" destOrd="0" presId="urn:microsoft.com/office/officeart/2018/2/layout/IconCircleList"/>
    <dgm:cxn modelId="{8D172C8D-30A3-47DE-9D17-B9328AC71BA0}" type="presOf" srcId="{337AB795-0981-490C-8DAD-8BFC83C74D4A}" destId="{18978EE8-D81B-46E2-A71A-52E4E3DFEFD4}" srcOrd="0" destOrd="0" presId="urn:microsoft.com/office/officeart/2018/2/layout/IconCircleList"/>
    <dgm:cxn modelId="{21A7D98F-4BD7-486D-BA38-288DBBDD6A3C}" type="presOf" srcId="{74395082-11BB-43B4-AF77-D3C2E1276103}" destId="{2EAFCBE3-9760-40BB-ABBA-409662F88F39}" srcOrd="0" destOrd="0" presId="urn:microsoft.com/office/officeart/2018/2/layout/IconCircleList"/>
    <dgm:cxn modelId="{98278C93-0DD2-4737-98A9-14875A6E976C}" type="presOf" srcId="{B8B90E4B-83D5-4EF9-87A1-3187DDACCCD0}" destId="{EC6A27C1-48CE-482F-A890-C79323133040}" srcOrd="0" destOrd="0" presId="urn:microsoft.com/office/officeart/2018/2/layout/IconCircleList"/>
    <dgm:cxn modelId="{0785A3A1-1844-4C02-926E-BE24FE3F7D14}" type="presOf" srcId="{A920F529-7161-4717-8A61-84A1A27AFF5E}" destId="{F1AB51C2-25E6-4A10-B617-2496C5769FC4}" srcOrd="0" destOrd="0" presId="urn:microsoft.com/office/officeart/2018/2/layout/IconCircleList"/>
    <dgm:cxn modelId="{909579A4-E243-4C93-A3D8-EBA1A0583EF9}" type="presOf" srcId="{FF88A26D-F8CE-4767-B554-4717BC6A4AF3}" destId="{38104281-0F53-46C7-A182-EEABE2397224}" srcOrd="0" destOrd="0" presId="urn:microsoft.com/office/officeart/2018/2/layout/IconCircleList"/>
    <dgm:cxn modelId="{57C5E2C4-CD9F-49CA-B829-4DAACD8E622B}" type="presOf" srcId="{60D27FC4-EDFA-41D8-AC42-956D478F2A06}" destId="{B24FFEE0-94C3-4AD7-AF0C-4ABD87ABF091}" srcOrd="0" destOrd="0" presId="urn:microsoft.com/office/officeart/2018/2/layout/IconCircleList"/>
    <dgm:cxn modelId="{1E0221D4-CA5B-4ECD-9F75-8827264F1D4E}" srcId="{B46374A6-2D9D-49A6-BD5C-073A19D0D014}" destId="{A920F529-7161-4717-8A61-84A1A27AFF5E}" srcOrd="2" destOrd="0" parTransId="{E68B3F9F-BDFF-49B7-864B-11C2E0839396}" sibTransId="{337AB795-0981-490C-8DAD-8BFC83C74D4A}"/>
    <dgm:cxn modelId="{08B2B7DD-2A1D-4114-81C8-2833CEB0B5FE}" srcId="{B46374A6-2D9D-49A6-BD5C-073A19D0D014}" destId="{DB4F3938-C907-4A71-8766-3CCCEC6013AC}" srcOrd="5" destOrd="0" parTransId="{B7CFFFD2-C5A8-4CCB-A4BC-C051DD5B2587}" sibTransId="{143A6AA6-7362-4D5A-B37E-D5FECE526716}"/>
    <dgm:cxn modelId="{BB50B1E1-58FD-4D43-A2D2-208A9E00DAF5}" srcId="{B46374A6-2D9D-49A6-BD5C-073A19D0D014}" destId="{60D27FC4-EDFA-41D8-AC42-956D478F2A06}" srcOrd="3" destOrd="0" parTransId="{E8AAB2E8-269A-4CD8-B89A-2F07BB5B9841}" sibTransId="{FF88A26D-F8CE-4767-B554-4717BC6A4AF3}"/>
    <dgm:cxn modelId="{7943FCE4-DF88-4E5C-A325-052C1CA3F448}" type="presOf" srcId="{FD853CA2-3471-4F49-844A-13F76C8DC0CB}" destId="{C2A1098B-F70D-4127-BE98-362C6866329C}" srcOrd="0" destOrd="0" presId="urn:microsoft.com/office/officeart/2018/2/layout/IconCircleList"/>
    <dgm:cxn modelId="{D6F3A7EC-7B17-41E6-964E-4282CE300005}" type="presOf" srcId="{30B9D422-2484-48BC-A690-942CCE9BC325}" destId="{F2A8040F-8BB6-4F42-BE68-085233839EF2}" srcOrd="0" destOrd="0" presId="urn:microsoft.com/office/officeart/2018/2/layout/IconCircleList"/>
    <dgm:cxn modelId="{2A498EED-107E-4C34-97B1-93ED253AD753}" type="presOf" srcId="{DB4F3938-C907-4A71-8766-3CCCEC6013AC}" destId="{14654133-083F-4A89-8FBA-C1F178644A29}" srcOrd="0" destOrd="0" presId="urn:microsoft.com/office/officeart/2018/2/layout/IconCircleList"/>
    <dgm:cxn modelId="{23C86669-6D86-43F8-9EC0-FB4EAA1C5F2A}" type="presParOf" srcId="{A468004F-11D5-4092-9D9E-5D83E38E107A}" destId="{6D36C6FC-4904-4B1B-B881-CBF08A3322D2}" srcOrd="0" destOrd="0" presId="urn:microsoft.com/office/officeart/2018/2/layout/IconCircleList"/>
    <dgm:cxn modelId="{3E7CDFC6-69A4-4544-8F92-3F1BE3461D49}" type="presParOf" srcId="{6D36C6FC-4904-4B1B-B881-CBF08A3322D2}" destId="{EB67BAC2-5735-47E7-90DF-F9C7234D3BC6}" srcOrd="0" destOrd="0" presId="urn:microsoft.com/office/officeart/2018/2/layout/IconCircleList"/>
    <dgm:cxn modelId="{7A5F204E-225B-459F-81C3-540FFDB4371F}" type="presParOf" srcId="{EB67BAC2-5735-47E7-90DF-F9C7234D3BC6}" destId="{E73D6EE2-C45A-41E6-83E9-C4CC1352B5EC}" srcOrd="0" destOrd="0" presId="urn:microsoft.com/office/officeart/2018/2/layout/IconCircleList"/>
    <dgm:cxn modelId="{94AC2752-00D6-4E3A-B0B4-A7F7A4BA2FA9}" type="presParOf" srcId="{EB67BAC2-5735-47E7-90DF-F9C7234D3BC6}" destId="{AB37030C-BFB9-40C3-A206-BCFAA717649A}" srcOrd="1" destOrd="0" presId="urn:microsoft.com/office/officeart/2018/2/layout/IconCircleList"/>
    <dgm:cxn modelId="{60629E91-4EF0-4858-9FB1-B2D0C23EA394}" type="presParOf" srcId="{EB67BAC2-5735-47E7-90DF-F9C7234D3BC6}" destId="{F99D6C2F-6B78-46C4-9258-7F9D6B8CFDE7}" srcOrd="2" destOrd="0" presId="urn:microsoft.com/office/officeart/2018/2/layout/IconCircleList"/>
    <dgm:cxn modelId="{6E57C92C-07FA-476F-97FB-212427FDE4EC}" type="presParOf" srcId="{EB67BAC2-5735-47E7-90DF-F9C7234D3BC6}" destId="{EC6A27C1-48CE-482F-A890-C79323133040}" srcOrd="3" destOrd="0" presId="urn:microsoft.com/office/officeart/2018/2/layout/IconCircleList"/>
    <dgm:cxn modelId="{CDFD0811-302D-42EE-AF5B-FB31776907F2}" type="presParOf" srcId="{6D36C6FC-4904-4B1B-B881-CBF08A3322D2}" destId="{F2A8040F-8BB6-4F42-BE68-085233839EF2}" srcOrd="1" destOrd="0" presId="urn:microsoft.com/office/officeart/2018/2/layout/IconCircleList"/>
    <dgm:cxn modelId="{24838585-82C3-4A57-BB8C-32FCC121E69B}" type="presParOf" srcId="{6D36C6FC-4904-4B1B-B881-CBF08A3322D2}" destId="{D1B72114-7369-4449-AD1C-55AD430818F4}" srcOrd="2" destOrd="0" presId="urn:microsoft.com/office/officeart/2018/2/layout/IconCircleList"/>
    <dgm:cxn modelId="{630A24DC-C8DE-4255-BD9A-40025A78F742}" type="presParOf" srcId="{D1B72114-7369-4449-AD1C-55AD430818F4}" destId="{7974C0BE-955B-4CD8-8DCD-25E16FC5F211}" srcOrd="0" destOrd="0" presId="urn:microsoft.com/office/officeart/2018/2/layout/IconCircleList"/>
    <dgm:cxn modelId="{F36BF124-83A4-472B-9C5C-2FA86B5BBB1C}" type="presParOf" srcId="{D1B72114-7369-4449-AD1C-55AD430818F4}" destId="{76211D14-A3A9-4028-A13B-91A9713C47A2}" srcOrd="1" destOrd="0" presId="urn:microsoft.com/office/officeart/2018/2/layout/IconCircleList"/>
    <dgm:cxn modelId="{D897F3DF-6425-4A5E-A205-B37798BC5202}" type="presParOf" srcId="{D1B72114-7369-4449-AD1C-55AD430818F4}" destId="{4F76ACED-DC83-48D6-84E6-37E3E16082FD}" srcOrd="2" destOrd="0" presId="urn:microsoft.com/office/officeart/2018/2/layout/IconCircleList"/>
    <dgm:cxn modelId="{06F5CEB0-BF05-41E2-BEFC-84296F1FBA9A}" type="presParOf" srcId="{D1B72114-7369-4449-AD1C-55AD430818F4}" destId="{2EAFCBE3-9760-40BB-ABBA-409662F88F39}" srcOrd="3" destOrd="0" presId="urn:microsoft.com/office/officeart/2018/2/layout/IconCircleList"/>
    <dgm:cxn modelId="{3A6E4E6F-F5D4-48E0-88DA-96C4AD40650A}" type="presParOf" srcId="{6D36C6FC-4904-4B1B-B881-CBF08A3322D2}" destId="{A784D176-7ECD-4F7D-B29E-AB97CEB1BDFB}" srcOrd="3" destOrd="0" presId="urn:microsoft.com/office/officeart/2018/2/layout/IconCircleList"/>
    <dgm:cxn modelId="{178EEAEE-3CCB-4889-8CD4-8D0472F480AB}" type="presParOf" srcId="{6D36C6FC-4904-4B1B-B881-CBF08A3322D2}" destId="{369C535C-E8BB-4183-96B6-E200A16926AF}" srcOrd="4" destOrd="0" presId="urn:microsoft.com/office/officeart/2018/2/layout/IconCircleList"/>
    <dgm:cxn modelId="{CCB5BE22-F6A9-4866-BFF2-9F324B658C19}" type="presParOf" srcId="{369C535C-E8BB-4183-96B6-E200A16926AF}" destId="{BBABA924-7D9B-4DE8-8436-2C87B5D76E04}" srcOrd="0" destOrd="0" presId="urn:microsoft.com/office/officeart/2018/2/layout/IconCircleList"/>
    <dgm:cxn modelId="{01C9CB33-AD6A-41D6-AF5B-4EAD8EF78853}" type="presParOf" srcId="{369C535C-E8BB-4183-96B6-E200A16926AF}" destId="{4CDD5048-37CD-4312-8F3F-36152B86738C}" srcOrd="1" destOrd="0" presId="urn:microsoft.com/office/officeart/2018/2/layout/IconCircleList"/>
    <dgm:cxn modelId="{E5326661-6A44-4FF9-8497-18B1C54D0D1D}" type="presParOf" srcId="{369C535C-E8BB-4183-96B6-E200A16926AF}" destId="{888EDE36-77FC-4866-80E6-DD8E70F55607}" srcOrd="2" destOrd="0" presId="urn:microsoft.com/office/officeart/2018/2/layout/IconCircleList"/>
    <dgm:cxn modelId="{31268126-9D3B-4372-978D-0D36E0F659AD}" type="presParOf" srcId="{369C535C-E8BB-4183-96B6-E200A16926AF}" destId="{F1AB51C2-25E6-4A10-B617-2496C5769FC4}" srcOrd="3" destOrd="0" presId="urn:microsoft.com/office/officeart/2018/2/layout/IconCircleList"/>
    <dgm:cxn modelId="{280AB515-B322-43D4-A9B2-E715B478F5D5}" type="presParOf" srcId="{6D36C6FC-4904-4B1B-B881-CBF08A3322D2}" destId="{18978EE8-D81B-46E2-A71A-52E4E3DFEFD4}" srcOrd="5" destOrd="0" presId="urn:microsoft.com/office/officeart/2018/2/layout/IconCircleList"/>
    <dgm:cxn modelId="{558981EB-BF90-4444-ACE6-C8CCD6349D7C}" type="presParOf" srcId="{6D36C6FC-4904-4B1B-B881-CBF08A3322D2}" destId="{49101416-45D7-4754-A35A-3E4FC7A2C775}" srcOrd="6" destOrd="0" presId="urn:microsoft.com/office/officeart/2018/2/layout/IconCircleList"/>
    <dgm:cxn modelId="{57BC57B0-94F8-4E6D-B529-8412490BE2FA}" type="presParOf" srcId="{49101416-45D7-4754-A35A-3E4FC7A2C775}" destId="{AC7F4102-68D5-4C50-BE34-7CA55A5818B6}" srcOrd="0" destOrd="0" presId="urn:microsoft.com/office/officeart/2018/2/layout/IconCircleList"/>
    <dgm:cxn modelId="{D723F751-0C3E-4885-B741-8C4B5E4EC862}" type="presParOf" srcId="{49101416-45D7-4754-A35A-3E4FC7A2C775}" destId="{80395E63-D1C1-499E-BFAB-3B64FD5AED89}" srcOrd="1" destOrd="0" presId="urn:microsoft.com/office/officeart/2018/2/layout/IconCircleList"/>
    <dgm:cxn modelId="{44D5ADCA-A0EC-4138-998E-69A1E519B5F1}" type="presParOf" srcId="{49101416-45D7-4754-A35A-3E4FC7A2C775}" destId="{9A6A0D43-1708-4B86-AA48-E55C2EDF88AC}" srcOrd="2" destOrd="0" presId="urn:microsoft.com/office/officeart/2018/2/layout/IconCircleList"/>
    <dgm:cxn modelId="{658A1CEB-CABE-451B-9E69-2CB2CA5093BF}" type="presParOf" srcId="{49101416-45D7-4754-A35A-3E4FC7A2C775}" destId="{B24FFEE0-94C3-4AD7-AF0C-4ABD87ABF091}" srcOrd="3" destOrd="0" presId="urn:microsoft.com/office/officeart/2018/2/layout/IconCircleList"/>
    <dgm:cxn modelId="{0445D5C4-C3FB-46CC-B13F-4EE09CE6290A}" type="presParOf" srcId="{6D36C6FC-4904-4B1B-B881-CBF08A3322D2}" destId="{38104281-0F53-46C7-A182-EEABE2397224}" srcOrd="7" destOrd="0" presId="urn:microsoft.com/office/officeart/2018/2/layout/IconCircleList"/>
    <dgm:cxn modelId="{C74906BB-F7F0-488A-8395-CCEA695AC7EF}" type="presParOf" srcId="{6D36C6FC-4904-4B1B-B881-CBF08A3322D2}" destId="{CD168197-4279-4D7B-A156-6E072193B1F6}" srcOrd="8" destOrd="0" presId="urn:microsoft.com/office/officeart/2018/2/layout/IconCircleList"/>
    <dgm:cxn modelId="{DDA168C3-37A4-4B4A-89B0-E19F858233EA}" type="presParOf" srcId="{CD168197-4279-4D7B-A156-6E072193B1F6}" destId="{937520AF-0163-4AB0-AE05-29C3B1D4BD08}" srcOrd="0" destOrd="0" presId="urn:microsoft.com/office/officeart/2018/2/layout/IconCircleList"/>
    <dgm:cxn modelId="{B60E93B9-F6A3-401D-9272-CF9812C06A86}" type="presParOf" srcId="{CD168197-4279-4D7B-A156-6E072193B1F6}" destId="{7162B2B8-81F9-4DFA-9EEC-E95573BC9C77}" srcOrd="1" destOrd="0" presId="urn:microsoft.com/office/officeart/2018/2/layout/IconCircleList"/>
    <dgm:cxn modelId="{ED0CEFF1-A986-440B-8BE4-900BC29AFAF9}" type="presParOf" srcId="{CD168197-4279-4D7B-A156-6E072193B1F6}" destId="{25312B1B-7662-4A90-804D-B6BF2C93DF17}" srcOrd="2" destOrd="0" presId="urn:microsoft.com/office/officeart/2018/2/layout/IconCircleList"/>
    <dgm:cxn modelId="{1B20B484-B958-412A-9359-8271D8BBD704}" type="presParOf" srcId="{CD168197-4279-4D7B-A156-6E072193B1F6}" destId="{B1C8D3B3-69F1-49F3-A990-5B1A96369667}" srcOrd="3" destOrd="0" presId="urn:microsoft.com/office/officeart/2018/2/layout/IconCircleList"/>
    <dgm:cxn modelId="{7ED17C91-91CB-4C27-ABE2-1AFB19D5F4BA}" type="presParOf" srcId="{6D36C6FC-4904-4B1B-B881-CBF08A3322D2}" destId="{C2A1098B-F70D-4127-BE98-362C6866329C}" srcOrd="9" destOrd="0" presId="urn:microsoft.com/office/officeart/2018/2/layout/IconCircleList"/>
    <dgm:cxn modelId="{00507CBD-E096-42CF-A5F8-C65C5EEE1849}" type="presParOf" srcId="{6D36C6FC-4904-4B1B-B881-CBF08A3322D2}" destId="{6A178A46-11A3-4844-91DE-F6E29D3C70D4}" srcOrd="10" destOrd="0" presId="urn:microsoft.com/office/officeart/2018/2/layout/IconCircleList"/>
    <dgm:cxn modelId="{34C9C435-07D3-48DD-8B23-93177BB3725B}" type="presParOf" srcId="{6A178A46-11A3-4844-91DE-F6E29D3C70D4}" destId="{0FD52877-0381-4C3D-B046-CBFA21AF0C26}" srcOrd="0" destOrd="0" presId="urn:microsoft.com/office/officeart/2018/2/layout/IconCircleList"/>
    <dgm:cxn modelId="{9D55E239-2686-4458-92D7-B97575517489}" type="presParOf" srcId="{6A178A46-11A3-4844-91DE-F6E29D3C70D4}" destId="{3D2B0C46-31AB-4286-AC72-D5B37CBD873A}" srcOrd="1" destOrd="0" presId="urn:microsoft.com/office/officeart/2018/2/layout/IconCircleList"/>
    <dgm:cxn modelId="{52189025-9B52-412D-8F7A-81D4C4756E00}" type="presParOf" srcId="{6A178A46-11A3-4844-91DE-F6E29D3C70D4}" destId="{2D286D28-75D9-4CE2-BA76-B4FE63817C58}" srcOrd="2" destOrd="0" presId="urn:microsoft.com/office/officeart/2018/2/layout/IconCircleList"/>
    <dgm:cxn modelId="{6C8FE5DB-5E9F-4A68-815A-63B1457BDF8E}" type="presParOf" srcId="{6A178A46-11A3-4844-91DE-F6E29D3C70D4}" destId="{14654133-083F-4A89-8FBA-C1F178644A2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F6299F-744A-4FCC-AAC5-82EC3632250D}"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9EB895B0-2165-4B8E-8994-C03C2FAD1A38}">
      <dgm:prSet custT="1"/>
      <dgm:spPr/>
      <dgm:t>
        <a:bodyPr/>
        <a:lstStyle/>
        <a:p>
          <a:r>
            <a:rPr lang="en-US" sz="1400" b="1" dirty="0">
              <a:solidFill>
                <a:schemeClr val="bg1"/>
              </a:solidFill>
            </a:rPr>
            <a:t>Campaign Strategy: </a:t>
          </a:r>
          <a:r>
            <a:rPr lang="en-US" sz="1400" dirty="0">
              <a:solidFill>
                <a:schemeClr val="bg1"/>
              </a:solidFill>
            </a:rPr>
            <a:t>The marketing plan will utilize insights from this model in targeting specific customer segments that have previously shown higher probabilities of conversion, thus enhancing marketing efficiency and lowering costs.</a:t>
          </a:r>
        </a:p>
      </dgm:t>
    </dgm:pt>
    <dgm:pt modelId="{86263632-C1F9-4630-98DF-F1FC22C3947C}" type="parTrans" cxnId="{E4904459-5234-4F2F-B73D-381BAC93931E}">
      <dgm:prSet/>
      <dgm:spPr/>
      <dgm:t>
        <a:bodyPr/>
        <a:lstStyle/>
        <a:p>
          <a:endParaRPr lang="en-US" sz="1400"/>
        </a:p>
      </dgm:t>
    </dgm:pt>
    <dgm:pt modelId="{D3467E34-191F-4A06-8A3B-1952134DED6D}" type="sibTrans" cxnId="{E4904459-5234-4F2F-B73D-381BAC93931E}">
      <dgm:prSet/>
      <dgm:spPr/>
      <dgm:t>
        <a:bodyPr/>
        <a:lstStyle/>
        <a:p>
          <a:endParaRPr lang="en-US" sz="1400"/>
        </a:p>
      </dgm:t>
    </dgm:pt>
    <dgm:pt modelId="{AA27DDC4-FFE4-4014-87E9-D7F22461A0AF}">
      <dgm:prSet custT="1"/>
      <dgm:spPr/>
      <dgm:t>
        <a:bodyPr/>
        <a:lstStyle/>
        <a:p>
          <a:r>
            <a:rPr lang="en-US" sz="1400" b="1" dirty="0">
              <a:solidFill>
                <a:schemeClr val="bg1"/>
              </a:solidFill>
            </a:rPr>
            <a:t>Model Improvements: </a:t>
          </a:r>
          <a:r>
            <a:rPr lang="en-US" sz="1400" dirty="0">
              <a:solidFill>
                <a:schemeClr val="bg1"/>
              </a:solidFill>
            </a:rPr>
            <a:t>The addition of new features that were not in the original dataset may improve model accuracy further. Ones to consider include customer satisfaction ratings, geography, and transaction behavior.</a:t>
          </a:r>
        </a:p>
      </dgm:t>
    </dgm:pt>
    <dgm:pt modelId="{2D91F1B9-E5D0-48FA-A6E4-1DB85EA35652}" type="parTrans" cxnId="{0F14C7A3-05EB-4994-B07D-9457792719A3}">
      <dgm:prSet/>
      <dgm:spPr/>
      <dgm:t>
        <a:bodyPr/>
        <a:lstStyle/>
        <a:p>
          <a:endParaRPr lang="en-US" sz="1400"/>
        </a:p>
      </dgm:t>
    </dgm:pt>
    <dgm:pt modelId="{4D224443-2B0F-4C31-A460-48C14635D6D9}" type="sibTrans" cxnId="{0F14C7A3-05EB-4994-B07D-9457792719A3}">
      <dgm:prSet/>
      <dgm:spPr/>
      <dgm:t>
        <a:bodyPr/>
        <a:lstStyle/>
        <a:p>
          <a:endParaRPr lang="en-US" sz="1400"/>
        </a:p>
      </dgm:t>
    </dgm:pt>
    <dgm:pt modelId="{9A5602BA-9207-49F1-ACA0-248759722D6B}">
      <dgm:prSet custT="1"/>
      <dgm:spPr/>
      <dgm:t>
        <a:bodyPr/>
        <a:lstStyle/>
        <a:p>
          <a:r>
            <a:rPr lang="en-US" sz="1400" b="1" dirty="0">
              <a:solidFill>
                <a:schemeClr val="bg1"/>
              </a:solidFill>
            </a:rPr>
            <a:t>Mitigation of Limitations: </a:t>
          </a:r>
          <a:r>
            <a:rPr lang="en-US" sz="1400" dirty="0">
              <a:solidFill>
                <a:schemeClr val="bg1"/>
              </a:solidFill>
            </a:rPr>
            <a:t>Techniques such as SMOTE could alleviate data imbalance and therefore assist with improving minority class recall, but that would particularly be beneficial for those customer segments that are underrepresented. Furthermore, more time should be dedicated to tuning hyperparameters on better computational resources to allow for overall model optimization.</a:t>
          </a:r>
        </a:p>
      </dgm:t>
    </dgm:pt>
    <dgm:pt modelId="{5FEC7687-C950-4CAE-9058-4944EBE8D1EE}" type="parTrans" cxnId="{1A74E4D5-39AE-44D3-983B-C40DE1BF7789}">
      <dgm:prSet/>
      <dgm:spPr/>
      <dgm:t>
        <a:bodyPr/>
        <a:lstStyle/>
        <a:p>
          <a:endParaRPr lang="en-US" sz="1400"/>
        </a:p>
      </dgm:t>
    </dgm:pt>
    <dgm:pt modelId="{CC1BBFAF-499A-47BB-8C45-3A59EBC9ECD6}" type="sibTrans" cxnId="{1A74E4D5-39AE-44D3-983B-C40DE1BF7789}">
      <dgm:prSet/>
      <dgm:spPr/>
      <dgm:t>
        <a:bodyPr/>
        <a:lstStyle/>
        <a:p>
          <a:endParaRPr lang="en-US" sz="1400"/>
        </a:p>
      </dgm:t>
    </dgm:pt>
    <dgm:pt modelId="{0C1244F7-683D-4136-B941-E24609E20FB0}">
      <dgm:prSet custT="1"/>
      <dgm:spPr/>
      <dgm:t>
        <a:bodyPr/>
        <a:lstStyle/>
        <a:p>
          <a:r>
            <a:rPr lang="en-US" sz="1400" b="1" dirty="0">
              <a:solidFill>
                <a:schemeClr val="bg1"/>
              </a:solidFill>
            </a:rPr>
            <a:t>Real Life Application: </a:t>
          </a:r>
          <a:r>
            <a:rPr lang="en-US" sz="1400" dirty="0">
              <a:solidFill>
                <a:schemeClr val="bg1"/>
              </a:solidFill>
            </a:rPr>
            <a:t>The developed models could by integrated within the bank's CRM system for real-time scoring on marketing campaigns, allowing for more dynamic adjustment of campaign targets based on customer probabilities of conversion. </a:t>
          </a:r>
        </a:p>
      </dgm:t>
    </dgm:pt>
    <dgm:pt modelId="{37D5ABD3-D6F1-4194-B9FD-4259292F9A2F}" type="parTrans" cxnId="{FB92E349-DFE2-4ABC-A1B5-A3C598F20527}">
      <dgm:prSet/>
      <dgm:spPr/>
      <dgm:t>
        <a:bodyPr/>
        <a:lstStyle/>
        <a:p>
          <a:endParaRPr lang="en-US" sz="1400"/>
        </a:p>
      </dgm:t>
    </dgm:pt>
    <dgm:pt modelId="{9DE0BD01-DD7F-4DD7-9D29-F38A39416393}" type="sibTrans" cxnId="{FB92E349-DFE2-4ABC-A1B5-A3C598F20527}">
      <dgm:prSet/>
      <dgm:spPr/>
      <dgm:t>
        <a:bodyPr/>
        <a:lstStyle/>
        <a:p>
          <a:endParaRPr lang="en-US" sz="1400"/>
        </a:p>
      </dgm:t>
    </dgm:pt>
    <dgm:pt modelId="{272A948C-5434-4AF8-A8CF-C106262E28EB}" type="pres">
      <dgm:prSet presAssocID="{74F6299F-744A-4FCC-AAC5-82EC3632250D}" presName="root" presStyleCnt="0">
        <dgm:presLayoutVars>
          <dgm:dir/>
          <dgm:resizeHandles val="exact"/>
        </dgm:presLayoutVars>
      </dgm:prSet>
      <dgm:spPr/>
    </dgm:pt>
    <dgm:pt modelId="{50FFA17F-2ED9-4DF1-9947-FFCEB48B1E5A}" type="pres">
      <dgm:prSet presAssocID="{74F6299F-744A-4FCC-AAC5-82EC3632250D}" presName="container" presStyleCnt="0">
        <dgm:presLayoutVars>
          <dgm:dir/>
          <dgm:resizeHandles val="exact"/>
        </dgm:presLayoutVars>
      </dgm:prSet>
      <dgm:spPr/>
    </dgm:pt>
    <dgm:pt modelId="{3A08FE61-1182-4CFF-8C18-384886AE39D7}" type="pres">
      <dgm:prSet presAssocID="{9EB895B0-2165-4B8E-8994-C03C2FAD1A38}" presName="compNode" presStyleCnt="0"/>
      <dgm:spPr/>
    </dgm:pt>
    <dgm:pt modelId="{9B26699B-6C74-4368-AA4D-C439DF805B7B}" type="pres">
      <dgm:prSet presAssocID="{9EB895B0-2165-4B8E-8994-C03C2FAD1A38}" presName="iconBgRect" presStyleLbl="bgShp" presStyleIdx="0" presStyleCnt="4"/>
      <dgm:spPr/>
    </dgm:pt>
    <dgm:pt modelId="{9B1B54B6-8DB8-4A02-B4DB-0562A8EBCFCC}" type="pres">
      <dgm:prSet presAssocID="{9EB895B0-2165-4B8E-8994-C03C2FAD1A3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04EF7CDE-969A-4A90-A5A7-5693A5AAF528}" type="pres">
      <dgm:prSet presAssocID="{9EB895B0-2165-4B8E-8994-C03C2FAD1A38}" presName="spaceRect" presStyleCnt="0"/>
      <dgm:spPr/>
    </dgm:pt>
    <dgm:pt modelId="{EE8CACD5-0DEF-4864-BDE1-76F1DEB97535}" type="pres">
      <dgm:prSet presAssocID="{9EB895B0-2165-4B8E-8994-C03C2FAD1A38}" presName="textRect" presStyleLbl="revTx" presStyleIdx="0" presStyleCnt="4">
        <dgm:presLayoutVars>
          <dgm:chMax val="1"/>
          <dgm:chPref val="1"/>
        </dgm:presLayoutVars>
      </dgm:prSet>
      <dgm:spPr/>
    </dgm:pt>
    <dgm:pt modelId="{638D4715-A5AE-4BAB-A724-2C50D3C0C180}" type="pres">
      <dgm:prSet presAssocID="{D3467E34-191F-4A06-8A3B-1952134DED6D}" presName="sibTrans" presStyleLbl="sibTrans2D1" presStyleIdx="0" presStyleCnt="0"/>
      <dgm:spPr/>
    </dgm:pt>
    <dgm:pt modelId="{C5CF8F07-A40F-4B73-AA7A-F6F2DB3F6174}" type="pres">
      <dgm:prSet presAssocID="{AA27DDC4-FFE4-4014-87E9-D7F22461A0AF}" presName="compNode" presStyleCnt="0"/>
      <dgm:spPr/>
    </dgm:pt>
    <dgm:pt modelId="{1860BE42-5786-4B1D-930D-1807FA6FEACA}" type="pres">
      <dgm:prSet presAssocID="{AA27DDC4-FFE4-4014-87E9-D7F22461A0AF}" presName="iconBgRect" presStyleLbl="bgShp" presStyleIdx="1" presStyleCnt="4"/>
      <dgm:spPr/>
    </dgm:pt>
    <dgm:pt modelId="{5A26421C-6171-460A-A573-8D43E136521B}" type="pres">
      <dgm:prSet presAssocID="{AA27DDC4-FFE4-4014-87E9-D7F22461A0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20222C7-2F43-4D8C-BB20-D7341641BCE6}" type="pres">
      <dgm:prSet presAssocID="{AA27DDC4-FFE4-4014-87E9-D7F22461A0AF}" presName="spaceRect" presStyleCnt="0"/>
      <dgm:spPr/>
    </dgm:pt>
    <dgm:pt modelId="{C4C5454C-B4D8-46E3-9B5C-92BB0F4FBA96}" type="pres">
      <dgm:prSet presAssocID="{AA27DDC4-FFE4-4014-87E9-D7F22461A0AF}" presName="textRect" presStyleLbl="revTx" presStyleIdx="1" presStyleCnt="4">
        <dgm:presLayoutVars>
          <dgm:chMax val="1"/>
          <dgm:chPref val="1"/>
        </dgm:presLayoutVars>
      </dgm:prSet>
      <dgm:spPr/>
    </dgm:pt>
    <dgm:pt modelId="{ACED8516-88F0-43FF-8AA6-C4BC97839D16}" type="pres">
      <dgm:prSet presAssocID="{4D224443-2B0F-4C31-A460-48C14635D6D9}" presName="sibTrans" presStyleLbl="sibTrans2D1" presStyleIdx="0" presStyleCnt="0"/>
      <dgm:spPr/>
    </dgm:pt>
    <dgm:pt modelId="{D9FD6F38-F576-4DC9-993F-98CCE5A73B9B}" type="pres">
      <dgm:prSet presAssocID="{9A5602BA-9207-49F1-ACA0-248759722D6B}" presName="compNode" presStyleCnt="0"/>
      <dgm:spPr/>
    </dgm:pt>
    <dgm:pt modelId="{7237E549-6CBF-4AD6-9355-04E24C09077A}" type="pres">
      <dgm:prSet presAssocID="{9A5602BA-9207-49F1-ACA0-248759722D6B}" presName="iconBgRect" presStyleLbl="bgShp" presStyleIdx="2" presStyleCnt="4"/>
      <dgm:spPr/>
    </dgm:pt>
    <dgm:pt modelId="{48DF9061-3EE2-4C80-A548-F5EC6B09C1CE}" type="pres">
      <dgm:prSet presAssocID="{9A5602BA-9207-49F1-ACA0-248759722D6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94E2DF3-933A-4926-AE66-727E3BB0FC09}" type="pres">
      <dgm:prSet presAssocID="{9A5602BA-9207-49F1-ACA0-248759722D6B}" presName="spaceRect" presStyleCnt="0"/>
      <dgm:spPr/>
    </dgm:pt>
    <dgm:pt modelId="{A11A7B0C-F97C-4711-8FF3-22A2196C96C6}" type="pres">
      <dgm:prSet presAssocID="{9A5602BA-9207-49F1-ACA0-248759722D6B}" presName="textRect" presStyleLbl="revTx" presStyleIdx="2" presStyleCnt="4">
        <dgm:presLayoutVars>
          <dgm:chMax val="1"/>
          <dgm:chPref val="1"/>
        </dgm:presLayoutVars>
      </dgm:prSet>
      <dgm:spPr/>
    </dgm:pt>
    <dgm:pt modelId="{FE7587F2-4F6A-4847-84BA-FF22F8789672}" type="pres">
      <dgm:prSet presAssocID="{CC1BBFAF-499A-47BB-8C45-3A59EBC9ECD6}" presName="sibTrans" presStyleLbl="sibTrans2D1" presStyleIdx="0" presStyleCnt="0"/>
      <dgm:spPr/>
    </dgm:pt>
    <dgm:pt modelId="{F0AC3346-B3A3-49AD-BB6C-E8774DE84CD6}" type="pres">
      <dgm:prSet presAssocID="{0C1244F7-683D-4136-B941-E24609E20FB0}" presName="compNode" presStyleCnt="0"/>
      <dgm:spPr/>
    </dgm:pt>
    <dgm:pt modelId="{466F0F03-357E-4E96-B1C1-4E7F8063F777}" type="pres">
      <dgm:prSet presAssocID="{0C1244F7-683D-4136-B941-E24609E20FB0}" presName="iconBgRect" presStyleLbl="bgShp" presStyleIdx="3" presStyleCnt="4"/>
      <dgm:spPr/>
    </dgm:pt>
    <dgm:pt modelId="{569AEE4A-F90A-49B3-843D-5BCC10D1E6DC}" type="pres">
      <dgm:prSet presAssocID="{0C1244F7-683D-4136-B941-E24609E20FB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a:ext>
      </dgm:extLst>
    </dgm:pt>
    <dgm:pt modelId="{739AE216-8DD2-46A2-BE43-779648AACD14}" type="pres">
      <dgm:prSet presAssocID="{0C1244F7-683D-4136-B941-E24609E20FB0}" presName="spaceRect" presStyleCnt="0"/>
      <dgm:spPr/>
    </dgm:pt>
    <dgm:pt modelId="{483CD2B8-C23F-4915-AF33-637221DD93A9}" type="pres">
      <dgm:prSet presAssocID="{0C1244F7-683D-4136-B941-E24609E20FB0}" presName="textRect" presStyleLbl="revTx" presStyleIdx="3" presStyleCnt="4">
        <dgm:presLayoutVars>
          <dgm:chMax val="1"/>
          <dgm:chPref val="1"/>
        </dgm:presLayoutVars>
      </dgm:prSet>
      <dgm:spPr/>
    </dgm:pt>
  </dgm:ptLst>
  <dgm:cxnLst>
    <dgm:cxn modelId="{75996713-1AD5-4BE0-B4CB-6460B52C9239}" type="presOf" srcId="{4D224443-2B0F-4C31-A460-48C14635D6D9}" destId="{ACED8516-88F0-43FF-8AA6-C4BC97839D16}" srcOrd="0" destOrd="0" presId="urn:microsoft.com/office/officeart/2018/2/layout/IconCircleList"/>
    <dgm:cxn modelId="{4B4BD81D-79B9-48AC-849D-0C3AAE8F0370}" type="presOf" srcId="{AA27DDC4-FFE4-4014-87E9-D7F22461A0AF}" destId="{C4C5454C-B4D8-46E3-9B5C-92BB0F4FBA96}" srcOrd="0" destOrd="0" presId="urn:microsoft.com/office/officeart/2018/2/layout/IconCircleList"/>
    <dgm:cxn modelId="{812BD55D-4DF6-494D-818E-88D4A1098DFF}" type="presOf" srcId="{74F6299F-744A-4FCC-AAC5-82EC3632250D}" destId="{272A948C-5434-4AF8-A8CF-C106262E28EB}" srcOrd="0" destOrd="0" presId="urn:microsoft.com/office/officeart/2018/2/layout/IconCircleList"/>
    <dgm:cxn modelId="{FB92E349-DFE2-4ABC-A1B5-A3C598F20527}" srcId="{74F6299F-744A-4FCC-AAC5-82EC3632250D}" destId="{0C1244F7-683D-4136-B941-E24609E20FB0}" srcOrd="3" destOrd="0" parTransId="{37D5ABD3-D6F1-4194-B9FD-4259292F9A2F}" sibTransId="{9DE0BD01-DD7F-4DD7-9D29-F38A39416393}"/>
    <dgm:cxn modelId="{7BA31550-63C3-4227-9F27-2F80B5416F46}" type="presOf" srcId="{0C1244F7-683D-4136-B941-E24609E20FB0}" destId="{483CD2B8-C23F-4915-AF33-637221DD93A9}" srcOrd="0" destOrd="0" presId="urn:microsoft.com/office/officeart/2018/2/layout/IconCircleList"/>
    <dgm:cxn modelId="{C9DDB851-75A0-4B99-945C-CE9278869E18}" type="presOf" srcId="{9EB895B0-2165-4B8E-8994-C03C2FAD1A38}" destId="{EE8CACD5-0DEF-4864-BDE1-76F1DEB97535}" srcOrd="0" destOrd="0" presId="urn:microsoft.com/office/officeart/2018/2/layout/IconCircleList"/>
    <dgm:cxn modelId="{F8702C57-8797-4240-B874-466B5D3A3D88}" type="presOf" srcId="{CC1BBFAF-499A-47BB-8C45-3A59EBC9ECD6}" destId="{FE7587F2-4F6A-4847-84BA-FF22F8789672}" srcOrd="0" destOrd="0" presId="urn:microsoft.com/office/officeart/2018/2/layout/IconCircleList"/>
    <dgm:cxn modelId="{E4904459-5234-4F2F-B73D-381BAC93931E}" srcId="{74F6299F-744A-4FCC-AAC5-82EC3632250D}" destId="{9EB895B0-2165-4B8E-8994-C03C2FAD1A38}" srcOrd="0" destOrd="0" parTransId="{86263632-C1F9-4630-98DF-F1FC22C3947C}" sibTransId="{D3467E34-191F-4A06-8A3B-1952134DED6D}"/>
    <dgm:cxn modelId="{0F14C7A3-05EB-4994-B07D-9457792719A3}" srcId="{74F6299F-744A-4FCC-AAC5-82EC3632250D}" destId="{AA27DDC4-FFE4-4014-87E9-D7F22461A0AF}" srcOrd="1" destOrd="0" parTransId="{2D91F1B9-E5D0-48FA-A6E4-1DB85EA35652}" sibTransId="{4D224443-2B0F-4C31-A460-48C14635D6D9}"/>
    <dgm:cxn modelId="{1E42CAA5-609C-404C-8207-AF7B62C62FBE}" type="presOf" srcId="{9A5602BA-9207-49F1-ACA0-248759722D6B}" destId="{A11A7B0C-F97C-4711-8FF3-22A2196C96C6}" srcOrd="0" destOrd="0" presId="urn:microsoft.com/office/officeart/2018/2/layout/IconCircleList"/>
    <dgm:cxn modelId="{4CFDBABD-F413-4172-85FE-936EDDF9B053}" type="presOf" srcId="{D3467E34-191F-4A06-8A3B-1952134DED6D}" destId="{638D4715-A5AE-4BAB-A724-2C50D3C0C180}" srcOrd="0" destOrd="0" presId="urn:microsoft.com/office/officeart/2018/2/layout/IconCircleList"/>
    <dgm:cxn modelId="{1A74E4D5-39AE-44D3-983B-C40DE1BF7789}" srcId="{74F6299F-744A-4FCC-AAC5-82EC3632250D}" destId="{9A5602BA-9207-49F1-ACA0-248759722D6B}" srcOrd="2" destOrd="0" parTransId="{5FEC7687-C950-4CAE-9058-4944EBE8D1EE}" sibTransId="{CC1BBFAF-499A-47BB-8C45-3A59EBC9ECD6}"/>
    <dgm:cxn modelId="{7675F282-592E-4D84-B70F-708ACBB30C5E}" type="presParOf" srcId="{272A948C-5434-4AF8-A8CF-C106262E28EB}" destId="{50FFA17F-2ED9-4DF1-9947-FFCEB48B1E5A}" srcOrd="0" destOrd="0" presId="urn:microsoft.com/office/officeart/2018/2/layout/IconCircleList"/>
    <dgm:cxn modelId="{6509963B-A3F5-4C88-A3BC-073C0CA8634F}" type="presParOf" srcId="{50FFA17F-2ED9-4DF1-9947-FFCEB48B1E5A}" destId="{3A08FE61-1182-4CFF-8C18-384886AE39D7}" srcOrd="0" destOrd="0" presId="urn:microsoft.com/office/officeart/2018/2/layout/IconCircleList"/>
    <dgm:cxn modelId="{14139FEC-ABF7-434B-8812-AA96A4125888}" type="presParOf" srcId="{3A08FE61-1182-4CFF-8C18-384886AE39D7}" destId="{9B26699B-6C74-4368-AA4D-C439DF805B7B}" srcOrd="0" destOrd="0" presId="urn:microsoft.com/office/officeart/2018/2/layout/IconCircleList"/>
    <dgm:cxn modelId="{BF350B62-8C86-429B-9144-1D6D5C32C5F3}" type="presParOf" srcId="{3A08FE61-1182-4CFF-8C18-384886AE39D7}" destId="{9B1B54B6-8DB8-4A02-B4DB-0562A8EBCFCC}" srcOrd="1" destOrd="0" presId="urn:microsoft.com/office/officeart/2018/2/layout/IconCircleList"/>
    <dgm:cxn modelId="{FFF524BA-8ACE-43F2-8384-086361644363}" type="presParOf" srcId="{3A08FE61-1182-4CFF-8C18-384886AE39D7}" destId="{04EF7CDE-969A-4A90-A5A7-5693A5AAF528}" srcOrd="2" destOrd="0" presId="urn:microsoft.com/office/officeart/2018/2/layout/IconCircleList"/>
    <dgm:cxn modelId="{060C3180-0F30-414C-9B15-80C91E9AF34A}" type="presParOf" srcId="{3A08FE61-1182-4CFF-8C18-384886AE39D7}" destId="{EE8CACD5-0DEF-4864-BDE1-76F1DEB97535}" srcOrd="3" destOrd="0" presId="urn:microsoft.com/office/officeart/2018/2/layout/IconCircleList"/>
    <dgm:cxn modelId="{EFB1000D-70CE-48EB-82C8-3F48DEFFB1F3}" type="presParOf" srcId="{50FFA17F-2ED9-4DF1-9947-FFCEB48B1E5A}" destId="{638D4715-A5AE-4BAB-A724-2C50D3C0C180}" srcOrd="1" destOrd="0" presId="urn:microsoft.com/office/officeart/2018/2/layout/IconCircleList"/>
    <dgm:cxn modelId="{4D2EFA41-9A23-4408-B4E9-F4BF3CBC9114}" type="presParOf" srcId="{50FFA17F-2ED9-4DF1-9947-FFCEB48B1E5A}" destId="{C5CF8F07-A40F-4B73-AA7A-F6F2DB3F6174}" srcOrd="2" destOrd="0" presId="urn:microsoft.com/office/officeart/2018/2/layout/IconCircleList"/>
    <dgm:cxn modelId="{BD7C150D-CF27-48EC-9806-BFA53A5D1AEA}" type="presParOf" srcId="{C5CF8F07-A40F-4B73-AA7A-F6F2DB3F6174}" destId="{1860BE42-5786-4B1D-930D-1807FA6FEACA}" srcOrd="0" destOrd="0" presId="urn:microsoft.com/office/officeart/2018/2/layout/IconCircleList"/>
    <dgm:cxn modelId="{13AA363D-9AF3-432C-B67E-736B02CA4CAF}" type="presParOf" srcId="{C5CF8F07-A40F-4B73-AA7A-F6F2DB3F6174}" destId="{5A26421C-6171-460A-A573-8D43E136521B}" srcOrd="1" destOrd="0" presId="urn:microsoft.com/office/officeart/2018/2/layout/IconCircleList"/>
    <dgm:cxn modelId="{B80B0834-20EA-4C74-A6F4-D3059D83D472}" type="presParOf" srcId="{C5CF8F07-A40F-4B73-AA7A-F6F2DB3F6174}" destId="{220222C7-2F43-4D8C-BB20-D7341641BCE6}" srcOrd="2" destOrd="0" presId="urn:microsoft.com/office/officeart/2018/2/layout/IconCircleList"/>
    <dgm:cxn modelId="{94045AA6-D902-4647-B7F3-B9AF64B4CA7B}" type="presParOf" srcId="{C5CF8F07-A40F-4B73-AA7A-F6F2DB3F6174}" destId="{C4C5454C-B4D8-46E3-9B5C-92BB0F4FBA96}" srcOrd="3" destOrd="0" presId="urn:microsoft.com/office/officeart/2018/2/layout/IconCircleList"/>
    <dgm:cxn modelId="{C72E5637-299B-4519-8E65-CF497E3416ED}" type="presParOf" srcId="{50FFA17F-2ED9-4DF1-9947-FFCEB48B1E5A}" destId="{ACED8516-88F0-43FF-8AA6-C4BC97839D16}" srcOrd="3" destOrd="0" presId="urn:microsoft.com/office/officeart/2018/2/layout/IconCircleList"/>
    <dgm:cxn modelId="{649D7230-10E4-41E4-B0B4-E15DD4F39E02}" type="presParOf" srcId="{50FFA17F-2ED9-4DF1-9947-FFCEB48B1E5A}" destId="{D9FD6F38-F576-4DC9-993F-98CCE5A73B9B}" srcOrd="4" destOrd="0" presId="urn:microsoft.com/office/officeart/2018/2/layout/IconCircleList"/>
    <dgm:cxn modelId="{FEAE971C-AE53-4583-A823-DFBF23E1D50B}" type="presParOf" srcId="{D9FD6F38-F576-4DC9-993F-98CCE5A73B9B}" destId="{7237E549-6CBF-4AD6-9355-04E24C09077A}" srcOrd="0" destOrd="0" presId="urn:microsoft.com/office/officeart/2018/2/layout/IconCircleList"/>
    <dgm:cxn modelId="{9FA37CFD-247A-4912-98B8-B36FCAE69C8B}" type="presParOf" srcId="{D9FD6F38-F576-4DC9-993F-98CCE5A73B9B}" destId="{48DF9061-3EE2-4C80-A548-F5EC6B09C1CE}" srcOrd="1" destOrd="0" presId="urn:microsoft.com/office/officeart/2018/2/layout/IconCircleList"/>
    <dgm:cxn modelId="{F3EB5EF9-6691-4425-9FFD-34510929412B}" type="presParOf" srcId="{D9FD6F38-F576-4DC9-993F-98CCE5A73B9B}" destId="{D94E2DF3-933A-4926-AE66-727E3BB0FC09}" srcOrd="2" destOrd="0" presId="urn:microsoft.com/office/officeart/2018/2/layout/IconCircleList"/>
    <dgm:cxn modelId="{7C86188C-AC2C-49ED-A0E6-1EB1484D5B47}" type="presParOf" srcId="{D9FD6F38-F576-4DC9-993F-98CCE5A73B9B}" destId="{A11A7B0C-F97C-4711-8FF3-22A2196C96C6}" srcOrd="3" destOrd="0" presId="urn:microsoft.com/office/officeart/2018/2/layout/IconCircleList"/>
    <dgm:cxn modelId="{947A6119-97D5-4CC8-981B-3CC5A6C97703}" type="presParOf" srcId="{50FFA17F-2ED9-4DF1-9947-FFCEB48B1E5A}" destId="{FE7587F2-4F6A-4847-84BA-FF22F8789672}" srcOrd="5" destOrd="0" presId="urn:microsoft.com/office/officeart/2018/2/layout/IconCircleList"/>
    <dgm:cxn modelId="{C70E53B4-31EC-4174-908F-898D540DB5E0}" type="presParOf" srcId="{50FFA17F-2ED9-4DF1-9947-FFCEB48B1E5A}" destId="{F0AC3346-B3A3-49AD-BB6C-E8774DE84CD6}" srcOrd="6" destOrd="0" presId="urn:microsoft.com/office/officeart/2018/2/layout/IconCircleList"/>
    <dgm:cxn modelId="{0E1928E3-8754-4042-BB27-02121DC2ADD6}" type="presParOf" srcId="{F0AC3346-B3A3-49AD-BB6C-E8774DE84CD6}" destId="{466F0F03-357E-4E96-B1C1-4E7F8063F777}" srcOrd="0" destOrd="0" presId="urn:microsoft.com/office/officeart/2018/2/layout/IconCircleList"/>
    <dgm:cxn modelId="{3316ECAF-4F17-4470-86C9-A0B2EC8B066D}" type="presParOf" srcId="{F0AC3346-B3A3-49AD-BB6C-E8774DE84CD6}" destId="{569AEE4A-F90A-49B3-843D-5BCC10D1E6DC}" srcOrd="1" destOrd="0" presId="urn:microsoft.com/office/officeart/2018/2/layout/IconCircleList"/>
    <dgm:cxn modelId="{D92C8F99-A73D-4F94-A8A9-46CF2F8AB470}" type="presParOf" srcId="{F0AC3346-B3A3-49AD-BB6C-E8774DE84CD6}" destId="{739AE216-8DD2-46A2-BE43-779648AACD14}" srcOrd="2" destOrd="0" presId="urn:microsoft.com/office/officeart/2018/2/layout/IconCircleList"/>
    <dgm:cxn modelId="{EFDC89D7-8598-4FA0-98D7-F4339A852DC4}" type="presParOf" srcId="{F0AC3346-B3A3-49AD-BB6C-E8774DE84CD6}" destId="{483CD2B8-C23F-4915-AF33-637221DD93A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D6EE2-C45A-41E6-83E9-C4CC1352B5EC}">
      <dsp:nvSpPr>
        <dsp:cNvPr id="0" name=""/>
        <dsp:cNvSpPr/>
      </dsp:nvSpPr>
      <dsp:spPr>
        <a:xfrm>
          <a:off x="102409" y="925528"/>
          <a:ext cx="899570" cy="899570"/>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7030C-BFB9-40C3-A206-BCFAA717649A}">
      <dsp:nvSpPr>
        <dsp:cNvPr id="0" name=""/>
        <dsp:cNvSpPr/>
      </dsp:nvSpPr>
      <dsp:spPr>
        <a:xfrm>
          <a:off x="291319" y="1114437"/>
          <a:ext cx="521750" cy="521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6A27C1-48CE-482F-A890-C79323133040}">
      <dsp:nvSpPr>
        <dsp:cNvPr id="0" name=""/>
        <dsp:cNvSpPr/>
      </dsp:nvSpPr>
      <dsp:spPr>
        <a:xfrm>
          <a:off x="1194744" y="925528"/>
          <a:ext cx="2120415" cy="89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solidFill>
                <a:schemeClr val="bg1"/>
              </a:solidFill>
            </a:rPr>
            <a:t>Model Performance: </a:t>
          </a:r>
          <a:r>
            <a:rPr lang="en-US" sz="1100" kern="1200" dirty="0">
              <a:solidFill>
                <a:schemeClr val="bg1"/>
              </a:solidFill>
            </a:rPr>
            <a:t>While some predictive models showed very good performance, some showed poor performance due to overfitting, which, therefore, contributes to the limits of generalizability due to a bias toward the training construct.</a:t>
          </a:r>
        </a:p>
      </dsp:txBody>
      <dsp:txXfrm>
        <a:off x="1194744" y="925528"/>
        <a:ext cx="2120415" cy="899570"/>
      </dsp:txXfrm>
    </dsp:sp>
    <dsp:sp modelId="{7974C0BE-955B-4CD8-8DCD-25E16FC5F211}">
      <dsp:nvSpPr>
        <dsp:cNvPr id="0" name=""/>
        <dsp:cNvSpPr/>
      </dsp:nvSpPr>
      <dsp:spPr>
        <a:xfrm>
          <a:off x="3684626" y="925528"/>
          <a:ext cx="899570" cy="899570"/>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11D14-A3A9-4028-A13B-91A9713C47A2}">
      <dsp:nvSpPr>
        <dsp:cNvPr id="0" name=""/>
        <dsp:cNvSpPr/>
      </dsp:nvSpPr>
      <dsp:spPr>
        <a:xfrm>
          <a:off x="3873536" y="1114437"/>
          <a:ext cx="521750" cy="521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AFCBE3-9760-40BB-ABBA-409662F88F39}">
      <dsp:nvSpPr>
        <dsp:cNvPr id="0" name=""/>
        <dsp:cNvSpPr/>
      </dsp:nvSpPr>
      <dsp:spPr>
        <a:xfrm>
          <a:off x="4776961" y="925528"/>
          <a:ext cx="2120415" cy="89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solidFill>
                <a:schemeClr val="bg1"/>
              </a:solidFill>
            </a:rPr>
            <a:t>Data Imbalance: </a:t>
          </a:r>
          <a:r>
            <a:rPr lang="en-US" sz="1100" kern="1200">
              <a:solidFill>
                <a:schemeClr val="bg1"/>
              </a:solidFill>
            </a:rPr>
            <a:t>The dataset was encountered with class imbalance issues, which hindered most of the developed models with worse recall for minority classes.</a:t>
          </a:r>
        </a:p>
      </dsp:txBody>
      <dsp:txXfrm>
        <a:off x="4776961" y="925528"/>
        <a:ext cx="2120415" cy="899570"/>
      </dsp:txXfrm>
    </dsp:sp>
    <dsp:sp modelId="{BBABA924-7D9B-4DE8-8436-2C87B5D76E04}">
      <dsp:nvSpPr>
        <dsp:cNvPr id="0" name=""/>
        <dsp:cNvSpPr/>
      </dsp:nvSpPr>
      <dsp:spPr>
        <a:xfrm>
          <a:off x="7266842" y="925528"/>
          <a:ext cx="899570" cy="899570"/>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DD5048-37CD-4312-8F3F-36152B86738C}">
      <dsp:nvSpPr>
        <dsp:cNvPr id="0" name=""/>
        <dsp:cNvSpPr/>
      </dsp:nvSpPr>
      <dsp:spPr>
        <a:xfrm>
          <a:off x="7455752" y="1114437"/>
          <a:ext cx="521750" cy="521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AB51C2-25E6-4A10-B617-2496C5769FC4}">
      <dsp:nvSpPr>
        <dsp:cNvPr id="0" name=""/>
        <dsp:cNvSpPr/>
      </dsp:nvSpPr>
      <dsp:spPr>
        <a:xfrm>
          <a:off x="8359178" y="925528"/>
          <a:ext cx="2120415" cy="89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solidFill>
                <a:schemeClr val="bg1"/>
              </a:solidFill>
            </a:rPr>
            <a:t>Limited Features: </a:t>
          </a:r>
          <a:r>
            <a:rPr lang="en-US" sz="1100" kern="1200">
              <a:solidFill>
                <a:schemeClr val="bg1"/>
              </a:solidFill>
            </a:rPr>
            <a:t>The feature set used in operating the model was very limited; some additional significant features, incorporated into the existing set of variables, could improve model performance.</a:t>
          </a:r>
        </a:p>
      </dsp:txBody>
      <dsp:txXfrm>
        <a:off x="8359178" y="925528"/>
        <a:ext cx="2120415" cy="899570"/>
      </dsp:txXfrm>
    </dsp:sp>
    <dsp:sp modelId="{AC7F4102-68D5-4C50-BE34-7CA55A5818B6}">
      <dsp:nvSpPr>
        <dsp:cNvPr id="0" name=""/>
        <dsp:cNvSpPr/>
      </dsp:nvSpPr>
      <dsp:spPr>
        <a:xfrm>
          <a:off x="102409" y="2572728"/>
          <a:ext cx="899570" cy="899570"/>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395E63-D1C1-499E-BFAB-3B64FD5AED89}">
      <dsp:nvSpPr>
        <dsp:cNvPr id="0" name=""/>
        <dsp:cNvSpPr/>
      </dsp:nvSpPr>
      <dsp:spPr>
        <a:xfrm>
          <a:off x="291319" y="2761638"/>
          <a:ext cx="521750" cy="5217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4FFEE0-94C3-4AD7-AF0C-4ABD87ABF091}">
      <dsp:nvSpPr>
        <dsp:cNvPr id="0" name=""/>
        <dsp:cNvSpPr/>
      </dsp:nvSpPr>
      <dsp:spPr>
        <a:xfrm>
          <a:off x="1194744" y="2572728"/>
          <a:ext cx="2120415" cy="89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solidFill>
                <a:schemeClr val="bg1"/>
              </a:solidFill>
            </a:rPr>
            <a:t>Assumptions Made</a:t>
          </a:r>
          <a:r>
            <a:rPr lang="en-US" sz="1100" kern="1200" dirty="0">
              <a:solidFill>
                <a:schemeClr val="bg1"/>
              </a:solidFill>
            </a:rPr>
            <a:t>: While engendering features, some assumptions like treating missing values as a zero were made and might have affected the accuracy of models.</a:t>
          </a:r>
        </a:p>
      </dsp:txBody>
      <dsp:txXfrm>
        <a:off x="1194744" y="2572728"/>
        <a:ext cx="2120415" cy="899570"/>
      </dsp:txXfrm>
    </dsp:sp>
    <dsp:sp modelId="{937520AF-0163-4AB0-AE05-29C3B1D4BD08}">
      <dsp:nvSpPr>
        <dsp:cNvPr id="0" name=""/>
        <dsp:cNvSpPr/>
      </dsp:nvSpPr>
      <dsp:spPr>
        <a:xfrm>
          <a:off x="3684626" y="2572728"/>
          <a:ext cx="899570" cy="899570"/>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62B2B8-81F9-4DFA-9EEC-E95573BC9C77}">
      <dsp:nvSpPr>
        <dsp:cNvPr id="0" name=""/>
        <dsp:cNvSpPr/>
      </dsp:nvSpPr>
      <dsp:spPr>
        <a:xfrm>
          <a:off x="3873536" y="2761638"/>
          <a:ext cx="521750" cy="5217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8D3B3-69F1-49F3-A990-5B1A96369667}">
      <dsp:nvSpPr>
        <dsp:cNvPr id="0" name=""/>
        <dsp:cNvSpPr/>
      </dsp:nvSpPr>
      <dsp:spPr>
        <a:xfrm>
          <a:off x="4776961" y="2572728"/>
          <a:ext cx="2120415" cy="89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solidFill>
                <a:schemeClr val="bg1"/>
              </a:solidFill>
            </a:rPr>
            <a:t>Computational Resources: </a:t>
          </a:r>
          <a:r>
            <a:rPr lang="en-US" sz="1100" kern="1200">
              <a:solidFill>
                <a:schemeClr val="bg1"/>
              </a:solidFill>
            </a:rPr>
            <a:t>Due to insufficient computational resources, the hyperparameter tuning could not be exhaustive, potentially making some effects in model optimization.</a:t>
          </a:r>
        </a:p>
      </dsp:txBody>
      <dsp:txXfrm>
        <a:off x="4776961" y="2572728"/>
        <a:ext cx="2120415" cy="899570"/>
      </dsp:txXfrm>
    </dsp:sp>
    <dsp:sp modelId="{0FD52877-0381-4C3D-B046-CBFA21AF0C26}">
      <dsp:nvSpPr>
        <dsp:cNvPr id="0" name=""/>
        <dsp:cNvSpPr/>
      </dsp:nvSpPr>
      <dsp:spPr>
        <a:xfrm>
          <a:off x="7266842" y="2572728"/>
          <a:ext cx="899570" cy="899570"/>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2B0C46-31AB-4286-AC72-D5B37CBD873A}">
      <dsp:nvSpPr>
        <dsp:cNvPr id="0" name=""/>
        <dsp:cNvSpPr/>
      </dsp:nvSpPr>
      <dsp:spPr>
        <a:xfrm>
          <a:off x="7455752" y="2761638"/>
          <a:ext cx="521750" cy="52175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654133-083F-4A89-8FBA-C1F178644A29}">
      <dsp:nvSpPr>
        <dsp:cNvPr id="0" name=""/>
        <dsp:cNvSpPr/>
      </dsp:nvSpPr>
      <dsp:spPr>
        <a:xfrm>
          <a:off x="8359178" y="2572728"/>
          <a:ext cx="2120415" cy="89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solidFill>
                <a:schemeClr val="bg1"/>
              </a:solidFill>
            </a:rPr>
            <a:t>Interpretability:</a:t>
          </a:r>
          <a:r>
            <a:rPr lang="en-US" sz="1100" kern="1200">
              <a:solidFill>
                <a:schemeClr val="bg1"/>
              </a:solidFill>
            </a:rPr>
            <a:t> Some of the models remain poorly interpretable; for example, Gradient Boosting and XGBoost-I have hard interpretive means - undermined therefore the provision of actionable insights. </a:t>
          </a:r>
        </a:p>
      </dsp:txBody>
      <dsp:txXfrm>
        <a:off x="8359178" y="2572728"/>
        <a:ext cx="2120415" cy="8995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6699B-6C74-4368-AA4D-C439DF805B7B}">
      <dsp:nvSpPr>
        <dsp:cNvPr id="0" name=""/>
        <dsp:cNvSpPr/>
      </dsp:nvSpPr>
      <dsp:spPr>
        <a:xfrm>
          <a:off x="240312" y="539797"/>
          <a:ext cx="1350354" cy="135035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1B54B6-8DB8-4A02-B4DB-0562A8EBCFCC}">
      <dsp:nvSpPr>
        <dsp:cNvPr id="0" name=""/>
        <dsp:cNvSpPr/>
      </dsp:nvSpPr>
      <dsp:spPr>
        <a:xfrm>
          <a:off x="523887" y="823371"/>
          <a:ext cx="783205" cy="7832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8CACD5-0DEF-4864-BDE1-76F1DEB97535}">
      <dsp:nvSpPr>
        <dsp:cNvPr id="0" name=""/>
        <dsp:cNvSpPr/>
      </dsp:nvSpPr>
      <dsp:spPr>
        <a:xfrm>
          <a:off x="1880029" y="539797"/>
          <a:ext cx="3182979" cy="135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bg1"/>
              </a:solidFill>
            </a:rPr>
            <a:t>Campaign Strategy: </a:t>
          </a:r>
          <a:r>
            <a:rPr lang="en-US" sz="1400" kern="1200" dirty="0">
              <a:solidFill>
                <a:schemeClr val="bg1"/>
              </a:solidFill>
            </a:rPr>
            <a:t>The marketing plan will utilize insights from this model in targeting specific customer segments that have previously shown higher probabilities of conversion, thus enhancing marketing efficiency and lowering costs.</a:t>
          </a:r>
        </a:p>
      </dsp:txBody>
      <dsp:txXfrm>
        <a:off x="1880029" y="539797"/>
        <a:ext cx="3182979" cy="1350354"/>
      </dsp:txXfrm>
    </dsp:sp>
    <dsp:sp modelId="{1860BE42-5786-4B1D-930D-1807FA6FEACA}">
      <dsp:nvSpPr>
        <dsp:cNvPr id="0" name=""/>
        <dsp:cNvSpPr/>
      </dsp:nvSpPr>
      <dsp:spPr>
        <a:xfrm>
          <a:off x="5617618" y="539797"/>
          <a:ext cx="1350354" cy="135035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26421C-6171-460A-A573-8D43E136521B}">
      <dsp:nvSpPr>
        <dsp:cNvPr id="0" name=""/>
        <dsp:cNvSpPr/>
      </dsp:nvSpPr>
      <dsp:spPr>
        <a:xfrm>
          <a:off x="5901193" y="823371"/>
          <a:ext cx="783205" cy="7832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C5454C-B4D8-46E3-9B5C-92BB0F4FBA96}">
      <dsp:nvSpPr>
        <dsp:cNvPr id="0" name=""/>
        <dsp:cNvSpPr/>
      </dsp:nvSpPr>
      <dsp:spPr>
        <a:xfrm>
          <a:off x="7257335" y="539797"/>
          <a:ext cx="3182979" cy="135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bg1"/>
              </a:solidFill>
            </a:rPr>
            <a:t>Model Improvements: </a:t>
          </a:r>
          <a:r>
            <a:rPr lang="en-US" sz="1400" kern="1200" dirty="0">
              <a:solidFill>
                <a:schemeClr val="bg1"/>
              </a:solidFill>
            </a:rPr>
            <a:t>The addition of new features that were not in the original dataset may improve model accuracy further. Ones to consider include customer satisfaction ratings, geography, and transaction behavior.</a:t>
          </a:r>
        </a:p>
      </dsp:txBody>
      <dsp:txXfrm>
        <a:off x="7257335" y="539797"/>
        <a:ext cx="3182979" cy="1350354"/>
      </dsp:txXfrm>
    </dsp:sp>
    <dsp:sp modelId="{7237E549-6CBF-4AD6-9355-04E24C09077A}">
      <dsp:nvSpPr>
        <dsp:cNvPr id="0" name=""/>
        <dsp:cNvSpPr/>
      </dsp:nvSpPr>
      <dsp:spPr>
        <a:xfrm>
          <a:off x="240312" y="2664431"/>
          <a:ext cx="1350354" cy="135035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DF9061-3EE2-4C80-A548-F5EC6B09C1CE}">
      <dsp:nvSpPr>
        <dsp:cNvPr id="0" name=""/>
        <dsp:cNvSpPr/>
      </dsp:nvSpPr>
      <dsp:spPr>
        <a:xfrm>
          <a:off x="523887" y="2948005"/>
          <a:ext cx="783205" cy="7832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1A7B0C-F97C-4711-8FF3-22A2196C96C6}">
      <dsp:nvSpPr>
        <dsp:cNvPr id="0" name=""/>
        <dsp:cNvSpPr/>
      </dsp:nvSpPr>
      <dsp:spPr>
        <a:xfrm>
          <a:off x="1880029" y="2664431"/>
          <a:ext cx="3182979" cy="135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bg1"/>
              </a:solidFill>
            </a:rPr>
            <a:t>Mitigation of Limitations: </a:t>
          </a:r>
          <a:r>
            <a:rPr lang="en-US" sz="1400" kern="1200" dirty="0">
              <a:solidFill>
                <a:schemeClr val="bg1"/>
              </a:solidFill>
            </a:rPr>
            <a:t>Techniques such as SMOTE could alleviate data imbalance and therefore assist with improving minority class recall, but that would particularly be beneficial for those customer segments that are underrepresented. Furthermore, more time should be dedicated to tuning hyperparameters on better computational resources to allow for overall model optimization.</a:t>
          </a:r>
        </a:p>
      </dsp:txBody>
      <dsp:txXfrm>
        <a:off x="1880029" y="2664431"/>
        <a:ext cx="3182979" cy="1350354"/>
      </dsp:txXfrm>
    </dsp:sp>
    <dsp:sp modelId="{466F0F03-357E-4E96-B1C1-4E7F8063F777}">
      <dsp:nvSpPr>
        <dsp:cNvPr id="0" name=""/>
        <dsp:cNvSpPr/>
      </dsp:nvSpPr>
      <dsp:spPr>
        <a:xfrm>
          <a:off x="5617618" y="2664431"/>
          <a:ext cx="1350354" cy="135035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9AEE4A-F90A-49B3-843D-5BCC10D1E6DC}">
      <dsp:nvSpPr>
        <dsp:cNvPr id="0" name=""/>
        <dsp:cNvSpPr/>
      </dsp:nvSpPr>
      <dsp:spPr>
        <a:xfrm>
          <a:off x="5901193" y="2948005"/>
          <a:ext cx="783205" cy="7832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3CD2B8-C23F-4915-AF33-637221DD93A9}">
      <dsp:nvSpPr>
        <dsp:cNvPr id="0" name=""/>
        <dsp:cNvSpPr/>
      </dsp:nvSpPr>
      <dsp:spPr>
        <a:xfrm>
          <a:off x="7257335" y="2664431"/>
          <a:ext cx="3182979" cy="135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bg1"/>
              </a:solidFill>
            </a:rPr>
            <a:t>Real Life Application: </a:t>
          </a:r>
          <a:r>
            <a:rPr lang="en-US" sz="1400" kern="1200" dirty="0">
              <a:solidFill>
                <a:schemeClr val="bg1"/>
              </a:solidFill>
            </a:rPr>
            <a:t>The developed models could by integrated within the bank's CRM system for real-time scoring on marketing campaigns, allowing for more dynamic adjustment of campaign targets based on customer probabilities of conversion. </a:t>
          </a:r>
        </a:p>
      </dsp:txBody>
      <dsp:txXfrm>
        <a:off x="7257335" y="2664431"/>
        <a:ext cx="3182979" cy="135035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vg28691n@pace.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sz="3200" dirty="0"/>
              <a:t>Optimizing Bank Marketing Strategies through Predictive Analytics and Customer Segmentation</a:t>
            </a:r>
            <a:br>
              <a:rPr lang="en-US" sz="3200" dirty="0"/>
            </a:br>
            <a:r>
              <a:rPr lang="en-US" sz="3200" dirty="0"/>
              <a:t>(Results, Limitations and Conclusion)</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0320" y="4261103"/>
            <a:ext cx="7068312" cy="2448041"/>
          </a:xfrm>
        </p:spPr>
        <p:txBody>
          <a:bodyPr/>
          <a:lstStyle/>
          <a:p>
            <a:r>
              <a:rPr lang="en-US" b="1" dirty="0"/>
              <a:t>Presentation By:</a:t>
            </a:r>
          </a:p>
          <a:p>
            <a:r>
              <a:rPr lang="en-US" b="1" dirty="0"/>
              <a:t>Venkata Ram Pranith Garlapati</a:t>
            </a:r>
          </a:p>
          <a:p>
            <a:r>
              <a:rPr lang="en-US" b="1" dirty="0"/>
              <a:t>PACE UNIVERSITY</a:t>
            </a:r>
          </a:p>
          <a:p>
            <a:r>
              <a:rPr lang="en-US" b="1" dirty="0">
                <a:hlinkClick r:id="rId2"/>
              </a:rPr>
              <a:t>vg28691n@pace.edu</a:t>
            </a:r>
            <a:endParaRPr lang="en-US" b="1" dirty="0"/>
          </a:p>
          <a:p>
            <a:r>
              <a:rPr lang="en-US" b="1" dirty="0"/>
              <a:t>https://github.com/Pranithgarlapati17/CS668</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FA54-8C12-2F35-D878-92DB4745E219}"/>
              </a:ext>
            </a:extLst>
          </p:cNvPr>
          <p:cNvSpPr>
            <a:spLocks noGrp="1"/>
          </p:cNvSpPr>
          <p:nvPr>
            <p:ph type="title"/>
          </p:nvPr>
        </p:nvSpPr>
        <p:spPr>
          <a:xfrm>
            <a:off x="850392" y="393192"/>
            <a:ext cx="10881360" cy="1069848"/>
          </a:xfrm>
        </p:spPr>
        <p:txBody>
          <a:bodyPr anchor="ctr">
            <a:normAutofit/>
          </a:bodyPr>
          <a:lstStyle/>
          <a:p>
            <a:pPr algn="ctr"/>
            <a:r>
              <a:rPr lang="en-US" sz="3400" dirty="0"/>
              <a:t>SHAP values for feature importance in XGBoost</a:t>
            </a:r>
          </a:p>
        </p:txBody>
      </p:sp>
      <p:sp>
        <p:nvSpPr>
          <p:cNvPr id="13" name="Content Placeholder 2">
            <a:extLst>
              <a:ext uri="{FF2B5EF4-FFF2-40B4-BE49-F238E27FC236}">
                <a16:creationId xmlns:a16="http://schemas.microsoft.com/office/drawing/2014/main" id="{D8A42B26-20F1-1C8C-CBCC-3F344F23477B}"/>
              </a:ext>
            </a:extLst>
          </p:cNvPr>
          <p:cNvSpPr>
            <a:spLocks noGrp="1"/>
          </p:cNvSpPr>
          <p:nvPr>
            <p:ph sz="half" idx="1"/>
          </p:nvPr>
        </p:nvSpPr>
        <p:spPr>
          <a:xfrm>
            <a:off x="838200" y="1463040"/>
            <a:ext cx="5181600" cy="4572001"/>
          </a:xfrm>
        </p:spPr>
        <p:txBody>
          <a:bodyPr/>
          <a:lstStyle/>
          <a:p>
            <a:pPr marL="0" indent="0">
              <a:buNone/>
            </a:pPr>
            <a:r>
              <a:rPr lang="en-US" sz="2000" b="1" dirty="0"/>
              <a:t>XGBoost SHAP Analysis: </a:t>
            </a:r>
            <a:r>
              <a:rPr lang="en-US" sz="2000" dirty="0"/>
              <a:t>The SHAP values indicate that duration was the most influential feature in predicting term deposit subscription, followed by month, contact type, and balance. </a:t>
            </a:r>
          </a:p>
          <a:p>
            <a:pPr marL="0" indent="0">
              <a:buNone/>
            </a:pPr>
            <a:r>
              <a:rPr lang="en-US" sz="2000" dirty="0"/>
              <a:t>High values of duration contributed significantly to positive outcomes, showing that longer calls are correlated with successful conversions. </a:t>
            </a:r>
          </a:p>
          <a:p>
            <a:pPr marL="0" indent="0">
              <a:buNone/>
            </a:pPr>
            <a:r>
              <a:rPr lang="en-US" sz="2000" dirty="0"/>
              <a:t>Features such as campaign and housing also played notable roles, suggesting specific customer characteristics are crucial in determining outcomes.</a:t>
            </a:r>
          </a:p>
        </p:txBody>
      </p:sp>
      <p:pic>
        <p:nvPicPr>
          <p:cNvPr id="8" name="Content Placeholder 7" descr="A graph with different colored lines&#10;&#10;Description automatically generated">
            <a:extLst>
              <a:ext uri="{FF2B5EF4-FFF2-40B4-BE49-F238E27FC236}">
                <a16:creationId xmlns:a16="http://schemas.microsoft.com/office/drawing/2014/main" id="{DC24C6F3-4AD8-0E62-68A1-428934DAE256}"/>
              </a:ext>
            </a:extLst>
          </p:cNvPr>
          <p:cNvPicPr>
            <a:picLocks noGrp="1" noChangeAspect="1"/>
          </p:cNvPicPr>
          <p:nvPr>
            <p:ph sz="half" idx="2"/>
          </p:nvPr>
        </p:nvPicPr>
        <p:blipFill>
          <a:blip r:embed="rId2"/>
          <a:srcRect l="-2" t="-1" r="3" b="-127"/>
          <a:stretch/>
        </p:blipFill>
        <p:spPr>
          <a:xfrm>
            <a:off x="6172200" y="1463040"/>
            <a:ext cx="5181600" cy="4572001"/>
          </a:xfrm>
          <a:noFill/>
        </p:spPr>
      </p:pic>
      <p:sp>
        <p:nvSpPr>
          <p:cNvPr id="6" name="Slide Number Placeholder 5">
            <a:extLst>
              <a:ext uri="{FF2B5EF4-FFF2-40B4-BE49-F238E27FC236}">
                <a16:creationId xmlns:a16="http://schemas.microsoft.com/office/drawing/2014/main" id="{2F035D81-8E54-7E43-4CB3-51C5B2D14E7C}"/>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269303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DB9D4-FEA3-4232-D1B2-C359E98BE3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AF33D4-1103-60F0-448D-D144E64D1C15}"/>
              </a:ext>
            </a:extLst>
          </p:cNvPr>
          <p:cNvSpPr>
            <a:spLocks noGrp="1"/>
          </p:cNvSpPr>
          <p:nvPr>
            <p:ph type="title"/>
          </p:nvPr>
        </p:nvSpPr>
        <p:spPr>
          <a:xfrm>
            <a:off x="850392" y="393192"/>
            <a:ext cx="10881360" cy="1069848"/>
          </a:xfrm>
        </p:spPr>
        <p:txBody>
          <a:bodyPr anchor="ctr">
            <a:normAutofit/>
          </a:bodyPr>
          <a:lstStyle/>
          <a:p>
            <a:pPr algn="ctr"/>
            <a:r>
              <a:rPr lang="en-US" sz="3400" dirty="0"/>
              <a:t>SHAP values for feature importance in GRADIENT BOOSTING</a:t>
            </a:r>
          </a:p>
        </p:txBody>
      </p:sp>
      <p:sp>
        <p:nvSpPr>
          <p:cNvPr id="13" name="Content Placeholder 2">
            <a:extLst>
              <a:ext uri="{FF2B5EF4-FFF2-40B4-BE49-F238E27FC236}">
                <a16:creationId xmlns:a16="http://schemas.microsoft.com/office/drawing/2014/main" id="{4F445C79-D61B-EBEE-6DA1-675C77206D4D}"/>
              </a:ext>
            </a:extLst>
          </p:cNvPr>
          <p:cNvSpPr>
            <a:spLocks noGrp="1"/>
          </p:cNvSpPr>
          <p:nvPr>
            <p:ph sz="half" idx="1"/>
          </p:nvPr>
        </p:nvSpPr>
        <p:spPr>
          <a:xfrm>
            <a:off x="783771" y="1573076"/>
            <a:ext cx="5236029" cy="4873444"/>
          </a:xfrm>
        </p:spPr>
        <p:txBody>
          <a:bodyPr/>
          <a:lstStyle/>
          <a:p>
            <a:pPr marL="0" indent="0">
              <a:buNone/>
            </a:pPr>
            <a:r>
              <a:rPr lang="en-US" sz="2000" b="1" dirty="0"/>
              <a:t>Gradient Boosting SHAP Analysis: </a:t>
            </a:r>
            <a:r>
              <a:rPr lang="en-US" sz="2000" dirty="0"/>
              <a:t>Similar to XGBoost, duration was the top contributor, but contact type and housing also had considerable impacts. </a:t>
            </a:r>
          </a:p>
          <a:p>
            <a:pPr marL="342900" indent="-342900"/>
            <a:r>
              <a:rPr lang="en-US" sz="2000" dirty="0"/>
              <a:t>Interestingly, pdays (number of days since last contact) showed higher importance in Gradient Boosting compared to XGBoost, indicating its significance in this model. </a:t>
            </a:r>
          </a:p>
          <a:p>
            <a:pPr marL="342900" indent="-342900"/>
            <a:r>
              <a:rPr lang="en-US" sz="2000" dirty="0"/>
              <a:t>This suggests that recent customer interactions might be more relevant in the Gradient Boosting model's predictions.</a:t>
            </a:r>
          </a:p>
          <a:p>
            <a:pPr marL="0" indent="0">
              <a:buNone/>
            </a:pPr>
            <a:r>
              <a:rPr lang="en-US" sz="2000" dirty="0"/>
              <a:t>The SHAP analysis helps identify actionable insights, such as focusing on increasing call duration and targeting customers who were recently contacted or have specific financial characteristics.</a:t>
            </a:r>
          </a:p>
        </p:txBody>
      </p:sp>
      <p:pic>
        <p:nvPicPr>
          <p:cNvPr id="8" name="Content Placeholder 7">
            <a:extLst>
              <a:ext uri="{FF2B5EF4-FFF2-40B4-BE49-F238E27FC236}">
                <a16:creationId xmlns:a16="http://schemas.microsoft.com/office/drawing/2014/main" id="{DB4E73D9-B82D-1B08-6FEB-16D0DFD8CC4D}"/>
              </a:ext>
            </a:extLst>
          </p:cNvPr>
          <p:cNvPicPr>
            <a:picLocks noGrp="1" noChangeAspect="1"/>
          </p:cNvPicPr>
          <p:nvPr>
            <p:ph sz="half" idx="2"/>
          </p:nvPr>
        </p:nvPicPr>
        <p:blipFill>
          <a:blip r:embed="rId2"/>
          <a:srcRect t="423" b="735"/>
          <a:stretch/>
        </p:blipFill>
        <p:spPr>
          <a:xfrm>
            <a:off x="6291072" y="1573075"/>
            <a:ext cx="4855899" cy="4509423"/>
          </a:xfrm>
          <a:noFill/>
        </p:spPr>
      </p:pic>
      <p:sp>
        <p:nvSpPr>
          <p:cNvPr id="6" name="Slide Number Placeholder 5">
            <a:extLst>
              <a:ext uri="{FF2B5EF4-FFF2-40B4-BE49-F238E27FC236}">
                <a16:creationId xmlns:a16="http://schemas.microsoft.com/office/drawing/2014/main" id="{C69501D5-A5A0-E065-7335-0FD0BB90BA7E}"/>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spTree>
    <p:extLst>
      <p:ext uri="{BB962C8B-B14F-4D97-AF65-F5344CB8AC3E}">
        <p14:creationId xmlns:p14="http://schemas.microsoft.com/office/powerpoint/2010/main" val="300612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929B-4021-DA0A-DC39-6FF86A55A945}"/>
              </a:ext>
            </a:extLst>
          </p:cNvPr>
          <p:cNvSpPr>
            <a:spLocks noGrp="1"/>
          </p:cNvSpPr>
          <p:nvPr>
            <p:ph type="title"/>
          </p:nvPr>
        </p:nvSpPr>
        <p:spPr>
          <a:xfrm>
            <a:off x="850392" y="297181"/>
            <a:ext cx="10881360" cy="1069848"/>
          </a:xfrm>
        </p:spPr>
        <p:txBody>
          <a:bodyPr anchor="b">
            <a:normAutofit/>
          </a:bodyPr>
          <a:lstStyle/>
          <a:p>
            <a:r>
              <a:rPr lang="en-US" dirty="0"/>
              <a:t>Limitations of the project</a:t>
            </a:r>
          </a:p>
        </p:txBody>
      </p:sp>
      <p:sp>
        <p:nvSpPr>
          <p:cNvPr id="4" name="Slide Number Placeholder 3">
            <a:extLst>
              <a:ext uri="{FF2B5EF4-FFF2-40B4-BE49-F238E27FC236}">
                <a16:creationId xmlns:a16="http://schemas.microsoft.com/office/drawing/2014/main" id="{09AEB901-FE29-12F9-400C-7305624669B5}"/>
              </a:ext>
            </a:extLst>
          </p:cNvPr>
          <p:cNvSpPr>
            <a:spLocks noGrp="1"/>
          </p:cNvSpPr>
          <p:nvPr>
            <p:ph type="sldNum" sz="quarter" idx="11"/>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12</a:t>
            </a:fld>
            <a:endParaRPr lang="en-US"/>
          </a:p>
        </p:txBody>
      </p:sp>
      <p:graphicFrame>
        <p:nvGraphicFramePr>
          <p:cNvPr id="6" name="Content Placeholder 2">
            <a:extLst>
              <a:ext uri="{FF2B5EF4-FFF2-40B4-BE49-F238E27FC236}">
                <a16:creationId xmlns:a16="http://schemas.microsoft.com/office/drawing/2014/main" id="{3F362868-0FBB-8E78-6E62-A4B0DD4B7F1C}"/>
              </a:ext>
            </a:extLst>
          </p:cNvPr>
          <p:cNvGraphicFramePr>
            <a:graphicFrameLocks noGrp="1"/>
          </p:cNvGraphicFramePr>
          <p:nvPr>
            <p:ph idx="1"/>
            <p:extLst>
              <p:ext uri="{D42A27DB-BD31-4B8C-83A1-F6EECF244321}">
                <p14:modId xmlns:p14="http://schemas.microsoft.com/office/powerpoint/2010/main" val="3423364449"/>
              </p:ext>
            </p:extLst>
          </p:nvPr>
        </p:nvGraphicFramePr>
        <p:xfrm>
          <a:off x="982980" y="1550126"/>
          <a:ext cx="10582003" cy="4397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1186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D4C812-D776-8EDE-12BB-EA2720510FEA}"/>
              </a:ext>
            </a:extLst>
          </p:cNvPr>
          <p:cNvSpPr>
            <a:spLocks noGrp="1"/>
          </p:cNvSpPr>
          <p:nvPr>
            <p:ph type="sldNum" sz="quarter" idx="11"/>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13</a:t>
            </a:fld>
            <a:endParaRPr lang="en-US"/>
          </a:p>
        </p:txBody>
      </p:sp>
      <p:sp>
        <p:nvSpPr>
          <p:cNvPr id="2" name="Title 1">
            <a:extLst>
              <a:ext uri="{FF2B5EF4-FFF2-40B4-BE49-F238E27FC236}">
                <a16:creationId xmlns:a16="http://schemas.microsoft.com/office/drawing/2014/main" id="{CBA3A163-E2B3-3992-A253-F317F31EE472}"/>
              </a:ext>
            </a:extLst>
          </p:cNvPr>
          <p:cNvSpPr>
            <a:spLocks noGrp="1"/>
          </p:cNvSpPr>
          <p:nvPr>
            <p:ph type="title"/>
          </p:nvPr>
        </p:nvSpPr>
        <p:spPr>
          <a:xfrm>
            <a:off x="850392" y="297180"/>
            <a:ext cx="7501128" cy="1069848"/>
          </a:xfrm>
        </p:spPr>
        <p:txBody>
          <a:bodyPr anchor="b">
            <a:normAutofit/>
          </a:bodyPr>
          <a:lstStyle/>
          <a:p>
            <a:r>
              <a:rPr lang="en-US" dirty="0"/>
              <a:t>Conclusion</a:t>
            </a:r>
          </a:p>
        </p:txBody>
      </p:sp>
      <p:sp>
        <p:nvSpPr>
          <p:cNvPr id="3" name="Content Placeholder 2">
            <a:extLst>
              <a:ext uri="{FF2B5EF4-FFF2-40B4-BE49-F238E27FC236}">
                <a16:creationId xmlns:a16="http://schemas.microsoft.com/office/drawing/2014/main" id="{E7CEB6F7-FDA1-F5FD-1381-6F72761E1546}"/>
              </a:ext>
            </a:extLst>
          </p:cNvPr>
          <p:cNvSpPr>
            <a:spLocks noGrp="1"/>
          </p:cNvSpPr>
          <p:nvPr>
            <p:ph idx="1"/>
          </p:nvPr>
        </p:nvSpPr>
        <p:spPr>
          <a:xfrm>
            <a:off x="850392" y="1481328"/>
            <a:ext cx="7309540" cy="4544568"/>
          </a:xfrm>
        </p:spPr>
        <p:txBody>
          <a:bodyPr>
            <a:noAutofit/>
          </a:bodyPr>
          <a:lstStyle/>
          <a:p>
            <a:pPr>
              <a:lnSpc>
                <a:spcPct val="140000"/>
              </a:lnSpc>
            </a:pPr>
            <a:r>
              <a:rPr lang="en-US" sz="1600" b="1" dirty="0"/>
              <a:t>Best Performing Model: </a:t>
            </a:r>
            <a:r>
              <a:rPr lang="en-US" sz="1600" dirty="0"/>
              <a:t>Of all models tested, </a:t>
            </a:r>
            <a:r>
              <a:rPr lang="en-US" sz="1600" b="1" dirty="0"/>
              <a:t>XGBoost</a:t>
            </a:r>
            <a:r>
              <a:rPr lang="en-US" sz="1600" dirty="0"/>
              <a:t> overtook and won the title of the best performer in customer conversion prediction, with the highest AUC across metrics of precision, recall, and F1-score.</a:t>
            </a:r>
          </a:p>
          <a:p>
            <a:pPr>
              <a:lnSpc>
                <a:spcPct val="140000"/>
              </a:lnSpc>
            </a:pPr>
            <a:r>
              <a:rPr lang="en-US" sz="1600" b="1" dirty="0"/>
              <a:t>Key Features for Conversion: </a:t>
            </a:r>
            <a:r>
              <a:rPr lang="en-US" sz="1600" dirty="0"/>
              <a:t>The analysis revealed that features such as duration of the last contact, contact type, and previous campaign performance significantly contribute to building effective predictive models. Marketing managers now have insights on where to focus their efforts, i.e., in the right direction.</a:t>
            </a:r>
          </a:p>
          <a:p>
            <a:pPr>
              <a:lnSpc>
                <a:spcPct val="140000"/>
              </a:lnSpc>
            </a:pPr>
            <a:r>
              <a:rPr lang="en-US" sz="1600" b="1" dirty="0"/>
              <a:t>Actionable Insights: </a:t>
            </a:r>
            <a:r>
              <a:rPr lang="en-US" sz="1600" dirty="0"/>
              <a:t>SHAP analysis provided stakeholders with interpretable insights about model behavior, indicating that higher call duration and targeting specific customers (e.g., those without housing loans) could be effective strategies to increase conversion rates. </a:t>
            </a:r>
          </a:p>
        </p:txBody>
      </p:sp>
    </p:spTree>
    <p:extLst>
      <p:ext uri="{BB962C8B-B14F-4D97-AF65-F5344CB8AC3E}">
        <p14:creationId xmlns:p14="http://schemas.microsoft.com/office/powerpoint/2010/main" val="3253412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5CA1-D61E-1F61-ED2D-470C7F661812}"/>
              </a:ext>
            </a:extLst>
          </p:cNvPr>
          <p:cNvSpPr>
            <a:spLocks noGrp="1"/>
          </p:cNvSpPr>
          <p:nvPr>
            <p:ph type="title"/>
          </p:nvPr>
        </p:nvSpPr>
        <p:spPr>
          <a:xfrm>
            <a:off x="1014984" y="187452"/>
            <a:ext cx="10881360" cy="1069848"/>
          </a:xfrm>
        </p:spPr>
        <p:txBody>
          <a:bodyPr anchor="b">
            <a:normAutofit/>
          </a:bodyPr>
          <a:lstStyle/>
          <a:p>
            <a:r>
              <a:rPr lang="en-US" dirty="0"/>
              <a:t>DISCUSSION</a:t>
            </a:r>
          </a:p>
        </p:txBody>
      </p:sp>
      <p:sp>
        <p:nvSpPr>
          <p:cNvPr id="4" name="Slide Number Placeholder 3">
            <a:extLst>
              <a:ext uri="{FF2B5EF4-FFF2-40B4-BE49-F238E27FC236}">
                <a16:creationId xmlns:a16="http://schemas.microsoft.com/office/drawing/2014/main" id="{8CEB5CD2-6CC0-BB65-CB48-C75DD7D60296}"/>
              </a:ext>
            </a:extLst>
          </p:cNvPr>
          <p:cNvSpPr>
            <a:spLocks noGrp="1"/>
          </p:cNvSpPr>
          <p:nvPr>
            <p:ph type="sldNum" sz="quarter" idx="11"/>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14</a:t>
            </a:fld>
            <a:endParaRPr lang="en-US"/>
          </a:p>
        </p:txBody>
      </p:sp>
      <p:graphicFrame>
        <p:nvGraphicFramePr>
          <p:cNvPr id="6" name="Content Placeholder 2">
            <a:extLst>
              <a:ext uri="{FF2B5EF4-FFF2-40B4-BE49-F238E27FC236}">
                <a16:creationId xmlns:a16="http://schemas.microsoft.com/office/drawing/2014/main" id="{FCEB8484-D9FF-3BA5-E50F-0316F18905DC}"/>
              </a:ext>
            </a:extLst>
          </p:cNvPr>
          <p:cNvGraphicFramePr>
            <a:graphicFrameLocks noGrp="1"/>
          </p:cNvGraphicFramePr>
          <p:nvPr>
            <p:ph idx="1"/>
            <p:extLst>
              <p:ext uri="{D42A27DB-BD31-4B8C-83A1-F6EECF244321}">
                <p14:modId xmlns:p14="http://schemas.microsoft.com/office/powerpoint/2010/main" val="3612925820"/>
              </p:ext>
            </p:extLst>
          </p:nvPr>
        </p:nvGraphicFramePr>
        <p:xfrm>
          <a:off x="1014983" y="1463039"/>
          <a:ext cx="10680627" cy="4554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0650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Overview of the project</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2</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Overview</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355558" y="2743199"/>
            <a:ext cx="3801658" cy="3593433"/>
          </a:xfrm>
        </p:spPr>
        <p:txBody>
          <a:bodyPr/>
          <a:lstStyle/>
          <a:p>
            <a:r>
              <a:rPr lang="en-US" dirty="0"/>
              <a:t>The presentation summarizes an objective and thorough procedure for designing the predictive analytics and customer segmentation approaches for bank marketing strategies.</a:t>
            </a:r>
          </a:p>
          <a:p>
            <a:r>
              <a:rPr lang="en-US" dirty="0"/>
              <a:t>Emphasis placed on machine learning predictive analytics to developing customer conversion probabilities to improve campaign targeting and marketing efficiency.</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Key Objectives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5541264" y="2743200"/>
            <a:ext cx="3801658" cy="3593432"/>
          </a:xfrm>
        </p:spPr>
        <p:txBody>
          <a:bodyPr/>
          <a:lstStyle/>
          <a:p>
            <a:r>
              <a:rPr lang="en-US" dirty="0"/>
              <a:t>Find out the most important features of customer conversion rates during bank telemarketing campaigns.</a:t>
            </a:r>
          </a:p>
          <a:p>
            <a:r>
              <a:rPr lang="en-US" dirty="0"/>
              <a:t>Utilization of advanced machine learning models like Random Forest, XGBoost for the prediction of customers subscribing to term deposits.</a:t>
            </a:r>
          </a:p>
          <a:p>
            <a:r>
              <a:rPr lang="en-US" dirty="0"/>
              <a:t>Make effective customer segmentation to allow optimized conversion rates at lower marketing costs</a:t>
            </a:r>
          </a:p>
        </p:txBody>
      </p:sp>
    </p:spTree>
    <p:extLst>
      <p:ext uri="{BB962C8B-B14F-4D97-AF65-F5344CB8AC3E}">
        <p14:creationId xmlns:p14="http://schemas.microsoft.com/office/powerpoint/2010/main" val="76521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049838F-74E2-0DD2-DDA0-D1F3FE4ECD6A}"/>
              </a:ext>
            </a:extLst>
          </p:cNvPr>
          <p:cNvSpPr>
            <a:spLocks noGrp="1"/>
          </p:cNvSpPr>
          <p:nvPr>
            <p:ph type="title"/>
          </p:nvPr>
        </p:nvSpPr>
        <p:spPr>
          <a:xfrm>
            <a:off x="1169710" y="125129"/>
            <a:ext cx="9852580" cy="1069848"/>
          </a:xfrm>
        </p:spPr>
        <p:txBody>
          <a:bodyPr/>
          <a:lstStyle/>
          <a:p>
            <a:r>
              <a:rPr lang="en-US" dirty="0"/>
              <a:t>Approach and Methodologies</a:t>
            </a:r>
          </a:p>
        </p:txBody>
      </p:sp>
      <p:sp>
        <p:nvSpPr>
          <p:cNvPr id="14" name="Text Placeholder 13">
            <a:extLst>
              <a:ext uri="{FF2B5EF4-FFF2-40B4-BE49-F238E27FC236}">
                <a16:creationId xmlns:a16="http://schemas.microsoft.com/office/drawing/2014/main" id="{1DBFCE5D-DBDA-CB29-F1CF-F18930BA9016}"/>
              </a:ext>
            </a:extLst>
          </p:cNvPr>
          <p:cNvSpPr>
            <a:spLocks noGrp="1"/>
          </p:cNvSpPr>
          <p:nvPr>
            <p:ph type="body" idx="1"/>
          </p:nvPr>
        </p:nvSpPr>
        <p:spPr>
          <a:xfrm>
            <a:off x="1113803" y="1335185"/>
            <a:ext cx="3264729" cy="493776"/>
          </a:xfrm>
        </p:spPr>
        <p:txBody>
          <a:bodyPr/>
          <a:lstStyle/>
          <a:p>
            <a:r>
              <a:rPr lang="en-US" dirty="0"/>
              <a:t>Exploratory Data Analysis (EDA):</a:t>
            </a:r>
          </a:p>
          <a:p>
            <a:endParaRPr lang="en-US" dirty="0"/>
          </a:p>
        </p:txBody>
      </p:sp>
      <p:sp>
        <p:nvSpPr>
          <p:cNvPr id="15" name="Content Placeholder 14">
            <a:extLst>
              <a:ext uri="{FF2B5EF4-FFF2-40B4-BE49-F238E27FC236}">
                <a16:creationId xmlns:a16="http://schemas.microsoft.com/office/drawing/2014/main" id="{FA5FB380-0972-B12D-F8FE-E9190D9E3EAC}"/>
              </a:ext>
            </a:extLst>
          </p:cNvPr>
          <p:cNvSpPr>
            <a:spLocks noGrp="1"/>
          </p:cNvSpPr>
          <p:nvPr>
            <p:ph sz="half" idx="2"/>
          </p:nvPr>
        </p:nvSpPr>
        <p:spPr>
          <a:xfrm>
            <a:off x="1122947" y="2109377"/>
            <a:ext cx="3264729" cy="2578608"/>
          </a:xfrm>
        </p:spPr>
        <p:txBody>
          <a:bodyPr/>
          <a:lstStyle/>
          <a:p>
            <a:r>
              <a:rPr lang="en-US" dirty="0"/>
              <a:t>An exploratory data analysis was conducted to explore customer demographics, account balance distributions, and outcomes from campaigns.</a:t>
            </a:r>
          </a:p>
          <a:p>
            <a:r>
              <a:rPr lang="en-US" dirty="0"/>
              <a:t>Visualizations were done exploring the relationship between the features such as age, occupation, and subscription rates that figured out important influencing factors.</a:t>
            </a:r>
          </a:p>
        </p:txBody>
      </p:sp>
      <p:sp>
        <p:nvSpPr>
          <p:cNvPr id="16" name="Text Placeholder 15">
            <a:extLst>
              <a:ext uri="{FF2B5EF4-FFF2-40B4-BE49-F238E27FC236}">
                <a16:creationId xmlns:a16="http://schemas.microsoft.com/office/drawing/2014/main" id="{8D298D84-D6CE-0C82-2771-2EE4B97ACC99}"/>
              </a:ext>
            </a:extLst>
          </p:cNvPr>
          <p:cNvSpPr>
            <a:spLocks noGrp="1"/>
          </p:cNvSpPr>
          <p:nvPr>
            <p:ph type="body" sz="quarter" idx="3"/>
          </p:nvPr>
        </p:nvSpPr>
        <p:spPr>
          <a:xfrm>
            <a:off x="4332491" y="1335185"/>
            <a:ext cx="3264729" cy="493776"/>
          </a:xfrm>
        </p:spPr>
        <p:txBody>
          <a:bodyPr/>
          <a:lstStyle/>
          <a:p>
            <a:r>
              <a:rPr lang="en-US" dirty="0"/>
              <a:t>Feature Engineering:</a:t>
            </a:r>
          </a:p>
          <a:p>
            <a:endParaRPr lang="en-US" dirty="0"/>
          </a:p>
        </p:txBody>
      </p:sp>
      <p:sp>
        <p:nvSpPr>
          <p:cNvPr id="17" name="Content Placeholder 16">
            <a:extLst>
              <a:ext uri="{FF2B5EF4-FFF2-40B4-BE49-F238E27FC236}">
                <a16:creationId xmlns:a16="http://schemas.microsoft.com/office/drawing/2014/main" id="{B0AE3474-D865-D94C-347A-33F79C418714}"/>
              </a:ext>
            </a:extLst>
          </p:cNvPr>
          <p:cNvSpPr>
            <a:spLocks noGrp="1"/>
          </p:cNvSpPr>
          <p:nvPr>
            <p:ph sz="quarter" idx="4"/>
          </p:nvPr>
        </p:nvSpPr>
        <p:spPr>
          <a:xfrm>
            <a:off x="4332491" y="2109377"/>
            <a:ext cx="3264729" cy="2578608"/>
          </a:xfrm>
        </p:spPr>
        <p:txBody>
          <a:bodyPr/>
          <a:lstStyle/>
          <a:p>
            <a:r>
              <a:rPr lang="en-US" dirty="0"/>
              <a:t>Feature selection techniques selected useful relevant variables, specifically age, occupation, and previous campaign outcomes.</a:t>
            </a:r>
          </a:p>
          <a:p>
            <a:r>
              <a:rPr lang="en-US" dirty="0"/>
              <a:t>Created interaction features like job type and education level to augment model performance.</a:t>
            </a:r>
          </a:p>
          <a:p>
            <a:endParaRPr lang="en-US" dirty="0"/>
          </a:p>
        </p:txBody>
      </p:sp>
      <p:sp>
        <p:nvSpPr>
          <p:cNvPr id="18" name="Text Placeholder 17">
            <a:extLst>
              <a:ext uri="{FF2B5EF4-FFF2-40B4-BE49-F238E27FC236}">
                <a16:creationId xmlns:a16="http://schemas.microsoft.com/office/drawing/2014/main" id="{40531BB4-BBC2-B37F-9A8C-0139F40D0F58}"/>
              </a:ext>
            </a:extLst>
          </p:cNvPr>
          <p:cNvSpPr>
            <a:spLocks noGrp="1"/>
          </p:cNvSpPr>
          <p:nvPr>
            <p:ph type="body" sz="quarter" idx="13"/>
          </p:nvPr>
        </p:nvSpPr>
        <p:spPr>
          <a:xfrm>
            <a:off x="7551179" y="1335185"/>
            <a:ext cx="3264729" cy="493776"/>
          </a:xfrm>
        </p:spPr>
        <p:txBody>
          <a:bodyPr/>
          <a:lstStyle/>
          <a:p>
            <a:r>
              <a:rPr lang="en-US" dirty="0"/>
              <a:t>Model Selection and Evaluation:</a:t>
            </a:r>
          </a:p>
        </p:txBody>
      </p:sp>
      <p:sp>
        <p:nvSpPr>
          <p:cNvPr id="19" name="Content Placeholder 18">
            <a:extLst>
              <a:ext uri="{FF2B5EF4-FFF2-40B4-BE49-F238E27FC236}">
                <a16:creationId xmlns:a16="http://schemas.microsoft.com/office/drawing/2014/main" id="{AFE87A45-F04F-A04A-81EA-378C1215A2E8}"/>
              </a:ext>
            </a:extLst>
          </p:cNvPr>
          <p:cNvSpPr>
            <a:spLocks noGrp="1"/>
          </p:cNvSpPr>
          <p:nvPr>
            <p:ph sz="quarter" idx="14"/>
          </p:nvPr>
        </p:nvSpPr>
        <p:spPr>
          <a:xfrm>
            <a:off x="7542035" y="2109377"/>
            <a:ext cx="3264729" cy="2578608"/>
          </a:xfrm>
        </p:spPr>
        <p:txBody>
          <a:bodyPr/>
          <a:lstStyle/>
          <a:p>
            <a:r>
              <a:rPr lang="en-US" dirty="0"/>
              <a:t>Applied machine learning methods such as logistic regression, random forest, XGBoost, and gradient boosting.</a:t>
            </a:r>
          </a:p>
          <a:p>
            <a:r>
              <a:rPr lang="en-US" dirty="0"/>
              <a:t>Cross-validation confirmed model generalization without suffering from overfitting.</a:t>
            </a:r>
          </a:p>
          <a:p>
            <a:r>
              <a:rPr lang="en-US" dirty="0"/>
              <a:t>Evaluation metrics consisted of precision, recall, F1-score, accuracy, and ROC-AUC; and SHAP values were used to interpret the model outputs and derive business values.</a:t>
            </a:r>
          </a:p>
        </p:txBody>
      </p:sp>
    </p:spTree>
    <p:extLst>
      <p:ext uri="{BB962C8B-B14F-4D97-AF65-F5344CB8AC3E}">
        <p14:creationId xmlns:p14="http://schemas.microsoft.com/office/powerpoint/2010/main" val="325222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A17D-46F5-69FE-B466-79FB58056011}"/>
              </a:ext>
            </a:extLst>
          </p:cNvPr>
          <p:cNvSpPr>
            <a:spLocks noGrp="1"/>
          </p:cNvSpPr>
          <p:nvPr>
            <p:ph type="title"/>
          </p:nvPr>
        </p:nvSpPr>
        <p:spPr>
          <a:xfrm>
            <a:off x="850392" y="832104"/>
            <a:ext cx="10881360" cy="1069848"/>
          </a:xfrm>
        </p:spPr>
        <p:txBody>
          <a:bodyPr anchor="ctr">
            <a:normAutofit/>
          </a:bodyPr>
          <a:lstStyle/>
          <a:p>
            <a:r>
              <a:rPr lang="en-US" sz="3400"/>
              <a:t>Results: Correlation Heatmap and Feature Selection</a:t>
            </a:r>
          </a:p>
        </p:txBody>
      </p:sp>
      <p:pic>
        <p:nvPicPr>
          <p:cNvPr id="8" name="Content Placeholder 7" descr="A graph of numbers and a graph&#10;&#10;Description automatically generated with medium confidence">
            <a:extLst>
              <a:ext uri="{FF2B5EF4-FFF2-40B4-BE49-F238E27FC236}">
                <a16:creationId xmlns:a16="http://schemas.microsoft.com/office/drawing/2014/main" id="{DAF0A854-FCD2-B8B5-E294-61E0B867B31D}"/>
              </a:ext>
            </a:extLst>
          </p:cNvPr>
          <p:cNvPicPr>
            <a:picLocks noGrp="1" noChangeAspect="1"/>
          </p:cNvPicPr>
          <p:nvPr>
            <p:ph sz="half" idx="1"/>
          </p:nvPr>
        </p:nvPicPr>
        <p:blipFill>
          <a:blip r:embed="rId2"/>
          <a:stretch>
            <a:fillRect/>
          </a:stretch>
        </p:blipFill>
        <p:spPr>
          <a:xfrm>
            <a:off x="838200" y="1935131"/>
            <a:ext cx="5181600" cy="4132325"/>
          </a:xfrm>
          <a:noFill/>
        </p:spPr>
      </p:pic>
      <p:sp>
        <p:nvSpPr>
          <p:cNvPr id="3" name="Content Placeholder 2">
            <a:extLst>
              <a:ext uri="{FF2B5EF4-FFF2-40B4-BE49-F238E27FC236}">
                <a16:creationId xmlns:a16="http://schemas.microsoft.com/office/drawing/2014/main" id="{ED174815-D537-9433-276F-13FDBF55DB43}"/>
              </a:ext>
            </a:extLst>
          </p:cNvPr>
          <p:cNvSpPr>
            <a:spLocks noGrp="1"/>
          </p:cNvSpPr>
          <p:nvPr>
            <p:ph sz="half" idx="2"/>
          </p:nvPr>
        </p:nvSpPr>
        <p:spPr>
          <a:xfrm>
            <a:off x="6172200" y="1825625"/>
            <a:ext cx="5181600" cy="4351338"/>
          </a:xfrm>
        </p:spPr>
        <p:txBody>
          <a:bodyPr>
            <a:normAutofit/>
          </a:bodyPr>
          <a:lstStyle/>
          <a:p>
            <a:pPr marL="0" indent="0">
              <a:buNone/>
            </a:pPr>
            <a:r>
              <a:rPr lang="en-US" sz="1800" b="1" dirty="0"/>
              <a:t>Correlation Heatmap:</a:t>
            </a:r>
          </a:p>
          <a:p>
            <a:r>
              <a:rPr lang="en-US" sz="1800" dirty="0"/>
              <a:t>Highlights relationships between key features and customer subscription.</a:t>
            </a:r>
          </a:p>
          <a:p>
            <a:r>
              <a:rPr lang="en-US" sz="1800" dirty="0"/>
              <a:t>Significant features include duration, contact type, and housing loan status.</a:t>
            </a:r>
          </a:p>
          <a:p>
            <a:pPr marL="0" indent="0">
              <a:buNone/>
            </a:pPr>
            <a:r>
              <a:rPr lang="en-US" sz="1800" b="1" dirty="0"/>
              <a:t>Key Influential Features:</a:t>
            </a:r>
          </a:p>
          <a:p>
            <a:r>
              <a:rPr lang="en-US" sz="1800" dirty="0"/>
              <a:t>Features such as duration, contact type, pdays, and previous campaign outcomes were identified as most impactful for predicting customer conversion.</a:t>
            </a:r>
          </a:p>
          <a:p>
            <a:pPr marL="0" indent="0">
              <a:buNone/>
            </a:pPr>
            <a:r>
              <a:rPr lang="en-US" sz="1800" b="1" dirty="0"/>
              <a:t>Conclusion:</a:t>
            </a:r>
          </a:p>
          <a:p>
            <a:r>
              <a:rPr lang="en-US" sz="1800" dirty="0"/>
              <a:t>These key features are crucial for building predictive models and optimizing marketing campaigns.</a:t>
            </a:r>
          </a:p>
          <a:p>
            <a:endParaRPr lang="en-US" sz="1800" dirty="0"/>
          </a:p>
        </p:txBody>
      </p:sp>
      <p:sp>
        <p:nvSpPr>
          <p:cNvPr id="6" name="Slide Number Placeholder 5">
            <a:extLst>
              <a:ext uri="{FF2B5EF4-FFF2-40B4-BE49-F238E27FC236}">
                <a16:creationId xmlns:a16="http://schemas.microsoft.com/office/drawing/2014/main" id="{502D25F6-AF5C-6E6D-06D8-44FCFA773388}"/>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2613013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4C51-7B62-088D-017D-BE703E782D95}"/>
              </a:ext>
            </a:extLst>
          </p:cNvPr>
          <p:cNvSpPr>
            <a:spLocks noGrp="1"/>
          </p:cNvSpPr>
          <p:nvPr>
            <p:ph type="title"/>
          </p:nvPr>
        </p:nvSpPr>
        <p:spPr>
          <a:xfrm>
            <a:off x="850392" y="832104"/>
            <a:ext cx="10881360" cy="1069848"/>
          </a:xfrm>
        </p:spPr>
        <p:txBody>
          <a:bodyPr anchor="ctr">
            <a:normAutofit/>
          </a:bodyPr>
          <a:lstStyle/>
          <a:p>
            <a:r>
              <a:rPr lang="en-US" sz="3400"/>
              <a:t>Key Results from the Predictive Models</a:t>
            </a:r>
          </a:p>
        </p:txBody>
      </p:sp>
      <p:pic>
        <p:nvPicPr>
          <p:cNvPr id="7" name="Content Placeholder 6" descr="A graph of a graph with different colored lines&#10;&#10;Description automatically generated">
            <a:extLst>
              <a:ext uri="{FF2B5EF4-FFF2-40B4-BE49-F238E27FC236}">
                <a16:creationId xmlns:a16="http://schemas.microsoft.com/office/drawing/2014/main" id="{2557B3CA-4B5A-6680-943D-61A132CB9866}"/>
              </a:ext>
            </a:extLst>
          </p:cNvPr>
          <p:cNvPicPr>
            <a:picLocks noGrp="1" noChangeAspect="1"/>
          </p:cNvPicPr>
          <p:nvPr>
            <p:ph sz="half" idx="1"/>
          </p:nvPr>
        </p:nvPicPr>
        <p:blipFill>
          <a:blip r:embed="rId2"/>
          <a:stretch>
            <a:fillRect/>
          </a:stretch>
        </p:blipFill>
        <p:spPr>
          <a:xfrm>
            <a:off x="838200" y="2200688"/>
            <a:ext cx="5181600" cy="3601212"/>
          </a:xfrm>
          <a:noFill/>
          <a:ln>
            <a:solidFill>
              <a:schemeClr val="tx1"/>
            </a:solidFill>
          </a:ln>
        </p:spPr>
      </p:pic>
      <p:sp>
        <p:nvSpPr>
          <p:cNvPr id="8" name="Text Placeholder 7">
            <a:extLst>
              <a:ext uri="{FF2B5EF4-FFF2-40B4-BE49-F238E27FC236}">
                <a16:creationId xmlns:a16="http://schemas.microsoft.com/office/drawing/2014/main" id="{727F69D7-AB26-9FF4-D7D8-D493B6AC402E}"/>
              </a:ext>
            </a:extLst>
          </p:cNvPr>
          <p:cNvSpPr>
            <a:spLocks noGrp="1"/>
          </p:cNvSpPr>
          <p:nvPr>
            <p:ph sz="half" idx="2"/>
          </p:nvPr>
        </p:nvSpPr>
        <p:spPr>
          <a:xfrm>
            <a:off x="6172200" y="1825625"/>
            <a:ext cx="5181600" cy="4351338"/>
          </a:xfrm>
        </p:spPr>
        <p:txBody>
          <a:bodyPr>
            <a:normAutofit/>
          </a:bodyPr>
          <a:lstStyle/>
          <a:p>
            <a:pPr marL="0" indent="0">
              <a:buNone/>
            </a:pPr>
            <a:r>
              <a:rPr lang="en-US" sz="1800" dirty="0"/>
              <a:t>The ROC curve demonstrates the performance of several models: </a:t>
            </a:r>
          </a:p>
          <a:p>
            <a:pPr marL="285750" indent="-285750">
              <a:buFont typeface="Arial" panose="020B0604020202020204" pitchFamily="34" charset="0"/>
              <a:buChar char="•"/>
            </a:pPr>
            <a:r>
              <a:rPr lang="en-US" sz="1800" dirty="0"/>
              <a:t>XGBoost achieved the highest Area Under Curve (AUC) score of 0.72, indicating the best discriminative power.</a:t>
            </a:r>
          </a:p>
          <a:p>
            <a:pPr marL="285750" indent="-285750">
              <a:buFont typeface="Arial" panose="020B0604020202020204" pitchFamily="34" charset="0"/>
              <a:buChar char="•"/>
            </a:pPr>
            <a:r>
              <a:rPr lang="en-US" sz="1800" dirty="0"/>
              <a:t>Random Forest and Gradient Boosting both achieved an AUC of 0.69, showing moderate performance.</a:t>
            </a:r>
          </a:p>
          <a:p>
            <a:pPr marL="285750" indent="-285750">
              <a:buFont typeface="Arial" panose="020B0604020202020204" pitchFamily="34" charset="0"/>
              <a:buChar char="•"/>
            </a:pPr>
            <a:r>
              <a:rPr lang="en-US" sz="1800" dirty="0"/>
              <a:t>Decision Tree had an AUC of 0.71, while Logistic Regression lagged with an AUC of 0.58.</a:t>
            </a:r>
          </a:p>
          <a:p>
            <a:pPr marL="0" indent="0">
              <a:buNone/>
            </a:pPr>
            <a:r>
              <a:rPr lang="en-US" sz="1800" dirty="0"/>
              <a:t>The comparison shows that </a:t>
            </a:r>
            <a:r>
              <a:rPr lang="en-US" sz="1800" b="1" dirty="0"/>
              <a:t>ensemble models </a:t>
            </a:r>
            <a:r>
              <a:rPr lang="en-US" sz="1800" dirty="0"/>
              <a:t>generally perform better in distinguishing between positive and negative outcomes.</a:t>
            </a:r>
          </a:p>
        </p:txBody>
      </p:sp>
      <p:sp>
        <p:nvSpPr>
          <p:cNvPr id="4" name="Slide Number Placeholder 3">
            <a:extLst>
              <a:ext uri="{FF2B5EF4-FFF2-40B4-BE49-F238E27FC236}">
                <a16:creationId xmlns:a16="http://schemas.microsoft.com/office/drawing/2014/main" id="{B6A9746A-857D-0775-892B-690D9FACF190}"/>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303364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334E675-4B9E-3D09-32AE-A5BE360E2299}"/>
              </a:ext>
            </a:extLst>
          </p:cNvPr>
          <p:cNvSpPr>
            <a:spLocks noGrp="1"/>
          </p:cNvSpPr>
          <p:nvPr>
            <p:ph type="title"/>
          </p:nvPr>
        </p:nvSpPr>
        <p:spPr>
          <a:xfrm>
            <a:off x="1498766" y="32004"/>
            <a:ext cx="9573769" cy="690372"/>
          </a:xfrm>
        </p:spPr>
        <p:txBody>
          <a:bodyPr/>
          <a:lstStyle/>
          <a:p>
            <a:r>
              <a:rPr lang="en-US" dirty="0"/>
              <a:t>Model Performance Summary</a:t>
            </a:r>
          </a:p>
        </p:txBody>
      </p:sp>
      <p:pic>
        <p:nvPicPr>
          <p:cNvPr id="25" name="Content Placeholder 24" descr="A graph showing different colored rectangular shapes&#10;&#10;Description automatically generated">
            <a:extLst>
              <a:ext uri="{FF2B5EF4-FFF2-40B4-BE49-F238E27FC236}">
                <a16:creationId xmlns:a16="http://schemas.microsoft.com/office/drawing/2014/main" id="{DB045DE7-685A-1A6D-D9BE-C1EC51365861}"/>
              </a:ext>
            </a:extLst>
          </p:cNvPr>
          <p:cNvPicPr>
            <a:picLocks noGrp="1" noChangeAspect="1"/>
          </p:cNvPicPr>
          <p:nvPr>
            <p:ph sz="half" idx="2"/>
          </p:nvPr>
        </p:nvPicPr>
        <p:blipFill>
          <a:blip r:embed="rId2"/>
          <a:stretch>
            <a:fillRect/>
          </a:stretch>
        </p:blipFill>
        <p:spPr>
          <a:xfrm>
            <a:off x="850392" y="762470"/>
            <a:ext cx="3556145" cy="2672081"/>
          </a:xfrm>
        </p:spPr>
      </p:pic>
      <p:pic>
        <p:nvPicPr>
          <p:cNvPr id="27" name="Content Placeholder 26" descr="A graph of different colored rectangular shapes&#10;&#10;Description automatically generated">
            <a:extLst>
              <a:ext uri="{FF2B5EF4-FFF2-40B4-BE49-F238E27FC236}">
                <a16:creationId xmlns:a16="http://schemas.microsoft.com/office/drawing/2014/main" id="{CF86D4E6-2356-BB45-AAF1-F90909CF1510}"/>
              </a:ext>
            </a:extLst>
          </p:cNvPr>
          <p:cNvPicPr>
            <a:picLocks noGrp="1" noChangeAspect="1"/>
          </p:cNvPicPr>
          <p:nvPr>
            <p:ph sz="quarter" idx="4"/>
          </p:nvPr>
        </p:nvPicPr>
        <p:blipFill>
          <a:blip r:embed="rId3"/>
          <a:stretch>
            <a:fillRect/>
          </a:stretch>
        </p:blipFill>
        <p:spPr>
          <a:xfrm>
            <a:off x="4507579" y="762470"/>
            <a:ext cx="3556145" cy="2672081"/>
          </a:xfrm>
        </p:spPr>
      </p:pic>
      <p:sp>
        <p:nvSpPr>
          <p:cNvPr id="6" name="Slide Number Placeholder 5">
            <a:extLst>
              <a:ext uri="{FF2B5EF4-FFF2-40B4-BE49-F238E27FC236}">
                <a16:creationId xmlns:a16="http://schemas.microsoft.com/office/drawing/2014/main" id="{98F9373E-469E-5A31-F136-FF2EBB9E583F}"/>
              </a:ext>
            </a:extLst>
          </p:cNvPr>
          <p:cNvSpPr>
            <a:spLocks noGrp="1"/>
          </p:cNvSpPr>
          <p:nvPr>
            <p:ph type="sldNum" sz="quarter" idx="12"/>
          </p:nvPr>
        </p:nvSpPr>
        <p:spPr/>
        <p:txBody>
          <a:bodyPr/>
          <a:lstStyle/>
          <a:p>
            <a:fld id="{294A09A9-5501-47C1-A89A-A340965A2BE2}" type="slidenum">
              <a:rPr lang="en-US" smtClean="0"/>
              <a:t>6</a:t>
            </a:fld>
            <a:endParaRPr lang="en-US" dirty="0"/>
          </a:p>
        </p:txBody>
      </p:sp>
      <p:pic>
        <p:nvPicPr>
          <p:cNvPr id="29" name="Content Placeholder 28" descr="A graph of different colored rectangular shapes&#10;&#10;Description automatically generated">
            <a:extLst>
              <a:ext uri="{FF2B5EF4-FFF2-40B4-BE49-F238E27FC236}">
                <a16:creationId xmlns:a16="http://schemas.microsoft.com/office/drawing/2014/main" id="{F11B8B2C-8B97-B433-88F0-203B8982FD9C}"/>
              </a:ext>
            </a:extLst>
          </p:cNvPr>
          <p:cNvPicPr>
            <a:picLocks noGrp="1" noChangeAspect="1"/>
          </p:cNvPicPr>
          <p:nvPr>
            <p:ph sz="quarter" idx="14"/>
          </p:nvPr>
        </p:nvPicPr>
        <p:blipFill>
          <a:blip r:embed="rId4"/>
          <a:stretch>
            <a:fillRect/>
          </a:stretch>
        </p:blipFill>
        <p:spPr>
          <a:xfrm>
            <a:off x="8164766" y="756920"/>
            <a:ext cx="3556145" cy="2672080"/>
          </a:xfrm>
        </p:spPr>
      </p:pic>
      <p:pic>
        <p:nvPicPr>
          <p:cNvPr id="30" name="Picture 29" descr="A graph of different colored rectangular shapes&#10;&#10;Description automatically generated">
            <a:extLst>
              <a:ext uri="{FF2B5EF4-FFF2-40B4-BE49-F238E27FC236}">
                <a16:creationId xmlns:a16="http://schemas.microsoft.com/office/drawing/2014/main" id="{C1584C82-D73D-12ED-E933-3AB9F85B3601}"/>
              </a:ext>
            </a:extLst>
          </p:cNvPr>
          <p:cNvPicPr>
            <a:picLocks noChangeAspect="1"/>
          </p:cNvPicPr>
          <p:nvPr/>
        </p:nvPicPr>
        <p:blipFill>
          <a:blip r:embed="rId5"/>
          <a:stretch>
            <a:fillRect/>
          </a:stretch>
        </p:blipFill>
        <p:spPr>
          <a:xfrm>
            <a:off x="5923501" y="3649761"/>
            <a:ext cx="3556145" cy="2672080"/>
          </a:xfrm>
          <a:prstGeom prst="rect">
            <a:avLst/>
          </a:prstGeom>
        </p:spPr>
      </p:pic>
      <p:pic>
        <p:nvPicPr>
          <p:cNvPr id="31" name="Picture 30" descr="A graph of different colored rectangular shapes&#10;&#10;Description automatically generated with medium confidence">
            <a:extLst>
              <a:ext uri="{FF2B5EF4-FFF2-40B4-BE49-F238E27FC236}">
                <a16:creationId xmlns:a16="http://schemas.microsoft.com/office/drawing/2014/main" id="{59CE25FB-DFEF-4F46-36F9-EB9A188EF7B7}"/>
              </a:ext>
            </a:extLst>
          </p:cNvPr>
          <p:cNvPicPr>
            <a:picLocks noChangeAspect="1"/>
          </p:cNvPicPr>
          <p:nvPr/>
        </p:nvPicPr>
        <p:blipFill>
          <a:blip r:embed="rId6"/>
          <a:stretch>
            <a:fillRect/>
          </a:stretch>
        </p:blipFill>
        <p:spPr>
          <a:xfrm>
            <a:off x="1969283" y="3649761"/>
            <a:ext cx="3556145" cy="2672081"/>
          </a:xfrm>
          <a:prstGeom prst="rect">
            <a:avLst/>
          </a:prstGeom>
        </p:spPr>
      </p:pic>
    </p:spTree>
    <p:extLst>
      <p:ext uri="{BB962C8B-B14F-4D97-AF65-F5344CB8AC3E}">
        <p14:creationId xmlns:p14="http://schemas.microsoft.com/office/powerpoint/2010/main" val="348458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03536B-78EA-8BB7-56A9-4D6648197F79}"/>
              </a:ext>
            </a:extLst>
          </p:cNvPr>
          <p:cNvSpPr>
            <a:spLocks noGrp="1"/>
          </p:cNvSpPr>
          <p:nvPr>
            <p:ph type="title"/>
          </p:nvPr>
        </p:nvSpPr>
        <p:spPr>
          <a:xfrm>
            <a:off x="740664" y="287382"/>
            <a:ext cx="10881360" cy="700169"/>
          </a:xfrm>
        </p:spPr>
        <p:txBody>
          <a:bodyPr/>
          <a:lstStyle/>
          <a:p>
            <a:r>
              <a:rPr lang="en-US" dirty="0"/>
              <a:t>Baseline vs. Advanced Models</a:t>
            </a:r>
          </a:p>
        </p:txBody>
      </p:sp>
      <p:sp>
        <p:nvSpPr>
          <p:cNvPr id="5" name="Content Placeholder 4">
            <a:extLst>
              <a:ext uri="{FF2B5EF4-FFF2-40B4-BE49-F238E27FC236}">
                <a16:creationId xmlns:a16="http://schemas.microsoft.com/office/drawing/2014/main" id="{C94F012F-91F4-46BF-C33D-6496C39CD94C}"/>
              </a:ext>
            </a:extLst>
          </p:cNvPr>
          <p:cNvSpPr>
            <a:spLocks noGrp="1"/>
          </p:cNvSpPr>
          <p:nvPr>
            <p:ph idx="1"/>
          </p:nvPr>
        </p:nvSpPr>
        <p:spPr>
          <a:xfrm>
            <a:off x="1014984" y="1097279"/>
            <a:ext cx="10332720" cy="5233851"/>
          </a:xfrm>
        </p:spPr>
        <p:txBody>
          <a:bodyPr/>
          <a:lstStyle/>
          <a:p>
            <a:pPr marL="0" indent="0">
              <a:buNone/>
            </a:pPr>
            <a:r>
              <a:rPr lang="en-US" sz="1800" b="1" dirty="0"/>
              <a:t>Accuracy: </a:t>
            </a:r>
            <a:r>
              <a:rPr lang="en-US" sz="1800" dirty="0"/>
              <a:t>Advanced models, including Random Forest, XGBoost, and Gradient Boosting, all achieved an accuracy of </a:t>
            </a:r>
            <a:r>
              <a:rPr lang="en-US" sz="1800" b="1" dirty="0"/>
              <a:t>0.90</a:t>
            </a:r>
            <a:r>
              <a:rPr lang="en-US" sz="1800" dirty="0"/>
              <a:t>, outperforming the baseline models. Logistic Regression had an accuracy of </a:t>
            </a:r>
            <a:r>
              <a:rPr lang="en-US" sz="1800" b="1" dirty="0"/>
              <a:t>0.88</a:t>
            </a:r>
            <a:r>
              <a:rPr lang="en-US" sz="1800" dirty="0"/>
              <a:t>, while Decision Tree had </a:t>
            </a:r>
            <a:r>
              <a:rPr lang="en-US" sz="1800" b="1" dirty="0"/>
              <a:t>0.87</a:t>
            </a:r>
            <a:r>
              <a:rPr lang="en-US" sz="1800" dirty="0"/>
              <a:t>.</a:t>
            </a:r>
          </a:p>
          <a:p>
            <a:pPr marL="0" indent="0">
              <a:buNone/>
            </a:pPr>
            <a:r>
              <a:rPr lang="en-US" sz="1800" b="1" dirty="0"/>
              <a:t>AUC: </a:t>
            </a:r>
            <a:r>
              <a:rPr lang="en-US" sz="1800" dirty="0"/>
              <a:t>The XGBoost model achieved the highest AUC score of </a:t>
            </a:r>
            <a:r>
              <a:rPr lang="en-US" sz="1800" b="1" dirty="0"/>
              <a:t>0.72</a:t>
            </a:r>
            <a:r>
              <a:rPr lang="en-US" sz="1800" dirty="0"/>
              <a:t>, followed by Decision Tree with </a:t>
            </a:r>
            <a:r>
              <a:rPr lang="en-US" sz="1800" b="1" dirty="0"/>
              <a:t>0.71</a:t>
            </a:r>
            <a:r>
              <a:rPr lang="en-US" sz="1800" dirty="0"/>
              <a:t>. Random Forest and Gradient Boosting had AUC scores of </a:t>
            </a:r>
            <a:r>
              <a:rPr lang="en-US" sz="1800" b="1" dirty="0"/>
              <a:t>0.69</a:t>
            </a:r>
            <a:r>
              <a:rPr lang="en-US" sz="1800" dirty="0"/>
              <a:t>, and Logistic Regression had the lowest at 0.58.</a:t>
            </a:r>
          </a:p>
          <a:p>
            <a:pPr marL="0" indent="0">
              <a:buNone/>
            </a:pPr>
            <a:r>
              <a:rPr lang="en-US" sz="1800" b="1" dirty="0"/>
              <a:t>F1-Score: </a:t>
            </a:r>
            <a:r>
              <a:rPr lang="en-US" sz="1800" dirty="0"/>
              <a:t>XGBoost achieved the highest F1-Score of </a:t>
            </a:r>
            <a:r>
              <a:rPr lang="en-US" sz="1800" b="1" dirty="0"/>
              <a:t>0.55</a:t>
            </a:r>
            <a:r>
              <a:rPr lang="en-US" sz="1800" dirty="0"/>
              <a:t>, indicating its superior balance between precision and recall. Random Forest and Gradient Boosting both scored </a:t>
            </a:r>
            <a:r>
              <a:rPr lang="en-US" sz="1800" b="1" dirty="0"/>
              <a:t>0.50</a:t>
            </a:r>
            <a:r>
              <a:rPr lang="en-US" sz="1800" dirty="0"/>
              <a:t>, while Logistic Regression had the lowest F1-Score of </a:t>
            </a:r>
            <a:r>
              <a:rPr lang="en-US" sz="1800" b="1" dirty="0"/>
              <a:t>0.28</a:t>
            </a:r>
            <a:r>
              <a:rPr lang="en-US" sz="1800" dirty="0"/>
              <a:t>.</a:t>
            </a:r>
          </a:p>
          <a:p>
            <a:pPr marL="0" indent="0">
              <a:buNone/>
            </a:pPr>
            <a:r>
              <a:rPr lang="en-US" sz="1800" b="1" dirty="0"/>
              <a:t>Precision: </a:t>
            </a:r>
            <a:r>
              <a:rPr lang="en-US" sz="1800" dirty="0"/>
              <a:t>Gradient Boosting had the highest precision at </a:t>
            </a:r>
            <a:r>
              <a:rPr lang="en-US" sz="1800" b="1" dirty="0"/>
              <a:t>0.65</a:t>
            </a:r>
            <a:r>
              <a:rPr lang="en-US" sz="1800" dirty="0"/>
              <a:t>, followed by Random Forest with </a:t>
            </a:r>
            <a:r>
              <a:rPr lang="en-US" sz="1800" b="1" dirty="0"/>
              <a:t>0.64</a:t>
            </a:r>
            <a:r>
              <a:rPr lang="en-US" sz="1800" dirty="0"/>
              <a:t>, and XGBoost with </a:t>
            </a:r>
            <a:r>
              <a:rPr lang="en-US" sz="1800" b="1" dirty="0"/>
              <a:t>0.63</a:t>
            </a:r>
            <a:r>
              <a:rPr lang="en-US" sz="1800" dirty="0"/>
              <a:t>. Logistic Regression and Decision Tree had lower precision scores of</a:t>
            </a:r>
            <a:r>
              <a:rPr lang="en-US" sz="1800" b="1" dirty="0"/>
              <a:t> 0.57 </a:t>
            </a:r>
            <a:r>
              <a:rPr lang="en-US" sz="1800" dirty="0"/>
              <a:t>and </a:t>
            </a:r>
            <a:r>
              <a:rPr lang="en-US" sz="1800" b="1" dirty="0"/>
              <a:t>0.48</a:t>
            </a:r>
            <a:r>
              <a:rPr lang="en-US" sz="1800" dirty="0"/>
              <a:t>, respectively.</a:t>
            </a:r>
          </a:p>
          <a:p>
            <a:pPr marL="0" indent="0">
              <a:buNone/>
            </a:pPr>
            <a:r>
              <a:rPr lang="en-US" sz="1800" b="1" dirty="0"/>
              <a:t>Recall: </a:t>
            </a:r>
            <a:r>
              <a:rPr lang="en-US" sz="1800" dirty="0"/>
              <a:t>The Decision Tree and XGBoost models both had the highest recall at </a:t>
            </a:r>
            <a:r>
              <a:rPr lang="en-US" sz="1800" b="1" dirty="0"/>
              <a:t>0.48</a:t>
            </a:r>
            <a:r>
              <a:rPr lang="en-US" sz="1800" dirty="0"/>
              <a:t>, indicating their effectiveness in capturing all relevant positive instances. Random Forest had a recall of </a:t>
            </a:r>
            <a:r>
              <a:rPr lang="en-US" sz="1800" b="1" dirty="0"/>
              <a:t>0.41</a:t>
            </a:r>
            <a:r>
              <a:rPr lang="en-US" sz="1800" dirty="0"/>
              <a:t>, while Gradient Boosting and Logistic Regression had lower recall values of </a:t>
            </a:r>
            <a:r>
              <a:rPr lang="en-US" sz="1800" b="1" dirty="0"/>
              <a:t>0.40</a:t>
            </a:r>
            <a:r>
              <a:rPr lang="en-US" sz="1800" dirty="0"/>
              <a:t> and </a:t>
            </a:r>
            <a:r>
              <a:rPr lang="en-US" sz="1800" b="1" dirty="0"/>
              <a:t>0.19</a:t>
            </a:r>
            <a:r>
              <a:rPr lang="en-US" sz="1800" dirty="0"/>
              <a:t>, respectively.</a:t>
            </a:r>
          </a:p>
          <a:p>
            <a:pPr marL="0" indent="0">
              <a:buNone/>
            </a:pPr>
            <a:r>
              <a:rPr lang="en-US" sz="1800" dirty="0"/>
              <a:t>The comparison clearly shows that the </a:t>
            </a:r>
            <a:r>
              <a:rPr lang="en-US" sz="1800" b="1" dirty="0"/>
              <a:t>advanced models (Random Forest, XGBoost, and Gradient Boosting) </a:t>
            </a:r>
            <a:r>
              <a:rPr lang="en-US" sz="1800" dirty="0"/>
              <a:t>outperform the </a:t>
            </a:r>
            <a:r>
              <a:rPr lang="en-US" sz="1800" b="1" dirty="0"/>
              <a:t>baseline models (Logistic Regression and Decision Tree) </a:t>
            </a:r>
            <a:r>
              <a:rPr lang="en-US" sz="1800" dirty="0"/>
              <a:t>across multiple metrics, indicating their suitability for optimizing bank marketing strategies.</a:t>
            </a:r>
          </a:p>
        </p:txBody>
      </p:sp>
      <p:sp>
        <p:nvSpPr>
          <p:cNvPr id="3" name="Slide Number Placeholder 2">
            <a:extLst>
              <a:ext uri="{FF2B5EF4-FFF2-40B4-BE49-F238E27FC236}">
                <a16:creationId xmlns:a16="http://schemas.microsoft.com/office/drawing/2014/main" id="{D0D52674-5088-52C1-9D6D-30C646A5ED1F}"/>
              </a:ext>
            </a:extLst>
          </p:cNvPr>
          <p:cNvSpPr>
            <a:spLocks noGrp="1"/>
          </p:cNvSpPr>
          <p:nvPr>
            <p:ph type="sldNum" sz="quarter" idx="11"/>
          </p:nvPr>
        </p:nvSpPr>
        <p:spPr/>
        <p:txBody>
          <a:bodyPr/>
          <a:lstStyle/>
          <a:p>
            <a:fld id="{294A09A9-5501-47C1-A89A-A340965A2BE2}" type="slidenum">
              <a:rPr lang="en-US" smtClean="0"/>
              <a:t>7</a:t>
            </a:fld>
            <a:endParaRPr lang="en-US" dirty="0"/>
          </a:p>
        </p:txBody>
      </p:sp>
    </p:spTree>
    <p:extLst>
      <p:ext uri="{BB962C8B-B14F-4D97-AF65-F5344CB8AC3E}">
        <p14:creationId xmlns:p14="http://schemas.microsoft.com/office/powerpoint/2010/main" val="75366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711022-3400-484F-33A5-C59A56520920}"/>
              </a:ext>
            </a:extLst>
          </p:cNvPr>
          <p:cNvSpPr>
            <a:spLocks noGrp="1"/>
          </p:cNvSpPr>
          <p:nvPr>
            <p:ph type="title"/>
          </p:nvPr>
        </p:nvSpPr>
        <p:spPr>
          <a:xfrm>
            <a:off x="-12761" y="32004"/>
            <a:ext cx="11782697" cy="1069848"/>
          </a:xfrm>
        </p:spPr>
        <p:txBody>
          <a:bodyPr/>
          <a:lstStyle/>
          <a:p>
            <a:pPr algn="ctr"/>
            <a:r>
              <a:rPr lang="fr-FR" dirty="0"/>
              <a:t>Confusion Matrix for Model Performance</a:t>
            </a:r>
            <a:endParaRPr lang="en-US" dirty="0"/>
          </a:p>
        </p:txBody>
      </p:sp>
      <p:sp>
        <p:nvSpPr>
          <p:cNvPr id="3" name="Slide Number Placeholder 2">
            <a:extLst>
              <a:ext uri="{FF2B5EF4-FFF2-40B4-BE49-F238E27FC236}">
                <a16:creationId xmlns:a16="http://schemas.microsoft.com/office/drawing/2014/main" id="{BA591328-32E8-DE74-0F47-00B32F9DAEE9}"/>
              </a:ext>
            </a:extLst>
          </p:cNvPr>
          <p:cNvSpPr>
            <a:spLocks noGrp="1"/>
          </p:cNvSpPr>
          <p:nvPr>
            <p:ph type="sldNum" sz="quarter" idx="12"/>
          </p:nvPr>
        </p:nvSpPr>
        <p:spPr/>
        <p:txBody>
          <a:bodyPr/>
          <a:lstStyle/>
          <a:p>
            <a:fld id="{294A09A9-5501-47C1-A89A-A340965A2BE2}" type="slidenum">
              <a:rPr lang="en-US" smtClean="0"/>
              <a:t>8</a:t>
            </a:fld>
            <a:endParaRPr lang="en-US" dirty="0"/>
          </a:p>
        </p:txBody>
      </p:sp>
      <p:pic>
        <p:nvPicPr>
          <p:cNvPr id="8" name="Picture 7" descr="A blue and white chart with numbers&#10;&#10;Description automatically generated">
            <a:extLst>
              <a:ext uri="{FF2B5EF4-FFF2-40B4-BE49-F238E27FC236}">
                <a16:creationId xmlns:a16="http://schemas.microsoft.com/office/drawing/2014/main" id="{DA7A9A02-6EE1-415D-67B5-DE003D094C98}"/>
              </a:ext>
            </a:extLst>
          </p:cNvPr>
          <p:cNvPicPr>
            <a:picLocks noChangeAspect="1"/>
          </p:cNvPicPr>
          <p:nvPr/>
        </p:nvPicPr>
        <p:blipFill>
          <a:blip r:embed="rId2"/>
          <a:stretch>
            <a:fillRect/>
          </a:stretch>
        </p:blipFill>
        <p:spPr>
          <a:xfrm>
            <a:off x="4199247" y="3874515"/>
            <a:ext cx="3358682" cy="2661412"/>
          </a:xfrm>
          <a:prstGeom prst="rect">
            <a:avLst/>
          </a:prstGeom>
        </p:spPr>
      </p:pic>
      <p:pic>
        <p:nvPicPr>
          <p:cNvPr id="10" name="Picture 9" descr="A blue and white graph&#10;&#10;Description automatically generated">
            <a:extLst>
              <a:ext uri="{FF2B5EF4-FFF2-40B4-BE49-F238E27FC236}">
                <a16:creationId xmlns:a16="http://schemas.microsoft.com/office/drawing/2014/main" id="{4818AC6C-963B-8E60-F80C-43E09F4CAC0A}"/>
              </a:ext>
            </a:extLst>
          </p:cNvPr>
          <p:cNvPicPr>
            <a:picLocks noChangeAspect="1"/>
          </p:cNvPicPr>
          <p:nvPr/>
        </p:nvPicPr>
        <p:blipFill>
          <a:blip r:embed="rId3"/>
          <a:stretch>
            <a:fillRect/>
          </a:stretch>
        </p:blipFill>
        <p:spPr>
          <a:xfrm>
            <a:off x="761184" y="3874515"/>
            <a:ext cx="3262768" cy="2605451"/>
          </a:xfrm>
          <a:prstGeom prst="rect">
            <a:avLst/>
          </a:prstGeom>
        </p:spPr>
      </p:pic>
      <p:pic>
        <p:nvPicPr>
          <p:cNvPr id="12" name="Picture 11" descr="A blue squares with numbers&#10;&#10;Description automatically generated">
            <a:extLst>
              <a:ext uri="{FF2B5EF4-FFF2-40B4-BE49-F238E27FC236}">
                <a16:creationId xmlns:a16="http://schemas.microsoft.com/office/drawing/2014/main" id="{C43D832B-0426-B42B-120F-2CD1BB6A1FAB}"/>
              </a:ext>
            </a:extLst>
          </p:cNvPr>
          <p:cNvPicPr>
            <a:picLocks noChangeAspect="1"/>
          </p:cNvPicPr>
          <p:nvPr/>
        </p:nvPicPr>
        <p:blipFill>
          <a:blip r:embed="rId4"/>
          <a:stretch>
            <a:fillRect/>
          </a:stretch>
        </p:blipFill>
        <p:spPr>
          <a:xfrm>
            <a:off x="7733224" y="3874515"/>
            <a:ext cx="3337711" cy="2672126"/>
          </a:xfrm>
          <a:prstGeom prst="rect">
            <a:avLst/>
          </a:prstGeom>
        </p:spPr>
      </p:pic>
      <p:pic>
        <p:nvPicPr>
          <p:cNvPr id="14" name="Picture 13" descr="A blue square with numbers&#10;&#10;Description automatically generated">
            <a:extLst>
              <a:ext uri="{FF2B5EF4-FFF2-40B4-BE49-F238E27FC236}">
                <a16:creationId xmlns:a16="http://schemas.microsoft.com/office/drawing/2014/main" id="{3BD04F21-AAC7-3E96-8F5A-EC205752D339}"/>
              </a:ext>
            </a:extLst>
          </p:cNvPr>
          <p:cNvPicPr>
            <a:picLocks noChangeAspect="1"/>
          </p:cNvPicPr>
          <p:nvPr/>
        </p:nvPicPr>
        <p:blipFill>
          <a:blip r:embed="rId5"/>
          <a:stretch>
            <a:fillRect/>
          </a:stretch>
        </p:blipFill>
        <p:spPr>
          <a:xfrm>
            <a:off x="6053883" y="1101852"/>
            <a:ext cx="3358682" cy="2686946"/>
          </a:xfrm>
          <a:prstGeom prst="rect">
            <a:avLst/>
          </a:prstGeom>
        </p:spPr>
      </p:pic>
      <p:pic>
        <p:nvPicPr>
          <p:cNvPr id="16" name="Picture 15" descr="A blue and white graph&#10;&#10;Description automatically generated">
            <a:extLst>
              <a:ext uri="{FF2B5EF4-FFF2-40B4-BE49-F238E27FC236}">
                <a16:creationId xmlns:a16="http://schemas.microsoft.com/office/drawing/2014/main" id="{6B616CA3-C32F-605C-7498-2813B1B16FC4}"/>
              </a:ext>
            </a:extLst>
          </p:cNvPr>
          <p:cNvPicPr>
            <a:picLocks noChangeAspect="1"/>
          </p:cNvPicPr>
          <p:nvPr/>
        </p:nvPicPr>
        <p:blipFill>
          <a:blip r:embed="rId6"/>
          <a:stretch>
            <a:fillRect/>
          </a:stretch>
        </p:blipFill>
        <p:spPr>
          <a:xfrm>
            <a:off x="2342229" y="1101852"/>
            <a:ext cx="3363445" cy="2672125"/>
          </a:xfrm>
          <a:prstGeom prst="rect">
            <a:avLst/>
          </a:prstGeom>
        </p:spPr>
      </p:pic>
    </p:spTree>
    <p:extLst>
      <p:ext uri="{BB962C8B-B14F-4D97-AF65-F5344CB8AC3E}">
        <p14:creationId xmlns:p14="http://schemas.microsoft.com/office/powerpoint/2010/main" val="253194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B7B1-85F6-8BD4-EE40-E4E452B1B958}"/>
              </a:ext>
            </a:extLst>
          </p:cNvPr>
          <p:cNvSpPr>
            <a:spLocks noGrp="1"/>
          </p:cNvSpPr>
          <p:nvPr>
            <p:ph type="title"/>
          </p:nvPr>
        </p:nvSpPr>
        <p:spPr>
          <a:xfrm>
            <a:off x="740664" y="36576"/>
            <a:ext cx="10881360" cy="749808"/>
          </a:xfrm>
        </p:spPr>
        <p:txBody>
          <a:bodyPr/>
          <a:lstStyle/>
          <a:p>
            <a:r>
              <a:rPr lang="en-US" dirty="0"/>
              <a:t>Confusion Matrix Analysis</a:t>
            </a:r>
          </a:p>
        </p:txBody>
      </p:sp>
      <p:sp>
        <p:nvSpPr>
          <p:cNvPr id="3" name="Content Placeholder 2">
            <a:extLst>
              <a:ext uri="{FF2B5EF4-FFF2-40B4-BE49-F238E27FC236}">
                <a16:creationId xmlns:a16="http://schemas.microsoft.com/office/drawing/2014/main" id="{74B7623E-3EBC-5CF2-7809-3AC53DF3F7B0}"/>
              </a:ext>
            </a:extLst>
          </p:cNvPr>
          <p:cNvSpPr>
            <a:spLocks noGrp="1"/>
          </p:cNvSpPr>
          <p:nvPr>
            <p:ph idx="1"/>
          </p:nvPr>
        </p:nvSpPr>
        <p:spPr>
          <a:xfrm>
            <a:off x="1014984" y="786383"/>
            <a:ext cx="10332720" cy="5753753"/>
          </a:xfrm>
        </p:spPr>
        <p:txBody>
          <a:bodyPr/>
          <a:lstStyle/>
          <a:p>
            <a:pPr marL="0" indent="0">
              <a:buNone/>
            </a:pPr>
            <a:r>
              <a:rPr lang="en-US" sz="2000" dirty="0"/>
              <a:t>The confusion matrix provides a detailed breakdown of True Positives (TP), False Positives (FP), True Negatives (TN), and False Negatives (FN).</a:t>
            </a:r>
          </a:p>
          <a:p>
            <a:pPr marL="342900" indent="-342900"/>
            <a:r>
              <a:rPr lang="en-US" sz="2000" b="1" dirty="0"/>
              <a:t>Logistic Regression: </a:t>
            </a:r>
            <a:r>
              <a:rPr lang="en-US" sz="2000" dirty="0"/>
              <a:t>Achieved 7797 TN but only 202 TP, with 889 FN, showing weaker performance in capturing true subscribers.</a:t>
            </a:r>
          </a:p>
          <a:p>
            <a:pPr marL="342900" indent="-342900"/>
            <a:r>
              <a:rPr lang="en-US" sz="2000" b="1" dirty="0"/>
              <a:t>Decision Tree: </a:t>
            </a:r>
            <a:r>
              <a:rPr lang="en-US" sz="2000" dirty="0"/>
              <a:t>Predicted 7384 TN and 527 TP, with 568 FP, reflecting moderate performance in identifying positive cases.</a:t>
            </a:r>
          </a:p>
          <a:p>
            <a:pPr marL="342900" indent="-342900"/>
            <a:r>
              <a:rPr lang="en-US" sz="2000" b="1" dirty="0"/>
              <a:t>Gradient Boosting: </a:t>
            </a:r>
            <a:r>
              <a:rPr lang="en-US" sz="2000" dirty="0"/>
              <a:t>Correctly predicted 7719 non-subscribers (TN) and 437 subscribers (TP) but also had 654 false negatives.</a:t>
            </a:r>
          </a:p>
          <a:p>
            <a:pPr marL="342900" indent="-342900"/>
            <a:r>
              <a:rPr lang="en-US" sz="2000" b="1" dirty="0"/>
              <a:t>Random Forest: </a:t>
            </a:r>
            <a:r>
              <a:rPr lang="en-US" sz="2000" dirty="0"/>
              <a:t>Correctly predicted 7697 TN and 452 TP, with 639 FN, indicating balanced but not outstanding performance.</a:t>
            </a:r>
          </a:p>
          <a:p>
            <a:pPr marL="342900" indent="-342900"/>
            <a:r>
              <a:rPr lang="en-US" sz="2000" b="1" dirty="0"/>
              <a:t>XGBoost: </a:t>
            </a:r>
            <a:r>
              <a:rPr lang="en-US" sz="2000" dirty="0"/>
              <a:t>Achieved 7649 TN and 524 TP, with a relatively low number of 567 FN, showing overall strong performance.</a:t>
            </a:r>
          </a:p>
          <a:p>
            <a:pPr marL="0" indent="0">
              <a:buNone/>
            </a:pPr>
            <a:r>
              <a:rPr lang="en-US" sz="2000" dirty="0"/>
              <a:t>The confusion matrix analysis highlights the models' abilities to distinguish between the two classes effectively, with </a:t>
            </a:r>
            <a:r>
              <a:rPr lang="en-US" sz="2000" b="1" dirty="0"/>
              <a:t>XGBoost</a:t>
            </a:r>
            <a:r>
              <a:rPr lang="en-US" sz="2000" dirty="0"/>
              <a:t> and </a:t>
            </a:r>
            <a:r>
              <a:rPr lang="en-US" sz="2000" b="1" dirty="0"/>
              <a:t>Gradient Boosting </a:t>
            </a:r>
            <a:r>
              <a:rPr lang="en-US" sz="2000" dirty="0"/>
              <a:t>showing a good balance between true and false predictions. The false negative rate is a critical aspect, especially for identifying potential customers who could be targeted for better marketing outcomes.</a:t>
            </a:r>
          </a:p>
        </p:txBody>
      </p:sp>
      <p:sp>
        <p:nvSpPr>
          <p:cNvPr id="4" name="Slide Number Placeholder 3">
            <a:extLst>
              <a:ext uri="{FF2B5EF4-FFF2-40B4-BE49-F238E27FC236}">
                <a16:creationId xmlns:a16="http://schemas.microsoft.com/office/drawing/2014/main" id="{2364E290-C290-BE6E-BDAA-057C93F70905}"/>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58947608"/>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purl.org/dc/elements/1.1/"/>
    <ds:schemaRef ds:uri="http://www.w3.org/XML/1998/namespace"/>
    <ds:schemaRef ds:uri="http://schemas.microsoft.com/office/2006/metadata/properties"/>
    <ds:schemaRef ds:uri="http://schemas.microsoft.com/office/2006/documentManagement/types"/>
    <ds:schemaRef ds:uri="230e9df3-be65-4c73-a93b-d1236ebd677e"/>
    <ds:schemaRef ds:uri="http://purl.org/dc/dcmitype/"/>
    <ds:schemaRef ds:uri="71af3243-3dd4-4a8d-8c0d-dd76da1f02a5"/>
    <ds:schemaRef ds:uri="http://schemas.microsoft.com/office/infopath/2007/PartnerControls"/>
    <ds:schemaRef ds:uri="16c05727-aa75-4e4a-9b5f-8a80a1165891"/>
    <ds:schemaRef ds:uri="http://schemas.openxmlformats.org/package/2006/metadata/core-properties"/>
    <ds:schemaRef ds:uri="http://schemas.microsoft.com/sharepoint/v3"/>
    <ds:schemaRef ds:uri="http://purl.org/dc/terms/"/>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361</TotalTime>
  <Words>1596</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Segoe UI Light</vt:lpstr>
      <vt:lpstr>Tw Cen MT</vt:lpstr>
      <vt:lpstr>Office Theme</vt:lpstr>
      <vt:lpstr>Optimizing Bank Marketing Strategies through Predictive Analytics and Customer Segmentation (Results, Limitations and Conclusion)</vt:lpstr>
      <vt:lpstr>Overview of the project</vt:lpstr>
      <vt:lpstr>Approach and Methodologies</vt:lpstr>
      <vt:lpstr>Results: Correlation Heatmap and Feature Selection</vt:lpstr>
      <vt:lpstr>Key Results from the Predictive Models</vt:lpstr>
      <vt:lpstr>Model Performance Summary</vt:lpstr>
      <vt:lpstr>Baseline vs. Advanced Models</vt:lpstr>
      <vt:lpstr>Confusion Matrix for Model Performance</vt:lpstr>
      <vt:lpstr>Confusion Matrix Analysis</vt:lpstr>
      <vt:lpstr>SHAP values for feature importance in XGBoost</vt:lpstr>
      <vt:lpstr>SHAP values for feature importance in GRADIENT BOOSTING</vt:lpstr>
      <vt:lpstr>Limitations of the project</vt:lpstr>
      <vt:lpstr>Conclusion</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GOPAL RATHOD</dc:creator>
  <cp:lastModifiedBy>Garlapati, Venkata Ram Pranith</cp:lastModifiedBy>
  <cp:revision>2</cp:revision>
  <dcterms:created xsi:type="dcterms:W3CDTF">2024-11-18T06:45:19Z</dcterms:created>
  <dcterms:modified xsi:type="dcterms:W3CDTF">2024-11-18T23:13:28Z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